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6" r:id="rId2"/>
    <p:sldId id="500" r:id="rId3"/>
    <p:sldId id="318" r:id="rId4"/>
    <p:sldId id="328" r:id="rId5"/>
    <p:sldId id="281" r:id="rId6"/>
    <p:sldId id="293" r:id="rId7"/>
    <p:sldId id="301" r:id="rId8"/>
    <p:sldId id="295" r:id="rId9"/>
    <p:sldId id="282" r:id="rId10"/>
    <p:sldId id="284" r:id="rId11"/>
    <p:sldId id="299" r:id="rId12"/>
    <p:sldId id="286" r:id="rId13"/>
    <p:sldId id="300" r:id="rId14"/>
    <p:sldId id="335" r:id="rId15"/>
    <p:sldId id="336" r:id="rId16"/>
    <p:sldId id="337" r:id="rId17"/>
    <p:sldId id="283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50E4E"/>
    <a:srgbClr val="FFFF7D"/>
    <a:srgbClr val="FFD5D5"/>
    <a:srgbClr val="318C1C"/>
    <a:srgbClr val="FBAD81"/>
    <a:srgbClr val="E16622"/>
    <a:srgbClr val="9CBEE4"/>
    <a:srgbClr val="2376BB"/>
    <a:srgbClr val="B06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620"/>
    <p:restoredTop sz="94713" autoAdjust="0"/>
  </p:normalViewPr>
  <p:slideViewPr>
    <p:cSldViewPr>
      <p:cViewPr varScale="1">
        <p:scale>
          <a:sx n="104" d="100"/>
          <a:sy n="104" d="100"/>
        </p:scale>
        <p:origin x="13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2A3EE-9E11-4CE9-A15D-89CA08302DB0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9E863-0C7A-4762-88CF-E7BA19B451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1957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9E863-0C7A-4762-88CF-E7BA19B45183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5974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9E863-0C7A-4762-88CF-E7BA19B45183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3338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16-3-2020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16-3-2020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16-3-2020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16-3-2020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16-3-2020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FBE-A559-4BA3-9F3B-8F1096FF0129}" type="datetimeFigureOut">
              <a:rPr lang="nl-NL" smtClean="0"/>
              <a:pPr/>
              <a:t>16-3-2020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DDFBE-A559-4BA3-9F3B-8F1096FF0129}" type="datetimeFigureOut">
              <a:rPr lang="nl-NL" smtClean="0"/>
              <a:pPr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BF75C-1877-4B3E-BE0A-3B530A6922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wereldbol resp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0"/>
            <a:ext cx="6480721" cy="5420239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648" y="6281936"/>
            <a:ext cx="4032448" cy="576064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accent2">
                    <a:lumMod val="75000"/>
                  </a:schemeClr>
                </a:solidFill>
              </a:rPr>
              <a:t>Volksuniversiteit  Zwolle</a:t>
            </a:r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0" y="5085184"/>
            <a:ext cx="9144000" cy="1181993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bij</a:t>
            </a:r>
            <a:r>
              <a:rPr lang="en-US" sz="3200" b="1" dirty="0">
                <a:solidFill>
                  <a:srgbClr val="FF0000"/>
                </a:solidFill>
              </a:rPr>
              <a:t> de NLP-</a:t>
            </a:r>
            <a:r>
              <a:rPr lang="en-US" sz="3200" b="1" dirty="0" err="1">
                <a:solidFill>
                  <a:srgbClr val="FF0000"/>
                </a:solidFill>
              </a:rPr>
              <a:t>vervolgcursus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“Je </a:t>
            </a:r>
            <a:r>
              <a:rPr lang="en-US" sz="3200" b="1" dirty="0" err="1">
                <a:solidFill>
                  <a:srgbClr val="FF0000"/>
                </a:solidFill>
              </a:rPr>
              <a:t>ongekende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vermogens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nog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beter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ontwikkelen</a:t>
            </a:r>
            <a:r>
              <a:rPr lang="en-US" sz="3200" b="1" dirty="0">
                <a:solidFill>
                  <a:srgbClr val="FF0000"/>
                </a:solidFill>
              </a:rPr>
              <a:t>”</a:t>
            </a:r>
            <a:endParaRPr lang="nl-NL" sz="3200" b="1" dirty="0">
              <a:solidFill>
                <a:srgbClr val="FF0000"/>
              </a:solidFill>
            </a:endParaRPr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5724128" y="6281936"/>
            <a:ext cx="223224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2400" b="1" dirty="0">
                <a:solidFill>
                  <a:srgbClr val="0000FF"/>
                </a:solidFill>
              </a:rPr>
              <a:t>Week</a:t>
            </a:r>
            <a:r>
              <a:rPr lang="nl-NL" sz="2800" b="1" dirty="0">
                <a:solidFill>
                  <a:srgbClr val="0000FF"/>
                </a:solidFill>
              </a:rPr>
              <a:t> 9</a:t>
            </a:r>
            <a:endParaRPr kumimoji="0" lang="nl-NL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hthoek 7"/>
          <p:cNvSpPr/>
          <p:nvPr/>
        </p:nvSpPr>
        <p:spPr>
          <a:xfrm rot="20349446">
            <a:off x="925371" y="1076421"/>
            <a:ext cx="647522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Oplossingsgericht Werken</a:t>
            </a:r>
          </a:p>
          <a:p>
            <a:pPr algn="ctr"/>
            <a:r>
              <a:rPr lang="nl-NL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De wondervraag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251520" y="2204864"/>
            <a:ext cx="8784976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400" i="1" dirty="0">
                <a:solidFill>
                  <a:srgbClr val="0033CC"/>
                </a:solidFill>
              </a:rPr>
              <a:t>Simpel  (eist wel oefening):</a:t>
            </a:r>
          </a:p>
          <a:p>
            <a:pPr marL="0" indent="0">
              <a:buNone/>
            </a:pPr>
            <a:endParaRPr lang="nl-NL" sz="1400" i="1" dirty="0">
              <a:solidFill>
                <a:srgbClr val="0033CC"/>
              </a:solidFill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nl-NL" dirty="0">
                <a:solidFill>
                  <a:srgbClr val="0033CC"/>
                </a:solidFill>
              </a:rPr>
              <a:t>Als iets niet kapot is, repareer het dan niet.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nl-NL" dirty="0">
                <a:solidFill>
                  <a:srgbClr val="0033CC"/>
                </a:solidFill>
              </a:rPr>
              <a:t>Stop met wat niet werkt, en doe iets anders.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nl-NL" dirty="0">
                <a:solidFill>
                  <a:srgbClr val="0033CC"/>
                </a:solidFill>
              </a:rPr>
              <a:t>Doe meer van wat wel werkt.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nl-NL" dirty="0">
                <a:solidFill>
                  <a:srgbClr val="0033CC"/>
                </a:solidFill>
              </a:rPr>
              <a:t>Leer van en aan anderen wat werkt.</a:t>
            </a:r>
          </a:p>
        </p:txBody>
      </p:sp>
      <p:pic>
        <p:nvPicPr>
          <p:cNvPr id="29698" name="Picture 2" descr="http://www.multimediaskills.nl/wp-content/uploads/2012/01/SMstratplann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0"/>
            <a:ext cx="3172197" cy="1943594"/>
          </a:xfrm>
          <a:prstGeom prst="rect">
            <a:avLst/>
          </a:prstGeom>
          <a:noFill/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5757C8D4-A419-49A0-9FA5-6812B78F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2" y="0"/>
            <a:ext cx="5400600" cy="1844824"/>
          </a:xfrm>
        </p:spPr>
        <p:txBody>
          <a:bodyPr>
            <a:normAutofit/>
          </a:bodyPr>
          <a:lstStyle/>
          <a:p>
            <a:r>
              <a:rPr lang="nl-NL" sz="5400" b="1" dirty="0">
                <a:solidFill>
                  <a:srgbClr val="0000FF"/>
                </a:solidFill>
              </a:rPr>
              <a:t>Uitgangspunten</a:t>
            </a:r>
            <a:endParaRPr lang="nl-NL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0" y="2852936"/>
            <a:ext cx="9144000" cy="2952328"/>
          </a:xfrm>
        </p:spPr>
        <p:txBody>
          <a:bodyPr>
            <a:normAutofit/>
          </a:bodyPr>
          <a:lstStyle/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nl-NL" sz="2800" dirty="0">
                <a:solidFill>
                  <a:srgbClr val="0033CC"/>
                </a:solidFill>
              </a:rPr>
              <a:t>Creëren van focus op oplossingen </a:t>
            </a:r>
            <a:r>
              <a:rPr lang="nl-NL" sz="2800" dirty="0" err="1">
                <a:solidFill>
                  <a:srgbClr val="0033CC"/>
                </a:solidFill>
              </a:rPr>
              <a:t>ipv</a:t>
            </a:r>
            <a:r>
              <a:rPr lang="nl-NL" sz="2800" dirty="0">
                <a:solidFill>
                  <a:srgbClr val="0033CC"/>
                </a:solidFill>
              </a:rPr>
              <a:t> alleen op problemen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l-NL" sz="2800" dirty="0">
                <a:solidFill>
                  <a:srgbClr val="0033CC"/>
                </a:solidFill>
              </a:rPr>
              <a:t>Genereren van hoop op verandering.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nl-NL" sz="2800" dirty="0">
                <a:solidFill>
                  <a:srgbClr val="0033CC"/>
                </a:solidFill>
              </a:rPr>
              <a:t>Respectvolle/authentieke aandacht.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nl-NL" sz="2800" dirty="0">
                <a:solidFill>
                  <a:srgbClr val="0033CC"/>
                </a:solidFill>
              </a:rPr>
              <a:t>Geef de ander het gevoel dat hij/zij begrepen wordt.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  <p:pic>
        <p:nvPicPr>
          <p:cNvPr id="1026" name="Picture 2" descr="http://www.big-labs.com/img/main/solution/solution_ba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0"/>
            <a:ext cx="4209752" cy="1838803"/>
          </a:xfrm>
          <a:prstGeom prst="rect">
            <a:avLst/>
          </a:prstGeom>
          <a:noFill/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8D518F8-ED9D-4950-9155-F97B2EEDA0AC}"/>
              </a:ext>
            </a:extLst>
          </p:cNvPr>
          <p:cNvSpPr txBox="1"/>
          <p:nvPr/>
        </p:nvSpPr>
        <p:spPr>
          <a:xfrm>
            <a:off x="179512" y="260648"/>
            <a:ext cx="4320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i="1" dirty="0">
                <a:solidFill>
                  <a:srgbClr val="0033CC"/>
                </a:solidFill>
              </a:rPr>
              <a:t>Het is een ‘beweging’ die gekenmerkt wordt door de volgende doelen: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LOGGER_PHOTO_ID_5301863357724795410" descr="http://1.bp.blogspot.com/_ifykMHnntl8/SZQAoiTYohI/AAAAAAAACD0/etZzRVqQwsA/s400/Schaalvra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76672"/>
            <a:ext cx="720080" cy="78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27384"/>
            <a:ext cx="2771800" cy="720080"/>
          </a:xfrm>
        </p:spPr>
        <p:txBody>
          <a:bodyPr>
            <a:normAutofit fontScale="90000"/>
          </a:bodyPr>
          <a:lstStyle/>
          <a:p>
            <a:r>
              <a:rPr lang="nl-NL" dirty="0"/>
              <a:t>Schaalvraag</a:t>
            </a:r>
          </a:p>
        </p:txBody>
      </p:sp>
      <p:pic>
        <p:nvPicPr>
          <p:cNvPr id="4" name="BLOGGER_PHOTO_ID_5301863357724795410" descr="http://1.bp.blogspot.com/_ifykMHnntl8/SZQAoiTYohI/AAAAAAAACD0/etZzRVqQwsA/s400/Schaalvraa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8352" y="3501008"/>
            <a:ext cx="608416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LOGGER_PHOTO_ID_5301863357724795410" descr="http://1.bp.blogspot.com/_ifykMHnntl8/SZQAoiTYohI/AAAAAAAACD0/etZzRVqQwsA/s400/Schaalvraag.png"/>
          <p:cNvPicPr>
            <a:picLocks noChangeAspect="1" noChangeArrowheads="1"/>
          </p:cNvPicPr>
          <p:nvPr/>
        </p:nvPicPr>
        <p:blipFill>
          <a:blip r:embed="rId4" cstate="print"/>
          <a:srcRect r="1442" b="21483"/>
          <a:stretch>
            <a:fillRect/>
          </a:stretch>
        </p:blipFill>
        <p:spPr bwMode="auto">
          <a:xfrm>
            <a:off x="1728192" y="5877272"/>
            <a:ext cx="741580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LOGGER_PHOTO_ID_5301863357724795410" descr="http://1.bp.blogspot.com/_ifykMHnntl8/SZQAoiTYohI/AAAAAAAACD0/etZzRVqQwsA/s400/Schaalvraa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28192" y="4437112"/>
            <a:ext cx="745232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LOGGER_PHOTO_ID_5301863357724795410" descr="http://1.bp.blogspot.com/_ifykMHnntl8/SZQAoiTYohI/AAAAAAAACD0/etZzRVqQwsA/s400/Schaalvraa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2636912"/>
            <a:ext cx="126064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LOGGER_PHOTO_ID_5301863357724795410" descr="http://1.bp.blogspot.com/_ifykMHnntl8/SZQAoiTYohI/AAAAAAAACD0/etZzRVqQwsA/s400/Schaalvraa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96344" y="1844824"/>
            <a:ext cx="615617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LOGGER_PHOTO_ID_5301863357724795410" descr="http://1.bp.blogspot.com/_ifykMHnntl8/SZQAoiTYohI/AAAAAAAACD0/etZzRVqQwsA/s400/Schaalvraa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72008"/>
            <a:ext cx="6192688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BLOGGER_PHOTO_ID_5301863357724795410" descr="http://1.bp.blogspot.com/_ifykMHnntl8/SZQAoiTYohI/AAAAAAAACD0/etZzRVqQwsA/s400/Schaalvraa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1700808"/>
            <a:ext cx="64807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kstvak 11"/>
          <p:cNvSpPr txBox="1"/>
          <p:nvPr/>
        </p:nvSpPr>
        <p:spPr>
          <a:xfrm>
            <a:off x="8711952" y="3645024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0033CC"/>
                </a:solidFill>
              </a:rPr>
              <a:t>A</a:t>
            </a:r>
            <a:endParaRPr lang="nl-NL" b="1" dirty="0">
              <a:solidFill>
                <a:srgbClr val="0033CC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8748464" y="4366845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0033CC"/>
                </a:solidFill>
              </a:rPr>
              <a:t>B</a:t>
            </a:r>
            <a:endParaRPr lang="nl-NL" b="1" dirty="0">
              <a:solidFill>
                <a:srgbClr val="0033CC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8748464" y="188640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0033CC"/>
                </a:solidFill>
              </a:rPr>
              <a:t>C</a:t>
            </a:r>
            <a:endParaRPr lang="nl-NL" b="1" dirty="0">
              <a:solidFill>
                <a:srgbClr val="0033CC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748464" y="191683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0033CC"/>
                </a:solidFill>
              </a:rPr>
              <a:t>D</a:t>
            </a:r>
            <a:endParaRPr lang="nl-NL" b="1" dirty="0">
              <a:solidFill>
                <a:srgbClr val="0033CC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1043608" y="263691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0033CC"/>
                </a:solidFill>
              </a:rPr>
              <a:t>E</a:t>
            </a:r>
            <a:endParaRPr lang="nl-NL" b="1" dirty="0">
              <a:solidFill>
                <a:srgbClr val="0033CC"/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2699792" y="6525344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33CC"/>
                </a:solidFill>
              </a:rPr>
              <a:t>Wat heeft je geholpen om het zolang vol te houden? (</a:t>
            </a:r>
            <a:r>
              <a:rPr lang="nl-NL" b="1" dirty="0" err="1">
                <a:solidFill>
                  <a:srgbClr val="0033CC"/>
                </a:solidFill>
              </a:rPr>
              <a:t>copingsvraag</a:t>
            </a:r>
            <a:r>
              <a:rPr lang="nl-NL" b="1" dirty="0">
                <a:solidFill>
                  <a:srgbClr val="0033CC"/>
                </a:solidFill>
              </a:rPr>
              <a:t>)</a:t>
            </a:r>
            <a:endParaRPr lang="nl-NL" sz="105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/>
          <a:lstStyle/>
          <a:p>
            <a:r>
              <a:rPr lang="nl-NL" b="1" dirty="0">
                <a:solidFill>
                  <a:srgbClr val="0000FF"/>
                </a:solidFill>
              </a:rPr>
              <a:t>Hoe kom je een treetje hoger?</a:t>
            </a:r>
          </a:p>
        </p:txBody>
      </p:sp>
      <p:pic>
        <p:nvPicPr>
          <p:cNvPr id="4" name="Tijdelijke aanduiding voor inhoud 3" descr="ladd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8227"/>
          <a:stretch>
            <a:fillRect/>
          </a:stretch>
        </p:blipFill>
        <p:spPr>
          <a:xfrm>
            <a:off x="5004048" y="1556792"/>
            <a:ext cx="3632640" cy="5141168"/>
          </a:xfrm>
        </p:spPr>
      </p:pic>
      <p:grpSp>
        <p:nvGrpSpPr>
          <p:cNvPr id="30" name="Groep 29"/>
          <p:cNvGrpSpPr/>
          <p:nvPr/>
        </p:nvGrpSpPr>
        <p:grpSpPr>
          <a:xfrm>
            <a:off x="5076056" y="1484784"/>
            <a:ext cx="1512168" cy="4824536"/>
            <a:chOff x="5076056" y="1484784"/>
            <a:chExt cx="1512168" cy="4824536"/>
          </a:xfrm>
        </p:grpSpPr>
        <p:sp>
          <p:nvSpPr>
            <p:cNvPr id="5" name="PIJL-RECHTS 4"/>
            <p:cNvSpPr/>
            <p:nvPr/>
          </p:nvSpPr>
          <p:spPr>
            <a:xfrm>
              <a:off x="5076056" y="5877272"/>
              <a:ext cx="432048" cy="432048"/>
            </a:xfrm>
            <a:prstGeom prst="rightArrow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1</a:t>
              </a:r>
            </a:p>
          </p:txBody>
        </p:sp>
        <p:sp>
          <p:nvSpPr>
            <p:cNvPr id="6" name="PIJL-RECHTS 5"/>
            <p:cNvSpPr/>
            <p:nvPr/>
          </p:nvSpPr>
          <p:spPr>
            <a:xfrm>
              <a:off x="5220072" y="5373216"/>
              <a:ext cx="432048" cy="432048"/>
            </a:xfrm>
            <a:prstGeom prst="rightArrow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2</a:t>
              </a:r>
            </a:p>
          </p:txBody>
        </p:sp>
        <p:sp>
          <p:nvSpPr>
            <p:cNvPr id="7" name="PIJL-RECHTS 6"/>
            <p:cNvSpPr/>
            <p:nvPr/>
          </p:nvSpPr>
          <p:spPr>
            <a:xfrm>
              <a:off x="5364088" y="4869160"/>
              <a:ext cx="432048" cy="432048"/>
            </a:xfrm>
            <a:prstGeom prst="rightArrow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3</a:t>
              </a:r>
            </a:p>
          </p:txBody>
        </p:sp>
        <p:sp>
          <p:nvSpPr>
            <p:cNvPr id="8" name="PIJL-RECHTS 7"/>
            <p:cNvSpPr/>
            <p:nvPr/>
          </p:nvSpPr>
          <p:spPr>
            <a:xfrm>
              <a:off x="5436096" y="4365104"/>
              <a:ext cx="432048" cy="432048"/>
            </a:xfrm>
            <a:prstGeom prst="rightArrow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4</a:t>
              </a:r>
            </a:p>
          </p:txBody>
        </p:sp>
        <p:sp>
          <p:nvSpPr>
            <p:cNvPr id="9" name="PIJL-RECHTS 8"/>
            <p:cNvSpPr/>
            <p:nvPr/>
          </p:nvSpPr>
          <p:spPr>
            <a:xfrm>
              <a:off x="5580112" y="3933056"/>
              <a:ext cx="432048" cy="432048"/>
            </a:xfrm>
            <a:prstGeom prst="rightArrow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5</a:t>
              </a:r>
            </a:p>
          </p:txBody>
        </p:sp>
        <p:sp>
          <p:nvSpPr>
            <p:cNvPr id="10" name="PIJL-RECHTS 9"/>
            <p:cNvSpPr/>
            <p:nvPr/>
          </p:nvSpPr>
          <p:spPr>
            <a:xfrm>
              <a:off x="5652120" y="3429000"/>
              <a:ext cx="432048" cy="432048"/>
            </a:xfrm>
            <a:prstGeom prst="rightArrow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6</a:t>
              </a:r>
            </a:p>
          </p:txBody>
        </p:sp>
        <p:sp>
          <p:nvSpPr>
            <p:cNvPr id="11" name="PIJL-RECHTS 10"/>
            <p:cNvSpPr/>
            <p:nvPr/>
          </p:nvSpPr>
          <p:spPr>
            <a:xfrm>
              <a:off x="5796136" y="2996952"/>
              <a:ext cx="432048" cy="432048"/>
            </a:xfrm>
            <a:prstGeom prst="rightArrow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7</a:t>
              </a:r>
            </a:p>
          </p:txBody>
        </p:sp>
        <p:sp>
          <p:nvSpPr>
            <p:cNvPr id="12" name="PIJL-RECHTS 11"/>
            <p:cNvSpPr/>
            <p:nvPr/>
          </p:nvSpPr>
          <p:spPr>
            <a:xfrm>
              <a:off x="5868144" y="2492896"/>
              <a:ext cx="432048" cy="432048"/>
            </a:xfrm>
            <a:prstGeom prst="rightArrow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8</a:t>
              </a:r>
            </a:p>
          </p:txBody>
        </p:sp>
        <p:sp>
          <p:nvSpPr>
            <p:cNvPr id="13" name="PIJL-RECHTS 12"/>
            <p:cNvSpPr/>
            <p:nvPr/>
          </p:nvSpPr>
          <p:spPr>
            <a:xfrm>
              <a:off x="6012160" y="2060848"/>
              <a:ext cx="432048" cy="432048"/>
            </a:xfrm>
            <a:prstGeom prst="rightArrow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9</a:t>
              </a:r>
            </a:p>
          </p:txBody>
        </p:sp>
        <p:sp>
          <p:nvSpPr>
            <p:cNvPr id="14" name="PIJL-RECHTS 13"/>
            <p:cNvSpPr/>
            <p:nvPr/>
          </p:nvSpPr>
          <p:spPr>
            <a:xfrm>
              <a:off x="6135453" y="1484784"/>
              <a:ext cx="452771" cy="432048"/>
            </a:xfrm>
            <a:prstGeom prst="rightArrow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dirty="0"/>
                <a:t>10</a:t>
              </a:r>
            </a:p>
          </p:txBody>
        </p:sp>
      </p:grpSp>
      <p:sp>
        <p:nvSpPr>
          <p:cNvPr id="20" name="Tekstvak 19"/>
          <p:cNvSpPr txBox="1"/>
          <p:nvPr/>
        </p:nvSpPr>
        <p:spPr>
          <a:xfrm>
            <a:off x="395537" y="1556792"/>
            <a:ext cx="352839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rgbClr val="0000FF"/>
                </a:solidFill>
              </a:rPr>
              <a:t>1 Huidige positie: </a:t>
            </a:r>
          </a:p>
          <a:p>
            <a:r>
              <a:rPr lang="nl-NL" sz="1400" dirty="0">
                <a:solidFill>
                  <a:srgbClr val="0000FF"/>
                </a:solidFill>
              </a:rPr>
              <a:t>Waar sta je nu op deze schaal?</a:t>
            </a:r>
            <a:endParaRPr lang="nl-NL" sz="1050" dirty="0">
              <a:solidFill>
                <a:srgbClr val="0000FF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395537" y="2439035"/>
            <a:ext cx="352839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rgbClr val="0000FF"/>
                </a:solidFill>
              </a:rPr>
              <a:t>2 Platform: </a:t>
            </a:r>
          </a:p>
          <a:p>
            <a:r>
              <a:rPr lang="nl-NL" sz="1400" dirty="0">
                <a:solidFill>
                  <a:srgbClr val="0000FF"/>
                </a:solidFill>
              </a:rPr>
              <a:t>Hoe ben je al zover gekomen?</a:t>
            </a:r>
            <a:endParaRPr lang="nl-NL" sz="1050" dirty="0">
              <a:solidFill>
                <a:srgbClr val="0000FF"/>
              </a:solidFill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385175" y="3209163"/>
            <a:ext cx="3528392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rgbClr val="0000FF"/>
                </a:solidFill>
              </a:rPr>
              <a:t>3 Visualiseren: </a:t>
            </a:r>
          </a:p>
          <a:p>
            <a:r>
              <a:rPr lang="nl-NL" sz="1400" dirty="0">
                <a:solidFill>
                  <a:srgbClr val="0000FF"/>
                </a:solidFill>
              </a:rPr>
              <a:t>Hoe zou het zijn als je  je doel al gerealiseerd hebt?</a:t>
            </a:r>
            <a:endParaRPr lang="nl-NL" sz="1050" dirty="0">
              <a:solidFill>
                <a:srgbClr val="0000FF"/>
              </a:solidFill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395536" y="4886966"/>
            <a:ext cx="352839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rgbClr val="0000FF"/>
                </a:solidFill>
              </a:rPr>
              <a:t>5 Eerder succes: </a:t>
            </a:r>
          </a:p>
          <a:p>
            <a:r>
              <a:rPr lang="nl-NL" sz="1400" dirty="0">
                <a:solidFill>
                  <a:srgbClr val="0000FF"/>
                </a:solidFill>
              </a:rPr>
              <a:t>Wanneer was het al beter?</a:t>
            </a:r>
            <a:endParaRPr lang="nl-NL" sz="1050" dirty="0">
              <a:solidFill>
                <a:srgbClr val="0000FF"/>
              </a:solidFill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395536" y="5600191"/>
            <a:ext cx="3528391" cy="9079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rgbClr val="0000FF"/>
                </a:solidFill>
              </a:rPr>
              <a:t>6 Stap vooruit: </a:t>
            </a:r>
          </a:p>
          <a:p>
            <a:r>
              <a:rPr lang="nl-NL" sz="1400" dirty="0">
                <a:solidFill>
                  <a:srgbClr val="0000FF"/>
                </a:solidFill>
              </a:rPr>
              <a:t>Wat zou je kunnen doen om een stukje hoger op de schaal te komen?</a:t>
            </a:r>
          </a:p>
          <a:p>
            <a:endParaRPr lang="nl-NL" sz="1050" dirty="0">
              <a:solidFill>
                <a:srgbClr val="0000FF"/>
              </a:solidFill>
            </a:endParaRPr>
          </a:p>
        </p:txBody>
      </p:sp>
      <p:sp>
        <p:nvSpPr>
          <p:cNvPr id="26" name="Gekromde PIJL-OMLAAG 25"/>
          <p:cNvSpPr/>
          <p:nvPr/>
        </p:nvSpPr>
        <p:spPr>
          <a:xfrm rot="16493135">
            <a:off x="3935337" y="5429156"/>
            <a:ext cx="1547574" cy="432048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Gekromde PIJL-OMLAAG 26"/>
          <p:cNvSpPr/>
          <p:nvPr/>
        </p:nvSpPr>
        <p:spPr>
          <a:xfrm rot="16956830">
            <a:off x="3339763" y="2951459"/>
            <a:ext cx="3163831" cy="598963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8" name="Gekromde PIJL-OMLAAG 27"/>
          <p:cNvSpPr/>
          <p:nvPr/>
        </p:nvSpPr>
        <p:spPr>
          <a:xfrm rot="16880471">
            <a:off x="4607300" y="4341137"/>
            <a:ext cx="733140" cy="187146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9" name="Gekromde PIJL-OMLAAG 28"/>
          <p:cNvSpPr/>
          <p:nvPr/>
        </p:nvSpPr>
        <p:spPr>
          <a:xfrm rot="16493135">
            <a:off x="4249530" y="4042678"/>
            <a:ext cx="1524969" cy="319265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1" name="PIJL-RECHTS 30"/>
          <p:cNvSpPr/>
          <p:nvPr/>
        </p:nvSpPr>
        <p:spPr>
          <a:xfrm rot="3358927">
            <a:off x="2419164" y="3180107"/>
            <a:ext cx="3431213" cy="1040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4FEAAE85-E291-41BF-81BE-E19EA4F00593}"/>
              </a:ext>
            </a:extLst>
          </p:cNvPr>
          <p:cNvSpPr/>
          <p:nvPr/>
        </p:nvSpPr>
        <p:spPr>
          <a:xfrm>
            <a:off x="4983325" y="4688748"/>
            <a:ext cx="452771" cy="3964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/>
              <a:t>1</a:t>
            </a:r>
            <a:endParaRPr lang="nl-NL" b="1" dirty="0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E11C8343-AD6D-479F-88C5-496F574259FC}"/>
              </a:ext>
            </a:extLst>
          </p:cNvPr>
          <p:cNvSpPr txBox="1"/>
          <p:nvPr/>
        </p:nvSpPr>
        <p:spPr>
          <a:xfrm>
            <a:off x="395537" y="1052736"/>
            <a:ext cx="115212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Stappen:</a:t>
            </a:r>
          </a:p>
        </p:txBody>
      </p:sp>
      <p:sp>
        <p:nvSpPr>
          <p:cNvPr id="32" name="PIJL-RECHTS 13">
            <a:extLst>
              <a:ext uri="{FF2B5EF4-FFF2-40B4-BE49-F238E27FC236}">
                <a16:creationId xmlns:a16="http://schemas.microsoft.com/office/drawing/2014/main" id="{55C7D405-B128-4EB8-9E54-FA694C033255}"/>
              </a:ext>
            </a:extLst>
          </p:cNvPr>
          <p:cNvSpPr/>
          <p:nvPr/>
        </p:nvSpPr>
        <p:spPr>
          <a:xfrm>
            <a:off x="4427984" y="836711"/>
            <a:ext cx="2312641" cy="574323"/>
          </a:xfrm>
          <a:prstGeom prst="rightArrow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b="1" dirty="0"/>
              <a:t>Schaalvraag /treden</a:t>
            </a:r>
          </a:p>
        </p:txBody>
      </p:sp>
      <p:sp>
        <p:nvSpPr>
          <p:cNvPr id="33" name="Ovaal 32">
            <a:extLst>
              <a:ext uri="{FF2B5EF4-FFF2-40B4-BE49-F238E27FC236}">
                <a16:creationId xmlns:a16="http://schemas.microsoft.com/office/drawing/2014/main" id="{66B49FB3-CF5D-46A6-B42C-76C536AEF377}"/>
              </a:ext>
            </a:extLst>
          </p:cNvPr>
          <p:cNvSpPr/>
          <p:nvPr/>
        </p:nvSpPr>
        <p:spPr>
          <a:xfrm>
            <a:off x="4256353" y="6356005"/>
            <a:ext cx="452771" cy="3964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/>
              <a:t>2</a:t>
            </a:r>
            <a:endParaRPr lang="nl-NL" b="1" dirty="0"/>
          </a:p>
        </p:txBody>
      </p:sp>
      <p:sp>
        <p:nvSpPr>
          <p:cNvPr id="34" name="Ovaal 33">
            <a:extLst>
              <a:ext uri="{FF2B5EF4-FFF2-40B4-BE49-F238E27FC236}">
                <a16:creationId xmlns:a16="http://schemas.microsoft.com/office/drawing/2014/main" id="{15909FE4-5FCF-40B0-A14E-7C232499BB11}"/>
              </a:ext>
            </a:extLst>
          </p:cNvPr>
          <p:cNvSpPr/>
          <p:nvPr/>
        </p:nvSpPr>
        <p:spPr>
          <a:xfrm>
            <a:off x="5577178" y="1484392"/>
            <a:ext cx="452771" cy="3964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/>
              <a:t>3</a:t>
            </a:r>
          </a:p>
        </p:txBody>
      </p:sp>
      <p:sp>
        <p:nvSpPr>
          <p:cNvPr id="35" name="Ovaal 34">
            <a:extLst>
              <a:ext uri="{FF2B5EF4-FFF2-40B4-BE49-F238E27FC236}">
                <a16:creationId xmlns:a16="http://schemas.microsoft.com/office/drawing/2014/main" id="{13818071-093C-4097-B719-45ECE81D905D}"/>
              </a:ext>
            </a:extLst>
          </p:cNvPr>
          <p:cNvSpPr/>
          <p:nvPr/>
        </p:nvSpPr>
        <p:spPr>
          <a:xfrm>
            <a:off x="5220072" y="3230792"/>
            <a:ext cx="452771" cy="3964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/>
              <a:t>5</a:t>
            </a:r>
            <a:endParaRPr lang="nl-NL" b="1" dirty="0"/>
          </a:p>
        </p:txBody>
      </p:sp>
      <p:sp>
        <p:nvSpPr>
          <p:cNvPr id="36" name="Ovaal 35">
            <a:extLst>
              <a:ext uri="{FF2B5EF4-FFF2-40B4-BE49-F238E27FC236}">
                <a16:creationId xmlns:a16="http://schemas.microsoft.com/office/drawing/2014/main" id="{0C482732-2087-4C86-B872-47E88B3BDE24}"/>
              </a:ext>
            </a:extLst>
          </p:cNvPr>
          <p:cNvSpPr/>
          <p:nvPr/>
        </p:nvSpPr>
        <p:spPr>
          <a:xfrm>
            <a:off x="5137702" y="3897199"/>
            <a:ext cx="452771" cy="3964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/>
              <a:t>6</a:t>
            </a:r>
            <a:endParaRPr lang="nl-NL" b="1" dirty="0"/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5966A57C-BE8C-4759-9BF9-A22320FCCC86}"/>
              </a:ext>
            </a:extLst>
          </p:cNvPr>
          <p:cNvSpPr txBox="1"/>
          <p:nvPr/>
        </p:nvSpPr>
        <p:spPr>
          <a:xfrm>
            <a:off x="405841" y="4211844"/>
            <a:ext cx="352839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rgbClr val="0000FF"/>
                </a:solidFill>
              </a:rPr>
              <a:t>4 Huidige positie: </a:t>
            </a:r>
          </a:p>
          <a:p>
            <a:r>
              <a:rPr lang="nl-NL" sz="1400" dirty="0">
                <a:solidFill>
                  <a:srgbClr val="0000FF"/>
                </a:solidFill>
              </a:rPr>
              <a:t>Ga nu weer op nu staan.</a:t>
            </a:r>
            <a:endParaRPr lang="nl-NL" sz="1050" dirty="0">
              <a:solidFill>
                <a:srgbClr val="0000FF"/>
              </a:solidFill>
            </a:endParaRPr>
          </a:p>
        </p:txBody>
      </p:sp>
      <p:sp>
        <p:nvSpPr>
          <p:cNvPr id="38" name="Ovaal 37">
            <a:extLst>
              <a:ext uri="{FF2B5EF4-FFF2-40B4-BE49-F238E27FC236}">
                <a16:creationId xmlns:a16="http://schemas.microsoft.com/office/drawing/2014/main" id="{A553BA76-4E1F-4CA5-9150-3EA704B02EFA}"/>
              </a:ext>
            </a:extLst>
          </p:cNvPr>
          <p:cNvSpPr/>
          <p:nvPr/>
        </p:nvSpPr>
        <p:spPr>
          <a:xfrm>
            <a:off x="5908165" y="4735064"/>
            <a:ext cx="452771" cy="3964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/>
              <a:t>4</a:t>
            </a:r>
            <a:endParaRPr lang="nl-NL" b="1" dirty="0"/>
          </a:p>
        </p:txBody>
      </p:sp>
      <p:sp>
        <p:nvSpPr>
          <p:cNvPr id="39" name="Gekromde PIJL-OMLAAG 26">
            <a:extLst>
              <a:ext uri="{FF2B5EF4-FFF2-40B4-BE49-F238E27FC236}">
                <a16:creationId xmlns:a16="http://schemas.microsoft.com/office/drawing/2014/main" id="{9654E276-8F44-4FBB-8730-EE5AFC11E1A1}"/>
              </a:ext>
            </a:extLst>
          </p:cNvPr>
          <p:cNvSpPr/>
          <p:nvPr/>
        </p:nvSpPr>
        <p:spPr>
          <a:xfrm rot="5664325">
            <a:off x="5177366" y="3057790"/>
            <a:ext cx="3461774" cy="689955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De Wonder </a:t>
            </a:r>
            <a:r>
              <a:rPr lang="en-US" b="1" dirty="0" err="1">
                <a:solidFill>
                  <a:srgbClr val="0000FF"/>
                </a:solidFill>
              </a:rPr>
              <a:t>Vraag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16833"/>
            <a:ext cx="2458616" cy="2088232"/>
          </a:xfrm>
        </p:spPr>
        <p:txBody>
          <a:bodyPr/>
          <a:lstStyle/>
          <a:p>
            <a:pPr marL="0" indent="0">
              <a:buNone/>
            </a:pPr>
            <a:r>
              <a:rPr lang="nl-NL">
                <a:solidFill>
                  <a:srgbClr val="0000FF"/>
                </a:solidFill>
              </a:rPr>
              <a:t>Stel je voor dat er een wonder gebeurt ………</a:t>
            </a:r>
          </a:p>
        </p:txBody>
      </p:sp>
      <p:pic>
        <p:nvPicPr>
          <p:cNvPr id="4" name="Afbeelding 3" descr="http://www.aladinslamps.4t.com/images/aladdinlam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412776"/>
            <a:ext cx="5472608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916305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0000FF"/>
                </a:solidFill>
              </a:rPr>
              <a:t>Een</a:t>
            </a:r>
            <a:r>
              <a:rPr lang="en-US" sz="4800" b="1" dirty="0">
                <a:solidFill>
                  <a:srgbClr val="0000FF"/>
                </a:solidFill>
              </a:rPr>
              <a:t> wonder</a:t>
            </a:r>
            <a:endParaRPr lang="nl-NL" sz="4800" b="1" dirty="0">
              <a:solidFill>
                <a:srgbClr val="0000FF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4427984" y="2924944"/>
            <a:ext cx="2232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  <a:latin typeface="Blackadder ITC" pitchFamily="82" charset="0"/>
              </a:rPr>
              <a:t>Als je niet in wonderen gelooft, ben je misschien vergeten dat je er zelf een bent.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22601"/>
            <a:ext cx="9144000" cy="778098"/>
          </a:xfrm>
        </p:spPr>
        <p:txBody>
          <a:bodyPr>
            <a:noAutofit/>
          </a:bodyPr>
          <a:lstStyle/>
          <a:p>
            <a:r>
              <a:rPr lang="nl-NL" sz="4000" b="1" i="1" dirty="0">
                <a:solidFill>
                  <a:srgbClr val="0000FF"/>
                </a:solidFill>
              </a:rPr>
              <a:t>Oefening: </a:t>
            </a:r>
            <a:r>
              <a:rPr lang="nl-NL" sz="4000" b="1" dirty="0">
                <a:solidFill>
                  <a:srgbClr val="0000FF"/>
                </a:solidFill>
              </a:rPr>
              <a:t>Als het wonder gebeurt……..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21833" y="764704"/>
            <a:ext cx="4522167" cy="590465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600" dirty="0">
                <a:solidFill>
                  <a:srgbClr val="0000FF"/>
                </a:solidFill>
              </a:rPr>
              <a:t>De wondervraag is in feite een reeks vragen die als volgt gaat:</a:t>
            </a:r>
          </a:p>
          <a:p>
            <a:pPr marL="176213" lvl="0" indent="-176213">
              <a:buFont typeface="+mj-lt"/>
              <a:buAutoNum type="arabicPeriod"/>
            </a:pPr>
            <a:r>
              <a:rPr lang="nl-NL" sz="1600" dirty="0">
                <a:solidFill>
                  <a:srgbClr val="0000FF"/>
                </a:solidFill>
              </a:rPr>
              <a:t>Mag ik je een vraag stellen die misschien een beetje vreemd is? </a:t>
            </a:r>
          </a:p>
          <a:p>
            <a:pPr marL="176213" lvl="0" indent="-176213">
              <a:buFont typeface="+mj-lt"/>
              <a:buAutoNum type="arabicPeriod"/>
            </a:pPr>
            <a:r>
              <a:rPr lang="nl-NL" sz="1600" dirty="0">
                <a:solidFill>
                  <a:srgbClr val="0000FF"/>
                </a:solidFill>
              </a:rPr>
              <a:t>Stel … dat nadat we ons gesprek beëindig jij naar huis gaat ….. en je dag afmaakt….. terwijl je doet wat je normaal doet… en dan ga je naar bed. </a:t>
            </a:r>
          </a:p>
          <a:p>
            <a:pPr marL="176213" lvl="0" indent="-176213">
              <a:buFont typeface="+mj-lt"/>
              <a:buAutoNum type="arabicPeriod"/>
            </a:pPr>
            <a:r>
              <a:rPr lang="nl-NL" sz="1600" dirty="0">
                <a:solidFill>
                  <a:srgbClr val="0000FF"/>
                </a:solidFill>
              </a:rPr>
              <a:t>En terwijl je slaapt … </a:t>
            </a:r>
            <a:r>
              <a:rPr lang="nl-NL" sz="1600" dirty="0" err="1">
                <a:solidFill>
                  <a:srgbClr val="0000FF"/>
                </a:solidFill>
              </a:rPr>
              <a:t>zzzzzzzzzzzzzzzzzzzzzzzz</a:t>
            </a:r>
            <a:r>
              <a:rPr lang="nl-NL" sz="1600" dirty="0">
                <a:solidFill>
                  <a:srgbClr val="0000FF"/>
                </a:solidFill>
              </a:rPr>
              <a:t> gebeurt er een wonder en de problemen waarvoor je hier nu zit zijn </a:t>
            </a:r>
            <a:r>
              <a:rPr lang="nl-NL" sz="2000" b="1" dirty="0">
                <a:solidFill>
                  <a:srgbClr val="FF0000"/>
                </a:solidFill>
              </a:rPr>
              <a:t>verdwenen</a:t>
            </a:r>
            <a:r>
              <a:rPr lang="nl-NL" sz="1600" dirty="0">
                <a:solidFill>
                  <a:srgbClr val="0000FF"/>
                </a:solidFill>
              </a:rPr>
              <a:t>. </a:t>
            </a:r>
          </a:p>
          <a:p>
            <a:pPr marL="176213" lvl="0" indent="-176213">
              <a:buFont typeface="+mj-lt"/>
              <a:buAutoNum type="arabicPeriod"/>
            </a:pPr>
            <a:r>
              <a:rPr lang="nl-NL" sz="1600" dirty="0">
                <a:solidFill>
                  <a:srgbClr val="0000FF"/>
                </a:solidFill>
              </a:rPr>
              <a:t>Maar je slaapt, dus je weet niet dat het wonder heeft plaatsgevonden. </a:t>
            </a:r>
          </a:p>
          <a:p>
            <a:pPr marL="176213" lvl="0" indent="-176213">
              <a:buFont typeface="+mj-lt"/>
              <a:buAutoNum type="arabicPeriod"/>
            </a:pPr>
            <a:r>
              <a:rPr lang="nl-NL" sz="1600" dirty="0">
                <a:solidFill>
                  <a:srgbClr val="0000FF"/>
                </a:solidFill>
              </a:rPr>
              <a:t>Als je </a:t>
            </a:r>
            <a:r>
              <a:rPr lang="nl-NL" sz="1600" dirty="0" err="1">
                <a:solidFill>
                  <a:srgbClr val="0000FF"/>
                </a:solidFill>
              </a:rPr>
              <a:t>smorgens</a:t>
            </a:r>
            <a:r>
              <a:rPr lang="nl-NL" sz="1600" dirty="0">
                <a:solidFill>
                  <a:srgbClr val="0000FF"/>
                </a:solidFill>
              </a:rPr>
              <a:t> wakker wordt, wat zullen dan de eerste dingen zijn waaraan je merkt dat het wonder heeft plaatsgevonden?</a:t>
            </a:r>
          </a:p>
          <a:p>
            <a:pPr marL="176213" lvl="0" indent="-176213">
              <a:buFont typeface="+mj-lt"/>
              <a:buAutoNum type="arabicPeriod"/>
            </a:pPr>
            <a:r>
              <a:rPr lang="nl-NL" sz="1600" dirty="0">
                <a:solidFill>
                  <a:srgbClr val="0000FF"/>
                </a:solidFill>
              </a:rPr>
              <a:t>Waaraan zullen de mensen uit je omgeving merken dat het wonder gebeurd is?</a:t>
            </a:r>
          </a:p>
          <a:p>
            <a:pPr marL="176213" lvl="0" indent="-176213">
              <a:buFont typeface="+mj-lt"/>
              <a:buAutoNum type="arabicPeriod"/>
            </a:pPr>
            <a:r>
              <a:rPr lang="nl-NL" sz="1600" dirty="0">
                <a:solidFill>
                  <a:srgbClr val="0000FF"/>
                </a:solidFill>
              </a:rPr>
              <a:t>Stel dat je ouders nog zouden leven, hoe zouden zij merken dat het opgelost is?</a:t>
            </a:r>
          </a:p>
          <a:p>
            <a:pPr marL="176213" lvl="0" indent="-176213">
              <a:buFont typeface="+mj-lt"/>
              <a:buAutoNum type="arabicPeriod"/>
            </a:pPr>
            <a:r>
              <a:rPr lang="nl-NL" sz="1600" dirty="0">
                <a:solidFill>
                  <a:srgbClr val="0000FF"/>
                </a:solidFill>
              </a:rPr>
              <a:t>Wat doe jij allemaal nu het opgelost is?</a:t>
            </a:r>
          </a:p>
          <a:p>
            <a:pPr marL="176213" lvl="0" indent="-176213">
              <a:buFont typeface="+mj-lt"/>
              <a:buAutoNum type="arabicPeriod"/>
            </a:pPr>
            <a:r>
              <a:rPr lang="nl-NL" sz="1600" dirty="0">
                <a:solidFill>
                  <a:srgbClr val="0000FF"/>
                </a:solidFill>
              </a:rPr>
              <a:t>Wat doen de anderen?</a:t>
            </a:r>
          </a:p>
          <a:p>
            <a:pPr marL="176213" indent="-176213">
              <a:buFont typeface="+mj-lt"/>
              <a:buAutoNum type="arabicPeriod"/>
            </a:pPr>
            <a:r>
              <a:rPr lang="nl-NL" sz="1600" dirty="0">
                <a:solidFill>
                  <a:srgbClr val="0000FF"/>
                </a:solidFill>
              </a:rPr>
              <a:t>Wat nog meer?</a:t>
            </a:r>
          </a:p>
        </p:txBody>
      </p:sp>
      <p:pic>
        <p:nvPicPr>
          <p:cNvPr id="34818" name="Picture 2" descr="http://www.absolutebeds.nl/files/2013/04/slap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4280991" cy="3210743"/>
          </a:xfrm>
          <a:prstGeom prst="rect">
            <a:avLst/>
          </a:prstGeom>
          <a:noFill/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51520" y="4509120"/>
            <a:ext cx="3960440" cy="1224136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nl-NL" b="1" i="0" u="none" strike="noStrike" cap="none" normalizeH="0" baseline="0" noProof="1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Wat is het eerste kleine signaal waaraan je morgenochtend als je wakker werd zou merken dat het wonder heeft plaatsgevonden?</a:t>
            </a:r>
            <a:endParaRPr kumimoji="0" lang="nl-NL" sz="20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48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79512" y="116632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rgbClr val="0000FF"/>
                </a:solidFill>
              </a:rPr>
              <a:t>Oplossingsgericht Werk</a:t>
            </a:r>
          </a:p>
        </p:txBody>
      </p:sp>
      <p:pic>
        <p:nvPicPr>
          <p:cNvPr id="3" name="Afbeelding 2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7308304" y="116633"/>
            <a:ext cx="1728192" cy="216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WordArt 2" descr="Smal verticaal"/>
          <p:cNvSpPr>
            <a:spLocks noChangeArrowheads="1" noChangeShapeType="1" noTextEdit="1"/>
          </p:cNvSpPr>
          <p:nvPr/>
        </p:nvSpPr>
        <p:spPr bwMode="auto">
          <a:xfrm rot="4301895">
            <a:off x="-832921" y="2839178"/>
            <a:ext cx="3532975" cy="10266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nl-NL" sz="3600" kern="10" spc="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FF0000"/>
                  </a:fgClr>
                  <a:bgClr>
                    <a:srgbClr val="FF00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Powers</a:t>
            </a:r>
            <a:endParaRPr lang="nl-NL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FF0000"/>
                </a:fgClr>
                <a:bgClr>
                  <a:srgbClr val="FF00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619672" y="1268760"/>
            <a:ext cx="7164288" cy="83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3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nl-NL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- problemen worden erkend maar</a:t>
            </a:r>
            <a:r>
              <a:rPr kumimoji="0" lang="nl-NL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nl-NL" sz="24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niet</a:t>
            </a:r>
            <a:r>
              <a:rPr kumimoji="0" lang="nl-NL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nl-NL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geanalyseerd</a:t>
            </a:r>
            <a:endParaRPr kumimoji="0" lang="nl-NL" sz="9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619672" y="2453429"/>
            <a:ext cx="7164288" cy="83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lang="nl-NL" sz="3600" b="1" dirty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W </a:t>
            </a:r>
            <a:r>
              <a:rPr kumimoji="0" lang="nl-NL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- waar ben je nu op de schaal van 1 – 10?</a:t>
            </a:r>
            <a:endParaRPr kumimoji="0" lang="nl-NL" sz="9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619672" y="3014265"/>
            <a:ext cx="7488832" cy="83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lang="nl-NL" sz="3600" b="1" dirty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nl-NL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extra focu</a:t>
            </a:r>
            <a:r>
              <a:rPr lang="nl-NL" b="1" dirty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 op uitzonderingen</a:t>
            </a:r>
            <a:r>
              <a:rPr kumimoji="0" lang="nl-NL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omdat ze</a:t>
            </a:r>
            <a:r>
              <a:rPr kumimoji="0" lang="nl-NL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sleutels zijn voor oplossingen</a:t>
            </a:r>
            <a:endParaRPr kumimoji="0" lang="nl-NL" sz="9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619672" y="3575999"/>
            <a:ext cx="7164288" cy="83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lang="nl-NL" sz="3600" b="1" dirty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R </a:t>
            </a:r>
            <a:r>
              <a:rPr kumimoji="0" lang="nl-NL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- relaties worden verbeterd en productief gemaakt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619672" y="4137734"/>
            <a:ext cx="7164288" cy="83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lang="nl-NL" sz="3600" b="1" dirty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nl-NL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(kleine)</a:t>
            </a:r>
            <a:r>
              <a:rPr kumimoji="0" lang="nl-NL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nl-NL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stapjes vooruit nemen leidt tot grotere veranderingen</a:t>
            </a:r>
            <a:endParaRPr kumimoji="0" lang="nl-NL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619672" y="1892593"/>
            <a:ext cx="7164288" cy="83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lang="nl-NL" sz="3600" b="1" dirty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nl-NL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nl-NL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oplossings</a:t>
            </a:r>
            <a:r>
              <a:rPr kumimoji="0" lang="nl-NL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- en uitkomst- wensen worden specifiek gemaakt</a:t>
            </a:r>
            <a:r>
              <a:rPr kumimoji="0" lang="nl-NL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nl-NL" sz="9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DDDAAC6-A4C0-4345-B21D-7FFFDDF94B76}"/>
              </a:ext>
            </a:extLst>
          </p:cNvPr>
          <p:cNvSpPr/>
          <p:nvPr/>
        </p:nvSpPr>
        <p:spPr>
          <a:xfrm>
            <a:off x="0" y="5373216"/>
            <a:ext cx="91440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360363" algn="l"/>
              </a:tabLst>
            </a:pPr>
            <a:r>
              <a:rPr lang="nl-NL" dirty="0">
                <a:solidFill>
                  <a:srgbClr val="0000FF"/>
                </a:solidFill>
                <a:latin typeface="Lucida Calligraphy" panose="03010101010101010101" pitchFamily="66" charset="0"/>
                <a:ea typeface="Times New Roman" panose="02020603050405020304" pitchFamily="18" charset="0"/>
              </a:rPr>
              <a:t>Nog drie uitgangspunten: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360363" algn="l"/>
              </a:tabLst>
            </a:pPr>
            <a:r>
              <a:rPr lang="nl-NL" dirty="0">
                <a:solidFill>
                  <a:srgbClr val="0000FF"/>
                </a:solidFill>
                <a:latin typeface="Lucida Calligraphy" panose="03010101010101010101" pitchFamily="66" charset="0"/>
                <a:ea typeface="Times New Roman" panose="02020603050405020304" pitchFamily="18" charset="0"/>
              </a:rPr>
              <a:t>De oplossing is niet  noodzakelijk direct gerelateerd aan het probleem.</a:t>
            </a:r>
            <a:endParaRPr lang="nl-NL" sz="16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360363" algn="l"/>
              </a:tabLst>
            </a:pPr>
            <a:r>
              <a:rPr lang="nl-NL" dirty="0">
                <a:solidFill>
                  <a:srgbClr val="0000FF"/>
                </a:solidFill>
                <a:latin typeface="Lucida Calligraphy" panose="03010101010101010101" pitchFamily="66" charset="0"/>
                <a:ea typeface="Times New Roman" panose="02020603050405020304" pitchFamily="18" charset="0"/>
              </a:rPr>
              <a:t>Geen enkel probleem gebeurt altijd, er is altijd een uitzondering die gebruikt kan worden om naar de oplossing te komen.</a:t>
            </a:r>
            <a:endParaRPr lang="nl-NL" sz="16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215900" algn="l"/>
              </a:tabLst>
            </a:pPr>
            <a:r>
              <a:rPr lang="nl-NL" dirty="0">
                <a:solidFill>
                  <a:srgbClr val="0000FF"/>
                </a:solidFill>
                <a:latin typeface="Lucida Calligraphy" panose="03010101010101010101" pitchFamily="66" charset="0"/>
                <a:ea typeface="Times New Roman" panose="02020603050405020304" pitchFamily="18" charset="0"/>
              </a:rPr>
              <a:t>De toekomst is zowel creëerbaar als onderhandelbaar.</a:t>
            </a:r>
            <a:endParaRPr lang="nl-NL" sz="16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9" grpId="0"/>
      <p:bldP spid="8" grpId="0"/>
      <p:bldP spid="9" grpId="0"/>
      <p:bldP spid="10" grpId="0"/>
      <p:bldP spid="11" grpId="0"/>
      <p:bldP spid="1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1920" y="620688"/>
            <a:ext cx="4104456" cy="504056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Zonnestraaltjes</a:t>
            </a:r>
            <a:endParaRPr lang="nl-NL" b="1" dirty="0">
              <a:solidFill>
                <a:srgbClr val="0000FF"/>
              </a:solidFill>
            </a:endParaRPr>
          </a:p>
        </p:txBody>
      </p:sp>
      <p:pic>
        <p:nvPicPr>
          <p:cNvPr id="21" name="Afbeelding 20" descr="blij 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445224"/>
            <a:ext cx="1395966" cy="1412776"/>
          </a:xfrm>
          <a:prstGeom prst="rect">
            <a:avLst/>
          </a:prstGeom>
        </p:spPr>
      </p:pic>
      <p:pic>
        <p:nvPicPr>
          <p:cNvPr id="22" name="Afbeelding 21" descr="blij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8144" y="5445224"/>
            <a:ext cx="1581209" cy="1412776"/>
          </a:xfrm>
          <a:prstGeom prst="rect">
            <a:avLst/>
          </a:prstGeom>
        </p:spPr>
      </p:pic>
      <p:pic>
        <p:nvPicPr>
          <p:cNvPr id="23" name="Afbeelding 22" descr="blij-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5445224"/>
            <a:ext cx="1332941" cy="1412776"/>
          </a:xfrm>
          <a:prstGeom prst="rect">
            <a:avLst/>
          </a:prstGeom>
        </p:spPr>
      </p:pic>
      <p:pic>
        <p:nvPicPr>
          <p:cNvPr id="24" name="Afbeelding 23" descr="blij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896" y="5445224"/>
            <a:ext cx="1130222" cy="1412776"/>
          </a:xfrm>
          <a:prstGeom prst="rect">
            <a:avLst/>
          </a:prstGeom>
        </p:spPr>
      </p:pic>
      <p:pic>
        <p:nvPicPr>
          <p:cNvPr id="25" name="Afbeelding 24" descr="blij-gezicht 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445224"/>
            <a:ext cx="1061705" cy="1412776"/>
          </a:xfrm>
          <a:prstGeom prst="rect">
            <a:avLst/>
          </a:prstGeom>
        </p:spPr>
      </p:pic>
      <p:pic>
        <p:nvPicPr>
          <p:cNvPr id="28" name="Afbeelding 27" descr="blij 8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2320" y="5439330"/>
            <a:ext cx="1728192" cy="1418670"/>
          </a:xfrm>
          <a:prstGeom prst="rect">
            <a:avLst/>
          </a:prstGeom>
        </p:spPr>
      </p:pic>
      <p:pic>
        <p:nvPicPr>
          <p:cNvPr id="13" name="Afbeelding 12" descr="blij 6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4008" y="5445225"/>
            <a:ext cx="1327958" cy="1412776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AB6F50F2-FC58-4561-B648-F3B379F72972}"/>
              </a:ext>
            </a:extLst>
          </p:cNvPr>
          <p:cNvGrpSpPr/>
          <p:nvPr/>
        </p:nvGrpSpPr>
        <p:grpSpPr>
          <a:xfrm>
            <a:off x="35496" y="188640"/>
            <a:ext cx="8902866" cy="5715608"/>
            <a:chOff x="35496" y="188640"/>
            <a:chExt cx="8902866" cy="5715608"/>
          </a:xfrm>
        </p:grpSpPr>
        <p:pic>
          <p:nvPicPr>
            <p:cNvPr id="19" name="Picture 4" descr="http://knowledgeoverflow.com/wp-content/uploads/2012/06/happy-smiley-4.jpg?b867bc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88640"/>
              <a:ext cx="2389920" cy="2376264"/>
            </a:xfrm>
            <a:prstGeom prst="rect">
              <a:avLst/>
            </a:prstGeom>
            <a:noFill/>
          </p:spPr>
        </p:pic>
        <p:sp>
          <p:nvSpPr>
            <p:cNvPr id="17" name="PIJL-OMLAAG 16"/>
            <p:cNvSpPr/>
            <p:nvPr/>
          </p:nvSpPr>
          <p:spPr>
            <a:xfrm rot="17995293">
              <a:off x="5283749" y="41342"/>
              <a:ext cx="432048" cy="6877179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PIJL-OMLAAG 13"/>
            <p:cNvSpPr/>
            <p:nvPr/>
          </p:nvSpPr>
          <p:spPr>
            <a:xfrm rot="19973382">
              <a:off x="2100224" y="2492752"/>
              <a:ext cx="432048" cy="3066170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PIJL-OMLAAG 14"/>
            <p:cNvSpPr/>
            <p:nvPr/>
          </p:nvSpPr>
          <p:spPr>
            <a:xfrm>
              <a:off x="381903" y="2636912"/>
              <a:ext cx="432048" cy="2736304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PIJL-OMLAAG 15"/>
            <p:cNvSpPr/>
            <p:nvPr/>
          </p:nvSpPr>
          <p:spPr>
            <a:xfrm rot="19030909">
              <a:off x="3418862" y="1705974"/>
              <a:ext cx="432048" cy="4198274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PIJL-OMLAAG 17"/>
            <p:cNvSpPr/>
            <p:nvPr/>
          </p:nvSpPr>
          <p:spPr>
            <a:xfrm rot="21046863">
              <a:off x="1233540" y="2667473"/>
              <a:ext cx="432048" cy="2699031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PIJL-OMLAAG 26"/>
            <p:cNvSpPr/>
            <p:nvPr/>
          </p:nvSpPr>
          <p:spPr>
            <a:xfrm rot="18367347">
              <a:off x="4402237" y="923041"/>
              <a:ext cx="432048" cy="5415856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PIJL-OMLAAG 28"/>
            <p:cNvSpPr/>
            <p:nvPr/>
          </p:nvSpPr>
          <p:spPr>
            <a:xfrm rot="19567209">
              <a:off x="2696238" y="2217905"/>
              <a:ext cx="432048" cy="3434243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348880"/>
            <a:ext cx="9144000" cy="2520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800" dirty="0">
                <a:solidFill>
                  <a:srgbClr val="0000FF"/>
                </a:solidFill>
              </a:rPr>
              <a:t>In tweetallen, 2 minuten elk, de één luistert ander praat.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0000FF"/>
                </a:solidFill>
              </a:rPr>
              <a:t>Focus op een recente gebeurtenis waarin je </a:t>
            </a:r>
            <a:r>
              <a:rPr lang="nl-NL" sz="2800" b="1" u="sng" dirty="0">
                <a:solidFill>
                  <a:srgbClr val="0000FF"/>
                </a:solidFill>
              </a:rPr>
              <a:t>energie, blijheid of geluk </a:t>
            </a:r>
            <a:r>
              <a:rPr lang="nl-NL" sz="2800" dirty="0">
                <a:solidFill>
                  <a:srgbClr val="0000FF"/>
                </a:solidFill>
              </a:rPr>
              <a:t>voelde.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0000FF"/>
                </a:solidFill>
              </a:rPr>
              <a:t>Deel in de hele groep de titel van jouw ervaring en laat je gevoelens op je gezicht zien</a:t>
            </a:r>
          </a:p>
        </p:txBody>
      </p:sp>
    </p:spTree>
    <p:extLst>
      <p:ext uri="{BB962C8B-B14F-4D97-AF65-F5344CB8AC3E}">
        <p14:creationId xmlns:p14="http://schemas.microsoft.com/office/powerpoint/2010/main" val="352690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whitegadget.com/attachments/pc-wallpapers/130338d1358923418-photo-frame-photo-frame-image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-457200"/>
            <a:ext cx="9145016" cy="73152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81528" cy="864096"/>
          </a:xfrm>
        </p:spPr>
        <p:txBody>
          <a:bodyPr/>
          <a:lstStyle/>
          <a:p>
            <a:r>
              <a:rPr lang="nl-NL" sz="3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Open Frame: kijken vanuit NLP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672209"/>
            <a:ext cx="3240360" cy="1900807"/>
          </a:xfrm>
        </p:spPr>
        <p:txBody>
          <a:bodyPr>
            <a:noAutofit/>
          </a:bodyPr>
          <a:lstStyle/>
          <a:p>
            <a:r>
              <a:rPr lang="nl-NL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Vragen</a:t>
            </a:r>
          </a:p>
          <a:p>
            <a:r>
              <a:rPr lang="nl-NL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Gebeurtenissen</a:t>
            </a:r>
          </a:p>
          <a:p>
            <a:r>
              <a:rPr lang="nl-NL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Korte verhalen</a:t>
            </a:r>
          </a:p>
          <a:p>
            <a:r>
              <a:rPr lang="nl-NL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Successen</a:t>
            </a: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963216" y="4005064"/>
            <a:ext cx="7497216" cy="656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Doel</a:t>
            </a:r>
            <a:r>
              <a:rPr kumimoji="0" lang="nl-NL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toepassen van NLP in jouw eigen werkelijkheid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nl-NL" sz="3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 bwMode="auto">
          <a:xfrm>
            <a:off x="4644008" y="1672209"/>
            <a:ext cx="3672408" cy="218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Teleurstellingen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Problemen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Oplossingen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Levenservaringen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00FF"/>
                </a:solidFill>
              </a:rPr>
              <a:t>Oplossingsgericht werken</a:t>
            </a:r>
          </a:p>
        </p:txBody>
      </p:sp>
      <p:pic>
        <p:nvPicPr>
          <p:cNvPr id="1028" name="Picture 4" descr="http://www.fpi-nl.com/images/puzzle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564241"/>
            <a:ext cx="5040560" cy="4953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hMSEBAPEBQPDxAQEBQQDw8PEBAQDw0QFBAVFRQQEhYXGyYgFxkjGRUSHy8gJicpLCwsFR4yNTAqNSYrLSkBCQoKDgwOGg8PFy0hHyQ1LTUpNSouLCwpKi8sKTUsLDUsNTU0Kiw0LSosKTYsKSopLCk0Kik0NTYsKSwpNi0sLP/AABEIAPsAyQMBIgACEQEDEQH/xAAcAAEAAgMBAQEAAAAAAAAAAAAABQYBAwQCBwj/xAA9EAACAQIDBAcFBwMDBQAAAAAAAQIDEQQFEgYhMVETIkFhcYGRIzJCobEHUmJyksHRFDOyFVPhY3OCorP/xAAaAQEAAgMBAAAAAAAAAAAAAAAAAQUCAwQG/8QAJREBAAICAQMDBQEAAAAAAAAAAAECAxEEEjFBIXGRBRMiYbFR/9oADAMBAAIRAxEAPwD7iAAAAAAAAAAAAAAAAAAAAAAAAAAAAAAAAAAAAAAAAAAAAAAAAAAAAAAGp4hdm8DaDWqy7z2pJ8AMgAAAAAAAAAAAAAAAAAAAAAAAAAAAcmNxNuquL49yA84rE36q4dr5mqnI57myDA7Isy0a6cjcAjUa7zdGV95psZpuz8QNwAAAAAAAAAAAAAAAAAAAAAAANOJr6I37exd5ESnd3Z6xmJ1TfJbl/JpTA2JmyLNKZnWB2UpHXAjKdbedsMQgOjSYcTEaxsUgPUXuMmEjIAAAAAAAAAAAADDlbe9wGQc1TGLs9WaJVm+LA7XVS7UeXiY8/kzicjXNgSP9VHmjKxEfvR9UQlVnBiqu5gbr2lKPKTXozYmRmDq9h29IBvcjnr4pIjq+eU9WiMlKXB6d6Xi+BIYHAQqb5uT7otJEbGiOZxXadNLNY8zoxOzFN2cLxXK7f1ODHZIoRbV7kdQlKOPT7Tsp4g+V4/aCrQna91fg0WLIdtKT0vEPooPc58YJ/ifwrv8AoTsX+jK6ubDzCSaTVmmtzXBrsseiQAAAAAAAAAAGrEYhQV35LmRVbHX4v+DZmbvPT2KK+ZUs1x08PK8lKVJ/Gldw/Ml2d4Fj/qQsUVylnkJJSjJNPg07pmf9XXYwLPGvc9aiuUc3JKhmKfaB2VERuLgd3To4cyxkYQlN77LcvvPsQEHj85p4ZKVR75XUYL35tcl58eBwYjN5V4P4Yv4U93m+0+dZzjqlTFynNuUpStFK+5X3QguXd+7L/keT1I006yadrqn8S/Ny8OPgQODCpqpaKb8FwLnleZaUtzk+Ud683wI6lTitzVvwtWXp2ndTqInUMfVL/wCvVOyMI+N5P6pGqrjpS99yfgoL9jjjIkspy/pJdbdFb7ds+7wI1CdI2psJSxUXN9LC73PXFau9dVkVjPs4qUqc4Qn0kWtyqJRf6lu9bH06MbJJbktyS4JGWhpL5x9k2bVoPEZVilONTDJVcOprrdBJ2cU+2MZabPlOy3I+jkFmWWxjWo4hK06Um4SXFRkrVKffFrfbnFPsJ0QAAJAAAAAAAAETmKtV8Yp/Nr+CMzKgpRae8l84h7ku9xfmrr6M46lPVGwHz+jlEKdeq9KcZU72a3alNb/HeyLxkGp9RuPhuXoWfO8srxlrpxU1ZppcWvAqdfF3bunGS4p7mmBIUsU0t/E66OZtdpAdMZVUC4YfOe8h9os4cpwprhpvbnKX/CXqRtPFWOvKMOquKVSXu0qev/yTtH04+REjtyDZiFGX9RVSliJe7feqCfZH8XN+S7bz90RDzC7vz+S5HpZiBJygnxs/HeeVho968GyNeaLmaK2eKPbv7F2skTE60YK/F9ib7SwbPV7uL53+h8/ozlUmpSe7sj2ItFLEyp0lKD0vVFalxim7Nr6eYF6PM5pJybSSV23wSXFsg8pznfpqS3Wb1Ta3WV97fYR2Z5w8VJ0KLtSW+c3u12/bu7QM4TP54mtVppLolL2b+K3ur1u2W1Igdl8iVGLm97k7q/ovJL6snyIAAEgAAAAAAADkzRdS34kcEUdubf20+Ul+6/cj4VAPcoXW8qO1WTwa1pLUuPNrky1f1UdfRtrU46ku1q9rny77VsxxOFxEJUn7LEU9zavoqQdpJX3cHB8O1gaKuCjFOTajFcXJqKXmyDxu0VCnujKVV/gXV/U93pcquKxFSq9VapKb/E27eHLyO7AbO1qlnCnJJ/HPqx9Xx8gLzlGCniFF06c561GScpKNNRcW7NpO/ky0YTIp0oT1yp3nHRopRtounvvxl6kPs7LEUKEKM6mvRFwgkurCDs1BPi7NfREpCpKTvJtmOhxYjZzFQjrUJVIWvqprVuXHct4y7Z3F17aKcoxfx1PZw8d+9+SZf8m6WNKM4Wqwd9VNvTKEk2npfDvsScc1h8eqk+VSLj8+HzJFXyv7OIq0sTUdV/7dO8Kfg37z+RQM1y5UcZiYcIwrTUb9kNV4r9LR9sWNp/fp/rj/ACUHa+h0lWToYd1JytqqJRak0klvc7cEuwbFcyqpOpLTTi33k88Zap/RVFKE6iXWasor3lJfe4dnIbOYWdL2daHRVH17PTvi20ndeDXkTme5R/VUEoNU8TS6+HqtJ2kt7hL8MrWfLj2EjjlstLX7Wrqpv+0oxalLd7qjz77k/lGzkKfWa8I8f1GvZvF1KkIqpTnCUbatSdotcnwfkT5GgABIAAAAAAAAFaz/AO0TA4SMnVrRnKLiujo+0neSk4rduV9E+LXAls/wEq+ExNCEtE61CrShO9tMp03FP1aPz9l+weJrxdFYev00UqU+ki4xoV6MpaLylu6OVOTjdPdJJ8LXCyZz9vTqSVPD4bTRc49JOrJyqygpJvSo2UXZc5F8weYRnGM4tSjJKUWuDTV015FHyX7CajSnjK8aUbXdLDrXO3JzlZJ+CkTmEyhYelGlQlPTBblVk53u78ezyVu4Dr2mpztRxdDfVws25QvbpqE7KrT8bKMl3wRpz7CUMywqhJ+7JVac4NalJJ3SbvucW15niGJq/hXm3+wpYZLeklx91W4u7/cCIy/ZfD0bOFOOpfHPrz9ZcPKxB4DN5TmlLn2eJd6sbRk+UW/RHzzAQtNeIF3o0dyOmnRM4SHVXgdUYAWXZefspR+7P5NL+GTJBbMv+4vyv6k6B4dGP3Y+iPSilwsvAyAIjPcldZ06lNxjUp3XWvpnB8YtrhZ7158xgsomrOpKK7oXd/NpEuAMRjZWW5IyAAAAAAAAAAAAAAAaMbK1Oo+UJfRlLqot+cStQqeCXrJIqTQHOqR7jA26DKiBzYym3TqJcdEv8WfPsPDrrxPp9Cjqlp5xn/8AOR81pR6yAvWXrqR8DsUTkyv+3HwO5ICV2d9+S/D9Gv5J8r2RP2vjF/VFhAAAAAcWMzuhSdqtWlTf3ZTipenEmImfSIRNorG5l2ghHtpg/wDfh5Kb/Y6MJtLhaj0wr0XJ8IuajJ+ClZsznFeO9Z+GEZaT2tHykwAa2wAAAAAAAAAAEbtBO1G3OUV9X+xW4ontpJ9Smucm/SP/ACQdNAZcTFjY0eWB1ZNTvWj+WX+Nv3PmDhaduTsfVcgj7VvlTfzlE+Z4+npr1Y8qs16TaAteTv2aJBEZkj9miUQHdk79tHvuv/VlkKvlkrVaf5reqaLQAAPNSdk3yTfoBRNu9r5wm8Jh5ODS9tUi7STav0cX2brXffbmUC/q+PebMVXlOpOc765yc5X3O8nd/U8xj/J6bDjrhpr5eWzZLZ8n8EZsXjAbDU54BVpOUa86bqxerqxVm4xa7U1a77ykIzw565d9Phjn49sOurytGym106Eo06jlUocGm25UV96Hd+H07/p8ZJpNWaaumuDXM+H4V2nG/C9n5n1vZatqwlJ79ycFflGTivkkV31HDWIjJWNf6sfpma0zOO07jwlgAU66AAABi5i4HoHm5jUBB7Sz61NclJ+rX8EXSOzaGp7ZLlBfNyOKkwNjPLMtnlsCV2dXWqPlGK9W/wCD5zn1O2LxC/69T5zbPo+z73VHzlFeif8AJQNq42xuIXOer9UVL9wJPIpdQlkyEyKfVJhSA6sFK1Sn+eP+SLXcp1CfXh+aP+SLbrA2XFzxrM6gPFfCQmrVIQmuU4xkvmR09k8G3qdCj5RtHzit3yJTUU77Rc6lTpww0G06ycqjXHo1u0+bvfujbtN+Gt72ilZ1toz2pjrN7RvSP2s2yi4vCYSyppaJ1I7ouKVujp2+G26/pu3lMR5RJZLks8RUUIbk3vly5noMdKYKenby87kvfkX/AH4esiy+VWtFRTdn6vsX7+CPruX4ToqUKa36VvfNve36tnJkmRU8NBRgryt1pviySuUvL5X3p1HaF5xOL9iNz3lkAHE7QAAaXIw5hnhgZdQ8SqmJGqcWBW9q6koSjWs3DTpm0r6Gm7N8k0+PcceDzGMluaLHi8sVRNSu0+9kBL7PqKd6c69HupzWn0kmgN3To8yro20tlFHjVrS8XBfSJsezVPt1S/NOVvS4GMBmqjDc73k3u9F9CtbW4WdapGtRi3OyjNN2UkuDXf2ehb6eUxjuSSNqwK5AUDJ61aDtUo1l3qDkvWNyeVeb4U6nnHT9bFkWEPSw4ELldOprU6kNKi7xTlFtvm7MsUMUzUqJ7VMDeq57VU50j2gOhVCobbbPzrVIV1OhThCmoN1qnRrVrk+LVviXaWlM+c/aEr4tJ70qMLJ70utO9uR18OLTk/GdOPmTWMX5RuHNHZSs/clhqn/bxNGX1aLxslkU6C1VNKbpqKinqad05NtbuK5nyhYSH3Y+iL7sBTjGotKS1UW3bteqJZcmuWcU7mNeyu4tsUZY6YnfuvyZ6ueEe0iiXoZMgAAANNjDibLDSBpcTDgbtI0gaNBjozo0mNAHP0Zjojp0DQBy9EOiOrQNAHL0Q6I6tA0AcvRDojq0GejA5OjPLgzu6MdGBGz1LsuUHbXB1Z4hTVKq49FGOqMJTV1KXbFd6Pp/RIdAjdhyzit1Q05sUZa9MvhU4OPvJx/MnH6l42DoycozSehUnFz+G7asr9r3F+6FeJ6jFLckku468nOm9Jr093Ji4MY7xbqeIRNgBXLEAAAAAAAAFgAFjFjIAxYzYABY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28" name="AutoShape 4" descr="data:image/jpeg;base64,/9j/4AAQSkZJRgABAQAAAQABAAD/2wCEAAkGBhMSEBAPEBQPDxAQEBQQDw8PEBAQDw0QFBAVFRQQEhYXGyYgFxkjGRUSHy8gJicpLCwsFR4yNTAqNSYrLSkBCQoKDgwOGg8PFy0hHyQ1LTUpNSouLCwpKi8sKTUsLDUsNTU0Kiw0LSosKTYsKSopLCk0Kik0NTYsKSwpNi0sLP/AABEIAPsAyQMBIgACEQEDEQH/xAAcAAEAAgMBAQEAAAAAAAAAAAAABQYBAwQCBwj/xAA9EAACAQIDBAcFBwMDBQAAAAAAAQIDEQQFEgYhMVETIkFhcYGRIzJCobEHUmJyksHRFDOyFVPhY3OCorP/xAAaAQEAAgMBAAAAAAAAAAAAAAAAAQUCAwQG/8QAJREBAAICAQMDBQEAAAAAAAAAAAECAxEEEjFBIXGRBRMiYbFR/9oADAMBAAIRAxEAPwD7iAAAAAAAAAAAAAAAAAAAAAAAAAAAAAAAAAAAAAAAAAAAAAAAAAAAAAAGp4hdm8DaDWqy7z2pJ8AMgAAAAAAAAAAAAAAAAAAAAAAAAAAAcmNxNuquL49yA84rE36q4dr5mqnI57myDA7Isy0a6cjcAjUa7zdGV95psZpuz8QNwAAAAAAAAAAAAAAAAAAAAAAANOJr6I37exd5ESnd3Z6xmJ1TfJbl/JpTA2JmyLNKZnWB2UpHXAjKdbedsMQgOjSYcTEaxsUgPUXuMmEjIAAAAAAAAAAAADDlbe9wGQc1TGLs9WaJVm+LA7XVS7UeXiY8/kzicjXNgSP9VHmjKxEfvR9UQlVnBiqu5gbr2lKPKTXozYmRmDq9h29IBvcjnr4pIjq+eU9WiMlKXB6d6Xi+BIYHAQqb5uT7otJEbGiOZxXadNLNY8zoxOzFN2cLxXK7f1ODHZIoRbV7kdQlKOPT7Tsp4g+V4/aCrQna91fg0WLIdtKT0vEPooPc58YJ/ifwrv8AoTsX+jK6ubDzCSaTVmmtzXBrsseiQAAAAAAAAAAGrEYhQV35LmRVbHX4v+DZmbvPT2KK+ZUs1x08PK8lKVJ/Gldw/Ml2d4Fj/qQsUVylnkJJSjJNPg07pmf9XXYwLPGvc9aiuUc3JKhmKfaB2VERuLgd3To4cyxkYQlN77LcvvPsQEHj85p4ZKVR75XUYL35tcl58eBwYjN5V4P4Yv4U93m+0+dZzjqlTFynNuUpStFK+5X3QguXd+7L/keT1I006yadrqn8S/Ny8OPgQODCpqpaKb8FwLnleZaUtzk+Ud683wI6lTitzVvwtWXp2ndTqInUMfVL/wCvVOyMI+N5P6pGqrjpS99yfgoL9jjjIkspy/pJdbdFb7ds+7wI1CdI2psJSxUXN9LC73PXFau9dVkVjPs4qUqc4Qn0kWtyqJRf6lu9bH06MbJJbktyS4JGWhpL5x9k2bVoPEZVilONTDJVcOprrdBJ2cU+2MZabPlOy3I+jkFmWWxjWo4hK06Um4SXFRkrVKffFrfbnFPsJ0QAAJAAAAAAAAETmKtV8Yp/Nr+CMzKgpRae8l84h7ku9xfmrr6M46lPVGwHz+jlEKdeq9KcZU72a3alNb/HeyLxkGp9RuPhuXoWfO8srxlrpxU1ZppcWvAqdfF3bunGS4p7mmBIUsU0t/E66OZtdpAdMZVUC4YfOe8h9os4cpwprhpvbnKX/CXqRtPFWOvKMOquKVSXu0qev/yTtH04+REjtyDZiFGX9RVSliJe7feqCfZH8XN+S7bz90RDzC7vz+S5HpZiBJygnxs/HeeVho968GyNeaLmaK2eKPbv7F2skTE60YK/F9ib7SwbPV7uL53+h8/ozlUmpSe7sj2ItFLEyp0lKD0vVFalxim7Nr6eYF6PM5pJybSSV23wSXFsg8pznfpqS3Wb1Ta3WV97fYR2Z5w8VJ0KLtSW+c3u12/bu7QM4TP54mtVppLolL2b+K3ur1u2W1Igdl8iVGLm97k7q/ovJL6snyIAAEgAAAAAAADkzRdS34kcEUdubf20+Ul+6/cj4VAPcoXW8qO1WTwa1pLUuPNrky1f1UdfRtrU46ku1q9rny77VsxxOFxEJUn7LEU9zavoqQdpJX3cHB8O1gaKuCjFOTajFcXJqKXmyDxu0VCnujKVV/gXV/U93pcquKxFSq9VapKb/E27eHLyO7AbO1qlnCnJJ/HPqx9Xx8gLzlGCniFF06c561GScpKNNRcW7NpO/ky0YTIp0oT1yp3nHRopRtounvvxl6kPs7LEUKEKM6mvRFwgkurCDs1BPi7NfREpCpKTvJtmOhxYjZzFQjrUJVIWvqprVuXHct4y7Z3F17aKcoxfx1PZw8d+9+SZf8m6WNKM4Wqwd9VNvTKEk2npfDvsScc1h8eqk+VSLj8+HzJFXyv7OIq0sTUdV/7dO8Kfg37z+RQM1y5UcZiYcIwrTUb9kNV4r9LR9sWNp/fp/rj/ACUHa+h0lWToYd1JytqqJRak0klvc7cEuwbFcyqpOpLTTi33k88Zap/RVFKE6iXWasor3lJfe4dnIbOYWdL2daHRVH17PTvi20ndeDXkTme5R/VUEoNU8TS6+HqtJ2kt7hL8MrWfLj2EjjlstLX7Wrqpv+0oxalLd7qjz77k/lGzkKfWa8I8f1GvZvF1KkIqpTnCUbatSdotcnwfkT5GgABIAAAAAAAAFaz/AO0TA4SMnVrRnKLiujo+0neSk4rduV9E+LXAls/wEq+ExNCEtE61CrShO9tMp03FP1aPz9l+weJrxdFYev00UqU+ki4xoV6MpaLylu6OVOTjdPdJJ8LXCyZz9vTqSVPD4bTRc49JOrJyqygpJvSo2UXZc5F8weYRnGM4tSjJKUWuDTV015FHyX7CajSnjK8aUbXdLDrXO3JzlZJ+CkTmEyhYelGlQlPTBblVk53u78ezyVu4Dr2mpztRxdDfVws25QvbpqE7KrT8bKMl3wRpz7CUMywqhJ+7JVac4NalJJ3SbvucW15niGJq/hXm3+wpYZLeklx91W4u7/cCIy/ZfD0bOFOOpfHPrz9ZcPKxB4DN5TmlLn2eJd6sbRk+UW/RHzzAQtNeIF3o0dyOmnRM4SHVXgdUYAWXZefspR+7P5NL+GTJBbMv+4vyv6k6B4dGP3Y+iPSilwsvAyAIjPcldZ06lNxjUp3XWvpnB8YtrhZ7158xgsomrOpKK7oXd/NpEuAMRjZWW5IyAAAAAAAAAAAAAAAaMbK1Oo+UJfRlLqot+cStQqeCXrJIqTQHOqR7jA26DKiBzYym3TqJcdEv8WfPsPDrrxPp9Cjqlp5xn/8AOR81pR6yAvWXrqR8DsUTkyv+3HwO5ICV2d9+S/D9Gv5J8r2RP2vjF/VFhAAAAAcWMzuhSdqtWlTf3ZTipenEmImfSIRNorG5l2ghHtpg/wDfh5Kb/Y6MJtLhaj0wr0XJ8IuajJ+ClZsznFeO9Z+GEZaT2tHykwAa2wAAAAAAAAAAEbtBO1G3OUV9X+xW4ontpJ9Smucm/SP/ACQdNAZcTFjY0eWB1ZNTvWj+WX+Nv3PmDhaduTsfVcgj7VvlTfzlE+Z4+npr1Y8qs16TaAteTv2aJBEZkj9miUQHdk79tHvuv/VlkKvlkrVaf5reqaLQAAPNSdk3yTfoBRNu9r5wm8Jh5ODS9tUi7STav0cX2brXffbmUC/q+PebMVXlOpOc765yc5X3O8nd/U8xj/J6bDjrhpr5eWzZLZ8n8EZsXjAbDU54BVpOUa86bqxerqxVm4xa7U1a77ykIzw565d9Phjn49sOurytGym106Eo06jlUocGm25UV96Hd+H07/p8ZJpNWaaumuDXM+H4V2nG/C9n5n1vZatqwlJ79ycFflGTivkkV31HDWIjJWNf6sfpma0zOO07jwlgAU66AAABi5i4HoHm5jUBB7Sz61NclJ+rX8EXSOzaGp7ZLlBfNyOKkwNjPLMtnlsCV2dXWqPlGK9W/wCD5zn1O2LxC/69T5zbPo+z73VHzlFeif8AJQNq42xuIXOer9UVL9wJPIpdQlkyEyKfVJhSA6sFK1Sn+eP+SLXcp1CfXh+aP+SLbrA2XFzxrM6gPFfCQmrVIQmuU4xkvmR09k8G3qdCj5RtHzit3yJTUU77Rc6lTpww0G06ycqjXHo1u0+bvfujbtN+Gt72ilZ1toz2pjrN7RvSP2s2yi4vCYSyppaJ1I7ouKVujp2+G26/pu3lMR5RJZLks8RUUIbk3vly5noMdKYKenby87kvfkX/AH4esiy+VWtFRTdn6vsX7+CPruX4ToqUKa36VvfNve36tnJkmRU8NBRgryt1pviySuUvL5X3p1HaF5xOL9iNz3lkAHE7QAAaXIw5hnhgZdQ8SqmJGqcWBW9q6koSjWs3DTpm0r6Gm7N8k0+PcceDzGMluaLHi8sVRNSu0+9kBL7PqKd6c69HupzWn0kmgN3To8yro20tlFHjVrS8XBfSJsezVPt1S/NOVvS4GMBmqjDc73k3u9F9CtbW4WdapGtRi3OyjNN2UkuDXf2ehb6eUxjuSSNqwK5AUDJ61aDtUo1l3qDkvWNyeVeb4U6nnHT9bFkWEPSw4ELldOprU6kNKi7xTlFtvm7MsUMUzUqJ7VMDeq57VU50j2gOhVCobbbPzrVIV1OhThCmoN1qnRrVrk+LVviXaWlM+c/aEr4tJ70qMLJ70utO9uR18OLTk/GdOPmTWMX5RuHNHZSs/clhqn/bxNGX1aLxslkU6C1VNKbpqKinqad05NtbuK5nyhYSH3Y+iL7sBTjGotKS1UW3bteqJZcmuWcU7mNeyu4tsUZY6YnfuvyZ6ueEe0iiXoZMgAAANNjDibLDSBpcTDgbtI0gaNBjozo0mNAHP0Zjojp0DQBy9EOiOrQNAHL0Q6I6tA0AcvRDojq0GejA5OjPLgzu6MdGBGz1LsuUHbXB1Z4hTVKq49FGOqMJTV1KXbFd6Pp/RIdAjdhyzit1Q05sUZa9MvhU4OPvJx/MnH6l42DoycozSehUnFz+G7asr9r3F+6FeJ6jFLckku468nOm9Jr093Ji4MY7xbqeIRNgBXLEAAAAAAAAFgAFjFjIAxYzYABY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0" name="AutoShape 6" descr="data:image/jpeg;base64,/9j/4AAQSkZJRgABAQAAAQABAAD/2wCEAAkGBhMSEBAPEBQPDxAQEBQQDw8PEBAQDw0QFBAVFRQQEhYXGyYgFxkjGRUSHy8gJicpLCwsFR4yNTAqNSYrLSkBCQoKDgwOGg8PFy0hHyQ1LTUpNSouLCwpKi8sKTUsLDUsNTU0Kiw0LSosKTYsKSopLCk0Kik0NTYsKSwpNi0sLP/AABEIAPsAyQMBIgACEQEDEQH/xAAcAAEAAgMBAQEAAAAAAAAAAAAABQYBAwQCBwj/xAA9EAACAQIDBAcFBwMDBQAAAAAAAQIDEQQFEgYhMVETIkFhcYGRIzJCobEHUmJyksHRFDOyFVPhY3OCorP/xAAaAQEAAgMBAAAAAAAAAAAAAAAAAQUCAwQG/8QAJREBAAICAQMDBQEAAAAAAAAAAAECAxEEEjFBIXGRBRMiYbFR/9oADAMBAAIRAxEAPwD7iAAAAAAAAAAAAAAAAAAAAAAAAAAAAAAAAAAAAAAAAAAAAAAAAAAAAAAGp4hdm8DaDWqy7z2pJ8AMgAAAAAAAAAAAAAAAAAAAAAAAAAAAcmNxNuquL49yA84rE36q4dr5mqnI57myDA7Isy0a6cjcAjUa7zdGV95psZpuz8QNwAAAAAAAAAAAAAAAAAAAAAAANOJr6I37exd5ESnd3Z6xmJ1TfJbl/JpTA2JmyLNKZnWB2UpHXAjKdbedsMQgOjSYcTEaxsUgPUXuMmEjIAAAAAAAAAAAADDlbe9wGQc1TGLs9WaJVm+LA7XVS7UeXiY8/kzicjXNgSP9VHmjKxEfvR9UQlVnBiqu5gbr2lKPKTXozYmRmDq9h29IBvcjnr4pIjq+eU9WiMlKXB6d6Xi+BIYHAQqb5uT7otJEbGiOZxXadNLNY8zoxOzFN2cLxXK7f1ODHZIoRbV7kdQlKOPT7Tsp4g+V4/aCrQna91fg0WLIdtKT0vEPooPc58YJ/ifwrv8AoTsX+jK6ubDzCSaTVmmtzXBrsseiQAAAAAAAAAAGrEYhQV35LmRVbHX4v+DZmbvPT2KK+ZUs1x08PK8lKVJ/Gldw/Ml2d4Fj/qQsUVylnkJJSjJNPg07pmf9XXYwLPGvc9aiuUc3JKhmKfaB2VERuLgd3To4cyxkYQlN77LcvvPsQEHj85p4ZKVR75XUYL35tcl58eBwYjN5V4P4Yv4U93m+0+dZzjqlTFynNuUpStFK+5X3QguXd+7L/keT1I006yadrqn8S/Ny8OPgQODCpqpaKb8FwLnleZaUtzk+Ud683wI6lTitzVvwtWXp2ndTqInUMfVL/wCvVOyMI+N5P6pGqrjpS99yfgoL9jjjIkspy/pJdbdFb7ds+7wI1CdI2psJSxUXN9LC73PXFau9dVkVjPs4qUqc4Qn0kWtyqJRf6lu9bH06MbJJbktyS4JGWhpL5x9k2bVoPEZVilONTDJVcOprrdBJ2cU+2MZabPlOy3I+jkFmWWxjWo4hK06Um4SXFRkrVKffFrfbnFPsJ0QAAJAAAAAAAAETmKtV8Yp/Nr+CMzKgpRae8l84h7ku9xfmrr6M46lPVGwHz+jlEKdeq9KcZU72a3alNb/HeyLxkGp9RuPhuXoWfO8srxlrpxU1ZppcWvAqdfF3bunGS4p7mmBIUsU0t/E66OZtdpAdMZVUC4YfOe8h9os4cpwprhpvbnKX/CXqRtPFWOvKMOquKVSXu0qev/yTtH04+REjtyDZiFGX9RVSliJe7feqCfZH8XN+S7bz90RDzC7vz+S5HpZiBJygnxs/HeeVho968GyNeaLmaK2eKPbv7F2skTE60YK/F9ib7SwbPV7uL53+h8/ozlUmpSe7sj2ItFLEyp0lKD0vVFalxim7Nr6eYF6PM5pJybSSV23wSXFsg8pznfpqS3Wb1Ta3WV97fYR2Z5w8VJ0KLtSW+c3u12/bu7QM4TP54mtVppLolL2b+K3ur1u2W1Igdl8iVGLm97k7q/ovJL6snyIAAEgAAAAAAADkzRdS34kcEUdubf20+Ul+6/cj4VAPcoXW8qO1WTwa1pLUuPNrky1f1UdfRtrU46ku1q9rny77VsxxOFxEJUn7LEU9zavoqQdpJX3cHB8O1gaKuCjFOTajFcXJqKXmyDxu0VCnujKVV/gXV/U93pcquKxFSq9VapKb/E27eHLyO7AbO1qlnCnJJ/HPqx9Xx8gLzlGCniFF06c561GScpKNNRcW7NpO/ky0YTIp0oT1yp3nHRopRtounvvxl6kPs7LEUKEKM6mvRFwgkurCDs1BPi7NfREpCpKTvJtmOhxYjZzFQjrUJVIWvqprVuXHct4y7Z3F17aKcoxfx1PZw8d+9+SZf8m6WNKM4Wqwd9VNvTKEk2npfDvsScc1h8eqk+VSLj8+HzJFXyv7OIq0sTUdV/7dO8Kfg37z+RQM1y5UcZiYcIwrTUb9kNV4r9LR9sWNp/fp/rj/ACUHa+h0lWToYd1JytqqJRak0klvc7cEuwbFcyqpOpLTTi33k88Zap/RVFKE6iXWasor3lJfe4dnIbOYWdL2daHRVH17PTvi20ndeDXkTme5R/VUEoNU8TS6+HqtJ2kt7hL8MrWfLj2EjjlstLX7Wrqpv+0oxalLd7qjz77k/lGzkKfWa8I8f1GvZvF1KkIqpTnCUbatSdotcnwfkT5GgABIAAAAAAAAFaz/AO0TA4SMnVrRnKLiujo+0neSk4rduV9E+LXAls/wEq+ExNCEtE61CrShO9tMp03FP1aPz9l+weJrxdFYev00UqU+ki4xoV6MpaLylu6OVOTjdPdJJ8LXCyZz9vTqSVPD4bTRc49JOrJyqygpJvSo2UXZc5F8weYRnGM4tSjJKUWuDTV015FHyX7CajSnjK8aUbXdLDrXO3JzlZJ+CkTmEyhYelGlQlPTBblVk53u78ezyVu4Dr2mpztRxdDfVws25QvbpqE7KrT8bKMl3wRpz7CUMywqhJ+7JVac4NalJJ3SbvucW15niGJq/hXm3+wpYZLeklx91W4u7/cCIy/ZfD0bOFOOpfHPrz9ZcPKxB4DN5TmlLn2eJd6sbRk+UW/RHzzAQtNeIF3o0dyOmnRM4SHVXgdUYAWXZefspR+7P5NL+GTJBbMv+4vyv6k6B4dGP3Y+iPSilwsvAyAIjPcldZ06lNxjUp3XWvpnB8YtrhZ7158xgsomrOpKK7oXd/NpEuAMRjZWW5IyAAAAAAAAAAAAAAAaMbK1Oo+UJfRlLqot+cStQqeCXrJIqTQHOqR7jA26DKiBzYym3TqJcdEv8WfPsPDrrxPp9Cjqlp5xn/8AOR81pR6yAvWXrqR8DsUTkyv+3HwO5ICV2d9+S/D9Gv5J8r2RP2vjF/VFhAAAAAcWMzuhSdqtWlTf3ZTipenEmImfSIRNorG5l2ghHtpg/wDfh5Kb/Y6MJtLhaj0wr0XJ8IuajJ+ClZsznFeO9Z+GEZaT2tHykwAa2wAAAAAAAAAAEbtBO1G3OUV9X+xW4ontpJ9Smucm/SP/ACQdNAZcTFjY0eWB1ZNTvWj+WX+Nv3PmDhaduTsfVcgj7VvlTfzlE+Z4+npr1Y8qs16TaAteTv2aJBEZkj9miUQHdk79tHvuv/VlkKvlkrVaf5reqaLQAAPNSdk3yTfoBRNu9r5wm8Jh5ODS9tUi7STav0cX2brXffbmUC/q+PebMVXlOpOc765yc5X3O8nd/U8xj/J6bDjrhpr5eWzZLZ8n8EZsXjAbDU54BVpOUa86bqxerqxVm4xa7U1a77ykIzw565d9Phjn49sOurytGym106Eo06jlUocGm25UV96Hd+H07/p8ZJpNWaaumuDXM+H4V2nG/C9n5n1vZatqwlJ79ycFflGTivkkV31HDWIjJWNf6sfpma0zOO07jwlgAU66AAABi5i4HoHm5jUBB7Sz61NclJ+rX8EXSOzaGp7ZLlBfNyOKkwNjPLMtnlsCV2dXWqPlGK9W/wCD5zn1O2LxC/69T5zbPo+z73VHzlFeif8AJQNq42xuIXOer9UVL9wJPIpdQlkyEyKfVJhSA6sFK1Sn+eP+SLXcp1CfXh+aP+SLbrA2XFzxrM6gPFfCQmrVIQmuU4xkvmR09k8G3qdCj5RtHzit3yJTUU77Rc6lTpww0G06ycqjXHo1u0+bvfujbtN+Gt72ilZ1toz2pjrN7RvSP2s2yi4vCYSyppaJ1I7ouKVujp2+G26/pu3lMR5RJZLks8RUUIbk3vly5noMdKYKenby87kvfkX/AH4esiy+VWtFRTdn6vsX7+CPruX4ToqUKa36VvfNve36tnJkmRU8NBRgryt1pviySuUvL5X3p1HaF5xOL9iNz3lkAHE7QAAaXIw5hnhgZdQ8SqmJGqcWBW9q6koSjWs3DTpm0r6Gm7N8k0+PcceDzGMluaLHi8sVRNSu0+9kBL7PqKd6c69HupzWn0kmgN3To8yro20tlFHjVrS8XBfSJsezVPt1S/NOVvS4GMBmqjDc73k3u9F9CtbW4WdapGtRi3OyjNN2UkuDXf2ehb6eUxjuSSNqwK5AUDJ61aDtUo1l3qDkvWNyeVeb4U6nnHT9bFkWEPSw4ELldOprU6kNKi7xTlFtvm7MsUMUzUqJ7VMDeq57VU50j2gOhVCobbbPzrVIV1OhThCmoN1qnRrVrk+LVviXaWlM+c/aEr4tJ70qMLJ70utO9uR18OLTk/GdOPmTWMX5RuHNHZSs/clhqn/bxNGX1aLxslkU6C1VNKbpqKinqad05NtbuK5nyhYSH3Y+iL7sBTjGotKS1UW3bteqJZcmuWcU7mNeyu4tsUZY6YnfuvyZ6ueEe0iiXoZMgAAANNjDibLDSBpcTDgbtI0gaNBjozo0mNAHP0Zjojp0DQBy9EOiOrQNAHL0Q6I6tA0AcvRDojq0GejA5OjPLgzu6MdGBGz1LsuUHbXB1Z4hTVKq49FGOqMJTV1KXbFd6Pp/RIdAjdhyzit1Q05sUZa9MvhU4OPvJx/MnH6l42DoycozSehUnFz+G7asr9r3F+6FeJ6jFLckku468nOm9Jr093Ji4MY7xbqeIRNgBXLEAAAAAAAAFgAFjFjIAxYzYABY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44" name="Picture 4" descr="http://www.solutionsurfers.com/images/ins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908720"/>
            <a:ext cx="2276475" cy="2857500"/>
          </a:xfrm>
          <a:prstGeom prst="rect">
            <a:avLst/>
          </a:prstGeom>
          <a:noFill/>
        </p:spPr>
      </p:pic>
      <p:pic>
        <p:nvPicPr>
          <p:cNvPr id="10248" name="Picture 8" descr="http://masterswork.com/shopsite_sc/store/html/media/SFBTA_SFT_insoo_stev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91880" y="4365104"/>
            <a:ext cx="2304256" cy="2304257"/>
          </a:xfrm>
          <a:prstGeom prst="rect">
            <a:avLst/>
          </a:prstGeom>
          <a:noFill/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260648"/>
            <a:ext cx="6984776" cy="792088"/>
          </a:xfrm>
        </p:spPr>
        <p:txBody>
          <a:bodyPr>
            <a:noAutofit/>
          </a:bodyPr>
          <a:lstStyle/>
          <a:p>
            <a:r>
              <a:rPr lang="nl-NL" sz="4000" b="1" dirty="0">
                <a:solidFill>
                  <a:srgbClr val="0000FF"/>
                </a:solidFill>
              </a:rPr>
              <a:t>Oplossingsgericht werken </a:t>
            </a:r>
          </a:p>
        </p:txBody>
      </p:sp>
      <p:sp>
        <p:nvSpPr>
          <p:cNvPr id="9" name="Ondertitel 2"/>
          <p:cNvSpPr txBox="1">
            <a:spLocks/>
          </p:cNvSpPr>
          <p:nvPr/>
        </p:nvSpPr>
        <p:spPr>
          <a:xfrm>
            <a:off x="0" y="3717032"/>
            <a:ext cx="356388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Steve de </a:t>
            </a: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Shazer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Ondertitel 2"/>
          <p:cNvSpPr txBox="1">
            <a:spLocks/>
          </p:cNvSpPr>
          <p:nvPr/>
        </p:nvSpPr>
        <p:spPr>
          <a:xfrm>
            <a:off x="5940152" y="3717032"/>
            <a:ext cx="320384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nl-NL" sz="3200" dirty="0">
                <a:solidFill>
                  <a:srgbClr val="0000FF"/>
                </a:solidFill>
              </a:rPr>
              <a:t>Insoo Kim 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Berg</a:t>
            </a:r>
          </a:p>
        </p:txBody>
      </p:sp>
      <p:sp>
        <p:nvSpPr>
          <p:cNvPr id="11" name="Ondertitel 2">
            <a:extLst>
              <a:ext uri="{FF2B5EF4-FFF2-40B4-BE49-F238E27FC236}">
                <a16:creationId xmlns:a16="http://schemas.microsoft.com/office/drawing/2014/main" id="{320CD23E-2E88-491A-9C46-AE3BC6AB0ECF}"/>
              </a:ext>
            </a:extLst>
          </p:cNvPr>
          <p:cNvSpPr txBox="1">
            <a:spLocks/>
          </p:cNvSpPr>
          <p:nvPr/>
        </p:nvSpPr>
        <p:spPr>
          <a:xfrm>
            <a:off x="-36004" y="4365104"/>
            <a:ext cx="3563888" cy="2160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nl-NL" dirty="0">
                <a:solidFill>
                  <a:srgbClr val="0000FF"/>
                </a:solidFill>
              </a:rPr>
              <a:t>1940-2005 VS</a:t>
            </a:r>
          </a:p>
          <a:p>
            <a:pPr lvl="0" algn="ctr">
              <a:spcBef>
                <a:spcPct val="20000"/>
              </a:spcBef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Saxofonist</a:t>
            </a:r>
          </a:p>
          <a:p>
            <a:pPr lvl="0" algn="ctr">
              <a:spcBef>
                <a:spcPct val="20000"/>
              </a:spcBef>
            </a:pPr>
            <a:r>
              <a:rPr lang="nl-NL" dirty="0">
                <a:solidFill>
                  <a:srgbClr val="0000FF"/>
                </a:solidFill>
              </a:rPr>
              <a:t>Psychotherapeut</a:t>
            </a:r>
          </a:p>
          <a:p>
            <a:pPr lvl="0" algn="ctr">
              <a:spcBef>
                <a:spcPct val="20000"/>
              </a:spcBef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Gevoelig</a:t>
            </a:r>
          </a:p>
          <a:p>
            <a:pPr lvl="0" algn="ctr">
              <a:spcBef>
                <a:spcPct val="20000"/>
              </a:spcBef>
            </a:pPr>
            <a:r>
              <a:rPr lang="nl-NL" dirty="0">
                <a:solidFill>
                  <a:srgbClr val="0000FF"/>
                </a:solidFill>
              </a:rPr>
              <a:t>Pionier van oplossingsgerichte therapie</a:t>
            </a:r>
            <a:endParaRPr kumimoji="0" lang="nl-NL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9CC49903-1A6D-4148-8477-D0A7E4C5CF0C}"/>
              </a:ext>
            </a:extLst>
          </p:cNvPr>
          <p:cNvSpPr txBox="1">
            <a:spLocks/>
          </p:cNvSpPr>
          <p:nvPr/>
        </p:nvSpPr>
        <p:spPr>
          <a:xfrm>
            <a:off x="5796849" y="4365104"/>
            <a:ext cx="3347151" cy="1944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 algn="ctr">
              <a:spcBef>
                <a:spcPct val="20000"/>
              </a:spcBef>
            </a:pPr>
            <a:r>
              <a:rPr lang="nl-NL" sz="3200" dirty="0">
                <a:solidFill>
                  <a:srgbClr val="0000FF"/>
                </a:solidFill>
              </a:rPr>
              <a:t>1934-2007 Korea-VS</a:t>
            </a:r>
          </a:p>
          <a:p>
            <a:pPr algn="ctr">
              <a:spcBef>
                <a:spcPct val="20000"/>
              </a:spcBef>
            </a:pPr>
            <a:r>
              <a:rPr lang="nl-NL" sz="3200" dirty="0">
                <a:solidFill>
                  <a:srgbClr val="0000FF"/>
                </a:solidFill>
              </a:rPr>
              <a:t>Farmaceute</a:t>
            </a:r>
          </a:p>
          <a:p>
            <a:pPr algn="ctr">
              <a:spcBef>
                <a:spcPct val="20000"/>
              </a:spcBef>
            </a:pPr>
            <a:r>
              <a:rPr lang="nl-NL" sz="3200" dirty="0">
                <a:solidFill>
                  <a:srgbClr val="0000FF"/>
                </a:solidFill>
              </a:rPr>
              <a:t>Yoga practitioner</a:t>
            </a:r>
          </a:p>
          <a:p>
            <a:pPr algn="ctr">
              <a:spcBef>
                <a:spcPct val="20000"/>
              </a:spcBef>
            </a:pPr>
            <a:r>
              <a:rPr lang="nl-NL" sz="3200" dirty="0">
                <a:solidFill>
                  <a:srgbClr val="0000FF"/>
                </a:solidFill>
              </a:rPr>
              <a:t>dagelijkse wandelingen, tuinieren</a:t>
            </a:r>
          </a:p>
          <a:p>
            <a:pPr lvl="0" algn="ctr">
              <a:spcBef>
                <a:spcPct val="20000"/>
              </a:spcBef>
            </a:pPr>
            <a:r>
              <a:rPr lang="nl-NL" sz="3200" dirty="0">
                <a:solidFill>
                  <a:srgbClr val="0000FF"/>
                </a:solidFill>
              </a:rPr>
              <a:t>Psychotherapeute</a:t>
            </a:r>
          </a:p>
          <a:p>
            <a:pPr lvl="0" algn="ctr">
              <a:spcBef>
                <a:spcPct val="20000"/>
              </a:spcBef>
            </a:pPr>
            <a:r>
              <a:rPr lang="nl-NL" sz="3200" dirty="0">
                <a:solidFill>
                  <a:srgbClr val="0000FF"/>
                </a:solidFill>
              </a:rPr>
              <a:t>Pionier van oplossingsgerichte therapie</a:t>
            </a:r>
            <a:endParaRPr kumimoji="0" lang="nl-NL" sz="3200" b="0" i="0" u="none" strike="noStrike" kern="1200" cap="none" spc="0" normalizeH="0" baseline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6E667C3-F221-44D4-B811-7BC8B88F3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344" y="1052736"/>
            <a:ext cx="3425663" cy="2776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00FF"/>
                </a:solidFill>
              </a:rPr>
              <a:t>Waag de sprong naar de oplossing</a:t>
            </a:r>
          </a:p>
        </p:txBody>
      </p:sp>
      <p:pic>
        <p:nvPicPr>
          <p:cNvPr id="23554" name="Picture 2" descr="http://www.infomarketeers.nl/wp-content/uploads/2011/05/spron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8090687" cy="4651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00FF"/>
                </a:solidFill>
              </a:rPr>
              <a:t>Schakel van </a:t>
            </a:r>
            <a:r>
              <a:rPr lang="nl-NL" sz="2800" dirty="0">
                <a:solidFill>
                  <a:srgbClr val="FF0000"/>
                </a:solidFill>
              </a:rPr>
              <a:t>probleem</a:t>
            </a:r>
            <a:r>
              <a:rPr lang="nl-NL" dirty="0"/>
              <a:t> </a:t>
            </a:r>
            <a:r>
              <a:rPr lang="nl-NL" dirty="0">
                <a:solidFill>
                  <a:srgbClr val="0000FF"/>
                </a:solidFill>
              </a:rPr>
              <a:t>naar</a:t>
            </a:r>
            <a:r>
              <a:rPr lang="nl-NL" dirty="0"/>
              <a:t> </a:t>
            </a:r>
            <a:r>
              <a:rPr lang="nl-NL" sz="6700" b="1" dirty="0">
                <a:solidFill>
                  <a:srgbClr val="0000FF"/>
                </a:solidFill>
              </a:rPr>
              <a:t>oplossing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76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dirty="0">
                <a:solidFill>
                  <a:srgbClr val="0000FF"/>
                </a:solidFill>
              </a:rPr>
              <a:t>Kom uit je </a:t>
            </a:r>
            <a:r>
              <a:rPr lang="nl-NL" sz="2400" dirty="0">
                <a:solidFill>
                  <a:srgbClr val="FF0000"/>
                </a:solidFill>
              </a:rPr>
              <a:t>probleemgevoel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schoenhalshart.com/wp-content/uploads/2009/12/symptom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1825153" cy="2304256"/>
          </a:xfrm>
          <a:prstGeom prst="rect">
            <a:avLst/>
          </a:prstGeom>
          <a:noFill/>
        </p:spPr>
      </p:pic>
      <p:pic>
        <p:nvPicPr>
          <p:cNvPr id="1028" name="Picture 4" descr="Image result for success"/>
          <p:cNvPicPr>
            <a:picLocks noChangeAspect="1" noChangeArrowheads="1"/>
          </p:cNvPicPr>
          <p:nvPr/>
        </p:nvPicPr>
        <p:blipFill>
          <a:blip r:embed="rId3" cstate="print"/>
          <a:srcRect t="17500"/>
          <a:stretch>
            <a:fillRect/>
          </a:stretch>
        </p:blipFill>
        <p:spPr bwMode="auto">
          <a:xfrm>
            <a:off x="4880896" y="2060848"/>
            <a:ext cx="4263104" cy="3260463"/>
          </a:xfrm>
          <a:prstGeom prst="rect">
            <a:avLst/>
          </a:prstGeom>
          <a:noFill/>
        </p:spPr>
      </p:pic>
      <p:sp>
        <p:nvSpPr>
          <p:cNvPr id="7" name="Rechthoek 6"/>
          <p:cNvSpPr/>
          <p:nvPr/>
        </p:nvSpPr>
        <p:spPr>
          <a:xfrm>
            <a:off x="7236296" y="1628800"/>
            <a:ext cx="1388522" cy="461665"/>
          </a:xfrm>
          <a:prstGeom prst="rect">
            <a:avLst/>
          </a:prstGeom>
          <a:solidFill>
            <a:srgbClr val="FFD5D5"/>
          </a:solidFill>
        </p:spPr>
        <p:txBody>
          <a:bodyPr wrap="none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oplossing</a:t>
            </a:r>
            <a:endParaRPr lang="nl-NL" sz="2400" dirty="0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2411760" y="5661248"/>
            <a:ext cx="6275040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 naar jouw 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oplossingsgevoel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6F5F01F-96D1-4435-BA1D-A38455FE6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07504" y="332656"/>
            <a:ext cx="8748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nl-NL" sz="5400" b="1" dirty="0">
                <a:solidFill>
                  <a:schemeClr val="bg1"/>
                </a:solidFill>
                <a:latin typeface="Freestyle Script" pitchFamily="66" charset="0"/>
              </a:rPr>
              <a:t>“Focus je op de muur?</a:t>
            </a:r>
          </a:p>
        </p:txBody>
      </p:sp>
      <p:pic>
        <p:nvPicPr>
          <p:cNvPr id="6" name="Afbeelding 5" descr="Medina Door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7664" y="1944216"/>
            <a:ext cx="5472608" cy="4941168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611560" y="87331"/>
            <a:ext cx="8748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nl-NL" sz="5400" b="1" dirty="0">
              <a:solidFill>
                <a:schemeClr val="bg1"/>
              </a:solidFill>
              <a:latin typeface="Freestyle Script" pitchFamily="66" charset="0"/>
            </a:endParaRPr>
          </a:p>
          <a:p>
            <a:pPr>
              <a:buNone/>
            </a:pPr>
            <a:r>
              <a:rPr lang="nl-NL" sz="5400" b="1" dirty="0">
                <a:solidFill>
                  <a:schemeClr val="bg1"/>
                </a:solidFill>
                <a:latin typeface="Freestyle Script" pitchFamily="66" charset="0"/>
              </a:rPr>
              <a:t>                     ………….of op de deur?”</a:t>
            </a:r>
            <a:endParaRPr lang="nl-NL" sz="5400" dirty="0">
              <a:solidFill>
                <a:schemeClr val="bg1"/>
              </a:solidFill>
              <a:latin typeface="Freestyl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blog.associatie.kuleuven.be/peterverbist/files/2010/09/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268760"/>
            <a:ext cx="3748652" cy="2160240"/>
          </a:xfrm>
          <a:prstGeom prst="rect">
            <a:avLst/>
          </a:prstGeom>
          <a:noFill/>
        </p:spPr>
      </p:pic>
      <p:pic>
        <p:nvPicPr>
          <p:cNvPr id="18" name="Picture 2" descr="http://tekkieblog.com/wp-content/uploads/2010/05/focussing-fullinit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1203" y="1717525"/>
            <a:ext cx="1783482" cy="1783483"/>
          </a:xfrm>
          <a:prstGeom prst="rect">
            <a:avLst/>
          </a:prstGeom>
          <a:noFill/>
        </p:spPr>
      </p:pic>
      <p:pic>
        <p:nvPicPr>
          <p:cNvPr id="19458" name="Picture 2" descr="http://tekkieblog.com/wp-content/uploads/2010/05/focussing-fullinit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17525"/>
            <a:ext cx="1783482" cy="1783483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692696"/>
            <a:ext cx="3635896" cy="1008112"/>
          </a:xfrm>
        </p:spPr>
        <p:txBody>
          <a:bodyPr>
            <a:noAutofit/>
          </a:bodyPr>
          <a:lstStyle/>
          <a:p>
            <a:pPr algn="l"/>
            <a:r>
              <a:rPr lang="nl-NL" sz="3200" dirty="0">
                <a:solidFill>
                  <a:srgbClr val="0000FF"/>
                </a:solidFill>
              </a:rPr>
              <a:t>Van focussen </a:t>
            </a:r>
            <a:br>
              <a:rPr lang="nl-NL" sz="3200" dirty="0">
                <a:solidFill>
                  <a:srgbClr val="0000FF"/>
                </a:solidFill>
              </a:rPr>
            </a:br>
            <a:r>
              <a:rPr lang="nl-NL" sz="3200" dirty="0">
                <a:solidFill>
                  <a:srgbClr val="0000FF"/>
                </a:solidFill>
              </a:rPr>
              <a:t>op het </a:t>
            </a:r>
            <a:r>
              <a:rPr lang="nl-NL" sz="3200" b="1" dirty="0">
                <a:solidFill>
                  <a:srgbClr val="FF0000"/>
                </a:solidFill>
              </a:rPr>
              <a:t>probleem ….. </a:t>
            </a:r>
          </a:p>
        </p:txBody>
      </p:sp>
      <p:sp>
        <p:nvSpPr>
          <p:cNvPr id="1026" name="AutoShape 2" descr="data:image/jpeg;base64,/9j/4AAQSkZJRgABAQAAAQABAAD/2wCEAAkGBhMSEBAPEBQPDxAQEBQQDw8PEBAQDw0QFBAVFRQQEhYXGyYgFxkjGRUSHy8gJicpLCwsFR4yNTAqNSYrLSkBCQoKDgwOGg8PFy0hHyQ1LTUpNSouLCwpKi8sKTUsLDUsNTU0Kiw0LSosKTYsKSopLCk0Kik0NTYsKSwpNi0sLP/AABEIAPsAyQMBIgACEQEDEQH/xAAcAAEAAgMBAQEAAAAAAAAAAAAABQYBAwQCBwj/xAA9EAACAQIDBAcFBwMDBQAAAAAAAQIDEQQFEgYhMVETIkFhcYGRIzJCobEHUmJyksHRFDOyFVPhY3OCorP/xAAaAQEAAgMBAAAAAAAAAAAAAAAAAQUCAwQG/8QAJREBAAICAQMDBQEAAAAAAAAAAAECAxEEEjFBIXGRBRMiYbFR/9oADAMBAAIRAxEAPwD7iAAAAAAAAAAAAAAAAAAAAAAAAAAAAAAAAAAAAAAAAAAAAAAAAAAAAAAGp4hdm8DaDWqy7z2pJ8AMgAAAAAAAAAAAAAAAAAAAAAAAAAAAcmNxNuquL49yA84rE36q4dr5mqnI57myDA7Isy0a6cjcAjUa7zdGV95psZpuz8QNwAAAAAAAAAAAAAAAAAAAAAAANOJr6I37exd5ESnd3Z6xmJ1TfJbl/JpTA2JmyLNKZnWB2UpHXAjKdbedsMQgOjSYcTEaxsUgPUXuMmEjIAAAAAAAAAAAADDlbe9wGQc1TGLs9WaJVm+LA7XVS7UeXiY8/kzicjXNgSP9VHmjKxEfvR9UQlVnBiqu5gbr2lKPKTXozYmRmDq9h29IBvcjnr4pIjq+eU9WiMlKXB6d6Xi+BIYHAQqb5uT7otJEbGiOZxXadNLNY8zoxOzFN2cLxXK7f1ODHZIoRbV7kdQlKOPT7Tsp4g+V4/aCrQna91fg0WLIdtKT0vEPooPc58YJ/ifwrv8AoTsX+jK6ubDzCSaTVmmtzXBrsseiQAAAAAAAAAAGrEYhQV35LmRVbHX4v+DZmbvPT2KK+ZUs1x08PK8lKVJ/Gldw/Ml2d4Fj/qQsUVylnkJJSjJNPg07pmf9XXYwLPGvc9aiuUc3JKhmKfaB2VERuLgd3To4cyxkYQlN77LcvvPsQEHj85p4ZKVR75XUYL35tcl58eBwYjN5V4P4Yv4U93m+0+dZzjqlTFynNuUpStFK+5X3QguXd+7L/keT1I006yadrqn8S/Ny8OPgQODCpqpaKb8FwLnleZaUtzk+Ud683wI6lTitzVvwtWXp2ndTqInUMfVL/wCvVOyMI+N5P6pGqrjpS99yfgoL9jjjIkspy/pJdbdFb7ds+7wI1CdI2psJSxUXN9LC73PXFau9dVkVjPs4qUqc4Qn0kWtyqJRf6lu9bH06MbJJbktyS4JGWhpL5x9k2bVoPEZVilONTDJVcOprrdBJ2cU+2MZabPlOy3I+jkFmWWxjWo4hK06Um4SXFRkrVKffFrfbnFPsJ0QAAJAAAAAAAAETmKtV8Yp/Nr+CMzKgpRae8l84h7ku9xfmrr6M46lPVGwHz+jlEKdeq9KcZU72a3alNb/HeyLxkGp9RuPhuXoWfO8srxlrpxU1ZppcWvAqdfF3bunGS4p7mmBIUsU0t/E66OZtdpAdMZVUC4YfOe8h9os4cpwprhpvbnKX/CXqRtPFWOvKMOquKVSXu0qev/yTtH04+REjtyDZiFGX9RVSliJe7feqCfZH8XN+S7bz90RDzC7vz+S5HpZiBJygnxs/HeeVho968GyNeaLmaK2eKPbv7F2skTE60YK/F9ib7SwbPV7uL53+h8/ozlUmpSe7sj2ItFLEyp0lKD0vVFalxim7Nr6eYF6PM5pJybSSV23wSXFsg8pznfpqS3Wb1Ta3WV97fYR2Z5w8VJ0KLtSW+c3u12/bu7QM4TP54mtVppLolL2b+K3ur1u2W1Igdl8iVGLm97k7q/ovJL6snyIAAEgAAAAAAADkzRdS34kcEUdubf20+Ul+6/cj4VAPcoXW8qO1WTwa1pLUuPNrky1f1UdfRtrU46ku1q9rny77VsxxOFxEJUn7LEU9zavoqQdpJX3cHB8O1gaKuCjFOTajFcXJqKXmyDxu0VCnujKVV/gXV/U93pcquKxFSq9VapKb/E27eHLyO7AbO1qlnCnJJ/HPqx9Xx8gLzlGCniFF06c561GScpKNNRcW7NpO/ky0YTIp0oT1yp3nHRopRtounvvxl6kPs7LEUKEKM6mvRFwgkurCDs1BPi7NfREpCpKTvJtmOhxYjZzFQjrUJVIWvqprVuXHct4y7Z3F17aKcoxfx1PZw8d+9+SZf8m6WNKM4Wqwd9VNvTKEk2npfDvsScc1h8eqk+VSLj8+HzJFXyv7OIq0sTUdV/7dO8Kfg37z+RQM1y5UcZiYcIwrTUb9kNV4r9LR9sWNp/fp/rj/ACUHa+h0lWToYd1JytqqJRak0klvc7cEuwbFcyqpOpLTTi33k88Zap/RVFKE6iXWasor3lJfe4dnIbOYWdL2daHRVH17PTvi20ndeDXkTme5R/VUEoNU8TS6+HqtJ2kt7hL8MrWfLj2EjjlstLX7Wrqpv+0oxalLd7qjz77k/lGzkKfWa8I8f1GvZvF1KkIqpTnCUbatSdotcnwfkT5GgABIAAAAAAAAFaz/AO0TA4SMnVrRnKLiujo+0neSk4rduV9E+LXAls/wEq+ExNCEtE61CrShO9tMp03FP1aPz9l+weJrxdFYev00UqU+ki4xoV6MpaLylu6OVOTjdPdJJ8LXCyZz9vTqSVPD4bTRc49JOrJyqygpJvSo2UXZc5F8weYRnGM4tSjJKUWuDTV015FHyX7CajSnjK8aUbXdLDrXO3JzlZJ+CkTmEyhYelGlQlPTBblVk53u78ezyVu4Dr2mpztRxdDfVws25QvbpqE7KrT8bKMl3wRpz7CUMywqhJ+7JVac4NalJJ3SbvucW15niGJq/hXm3+wpYZLeklx91W4u7/cCIy/ZfD0bOFOOpfHPrz9ZcPKxB4DN5TmlLn2eJd6sbRk+UW/RHzzAQtNeIF3o0dyOmnRM4SHVXgdUYAWXZefspR+7P5NL+GTJBbMv+4vyv6k6B4dGP3Y+iPSilwsvAyAIjPcldZ06lNxjUp3XWvpnB8YtrhZ7158xgsomrOpKK7oXd/NpEuAMRjZWW5IyAAAAAAAAAAAAAAAaMbK1Oo+UJfRlLqot+cStQqeCXrJIqTQHOqR7jA26DKiBzYym3TqJcdEv8WfPsPDrrxPp9Cjqlp5xn/8AOR81pR6yAvWXrqR8DsUTkyv+3HwO5ICV2d9+S/D9Gv5J8r2RP2vjF/VFhAAAAAcWMzuhSdqtWlTf3ZTipenEmImfSIRNorG5l2ghHtpg/wDfh5Kb/Y6MJtLhaj0wr0XJ8IuajJ+ClZsznFeO9Z+GEZaT2tHykwAa2wAAAAAAAAAAEbtBO1G3OUV9X+xW4ontpJ9Smucm/SP/ACQdNAZcTFjY0eWB1ZNTvWj+WX+Nv3PmDhaduTsfVcgj7VvlTfzlE+Z4+npr1Y8qs16TaAteTv2aJBEZkj9miUQHdk79tHvuv/VlkKvlkrVaf5reqaLQAAPNSdk3yTfoBRNu9r5wm8Jh5ODS9tUi7STav0cX2brXffbmUC/q+PebMVXlOpOc765yc5X3O8nd/U8xj/J6bDjrhpr5eWzZLZ8n8EZsXjAbDU54BVpOUa86bqxerqxVm4xa7U1a77ykIzw565d9Phjn49sOurytGym106Eo06jlUocGm25UV96Hd+H07/p8ZJpNWaaumuDXM+H4V2nG/C9n5n1vZatqwlJ79ycFflGTivkkV31HDWIjJWNf6sfpma0zOO07jwlgAU66AAABi5i4HoHm5jUBB7Sz61NclJ+rX8EXSOzaGp7ZLlBfNyOKkwNjPLMtnlsCV2dXWqPlGK9W/wCD5zn1O2LxC/69T5zbPo+z73VHzlFeif8AJQNq42xuIXOer9UVL9wJPIpdQlkyEyKfVJhSA6sFK1Sn+eP+SLXcp1CfXh+aP+SLbrA2XFzxrM6gPFfCQmrVIQmuU4xkvmR09k8G3qdCj5RtHzit3yJTUU77Rc6lTpww0G06ycqjXHo1u0+bvfujbtN+Gt72ilZ1toz2pjrN7RvSP2s2yi4vCYSyppaJ1I7ouKVujp2+G26/pu3lMR5RJZLks8RUUIbk3vly5noMdKYKenby87kvfkX/AH4esiy+VWtFRTdn6vsX7+CPruX4ToqUKa36VvfNve36tnJkmRU8NBRgryt1pviySuUvL5X3p1HaF5xOL9iNz3lkAHE7QAAaXIw5hnhgZdQ8SqmJGqcWBW9q6koSjWs3DTpm0r6Gm7N8k0+PcceDzGMluaLHi8sVRNSu0+9kBL7PqKd6c69HupzWn0kmgN3To8yro20tlFHjVrS8XBfSJsezVPt1S/NOVvS4GMBmqjDc73k3u9F9CtbW4WdapGtRi3OyjNN2UkuDXf2ehb6eUxjuSSNqwK5AUDJ61aDtUo1l3qDkvWNyeVeb4U6nnHT9bFkWEPSw4ELldOprU6kNKi7xTlFtvm7MsUMUzUqJ7VMDeq57VU50j2gOhVCobbbPzrVIV1OhThCmoN1qnRrVrk+LVviXaWlM+c/aEr4tJ70qMLJ70utO9uR18OLTk/GdOPmTWMX5RuHNHZSs/clhqn/bxNGX1aLxslkU6C1VNKbpqKinqad05NtbuK5nyhYSH3Y+iL7sBTjGotKS1UW3bteqJZcmuWcU7mNeyu4tsUZY6YnfuvyZ6ueEe0iiXoZMgAAANNjDibLDSBpcTDgbtI0gaNBjozo0mNAHP0Zjojp0DQBy9EOiOrQNAHL0Q6I6tA0AcvRDojq0GejA5OjPLgzu6MdGBGz1LsuUHbXB1Z4hTVKq49FGOqMJTV1KXbFd6Pp/RIdAjdhyzit1Q05sUZa9MvhU4OPvJx/MnH6l42DoycozSehUnFz+G7asr9r3F+6FeJ6jFLckku468nOm9Jr093Ji4MY7xbqeIRNgBXLEAAAAAAAAFgAFjFjIAxYzYABY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28" name="AutoShape 4" descr="data:image/jpeg;base64,/9j/4AAQSkZJRgABAQAAAQABAAD/2wCEAAkGBhMSEBAPEBQPDxAQEBQQDw8PEBAQDw0QFBAVFRQQEhYXGyYgFxkjGRUSHy8gJicpLCwsFR4yNTAqNSYrLSkBCQoKDgwOGg8PFy0hHyQ1LTUpNSouLCwpKi8sKTUsLDUsNTU0Kiw0LSosKTYsKSopLCk0Kik0NTYsKSwpNi0sLP/AABEIAPsAyQMBIgACEQEDEQH/xAAcAAEAAgMBAQEAAAAAAAAAAAAABQYBAwQCBwj/xAA9EAACAQIDBAcFBwMDBQAAAAAAAQIDEQQFEgYhMVETIkFhcYGRIzJCobEHUmJyksHRFDOyFVPhY3OCorP/xAAaAQEAAgMBAAAAAAAAAAAAAAAAAQUCAwQG/8QAJREBAAICAQMDBQEAAAAAAAAAAAECAxEEEjFBIXGRBRMiYbFR/9oADAMBAAIRAxEAPwD7iAAAAAAAAAAAAAAAAAAAAAAAAAAAAAAAAAAAAAAAAAAAAAAAAAAAAAAGp4hdm8DaDWqy7z2pJ8AMgAAAAAAAAAAAAAAAAAAAAAAAAAAAcmNxNuquL49yA84rE36q4dr5mqnI57myDA7Isy0a6cjcAjUa7zdGV95psZpuz8QNwAAAAAAAAAAAAAAAAAAAAAAANOJr6I37exd5ESnd3Z6xmJ1TfJbl/JpTA2JmyLNKZnWB2UpHXAjKdbedsMQgOjSYcTEaxsUgPUXuMmEjIAAAAAAAAAAAADDlbe9wGQc1TGLs9WaJVm+LA7XVS7UeXiY8/kzicjXNgSP9VHmjKxEfvR9UQlVnBiqu5gbr2lKPKTXozYmRmDq9h29IBvcjnr4pIjq+eU9WiMlKXB6d6Xi+BIYHAQqb5uT7otJEbGiOZxXadNLNY8zoxOzFN2cLxXK7f1ODHZIoRbV7kdQlKOPT7Tsp4g+V4/aCrQna91fg0WLIdtKT0vEPooPc58YJ/ifwrv8AoTsX+jK6ubDzCSaTVmmtzXBrsseiQAAAAAAAAAAGrEYhQV35LmRVbHX4v+DZmbvPT2KK+ZUs1x08PK8lKVJ/Gldw/Ml2d4Fj/qQsUVylnkJJSjJNPg07pmf9XXYwLPGvc9aiuUc3JKhmKfaB2VERuLgd3To4cyxkYQlN77LcvvPsQEHj85p4ZKVR75XUYL35tcl58eBwYjN5V4P4Yv4U93m+0+dZzjqlTFynNuUpStFK+5X3QguXd+7L/keT1I006yadrqn8S/Ny8OPgQODCpqpaKb8FwLnleZaUtzk+Ud683wI6lTitzVvwtWXp2ndTqInUMfVL/wCvVOyMI+N5P6pGqrjpS99yfgoL9jjjIkspy/pJdbdFb7ds+7wI1CdI2psJSxUXN9LC73PXFau9dVkVjPs4qUqc4Qn0kWtyqJRf6lu9bH06MbJJbktyS4JGWhpL5x9k2bVoPEZVilONTDJVcOprrdBJ2cU+2MZabPlOy3I+jkFmWWxjWo4hK06Um4SXFRkrVKffFrfbnFPsJ0QAAJAAAAAAAAETmKtV8Yp/Nr+CMzKgpRae8l84h7ku9xfmrr6M46lPVGwHz+jlEKdeq9KcZU72a3alNb/HeyLxkGp9RuPhuXoWfO8srxlrpxU1ZppcWvAqdfF3bunGS4p7mmBIUsU0t/E66OZtdpAdMZVUC4YfOe8h9os4cpwprhpvbnKX/CXqRtPFWOvKMOquKVSXu0qev/yTtH04+REjtyDZiFGX9RVSliJe7feqCfZH8XN+S7bz90RDzC7vz+S5HpZiBJygnxs/HeeVho968GyNeaLmaK2eKPbv7F2skTE60YK/F9ib7SwbPV7uL53+h8/ozlUmpSe7sj2ItFLEyp0lKD0vVFalxim7Nr6eYF6PM5pJybSSV23wSXFsg8pznfpqS3Wb1Ta3WV97fYR2Z5w8VJ0KLtSW+c3u12/bu7QM4TP54mtVppLolL2b+K3ur1u2W1Igdl8iVGLm97k7q/ovJL6snyIAAEgAAAAAAADkzRdS34kcEUdubf20+Ul+6/cj4VAPcoXW8qO1WTwa1pLUuPNrky1f1UdfRtrU46ku1q9rny77VsxxOFxEJUn7LEU9zavoqQdpJX3cHB8O1gaKuCjFOTajFcXJqKXmyDxu0VCnujKVV/gXV/U93pcquKxFSq9VapKb/E27eHLyO7AbO1qlnCnJJ/HPqx9Xx8gLzlGCniFF06c561GScpKNNRcW7NpO/ky0YTIp0oT1yp3nHRopRtounvvxl6kPs7LEUKEKM6mvRFwgkurCDs1BPi7NfREpCpKTvJtmOhxYjZzFQjrUJVIWvqprVuXHct4y7Z3F17aKcoxfx1PZw8d+9+SZf8m6WNKM4Wqwd9VNvTKEk2npfDvsScc1h8eqk+VSLj8+HzJFXyv7OIq0sTUdV/7dO8Kfg37z+RQM1y5UcZiYcIwrTUb9kNV4r9LR9sWNp/fp/rj/ACUHa+h0lWToYd1JytqqJRak0klvc7cEuwbFcyqpOpLTTi33k88Zap/RVFKE6iXWasor3lJfe4dnIbOYWdL2daHRVH17PTvi20ndeDXkTme5R/VUEoNU8TS6+HqtJ2kt7hL8MrWfLj2EjjlstLX7Wrqpv+0oxalLd7qjz77k/lGzkKfWa8I8f1GvZvF1KkIqpTnCUbatSdotcnwfkT5GgABIAAAAAAAAFaz/AO0TA4SMnVrRnKLiujo+0neSk4rduV9E+LXAls/wEq+ExNCEtE61CrShO9tMp03FP1aPz9l+weJrxdFYev00UqU+ki4xoV6MpaLylu6OVOTjdPdJJ8LXCyZz9vTqSVPD4bTRc49JOrJyqygpJvSo2UXZc5F8weYRnGM4tSjJKUWuDTV015FHyX7CajSnjK8aUbXdLDrXO3JzlZJ+CkTmEyhYelGlQlPTBblVk53u78ezyVu4Dr2mpztRxdDfVws25QvbpqE7KrT8bKMl3wRpz7CUMywqhJ+7JVac4NalJJ3SbvucW15niGJq/hXm3+wpYZLeklx91W4u7/cCIy/ZfD0bOFOOpfHPrz9ZcPKxB4DN5TmlLn2eJd6sbRk+UW/RHzzAQtNeIF3o0dyOmnRM4SHVXgdUYAWXZefspR+7P5NL+GTJBbMv+4vyv6k6B4dGP3Y+iPSilwsvAyAIjPcldZ06lNxjUp3XWvpnB8YtrhZ7158xgsomrOpKK7oXd/NpEuAMRjZWW5IyAAAAAAAAAAAAAAAaMbK1Oo+UJfRlLqot+cStQqeCXrJIqTQHOqR7jA26DKiBzYym3TqJcdEv8WfPsPDrrxPp9Cjqlp5xn/8AOR81pR6yAvWXrqR8DsUTkyv+3HwO5ICV2d9+S/D9Gv5J8r2RP2vjF/VFhAAAAAcWMzuhSdqtWlTf3ZTipenEmImfSIRNorG5l2ghHtpg/wDfh5Kb/Y6MJtLhaj0wr0XJ8IuajJ+ClZsznFeO9Z+GEZaT2tHykwAa2wAAAAAAAAAAEbtBO1G3OUV9X+xW4ontpJ9Smucm/SP/ACQdNAZcTFjY0eWB1ZNTvWj+WX+Nv3PmDhaduTsfVcgj7VvlTfzlE+Z4+npr1Y8qs16TaAteTv2aJBEZkj9miUQHdk79tHvuv/VlkKvlkrVaf5reqaLQAAPNSdk3yTfoBRNu9r5wm8Jh5ODS9tUi7STav0cX2brXffbmUC/q+PebMVXlOpOc765yc5X3O8nd/U8xj/J6bDjrhpr5eWzZLZ8n8EZsXjAbDU54BVpOUa86bqxerqxVm4xa7U1a77ykIzw565d9Phjn49sOurytGym106Eo06jlUocGm25UV96Hd+H07/p8ZJpNWaaumuDXM+H4V2nG/C9n5n1vZatqwlJ79ycFflGTivkkV31HDWIjJWNf6sfpma0zOO07jwlgAU66AAABi5i4HoHm5jUBB7Sz61NclJ+rX8EXSOzaGp7ZLlBfNyOKkwNjPLMtnlsCV2dXWqPlGK9W/wCD5zn1O2LxC/69T5zbPo+z73VHzlFeif8AJQNq42xuIXOer9UVL9wJPIpdQlkyEyKfVJhSA6sFK1Sn+eP+SLXcp1CfXh+aP+SLbrA2XFzxrM6gPFfCQmrVIQmuU4xkvmR09k8G3qdCj5RtHzit3yJTUU77Rc6lTpww0G06ycqjXHo1u0+bvfujbtN+Gt72ilZ1toz2pjrN7RvSP2s2yi4vCYSyppaJ1I7ouKVujp2+G26/pu3lMR5RJZLks8RUUIbk3vly5noMdKYKenby87kvfkX/AH4esiy+VWtFRTdn6vsX7+CPruX4ToqUKa36VvfNve36tnJkmRU8NBRgryt1pviySuUvL5X3p1HaF5xOL9iNz3lkAHE7QAAaXIw5hnhgZdQ8SqmJGqcWBW9q6koSjWs3DTpm0r6Gm7N8k0+PcceDzGMluaLHi8sVRNSu0+9kBL7PqKd6c69HupzWn0kmgN3To8yro20tlFHjVrS8XBfSJsezVPt1S/NOVvS4GMBmqjDc73k3u9F9CtbW4WdapGtRi3OyjNN2UkuDXf2ehb6eUxjuSSNqwK5AUDJ61aDtUo1l3qDkvWNyeVeb4U6nnHT9bFkWEPSw4ELldOprU6kNKi7xTlFtvm7MsUMUzUqJ7VMDeq57VU50j2gOhVCobbbPzrVIV1OhThCmoN1qnRrVrk+LVviXaWlM+c/aEr4tJ70qMLJ70utO9uR18OLTk/GdOPmTWMX5RuHNHZSs/clhqn/bxNGX1aLxslkU6C1VNKbpqKinqad05NtbuK5nyhYSH3Y+iL7sBTjGotKS1UW3bteqJZcmuWcU7mNeyu4tsUZY6YnfuvyZ6ueEe0iiXoZMgAAANNjDibLDSBpcTDgbtI0gaNBjozo0mNAHP0Zjojp0DQBy9EOiOrQNAHL0Q6I6tA0AcvRDojq0GejA5OjPLgzu6MdGBGz1LsuUHbXB1Z4hTVKq49FGOqMJTV1KXbFd6Pp/RIdAjdhyzit1Q05sUZa9MvhU4OPvJx/MnH6l42DoycozSehUnFz+G7asr9r3F+6FeJ6jFLckku468nOm9Jr093Ji4MY7xbqeIRNgBXLEAAAAAAAAFgAFjFjIAxYzYABY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0" name="AutoShape 6" descr="data:image/jpeg;base64,/9j/4AAQSkZJRgABAQAAAQABAAD/2wCEAAkGBhMSEBAPEBQPDxAQEBQQDw8PEBAQDw0QFBAVFRQQEhYXGyYgFxkjGRUSHy8gJicpLCwsFR4yNTAqNSYrLSkBCQoKDgwOGg8PFy0hHyQ1LTUpNSouLCwpKi8sKTUsLDUsNTU0Kiw0LSosKTYsKSopLCk0Kik0NTYsKSwpNi0sLP/AABEIAPsAyQMBIgACEQEDEQH/xAAcAAEAAgMBAQEAAAAAAAAAAAAABQYBAwQCBwj/xAA9EAACAQIDBAcFBwMDBQAAAAAAAQIDEQQFEgYhMVETIkFhcYGRIzJCobEHUmJyksHRFDOyFVPhY3OCorP/xAAaAQEAAgMBAAAAAAAAAAAAAAAAAQUCAwQG/8QAJREBAAICAQMDBQEAAAAAAAAAAAECAxEEEjFBIXGRBRMiYbFR/9oADAMBAAIRAxEAPwD7iAAAAAAAAAAAAAAAAAAAAAAAAAAAAAAAAAAAAAAAAAAAAAAAAAAAAAAGp4hdm8DaDWqy7z2pJ8AMgAAAAAAAAAAAAAAAAAAAAAAAAAAAcmNxNuquL49yA84rE36q4dr5mqnI57myDA7Isy0a6cjcAjUa7zdGV95psZpuz8QNwAAAAAAAAAAAAAAAAAAAAAAANOJr6I37exd5ESnd3Z6xmJ1TfJbl/JpTA2JmyLNKZnWB2UpHXAjKdbedsMQgOjSYcTEaxsUgPUXuMmEjIAAAAAAAAAAAADDlbe9wGQc1TGLs9WaJVm+LA7XVS7UeXiY8/kzicjXNgSP9VHmjKxEfvR9UQlVnBiqu5gbr2lKPKTXozYmRmDq9h29IBvcjnr4pIjq+eU9WiMlKXB6d6Xi+BIYHAQqb5uT7otJEbGiOZxXadNLNY8zoxOzFN2cLxXK7f1ODHZIoRbV7kdQlKOPT7Tsp4g+V4/aCrQna91fg0WLIdtKT0vEPooPc58YJ/ifwrv8AoTsX+jK6ubDzCSaTVmmtzXBrsseiQAAAAAAAAAAGrEYhQV35LmRVbHX4v+DZmbvPT2KK+ZUs1x08PK8lKVJ/Gldw/Ml2d4Fj/qQsUVylnkJJSjJNPg07pmf9XXYwLPGvc9aiuUc3JKhmKfaB2VERuLgd3To4cyxkYQlN77LcvvPsQEHj85p4ZKVR75XUYL35tcl58eBwYjN5V4P4Yv4U93m+0+dZzjqlTFynNuUpStFK+5X3QguXd+7L/keT1I006yadrqn8S/Ny8OPgQODCpqpaKb8FwLnleZaUtzk+Ud683wI6lTitzVvwtWXp2ndTqInUMfVL/wCvVOyMI+N5P6pGqrjpS99yfgoL9jjjIkspy/pJdbdFb7ds+7wI1CdI2psJSxUXN9LC73PXFau9dVkVjPs4qUqc4Qn0kWtyqJRf6lu9bH06MbJJbktyS4JGWhpL5x9k2bVoPEZVilONTDJVcOprrdBJ2cU+2MZabPlOy3I+jkFmWWxjWo4hK06Um4SXFRkrVKffFrfbnFPsJ0QAAJAAAAAAAAETmKtV8Yp/Nr+CMzKgpRae8l84h7ku9xfmrr6M46lPVGwHz+jlEKdeq9KcZU72a3alNb/HeyLxkGp9RuPhuXoWfO8srxlrpxU1ZppcWvAqdfF3bunGS4p7mmBIUsU0t/E66OZtdpAdMZVUC4YfOe8h9os4cpwprhpvbnKX/CXqRtPFWOvKMOquKVSXu0qev/yTtH04+REjtyDZiFGX9RVSliJe7feqCfZH8XN+S7bz90RDzC7vz+S5HpZiBJygnxs/HeeVho968GyNeaLmaK2eKPbv7F2skTE60YK/F9ib7SwbPV7uL53+h8/ozlUmpSe7sj2ItFLEyp0lKD0vVFalxim7Nr6eYF6PM5pJybSSV23wSXFsg8pznfpqS3Wb1Ta3WV97fYR2Z5w8VJ0KLtSW+c3u12/bu7QM4TP54mtVppLolL2b+K3ur1u2W1Igdl8iVGLm97k7q/ovJL6snyIAAEgAAAAAAADkzRdS34kcEUdubf20+Ul+6/cj4VAPcoXW8qO1WTwa1pLUuPNrky1f1UdfRtrU46ku1q9rny77VsxxOFxEJUn7LEU9zavoqQdpJX3cHB8O1gaKuCjFOTajFcXJqKXmyDxu0VCnujKVV/gXV/U93pcquKxFSq9VapKb/E27eHLyO7AbO1qlnCnJJ/HPqx9Xx8gLzlGCniFF06c561GScpKNNRcW7NpO/ky0YTIp0oT1yp3nHRopRtounvvxl6kPs7LEUKEKM6mvRFwgkurCDs1BPi7NfREpCpKTvJtmOhxYjZzFQjrUJVIWvqprVuXHct4y7Z3F17aKcoxfx1PZw8d+9+SZf8m6WNKM4Wqwd9VNvTKEk2npfDvsScc1h8eqk+VSLj8+HzJFXyv7OIq0sTUdV/7dO8Kfg37z+RQM1y5UcZiYcIwrTUb9kNV4r9LR9sWNp/fp/rj/ACUHa+h0lWToYd1JytqqJRak0klvc7cEuwbFcyqpOpLTTi33k88Zap/RVFKE6iXWasor3lJfe4dnIbOYWdL2daHRVH17PTvi20ndeDXkTme5R/VUEoNU8TS6+HqtJ2kt7hL8MrWfLj2EjjlstLX7Wrqpv+0oxalLd7qjz77k/lGzkKfWa8I8f1GvZvF1KkIqpTnCUbatSdotcnwfkT5GgABIAAAAAAAAFaz/AO0TA4SMnVrRnKLiujo+0neSk4rduV9E+LXAls/wEq+ExNCEtE61CrShO9tMp03FP1aPz9l+weJrxdFYev00UqU+ki4xoV6MpaLylu6OVOTjdPdJJ8LXCyZz9vTqSVPD4bTRc49JOrJyqygpJvSo2UXZc5F8weYRnGM4tSjJKUWuDTV015FHyX7CajSnjK8aUbXdLDrXO3JzlZJ+CkTmEyhYelGlQlPTBblVk53u78ezyVu4Dr2mpztRxdDfVws25QvbpqE7KrT8bKMl3wRpz7CUMywqhJ+7JVac4NalJJ3SbvucW15niGJq/hXm3+wpYZLeklx91W4u7/cCIy/ZfD0bOFOOpfHPrz9ZcPKxB4DN5TmlLn2eJd6sbRk+UW/RHzzAQtNeIF3o0dyOmnRM4SHVXgdUYAWXZefspR+7P5NL+GTJBbMv+4vyv6k6B4dGP3Y+iPSilwsvAyAIjPcldZ06lNxjUp3XWvpnB8YtrhZ7158xgsomrOpKK7oXd/NpEuAMRjZWW5IyAAAAAAAAAAAAAAAaMbK1Oo+UJfRlLqot+cStQqeCXrJIqTQHOqR7jA26DKiBzYym3TqJcdEv8WfPsPDrrxPp9Cjqlp5xn/8AOR81pR6yAvWXrqR8DsUTkyv+3HwO5ICV2d9+S/D9Gv5J8r2RP2vjF/VFhAAAAAcWMzuhSdqtWlTf3ZTipenEmImfSIRNorG5l2ghHtpg/wDfh5Kb/Y6MJtLhaj0wr0XJ8IuajJ+ClZsznFeO9Z+GEZaT2tHykwAa2wAAAAAAAAAAEbtBO1G3OUV9X+xW4ontpJ9Smucm/SP/ACQdNAZcTFjY0eWB1ZNTvWj+WX+Nv3PmDhaduTsfVcgj7VvlTfzlE+Z4+npr1Y8qs16TaAteTv2aJBEZkj9miUQHdk79tHvuv/VlkKvlkrVaf5reqaLQAAPNSdk3yTfoBRNu9r5wm8Jh5ODS9tUi7STav0cX2brXffbmUC/q+PebMVXlOpOc765yc5X3O8nd/U8xj/J6bDjrhpr5eWzZLZ8n8EZsXjAbDU54BVpOUa86bqxerqxVm4xa7U1a77ykIzw565d9Phjn49sOurytGym106Eo06jlUocGm25UV96Hd+H07/p8ZJpNWaaumuDXM+H4V2nG/C9n5n1vZatqwlJ79ycFflGTivkkV31HDWIjJWNf6sfpma0zOO07jwlgAU66AAABi5i4HoHm5jUBB7Sz61NclJ+rX8EXSOzaGp7ZLlBfNyOKkwNjPLMtnlsCV2dXWqPlGK9W/wCD5zn1O2LxC/69T5zbPo+z73VHzlFeif8AJQNq42xuIXOer9UVL9wJPIpdQlkyEyKfVJhSA6sFK1Sn+eP+SLXcp1CfXh+aP+SLbrA2XFzxrM6gPFfCQmrVIQmuU4xkvmR09k8G3qdCj5RtHzit3yJTUU77Rc6lTpww0G06ycqjXHo1u0+bvfujbtN+Gt72ilZ1toz2pjrN7RvSP2s2yi4vCYSyppaJ1I7ouKVujp2+G26/pu3lMR5RJZLks8RUUIbk3vly5noMdKYKenby87kvfkX/AH4esiy+VWtFRTdn6vsX7+CPruX4ToqUKa36VvfNve36tnJkmRU8NBRgryt1pviySuUvL5X3p1HaF5xOL9iNz3lkAHE7QAAaXIw5hnhgZdQ8SqmJGqcWBW9q6koSjWs3DTpm0r6Gm7N8k0+PcceDzGMluaLHi8sVRNSu0+9kBL7PqKd6c69HupzWn0kmgN3To8yro20tlFHjVrS8XBfSJsezVPt1S/NOVvS4GMBmqjDc73k3u9F9CtbW4WdapGtRi3OyjNN2UkuDXf2ehb6eUxjuSSNqwK5AUDJ61aDtUo1l3qDkvWNyeVeb4U6nnHT9bFkWEPSw4ELldOprU6kNKi7xTlFtvm7MsUMUzUqJ7VMDeq57VU50j2gOhVCobbbPzrVIV1OhThCmoN1qnRrVrk+LVviXaWlM+c/aEr4tJ70qMLJ70utO9uR18OLTk/GdOPmTWMX5RuHNHZSs/clhqn/bxNGX1aLxslkU6C1VNKbpqKinqad05NtbuK5nyhYSH3Y+iL7sBTjGotKS1UW3bteqJZcmuWcU7mNeyu4tsUZY6YnfuvyZ6ueEe0iiXoZMgAAANNjDibLDSBpcTDgbtI0gaNBjozo0mNAHP0Zjojp0DQBy9EOiOrQNAHL0Q6I6tA0AcvRDojq0GejA5OjPLgzu6MdGBGz1LsuUHbXB1Z4hTVKq49FGOqMJTV1KXbFd6Pp/RIdAjdhyzit1Q05sUZa9MvhU4OPvJx/MnH6l42DoycozSehUnFz+G7asr9r3F+6FeJ6jFLckku468nOm9Jr093Ji4MY7xbqeIRNgBXLEAAAAAAAAFgAFjFjIAxYzYABY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6300192" y="692696"/>
            <a:ext cx="2808312" cy="10379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focussen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 de 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oplossing</a:t>
            </a:r>
          </a:p>
        </p:txBody>
      </p:sp>
      <p:sp>
        <p:nvSpPr>
          <p:cNvPr id="14" name="Rechthoek 13"/>
          <p:cNvSpPr/>
          <p:nvPr/>
        </p:nvSpPr>
        <p:spPr>
          <a:xfrm>
            <a:off x="1587873" y="3501008"/>
            <a:ext cx="11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probleem </a:t>
            </a:r>
          </a:p>
        </p:txBody>
      </p:sp>
      <p:sp>
        <p:nvSpPr>
          <p:cNvPr id="15" name="Rechthoek 14"/>
          <p:cNvSpPr/>
          <p:nvPr/>
        </p:nvSpPr>
        <p:spPr>
          <a:xfrm>
            <a:off x="1306867" y="3861048"/>
            <a:ext cx="1709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</a:rPr>
              <a:t>probleem </a:t>
            </a:r>
          </a:p>
        </p:txBody>
      </p:sp>
      <p:sp>
        <p:nvSpPr>
          <p:cNvPr id="16" name="Rechthoek 15"/>
          <p:cNvSpPr/>
          <p:nvPr/>
        </p:nvSpPr>
        <p:spPr>
          <a:xfrm>
            <a:off x="1088698" y="4509120"/>
            <a:ext cx="21459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probleem </a:t>
            </a:r>
          </a:p>
        </p:txBody>
      </p:sp>
      <p:sp>
        <p:nvSpPr>
          <p:cNvPr id="17" name="Rechthoek 16"/>
          <p:cNvSpPr/>
          <p:nvPr/>
        </p:nvSpPr>
        <p:spPr>
          <a:xfrm>
            <a:off x="31655" y="5301208"/>
            <a:ext cx="454034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8000" b="1" dirty="0">
                <a:solidFill>
                  <a:srgbClr val="FF0000"/>
                </a:solidFill>
              </a:rPr>
              <a:t>probleem </a:t>
            </a:r>
          </a:p>
        </p:txBody>
      </p:sp>
      <p:sp>
        <p:nvSpPr>
          <p:cNvPr id="20" name="Rechthoek 19"/>
          <p:cNvSpPr/>
          <p:nvPr/>
        </p:nvSpPr>
        <p:spPr>
          <a:xfrm>
            <a:off x="6639785" y="3394352"/>
            <a:ext cx="10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33CC"/>
                </a:solidFill>
              </a:rPr>
              <a:t>oplossing</a:t>
            </a:r>
          </a:p>
        </p:txBody>
      </p:sp>
      <p:sp>
        <p:nvSpPr>
          <p:cNvPr id="21" name="Rechthoek 20"/>
          <p:cNvSpPr/>
          <p:nvPr/>
        </p:nvSpPr>
        <p:spPr>
          <a:xfrm>
            <a:off x="6380099" y="3874792"/>
            <a:ext cx="1585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dirty="0">
                <a:solidFill>
                  <a:srgbClr val="0033CC"/>
                </a:solidFill>
              </a:rPr>
              <a:t>oplossing</a:t>
            </a:r>
          </a:p>
        </p:txBody>
      </p:sp>
      <p:sp>
        <p:nvSpPr>
          <p:cNvPr id="22" name="Rechthoek 21"/>
          <p:cNvSpPr/>
          <p:nvPr/>
        </p:nvSpPr>
        <p:spPr>
          <a:xfrm>
            <a:off x="6175716" y="4509120"/>
            <a:ext cx="19944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>
                <a:solidFill>
                  <a:srgbClr val="0033CC"/>
                </a:solidFill>
              </a:rPr>
              <a:t>oplossing</a:t>
            </a:r>
          </a:p>
        </p:txBody>
      </p:sp>
      <p:sp>
        <p:nvSpPr>
          <p:cNvPr id="23" name="Rechthoek 22"/>
          <p:cNvSpPr/>
          <p:nvPr/>
        </p:nvSpPr>
        <p:spPr>
          <a:xfrm>
            <a:off x="4860032" y="5301208"/>
            <a:ext cx="419377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8000" b="1" dirty="0">
                <a:solidFill>
                  <a:srgbClr val="0033CC"/>
                </a:solidFill>
              </a:rPr>
              <a:t>oplossing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755576" y="0"/>
            <a:ext cx="7710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solidFill>
                  <a:srgbClr val="0000FF"/>
                </a:solidFill>
              </a:rPr>
              <a:t>Waar je op focust wordt groter …….</a:t>
            </a:r>
          </a:p>
        </p:txBody>
      </p:sp>
      <p:sp>
        <p:nvSpPr>
          <p:cNvPr id="24" name="Titel 1"/>
          <p:cNvSpPr txBox="1">
            <a:spLocks/>
          </p:cNvSpPr>
          <p:nvPr/>
        </p:nvSpPr>
        <p:spPr>
          <a:xfrm>
            <a:off x="4139952" y="908720"/>
            <a:ext cx="1224136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n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aar: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4" grpId="0"/>
      <p:bldP spid="15" grpId="0"/>
      <p:bldP spid="16" grpId="0"/>
      <p:bldP spid="17" grpId="0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739</Words>
  <Application>Microsoft Office PowerPoint</Application>
  <PresentationFormat>Diavoorstelling (4:3)</PresentationFormat>
  <Paragraphs>136</Paragraphs>
  <Slides>17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Blackadder ITC</vt:lpstr>
      <vt:lpstr>Calibri</vt:lpstr>
      <vt:lpstr>Comic Sans MS</vt:lpstr>
      <vt:lpstr>Freestyle Script</vt:lpstr>
      <vt:lpstr>Lucida Calligraphy</vt:lpstr>
      <vt:lpstr>Times New Roman</vt:lpstr>
      <vt:lpstr>Office-thema</vt:lpstr>
      <vt:lpstr>bij de NLP-vervolgcursus  “Je ongekende vermogens nog beter ontwikkelen”</vt:lpstr>
      <vt:lpstr>Zonnestraaltjes</vt:lpstr>
      <vt:lpstr>Open Frame: kijken vanuit NLP</vt:lpstr>
      <vt:lpstr>Oplossingsgericht werken</vt:lpstr>
      <vt:lpstr>PowerPoint-presentatie</vt:lpstr>
      <vt:lpstr>Waag de sprong naar de oplossing</vt:lpstr>
      <vt:lpstr>Schakel van probleem naar oplossing</vt:lpstr>
      <vt:lpstr>PowerPoint-presentatie</vt:lpstr>
      <vt:lpstr>Van focussen  op het probleem ….. </vt:lpstr>
      <vt:lpstr>Uitgangspunten</vt:lpstr>
      <vt:lpstr>PowerPoint-presentatie</vt:lpstr>
      <vt:lpstr>Schaalvraag</vt:lpstr>
      <vt:lpstr>Hoe kom je een treetje hoger?</vt:lpstr>
      <vt:lpstr>De Wonder Vraag</vt:lpstr>
      <vt:lpstr>Een wonder</vt:lpstr>
      <vt:lpstr>Oefening: Als het wonder gebeurt……..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‘Ontwikkel je ongekende vermogens nog beter’</dc:title>
  <dc:creator>Sytse</dc:creator>
  <cp:lastModifiedBy>sytse tjallingii</cp:lastModifiedBy>
  <cp:revision>76</cp:revision>
  <dcterms:created xsi:type="dcterms:W3CDTF">2014-03-03T15:36:54Z</dcterms:created>
  <dcterms:modified xsi:type="dcterms:W3CDTF">2020-03-16T14:31:40Z</dcterms:modified>
</cp:coreProperties>
</file>