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376" r:id="rId3"/>
    <p:sldId id="466" r:id="rId4"/>
    <p:sldId id="257" r:id="rId5"/>
    <p:sldId id="258" r:id="rId6"/>
    <p:sldId id="259" r:id="rId7"/>
    <p:sldId id="290" r:id="rId8"/>
    <p:sldId id="467" r:id="rId9"/>
    <p:sldId id="260" r:id="rId10"/>
    <p:sldId id="261" r:id="rId11"/>
    <p:sldId id="262" r:id="rId12"/>
    <p:sldId id="263" r:id="rId13"/>
    <p:sldId id="264" r:id="rId14"/>
    <p:sldId id="265" r:id="rId15"/>
    <p:sldId id="468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7" r:id="rId24"/>
    <p:sldId id="278" r:id="rId25"/>
    <p:sldId id="279" r:id="rId26"/>
    <p:sldId id="280" r:id="rId27"/>
    <p:sldId id="281" r:id="rId28"/>
    <p:sldId id="282" r:id="rId29"/>
    <p:sldId id="273" r:id="rId30"/>
    <p:sldId id="274" r:id="rId31"/>
    <p:sldId id="275" r:id="rId32"/>
    <p:sldId id="276" r:id="rId33"/>
    <p:sldId id="283" r:id="rId34"/>
    <p:sldId id="284" r:id="rId35"/>
    <p:sldId id="285" r:id="rId3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8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B45F-71F6-4918-9D8F-6E907B67E6E4}" type="datetimeFigureOut">
              <a:rPr lang="nl-NL" smtClean="0"/>
              <a:pPr/>
              <a:t>9-3-2020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3D87-1ADF-48D0-966D-83A394A3F58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B45F-71F6-4918-9D8F-6E907B67E6E4}" type="datetimeFigureOut">
              <a:rPr lang="nl-NL" smtClean="0"/>
              <a:pPr/>
              <a:t>9-3-2020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3D87-1ADF-48D0-966D-83A394A3F58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B45F-71F6-4918-9D8F-6E907B67E6E4}" type="datetimeFigureOut">
              <a:rPr lang="nl-NL" smtClean="0"/>
              <a:pPr/>
              <a:t>9-3-2020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3D87-1ADF-48D0-966D-83A394A3F58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B45F-71F6-4918-9D8F-6E907B67E6E4}" type="datetimeFigureOut">
              <a:rPr lang="nl-NL" smtClean="0"/>
              <a:pPr/>
              <a:t>9-3-2020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3D87-1ADF-48D0-966D-83A394A3F58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B45F-71F6-4918-9D8F-6E907B67E6E4}" type="datetimeFigureOut">
              <a:rPr lang="nl-NL" smtClean="0"/>
              <a:pPr/>
              <a:t>9-3-2020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3D87-1ADF-48D0-966D-83A394A3F58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B45F-71F6-4918-9D8F-6E907B67E6E4}" type="datetimeFigureOut">
              <a:rPr lang="nl-NL" smtClean="0"/>
              <a:pPr/>
              <a:t>9-3-2020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3D87-1ADF-48D0-966D-83A394A3F58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B45F-71F6-4918-9D8F-6E907B67E6E4}" type="datetimeFigureOut">
              <a:rPr lang="nl-NL" smtClean="0"/>
              <a:pPr/>
              <a:t>9-3-2020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3D87-1ADF-48D0-966D-83A394A3F58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B45F-71F6-4918-9D8F-6E907B67E6E4}" type="datetimeFigureOut">
              <a:rPr lang="nl-NL" smtClean="0"/>
              <a:pPr/>
              <a:t>9-3-2020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3D87-1ADF-48D0-966D-83A394A3F58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B45F-71F6-4918-9D8F-6E907B67E6E4}" type="datetimeFigureOut">
              <a:rPr lang="nl-NL" smtClean="0"/>
              <a:pPr/>
              <a:t>9-3-2020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3D87-1ADF-48D0-966D-83A394A3F58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B45F-71F6-4918-9D8F-6E907B67E6E4}" type="datetimeFigureOut">
              <a:rPr lang="nl-NL" smtClean="0"/>
              <a:pPr/>
              <a:t>9-3-2020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3D87-1ADF-48D0-966D-83A394A3F58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B45F-71F6-4918-9D8F-6E907B67E6E4}" type="datetimeFigureOut">
              <a:rPr lang="nl-NL" smtClean="0"/>
              <a:pPr/>
              <a:t>9-3-2020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3D87-1ADF-48D0-966D-83A394A3F58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BB45F-71F6-4918-9D8F-6E907B67E6E4}" type="datetimeFigureOut">
              <a:rPr lang="nl-NL" smtClean="0"/>
              <a:pPr/>
              <a:t>9-3-2020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B3D87-1ADF-48D0-966D-83A394A3F58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gif"/><Relationship Id="rId7" Type="http://schemas.openxmlformats.org/officeDocument/2006/relationships/image" Target="../media/image47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wereldbol resp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0"/>
            <a:ext cx="6480721" cy="5420239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648" y="6281936"/>
            <a:ext cx="4032448" cy="576064"/>
          </a:xfrm>
        </p:spPr>
        <p:txBody>
          <a:bodyPr>
            <a:normAutofit/>
          </a:bodyPr>
          <a:lstStyle/>
          <a:p>
            <a:r>
              <a:rPr lang="nl-NL" sz="2400" dirty="0">
                <a:solidFill>
                  <a:schemeClr val="accent2">
                    <a:lumMod val="75000"/>
                  </a:schemeClr>
                </a:solidFill>
              </a:rPr>
              <a:t>Volksuniversiteit  Zwolle</a:t>
            </a:r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0" y="5085184"/>
            <a:ext cx="9144000" cy="1181993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bij</a:t>
            </a:r>
            <a:r>
              <a:rPr lang="en-US" sz="3200" b="1" dirty="0">
                <a:solidFill>
                  <a:srgbClr val="FF0000"/>
                </a:solidFill>
              </a:rPr>
              <a:t> de NLP-</a:t>
            </a:r>
            <a:r>
              <a:rPr lang="en-US" sz="3200" b="1" dirty="0" err="1">
                <a:solidFill>
                  <a:srgbClr val="FF0000"/>
                </a:solidFill>
              </a:rPr>
              <a:t>vervolgcursus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“Je </a:t>
            </a:r>
            <a:r>
              <a:rPr lang="en-US" sz="3200" b="1" dirty="0" err="1">
                <a:solidFill>
                  <a:srgbClr val="FF0000"/>
                </a:solidFill>
              </a:rPr>
              <a:t>ongekende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vermogens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nog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beter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ontwikkelen</a:t>
            </a:r>
            <a:r>
              <a:rPr lang="en-US" sz="3200" b="1" dirty="0">
                <a:solidFill>
                  <a:srgbClr val="FF0000"/>
                </a:solidFill>
              </a:rPr>
              <a:t>”</a:t>
            </a:r>
            <a:endParaRPr lang="nl-NL" sz="3200" b="1" dirty="0">
              <a:solidFill>
                <a:srgbClr val="FF0000"/>
              </a:solidFill>
            </a:endParaRPr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5724128" y="6281936"/>
            <a:ext cx="2232248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2400" b="1" dirty="0">
                <a:solidFill>
                  <a:srgbClr val="0000FF"/>
                </a:solidFill>
              </a:rPr>
              <a:t>Week</a:t>
            </a:r>
            <a:r>
              <a:rPr lang="nl-NL" sz="2800" b="1" dirty="0">
                <a:solidFill>
                  <a:srgbClr val="0000FF"/>
                </a:solidFill>
              </a:rPr>
              <a:t> 8</a:t>
            </a:r>
            <a:endParaRPr kumimoji="0" lang="nl-NL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hthoek 8"/>
          <p:cNvSpPr/>
          <p:nvPr/>
        </p:nvSpPr>
        <p:spPr>
          <a:xfrm rot="20349446">
            <a:off x="419096" y="2003712"/>
            <a:ext cx="920387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l-NL" sz="6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Veranderen van overtuigingen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build="p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streetpaint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4400" y="620688"/>
            <a:ext cx="9188400" cy="6270612"/>
          </a:xfrm>
        </p:spPr>
      </p:pic>
      <p:sp>
        <p:nvSpPr>
          <p:cNvPr id="6" name="Tekstvak 5"/>
          <p:cNvSpPr txBox="1"/>
          <p:nvPr/>
        </p:nvSpPr>
        <p:spPr>
          <a:xfrm>
            <a:off x="179512" y="0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0000FF"/>
                </a:solidFill>
                <a:latin typeface="Calibri" pitchFamily="34" charset="0"/>
              </a:rPr>
              <a:t>Welke visuele submodaliteiten vallen je op?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oom, buiten, lucht, gebouw&#10;&#10;Automatisch gegenereerde beschrijving">
            <a:extLst>
              <a:ext uri="{FF2B5EF4-FFF2-40B4-BE49-F238E27FC236}">
                <a16:creationId xmlns:a16="http://schemas.microsoft.com/office/drawing/2014/main" id="{DEFDE00A-5B37-4E4B-8B68-02F417EE0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92" y="1586459"/>
            <a:ext cx="4003343" cy="53138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pPr lvl="0"/>
            <a:r>
              <a:rPr lang="nl-NL" b="1" dirty="0" bmk="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Visuele submodaliteiten</a:t>
            </a:r>
            <a:endParaRPr lang="nl-NL" b="1" dirty="0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908720"/>
            <a:ext cx="6264696" cy="7920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Werken met het veranderen van submodaliteiten van je interne voorstelling</a:t>
            </a:r>
          </a:p>
        </p:txBody>
      </p:sp>
      <p:pic>
        <p:nvPicPr>
          <p:cNvPr id="2051" name="Afbeelding 11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95336"/>
            <a:ext cx="4032448" cy="5313141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79512" y="1844824"/>
            <a:ext cx="1907704" cy="9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228600" indent="-228600" eaLnBrk="0" hangingPunct="0">
              <a:lnSpc>
                <a:spcPct val="150000"/>
              </a:lnSpc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lang="nl-NL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Locatie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  <a:tab pos="539750" algn="l"/>
              </a:tabLst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7" name="Afbeelding 1176"/>
          <p:cNvPicPr>
            <a:picLocks noChangeAspect="1" noChangeArrowheads="1"/>
          </p:cNvPicPr>
          <p:nvPr/>
        </p:nvPicPr>
        <p:blipFill>
          <a:blip r:embed="rId3" cstate="print"/>
          <a:srcRect l="14601" t="59100" r="41597"/>
          <a:stretch>
            <a:fillRect/>
          </a:stretch>
        </p:blipFill>
        <p:spPr bwMode="auto">
          <a:xfrm>
            <a:off x="1669815" y="2366496"/>
            <a:ext cx="1463223" cy="1800200"/>
          </a:xfrm>
          <a:prstGeom prst="rect">
            <a:avLst/>
          </a:prstGeom>
          <a:noFill/>
        </p:spPr>
      </p:pic>
      <p:pic>
        <p:nvPicPr>
          <p:cNvPr id="18" name="Afbeelding 1176"/>
          <p:cNvPicPr>
            <a:picLocks noChangeAspect="1" noChangeArrowheads="1"/>
          </p:cNvPicPr>
          <p:nvPr/>
        </p:nvPicPr>
        <p:blipFill>
          <a:blip r:embed="rId3" cstate="print"/>
          <a:srcRect l="14601" t="59100" r="41597"/>
          <a:stretch>
            <a:fillRect/>
          </a:stretch>
        </p:blipFill>
        <p:spPr bwMode="auto">
          <a:xfrm>
            <a:off x="1237766" y="4725145"/>
            <a:ext cx="1463223" cy="1800200"/>
          </a:xfrm>
          <a:prstGeom prst="rect">
            <a:avLst/>
          </a:prstGeom>
          <a:noFill/>
        </p:spPr>
      </p:pic>
      <p:sp>
        <p:nvSpPr>
          <p:cNvPr id="19" name="AutoShape 1457"/>
          <p:cNvSpPr>
            <a:spLocks noChangeArrowheads="1"/>
          </p:cNvSpPr>
          <p:nvPr/>
        </p:nvSpPr>
        <p:spPr bwMode="auto">
          <a:xfrm>
            <a:off x="3419872" y="3933056"/>
            <a:ext cx="2226374" cy="1152128"/>
          </a:xfrm>
          <a:prstGeom prst="rightArrow">
            <a:avLst>
              <a:gd name="adj1" fmla="val 50000"/>
              <a:gd name="adj2" fmla="val 58036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nl-NL" sz="1600" b="1" dirty="0">
                <a:latin typeface="Calibri" pitchFamily="34" charset="0"/>
                <a:cs typeface="Arial" pitchFamily="34" charset="0"/>
              </a:rPr>
              <a:t>1</a:t>
            </a:r>
            <a:r>
              <a:rPr kumimoji="0" lang="nl-N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Locatie veranderen</a:t>
            </a:r>
            <a:endParaRPr kumimoji="0" 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PIJL-RECHTS 19"/>
          <p:cNvSpPr/>
          <p:nvPr/>
        </p:nvSpPr>
        <p:spPr>
          <a:xfrm>
            <a:off x="3563888" y="3645024"/>
            <a:ext cx="3312368" cy="99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PIJL-RECHTS 20"/>
          <p:cNvSpPr/>
          <p:nvPr/>
        </p:nvSpPr>
        <p:spPr>
          <a:xfrm>
            <a:off x="3131840" y="5992779"/>
            <a:ext cx="2915783" cy="99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52" grpId="0" build="p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ruz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852936"/>
            <a:ext cx="3528392" cy="28596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pPr lvl="0"/>
            <a:r>
              <a:rPr lang="nl-NL" b="1" dirty="0" bmk="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Visuele submodaliteiten</a:t>
            </a:r>
            <a:endParaRPr lang="nl-NL" b="1" dirty="0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908720"/>
            <a:ext cx="6264696" cy="7920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Werken met het veranderen van submodaliteiten van je interne voorstelling</a:t>
            </a:r>
          </a:p>
        </p:txBody>
      </p:sp>
      <p:sp>
        <p:nvSpPr>
          <p:cNvPr id="325" name="AutoShape 1457"/>
          <p:cNvSpPr>
            <a:spLocks noChangeArrowheads="1"/>
          </p:cNvSpPr>
          <p:nvPr/>
        </p:nvSpPr>
        <p:spPr bwMode="auto">
          <a:xfrm>
            <a:off x="5580112" y="3501008"/>
            <a:ext cx="1440160" cy="648072"/>
          </a:xfrm>
          <a:prstGeom prst="rightArrow">
            <a:avLst>
              <a:gd name="adj1" fmla="val 50000"/>
              <a:gd name="adj2" fmla="val 58036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nl-NL" sz="1600" b="1" dirty="0">
                <a:latin typeface="Calibri" pitchFamily="34" charset="0"/>
                <a:cs typeface="Arial" pitchFamily="34" charset="0"/>
              </a:rPr>
              <a:t>2</a:t>
            </a:r>
            <a:r>
              <a:rPr kumimoji="0" lang="nl-N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formaat</a:t>
            </a:r>
            <a:endParaRPr kumimoji="0" 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Afbeelding 22" descr="ruz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3573016"/>
            <a:ext cx="710774" cy="576064"/>
          </a:xfrm>
          <a:prstGeom prst="rect">
            <a:avLst/>
          </a:prstGeom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0" y="2852936"/>
            <a:ext cx="2843808" cy="9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22860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79388" algn="l"/>
                <a:tab pos="539750" algn="l"/>
              </a:tabLst>
            </a:pPr>
            <a:r>
              <a:rPr lang="nl-NL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2. Formaat</a:t>
            </a:r>
            <a:endParaRPr lang="nl-NL" b="1" dirty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  <a:tab pos="539750" algn="l"/>
              </a:tabLst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25" grpId="0" animBg="1"/>
      <p:bldP spid="3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pPr lvl="0"/>
            <a:r>
              <a:rPr lang="nl-NL" b="1" dirty="0" bmk="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Visuele submodaliteiten</a:t>
            </a:r>
            <a:endParaRPr lang="nl-NL" b="1" dirty="0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908720"/>
            <a:ext cx="6264696" cy="7920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Werken met het veranderen van submodaliteiten van je interne voorstelling</a:t>
            </a:r>
          </a:p>
        </p:txBody>
      </p:sp>
      <p:pic>
        <p:nvPicPr>
          <p:cNvPr id="25" name="Afbeelding 24" descr="ruz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829661"/>
            <a:ext cx="3377222" cy="2737150"/>
          </a:xfrm>
          <a:prstGeom prst="rect">
            <a:avLst/>
          </a:prstGeom>
        </p:spPr>
      </p:pic>
      <p:pic>
        <p:nvPicPr>
          <p:cNvPr id="26" name="Afbeelding 25" descr="ruzie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5573307" y="2852936"/>
            <a:ext cx="3377223" cy="2737150"/>
          </a:xfrm>
          <a:prstGeom prst="rect">
            <a:avLst/>
          </a:prstGeom>
        </p:spPr>
      </p:pic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0" y="1844824"/>
            <a:ext cx="2843808" cy="9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22860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79388" algn="l"/>
                <a:tab pos="539750" algn="l"/>
              </a:tabLst>
            </a:pPr>
            <a:r>
              <a:rPr lang="nl-NL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3. Kleur of zwart/wit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  <a:tab pos="539750" algn="l"/>
              </a:tabLst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4" name="AutoShape 1457"/>
          <p:cNvSpPr>
            <a:spLocks noChangeArrowheads="1"/>
          </p:cNvSpPr>
          <p:nvPr/>
        </p:nvSpPr>
        <p:spPr bwMode="auto">
          <a:xfrm>
            <a:off x="3592230" y="3645447"/>
            <a:ext cx="2160239" cy="1152128"/>
          </a:xfrm>
          <a:prstGeom prst="rightArrow">
            <a:avLst>
              <a:gd name="adj1" fmla="val 50000"/>
              <a:gd name="adj2" fmla="val 58036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nl-NL" sz="1600" b="1" dirty="0">
                <a:latin typeface="Calibri" pitchFamily="34" charset="0"/>
                <a:cs typeface="Arial" pitchFamily="34" charset="0"/>
              </a:rPr>
              <a:t>3</a:t>
            </a:r>
            <a:r>
              <a:rPr kumimoji="0" lang="nl-N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 Van kleur naar zwart-wit</a:t>
            </a:r>
            <a:endParaRPr kumimoji="0" 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1" grpId="0" build="p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pPr lvl="0"/>
            <a:r>
              <a:rPr lang="nl-NL" b="1" dirty="0" bmk="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Visuele submodaliteiten</a:t>
            </a:r>
            <a:endParaRPr lang="nl-NL" b="1" dirty="0">
              <a:solidFill>
                <a:srgbClr val="0000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908720"/>
            <a:ext cx="6264696" cy="7920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Werken met het veranderen van submodaliteiten van je interne voorstelling</a:t>
            </a:r>
          </a:p>
        </p:txBody>
      </p:sp>
      <p:pic>
        <p:nvPicPr>
          <p:cNvPr id="27" name="Afbeelding 26" descr="ruzie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-1" y="2708919"/>
            <a:ext cx="3465025" cy="2808313"/>
          </a:xfrm>
          <a:prstGeom prst="rect">
            <a:avLst/>
          </a:prstGeom>
        </p:spPr>
      </p:pic>
      <p:pic>
        <p:nvPicPr>
          <p:cNvPr id="29" name="Afbeelding 28" descr="ruzi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5635172" y="2609529"/>
            <a:ext cx="3409964" cy="2763688"/>
          </a:xfrm>
          <a:prstGeom prst="rect">
            <a:avLst/>
          </a:prstGeom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0" y="1541040"/>
            <a:ext cx="3732498" cy="9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228600" indent="-228600" eaLnBrk="0" hangingPunct="0">
              <a:lnSpc>
                <a:spcPct val="150000"/>
              </a:lnSpc>
              <a:tabLst>
                <a:tab pos="179388" algn="l"/>
                <a:tab pos="539750" algn="l"/>
              </a:tabLst>
            </a:pPr>
            <a:r>
              <a:rPr lang="nl-NL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4. Mate van contrast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  <a:tab pos="539750" algn="l"/>
              </a:tabLst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8" name="AutoShape 1457"/>
          <p:cNvSpPr>
            <a:spLocks noChangeArrowheads="1"/>
          </p:cNvSpPr>
          <p:nvPr/>
        </p:nvSpPr>
        <p:spPr bwMode="auto">
          <a:xfrm>
            <a:off x="3347864" y="3501008"/>
            <a:ext cx="2448272" cy="648072"/>
          </a:xfrm>
          <a:prstGeom prst="rightArrow">
            <a:avLst>
              <a:gd name="adj1" fmla="val 50000"/>
              <a:gd name="adj2" fmla="val 58036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nl-NL" sz="1600" b="1" dirty="0">
                <a:latin typeface="Calibri" pitchFamily="34" charset="0"/>
                <a:cs typeface="Arial" pitchFamily="34" charset="0"/>
              </a:rPr>
              <a:t>4. Contrast verminderen</a:t>
            </a:r>
            <a:endParaRPr kumimoji="0" 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2" grpId="0" build="p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8953E-E7D8-4C8B-AD01-C43DF7497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61286"/>
            <a:ext cx="1958682" cy="440432"/>
          </a:xfrm>
        </p:spPr>
        <p:txBody>
          <a:bodyPr>
            <a:normAutofit fontScale="90000"/>
          </a:bodyPr>
          <a:lstStyle/>
          <a:p>
            <a:pPr algn="l"/>
            <a:r>
              <a:rPr lang="nl-NL" sz="2800" dirty="0">
                <a:solidFill>
                  <a:srgbClr val="0000FF"/>
                </a:solidFill>
              </a:rPr>
              <a:t>Oefening 43A </a:t>
            </a:r>
            <a:endParaRPr lang="nl-NL" dirty="0">
              <a:solidFill>
                <a:srgbClr val="0000FF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F9CA180-31BF-470F-8FD8-8A7D320DC7A1}"/>
              </a:ext>
            </a:extLst>
          </p:cNvPr>
          <p:cNvSpPr txBox="1">
            <a:spLocks/>
          </p:cNvSpPr>
          <p:nvPr/>
        </p:nvSpPr>
        <p:spPr>
          <a:xfrm>
            <a:off x="1907704" y="1224931"/>
            <a:ext cx="4032448" cy="2664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i="1" dirty="0">
                <a:solidFill>
                  <a:srgbClr val="0000FF"/>
                </a:solidFill>
              </a:rPr>
              <a:t>Herinneringen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i="1" dirty="0">
                <a:solidFill>
                  <a:srgbClr val="0000FF"/>
                </a:solidFill>
              </a:rPr>
              <a:t>Beelden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i="1" dirty="0">
                <a:solidFill>
                  <a:srgbClr val="0000FF"/>
                </a:solidFill>
              </a:rPr>
              <a:t>Gedachten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i="1" dirty="0">
                <a:solidFill>
                  <a:srgbClr val="0000FF"/>
                </a:solidFill>
              </a:rPr>
              <a:t>Overtuigingen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nl-NL" sz="3600" i="1" dirty="0">
                <a:solidFill>
                  <a:srgbClr val="0000FF"/>
                </a:solidFill>
              </a:rPr>
              <a:t>Angsten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E4CEC8B-D008-47D3-9BB0-C80F284F712A}"/>
              </a:ext>
            </a:extLst>
          </p:cNvPr>
          <p:cNvSpPr txBox="1">
            <a:spLocks/>
          </p:cNvSpPr>
          <p:nvPr/>
        </p:nvSpPr>
        <p:spPr>
          <a:xfrm>
            <a:off x="445470" y="3742029"/>
            <a:ext cx="8229600" cy="662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rgbClr val="0000FF"/>
                </a:solidFill>
              </a:rPr>
              <a:t>… zou je </a:t>
            </a:r>
            <a:r>
              <a:rPr lang="nl-NL" b="1" dirty="0">
                <a:solidFill>
                  <a:srgbClr val="FF0000"/>
                </a:solidFill>
              </a:rPr>
              <a:t>kwijt</a:t>
            </a:r>
            <a:r>
              <a:rPr lang="nl-NL" dirty="0">
                <a:solidFill>
                  <a:srgbClr val="0000FF"/>
                </a:solidFill>
              </a:rPr>
              <a:t> willen?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7E3E983-AF58-46B6-B812-00D1963D242A}"/>
              </a:ext>
            </a:extLst>
          </p:cNvPr>
          <p:cNvSpPr txBox="1">
            <a:spLocks/>
          </p:cNvSpPr>
          <p:nvPr/>
        </p:nvSpPr>
        <p:spPr>
          <a:xfrm>
            <a:off x="453078" y="4725144"/>
            <a:ext cx="8229600" cy="662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300" dirty="0">
                <a:solidFill>
                  <a:srgbClr val="0000FF"/>
                </a:solidFill>
              </a:rPr>
              <a:t>Hoe doen deze zich aan je voor?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0E35693-1312-47A3-8BA7-754807B85E17}"/>
              </a:ext>
            </a:extLst>
          </p:cNvPr>
          <p:cNvSpPr txBox="1">
            <a:spLocks/>
          </p:cNvSpPr>
          <p:nvPr/>
        </p:nvSpPr>
        <p:spPr>
          <a:xfrm>
            <a:off x="470660" y="5568255"/>
            <a:ext cx="8229600" cy="662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rgbClr val="0000FF"/>
                </a:solidFill>
              </a:rPr>
              <a:t>Zijn ze visueel, auditief en/of kinesthetisch?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15A5158-664F-4CF9-95D4-6DAA51B461AE}"/>
              </a:ext>
            </a:extLst>
          </p:cNvPr>
          <p:cNvSpPr txBox="1">
            <a:spLocks/>
          </p:cNvSpPr>
          <p:nvPr/>
        </p:nvSpPr>
        <p:spPr>
          <a:xfrm>
            <a:off x="481245" y="6093436"/>
            <a:ext cx="8229600" cy="662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0000FF"/>
                </a:solidFill>
              </a:rPr>
              <a:t>Welke submodaliteiten vallen op?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229BD62-D261-446B-A20A-C085B23EA73F}"/>
              </a:ext>
            </a:extLst>
          </p:cNvPr>
          <p:cNvSpPr txBox="1">
            <a:spLocks/>
          </p:cNvSpPr>
          <p:nvPr/>
        </p:nvSpPr>
        <p:spPr>
          <a:xfrm>
            <a:off x="445470" y="552552"/>
            <a:ext cx="8229600" cy="835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rgbClr val="0000FF"/>
                </a:solidFill>
              </a:rPr>
              <a:t>Welke interne ….</a:t>
            </a:r>
          </a:p>
        </p:txBody>
      </p:sp>
    </p:spTree>
    <p:extLst>
      <p:ext uri="{BB962C8B-B14F-4D97-AF65-F5344CB8AC3E}">
        <p14:creationId xmlns:p14="http://schemas.microsoft.com/office/powerpoint/2010/main" val="222465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00FF"/>
                </a:solidFill>
              </a:rPr>
              <a:t>Verzwakken van beperkende overtuigingen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196752"/>
            <a:ext cx="8496944" cy="50405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nl-NL" b="1" dirty="0">
                <a:solidFill>
                  <a:srgbClr val="0000FF"/>
                </a:solidFill>
              </a:rPr>
              <a:t>Werken met het veranderen van submodaliteiten van je interne voorstelling</a:t>
            </a:r>
          </a:p>
        </p:txBody>
      </p:sp>
      <p:sp>
        <p:nvSpPr>
          <p:cNvPr id="325" name="AutoShape 1457"/>
          <p:cNvSpPr>
            <a:spLocks noChangeArrowheads="1"/>
          </p:cNvSpPr>
          <p:nvPr/>
        </p:nvSpPr>
        <p:spPr bwMode="auto">
          <a:xfrm>
            <a:off x="4211961" y="3422207"/>
            <a:ext cx="1008111" cy="648072"/>
          </a:xfrm>
          <a:prstGeom prst="rightArrow">
            <a:avLst>
              <a:gd name="adj1" fmla="val 50000"/>
              <a:gd name="adj2" fmla="val 58036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kleiner</a:t>
            </a:r>
            <a:endParaRPr kumimoji="0" lang="nl-NL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6" name="Afbeelding 248" descr="http://www.all-defend.nl/Verbale%20agressie%20beeldvorming.jpg"/>
          <p:cNvPicPr>
            <a:picLocks noChangeAspect="1" noChangeArrowheads="1"/>
          </p:cNvPicPr>
          <p:nvPr/>
        </p:nvPicPr>
        <p:blipFill>
          <a:blip r:embed="rId2" cstate="print">
            <a:lum bright="-30000"/>
            <a:grayscl/>
          </a:blip>
          <a:srcRect/>
          <a:stretch>
            <a:fillRect/>
          </a:stretch>
        </p:blipFill>
        <p:spPr bwMode="auto">
          <a:xfrm>
            <a:off x="179511" y="2240188"/>
            <a:ext cx="3960441" cy="2989012"/>
          </a:xfrm>
          <a:prstGeom prst="rect">
            <a:avLst/>
          </a:prstGeom>
          <a:solidFill>
            <a:srgbClr val="D9D9D9"/>
          </a:solidFill>
        </p:spPr>
      </p:pic>
      <p:pic>
        <p:nvPicPr>
          <p:cNvPr id="327" name="Afbeelding 248" descr="http://www.all-defend.nl/Verbale%20agressie%20beeldvorming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3278190"/>
            <a:ext cx="1259632" cy="1014906"/>
          </a:xfrm>
          <a:prstGeom prst="rect">
            <a:avLst/>
          </a:prstGeom>
          <a:noFill/>
        </p:spPr>
      </p:pic>
      <p:pic>
        <p:nvPicPr>
          <p:cNvPr id="8" name="Afbeelding 248" descr="http://www.all-defend.nl/Verbale%20agressie%20beeldvorming.jpg"/>
          <p:cNvPicPr>
            <a:picLocks noChangeAspect="1" noChangeArrowheads="1"/>
          </p:cNvPicPr>
          <p:nvPr/>
        </p:nvPicPr>
        <p:blipFill>
          <a:blip r:embed="rId2" cstate="print">
            <a:lum bright="-30000"/>
            <a:grayscl/>
          </a:blip>
          <a:srcRect/>
          <a:stretch>
            <a:fillRect/>
          </a:stretch>
        </p:blipFill>
        <p:spPr bwMode="auto">
          <a:xfrm>
            <a:off x="5220072" y="3278191"/>
            <a:ext cx="1440160" cy="1086913"/>
          </a:xfrm>
          <a:prstGeom prst="rect">
            <a:avLst/>
          </a:prstGeom>
          <a:solidFill>
            <a:srgbClr val="D9D9D9"/>
          </a:solidFill>
        </p:spPr>
      </p:pic>
      <p:sp>
        <p:nvSpPr>
          <p:cNvPr id="9" name="AutoShape 1457"/>
          <p:cNvSpPr>
            <a:spLocks noChangeArrowheads="1"/>
          </p:cNvSpPr>
          <p:nvPr/>
        </p:nvSpPr>
        <p:spPr bwMode="auto">
          <a:xfrm>
            <a:off x="6804248" y="3422207"/>
            <a:ext cx="1080120" cy="648072"/>
          </a:xfrm>
          <a:prstGeom prst="rightArrow">
            <a:avLst>
              <a:gd name="adj1" fmla="val 50000"/>
              <a:gd name="adj2" fmla="val 58036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nl-NL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contrast</a:t>
            </a:r>
          </a:p>
        </p:txBody>
      </p:sp>
      <p:sp>
        <p:nvSpPr>
          <p:cNvPr id="10" name="PIJL-RECHTS 9"/>
          <p:cNvSpPr/>
          <p:nvPr/>
        </p:nvSpPr>
        <p:spPr>
          <a:xfrm>
            <a:off x="971600" y="5301208"/>
            <a:ext cx="7416824" cy="1440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dirty="0"/>
              <a:t>S  W  I  S  H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251520" y="1628800"/>
            <a:ext cx="2880320" cy="504056"/>
          </a:xfrm>
          <a:prstGeom prst="rect">
            <a:avLst/>
          </a:prstGeom>
          <a:solidFill>
            <a:srgbClr val="D1D1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kern="0" dirty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V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ooroefening 37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25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nl-NL" sz="3600" b="1" dirty="0">
                <a:solidFill>
                  <a:srgbClr val="0000FF"/>
                </a:solidFill>
                <a:latin typeface="Calibri" pitchFamily="34" charset="0"/>
              </a:rPr>
              <a:t>Voorbeelden van visuele herinneringen die je zou willen verzwakken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Je hebt een ongeluk gezien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Je hebt geweld gezien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Je hebt iemand gezien die </a:t>
            </a:r>
          </a:p>
          <a:p>
            <a:pPr lvl="1"/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pijn leed</a:t>
            </a:r>
          </a:p>
          <a:p>
            <a:pPr lvl="1"/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verdriet had</a:t>
            </a:r>
          </a:p>
          <a:p>
            <a:pPr lvl="1"/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heel angstig was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Een ziekenhuis 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Een nare droom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Spoken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Een nare film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98" y="65154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Een negatieve herinnering wegblazen</a:t>
            </a:r>
          </a:p>
        </p:txBody>
      </p:sp>
      <p:pic>
        <p:nvPicPr>
          <p:cNvPr id="312" name="Picture 1473" descr="wolken"/>
          <p:cNvPicPr>
            <a:picLocks noChangeAspect="1" noChangeArrowheads="1"/>
          </p:cNvPicPr>
          <p:nvPr/>
        </p:nvPicPr>
        <p:blipFill>
          <a:blip r:embed="rId2" cstate="print">
            <a:lum bright="-40000" contrast="60000"/>
          </a:blip>
          <a:srcRect/>
          <a:stretch>
            <a:fillRect/>
          </a:stretch>
        </p:blipFill>
        <p:spPr bwMode="auto">
          <a:xfrm>
            <a:off x="5360954" y="2924944"/>
            <a:ext cx="3783046" cy="1266434"/>
          </a:xfrm>
          <a:prstGeom prst="rect">
            <a:avLst/>
          </a:prstGeom>
          <a:noFill/>
        </p:spPr>
      </p:pic>
      <p:pic>
        <p:nvPicPr>
          <p:cNvPr id="313" name="Picture 1474" descr="wolken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808285" y="1988841"/>
            <a:ext cx="2148941" cy="936104"/>
          </a:xfrm>
          <a:prstGeom prst="rect">
            <a:avLst/>
          </a:prstGeom>
          <a:noFill/>
        </p:spPr>
      </p:pic>
      <p:pic>
        <p:nvPicPr>
          <p:cNvPr id="314" name="Afbeelding 248" descr="http://www.all-defend.nl/Verbale%20agressie%20beeldvorming.jpg"/>
          <p:cNvPicPr>
            <a:picLocks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300192" y="2189915"/>
            <a:ext cx="211987" cy="158965"/>
          </a:xfrm>
          <a:prstGeom prst="rect">
            <a:avLst/>
          </a:prstGeom>
          <a:noFill/>
        </p:spPr>
      </p:pic>
      <p:pic>
        <p:nvPicPr>
          <p:cNvPr id="317" name="Afbeelding 248" descr="http://www.all-defend.nl/Verbale%20agressie%20beeldvorming.jpg"/>
          <p:cNvPicPr>
            <a:picLocks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652120" y="2564904"/>
            <a:ext cx="360040" cy="288032"/>
          </a:xfrm>
          <a:prstGeom prst="rect">
            <a:avLst/>
          </a:prstGeom>
          <a:noFill/>
        </p:spPr>
      </p:pic>
      <p:pic>
        <p:nvPicPr>
          <p:cNvPr id="318" name="Afbeelding 248" descr="http://www.all-defend.nl/Verbale%20agressie%20beeldvorming.jpg"/>
          <p:cNvPicPr>
            <a:picLocks noChangeArrowheads="1"/>
          </p:cNvPicPr>
          <p:nvPr/>
        </p:nvPicPr>
        <p:blipFill>
          <a:blip r:embed="rId6" cstate="print">
            <a:lum contrast="-30000"/>
          </a:blip>
          <a:srcRect/>
          <a:stretch>
            <a:fillRect/>
          </a:stretch>
        </p:blipFill>
        <p:spPr bwMode="auto">
          <a:xfrm>
            <a:off x="4427984" y="3054166"/>
            <a:ext cx="1008112" cy="806882"/>
          </a:xfrm>
          <a:prstGeom prst="rect">
            <a:avLst/>
          </a:prstGeom>
          <a:noFill/>
        </p:spPr>
      </p:pic>
      <p:pic>
        <p:nvPicPr>
          <p:cNvPr id="319" name="Afbeelding 0" descr="blaz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77995" flipH="1">
            <a:off x="179512" y="3188840"/>
            <a:ext cx="2434272" cy="1210800"/>
          </a:xfrm>
          <a:prstGeom prst="rect">
            <a:avLst/>
          </a:prstGeom>
          <a:noFill/>
        </p:spPr>
      </p:pic>
      <p:pic>
        <p:nvPicPr>
          <p:cNvPr id="320" name="Afbeelding 1460" descr="hand"/>
          <p:cNvPicPr>
            <a:picLocks noChangeAspect="1" noChangeArrowheads="1"/>
          </p:cNvPicPr>
          <p:nvPr/>
        </p:nvPicPr>
        <p:blipFill>
          <a:blip r:embed="rId8" cstate="print">
            <a:grayscl/>
            <a:biLevel thresh="50000"/>
          </a:blip>
          <a:srcRect/>
          <a:stretch>
            <a:fillRect/>
          </a:stretch>
        </p:blipFill>
        <p:spPr bwMode="auto">
          <a:xfrm rot="19045524" flipH="1">
            <a:off x="803466" y="5006550"/>
            <a:ext cx="2398433" cy="1288936"/>
          </a:xfrm>
          <a:prstGeom prst="rect">
            <a:avLst/>
          </a:prstGeom>
          <a:noFill/>
        </p:spPr>
      </p:pic>
      <p:sp>
        <p:nvSpPr>
          <p:cNvPr id="322" name="Text Box 1481"/>
          <p:cNvSpPr txBox="1">
            <a:spLocks noChangeArrowheads="1"/>
          </p:cNvSpPr>
          <p:nvPr/>
        </p:nvSpPr>
        <p:spPr bwMode="auto">
          <a:xfrm>
            <a:off x="2613784" y="3391487"/>
            <a:ext cx="928359" cy="381154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3" name="Afbeelding 248" descr="http://www.all-defend.nl/Verbale%20agressie%20beeldvorming.jpg"/>
          <p:cNvPicPr>
            <a:picLocks noChangeArrowheads="1"/>
          </p:cNvPicPr>
          <p:nvPr/>
        </p:nvPicPr>
        <p:blipFill>
          <a:blip r:embed="rId9" cstate="print">
            <a:lum bright="-60000" contrast="50000"/>
          </a:blip>
          <a:srcRect/>
          <a:stretch>
            <a:fillRect/>
          </a:stretch>
        </p:blipFill>
        <p:spPr bwMode="auto">
          <a:xfrm>
            <a:off x="2411760" y="3861048"/>
            <a:ext cx="1944216" cy="1394878"/>
          </a:xfrm>
          <a:prstGeom prst="rect">
            <a:avLst/>
          </a:prstGeom>
          <a:noFill/>
        </p:spPr>
      </p:pic>
      <p:sp>
        <p:nvSpPr>
          <p:cNvPr id="12" name="PIJL-RECHTS 11"/>
          <p:cNvSpPr/>
          <p:nvPr/>
        </p:nvSpPr>
        <p:spPr>
          <a:xfrm rot="19311742">
            <a:off x="4139952" y="3842753"/>
            <a:ext cx="432048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PIJL-RECHTS 12"/>
          <p:cNvSpPr/>
          <p:nvPr/>
        </p:nvSpPr>
        <p:spPr>
          <a:xfrm rot="19311742">
            <a:off x="5268200" y="2978656"/>
            <a:ext cx="432048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PIJL-RECHTS 13"/>
          <p:cNvSpPr/>
          <p:nvPr/>
        </p:nvSpPr>
        <p:spPr>
          <a:xfrm rot="19311742">
            <a:off x="5916272" y="2439183"/>
            <a:ext cx="432048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5" name="Afbeelding 248" descr="http://www.all-defend.nl/Verbale%20agressie%20beeldvorming.jpg"/>
          <p:cNvPicPr>
            <a:picLocks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7020272" y="1700808"/>
            <a:ext cx="144016" cy="144016"/>
          </a:xfrm>
          <a:prstGeom prst="rect">
            <a:avLst/>
          </a:prstGeom>
          <a:noFill/>
        </p:spPr>
      </p:pic>
      <p:sp>
        <p:nvSpPr>
          <p:cNvPr id="16" name="PIJL-RECHTS 15"/>
          <p:cNvSpPr/>
          <p:nvPr/>
        </p:nvSpPr>
        <p:spPr>
          <a:xfrm rot="19311742">
            <a:off x="6540096" y="1970545"/>
            <a:ext cx="432048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7" name="Picture 1474" descr="wolken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7884368" y="1412776"/>
            <a:ext cx="1259632" cy="567856"/>
          </a:xfrm>
          <a:prstGeom prst="rect">
            <a:avLst/>
          </a:prstGeom>
          <a:noFill/>
        </p:spPr>
      </p:pic>
      <p:pic>
        <p:nvPicPr>
          <p:cNvPr id="18" name="Picture 1473" descr="wolken"/>
          <p:cNvPicPr>
            <a:picLocks noChangeAspect="1" noChangeArrowheads="1"/>
          </p:cNvPicPr>
          <p:nvPr/>
        </p:nvPicPr>
        <p:blipFill>
          <a:blip r:embed="rId2" cstate="print">
            <a:lum bright="-60000" contrast="60000"/>
          </a:blip>
          <a:srcRect/>
          <a:stretch>
            <a:fillRect/>
          </a:stretch>
        </p:blipFill>
        <p:spPr bwMode="auto">
          <a:xfrm>
            <a:off x="4644008" y="4221088"/>
            <a:ext cx="4427984" cy="1584176"/>
          </a:xfrm>
          <a:prstGeom prst="rect">
            <a:avLst/>
          </a:prstGeom>
          <a:noFill/>
        </p:spPr>
      </p:pic>
      <p:sp>
        <p:nvSpPr>
          <p:cNvPr id="19" name="PIJL-RECHTS 18"/>
          <p:cNvSpPr/>
          <p:nvPr/>
        </p:nvSpPr>
        <p:spPr>
          <a:xfrm rot="19311742">
            <a:off x="7188168" y="1431071"/>
            <a:ext cx="432048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248" descr="http://www.all-defend.nl/Verbale%20agressie%20beeldvorming.jpg"/>
          <p:cNvPicPr>
            <a:picLocks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flipH="1">
            <a:off x="7808322" y="1196752"/>
            <a:ext cx="45719" cy="45719"/>
          </a:xfrm>
          <a:prstGeom prst="rect">
            <a:avLst/>
          </a:prstGeom>
          <a:noFill/>
        </p:spPr>
      </p:pic>
      <p:sp>
        <p:nvSpPr>
          <p:cNvPr id="21" name="Titel 1"/>
          <p:cNvSpPr txBox="1">
            <a:spLocks/>
          </p:cNvSpPr>
          <p:nvPr/>
        </p:nvSpPr>
        <p:spPr bwMode="auto">
          <a:xfrm>
            <a:off x="15598" y="-11507"/>
            <a:ext cx="2880320" cy="504056"/>
          </a:xfrm>
          <a:prstGeom prst="rect">
            <a:avLst/>
          </a:prstGeom>
          <a:solidFill>
            <a:srgbClr val="D1D1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Oefening 43B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1600201"/>
            <a:ext cx="2448272" cy="67667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grootte</a:t>
            </a:r>
          </a:p>
        </p:txBody>
      </p:sp>
      <p:pic>
        <p:nvPicPr>
          <p:cNvPr id="4" name="Tijdelijke aanduiding voor inhoud 4" descr="CIMG1469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22223" t="25929" r="37037" b="41660"/>
          <a:stretch>
            <a:fillRect/>
          </a:stretch>
        </p:blipFill>
        <p:spPr>
          <a:xfrm>
            <a:off x="1187624" y="3068960"/>
            <a:ext cx="504056" cy="458232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Een positieve visuele herinnering  versterken</a:t>
            </a:r>
          </a:p>
        </p:txBody>
      </p:sp>
      <p:sp>
        <p:nvSpPr>
          <p:cNvPr id="8" name="PIJL-RECHTS 7"/>
          <p:cNvSpPr/>
          <p:nvPr/>
        </p:nvSpPr>
        <p:spPr>
          <a:xfrm>
            <a:off x="2411760" y="2924944"/>
            <a:ext cx="1656184" cy="79208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groter</a:t>
            </a:r>
          </a:p>
        </p:txBody>
      </p:sp>
      <p:pic>
        <p:nvPicPr>
          <p:cNvPr id="15" name="Tijdelijke aanduiding voor inhoud 4" descr="CIMG1469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t="2199" r="9524" b="5455"/>
          <a:stretch>
            <a:fillRect/>
          </a:stretch>
        </p:blipFill>
        <p:spPr>
          <a:xfrm>
            <a:off x="4572000" y="1556792"/>
            <a:ext cx="4320480" cy="4775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whitegadget.com/attachments/pc-wallpapers/130338d1358923418-photo-frame-photo-frame-image-1024x7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3149"/>
            <a:ext cx="9144000" cy="688279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7581528" cy="782960"/>
          </a:xfrm>
        </p:spPr>
        <p:txBody>
          <a:bodyPr/>
          <a:lstStyle/>
          <a:p>
            <a:r>
              <a:rPr lang="en-US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Frame</a:t>
            </a:r>
            <a:endParaRPr lang="nl-NL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1600" y="1600201"/>
            <a:ext cx="4032448" cy="298092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Vragen</a:t>
            </a:r>
          </a:p>
          <a:p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Gebeurtenissen</a:t>
            </a:r>
          </a:p>
          <a:p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Korte verhalen</a:t>
            </a:r>
          </a:p>
          <a:p>
            <a:pPr marL="0" indent="0"/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Levenservaringen</a:t>
            </a: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899592" y="4149079"/>
            <a:ext cx="4248472" cy="11087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NL" sz="3200" b="1" i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Doel</a:t>
            </a: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toepassen van NLP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jouw eigen werkelijkheid.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50CC4C9-4215-499F-8814-9CBC51C106A7}"/>
              </a:ext>
            </a:extLst>
          </p:cNvPr>
          <p:cNvSpPr txBox="1">
            <a:spLocks/>
          </p:cNvSpPr>
          <p:nvPr/>
        </p:nvSpPr>
        <p:spPr>
          <a:xfrm>
            <a:off x="4644008" y="1600201"/>
            <a:ext cx="3600400" cy="2324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Verheldering</a:t>
            </a:r>
          </a:p>
          <a:p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Anekdotes</a:t>
            </a:r>
          </a:p>
          <a:p>
            <a:r>
              <a:rPr lang="nl-NL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Leuke belevenissen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40" y="1556792"/>
            <a:ext cx="2339752" cy="748679"/>
          </a:xfrm>
        </p:spPr>
        <p:txBody>
          <a:bodyPr/>
          <a:lstStyle/>
          <a:p>
            <a:pPr marL="514350" indent="-514350">
              <a:buNone/>
            </a:pPr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2. contrast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Een positieve visuele herinnering  versterken</a:t>
            </a:r>
          </a:p>
        </p:txBody>
      </p:sp>
      <p:pic>
        <p:nvPicPr>
          <p:cNvPr id="10" name="Tijdelijke aanduiding voor inhoud 4" descr="CIMG1469.JPG"/>
          <p:cNvPicPr>
            <a:picLocks noChangeAspect="1"/>
          </p:cNvPicPr>
          <p:nvPr/>
        </p:nvPicPr>
        <p:blipFill>
          <a:blip r:embed="rId2" cstate="print">
            <a:lum bright="30000" contrast="-40000"/>
          </a:blip>
          <a:srcRect l="22223" t="25929" r="37037" b="41660"/>
          <a:stretch>
            <a:fillRect/>
          </a:stretch>
        </p:blipFill>
        <p:spPr>
          <a:xfrm>
            <a:off x="179512" y="2591088"/>
            <a:ext cx="3074742" cy="2795220"/>
          </a:xfrm>
          <a:prstGeom prst="rect">
            <a:avLst/>
          </a:prstGeom>
        </p:spPr>
      </p:pic>
      <p:sp>
        <p:nvSpPr>
          <p:cNvPr id="11" name="PIJL-RECHTS 10"/>
          <p:cNvSpPr/>
          <p:nvPr/>
        </p:nvSpPr>
        <p:spPr>
          <a:xfrm>
            <a:off x="3419872" y="3140968"/>
            <a:ext cx="2592288" cy="79208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meer contrast</a:t>
            </a:r>
          </a:p>
        </p:txBody>
      </p:sp>
      <p:pic>
        <p:nvPicPr>
          <p:cNvPr id="13" name="Tijdelijke aanduiding voor inhoud 4" descr="CIMG1469.JPG"/>
          <p:cNvPicPr>
            <a:picLocks noChangeAspect="1"/>
          </p:cNvPicPr>
          <p:nvPr/>
        </p:nvPicPr>
        <p:blipFill>
          <a:blip r:embed="rId3" cstate="print">
            <a:lum bright="10000" contrast="80000"/>
          </a:blip>
          <a:srcRect t="2199" r="9524" b="5455"/>
          <a:stretch>
            <a:fillRect/>
          </a:stretch>
        </p:blipFill>
        <p:spPr>
          <a:xfrm>
            <a:off x="6149044" y="2501649"/>
            <a:ext cx="2959460" cy="2886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504" y="1600201"/>
            <a:ext cx="4042792" cy="2476871"/>
          </a:xfrm>
        </p:spPr>
        <p:txBody>
          <a:bodyPr/>
          <a:lstStyle/>
          <a:p>
            <a:pPr marL="514350" indent="-514350">
              <a:buNone/>
            </a:pPr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3. kleur</a:t>
            </a:r>
          </a:p>
        </p:txBody>
      </p:sp>
      <p:pic>
        <p:nvPicPr>
          <p:cNvPr id="5" name="Tijdelijke aanduiding voor inhoud 4" descr="CIMG1469.JPG"/>
          <p:cNvPicPr>
            <a:picLocks noChangeAspect="1"/>
          </p:cNvPicPr>
          <p:nvPr/>
        </p:nvPicPr>
        <p:blipFill>
          <a:blip r:embed="rId2" cstate="print">
            <a:lum bright="10000" contrast="40000"/>
          </a:blip>
          <a:srcRect t="2199" r="9524" b="5455"/>
          <a:stretch>
            <a:fillRect/>
          </a:stretch>
        </p:blipFill>
        <p:spPr>
          <a:xfrm>
            <a:off x="5796136" y="2132856"/>
            <a:ext cx="2736304" cy="3024336"/>
          </a:xfrm>
          <a:prstGeom prst="rect">
            <a:avLst/>
          </a:prstGeom>
          <a:ln w="76200">
            <a:solidFill>
              <a:srgbClr val="0000FF"/>
            </a:solidFill>
          </a:ln>
        </p:spPr>
      </p:pic>
      <p:sp>
        <p:nvSpPr>
          <p:cNvPr id="6" name="PIJL-RECHTS 5"/>
          <p:cNvSpPr/>
          <p:nvPr/>
        </p:nvSpPr>
        <p:spPr>
          <a:xfrm>
            <a:off x="3275856" y="2924944"/>
            <a:ext cx="2232248" cy="79208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meer kleur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Een positieve visuele herinnering  versterken</a:t>
            </a:r>
          </a:p>
        </p:txBody>
      </p:sp>
      <p:pic>
        <p:nvPicPr>
          <p:cNvPr id="14" name="Tijdelijke aanduiding voor inhoud 4" descr="CIMG1469.JPG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2223" t="25929" r="37037" b="41660"/>
          <a:stretch>
            <a:fillRect/>
          </a:stretch>
        </p:blipFill>
        <p:spPr>
          <a:xfrm>
            <a:off x="165110" y="2276872"/>
            <a:ext cx="2851516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Een positieve visuele herinnering nog versterken</a:t>
            </a:r>
          </a:p>
        </p:txBody>
      </p:sp>
      <p:pic>
        <p:nvPicPr>
          <p:cNvPr id="5122" name="Picture 2" descr="http://blog.han.nl/vergrootjewereld/files/2013/02/Lachende-baby1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 l="13636" r="18182"/>
          <a:stretch>
            <a:fillRect/>
          </a:stretch>
        </p:blipFill>
        <p:spPr bwMode="auto">
          <a:xfrm>
            <a:off x="107504" y="3212976"/>
            <a:ext cx="720080" cy="864096"/>
          </a:xfrm>
          <a:prstGeom prst="rect">
            <a:avLst/>
          </a:prstGeom>
          <a:noFill/>
        </p:spPr>
      </p:pic>
      <p:pic>
        <p:nvPicPr>
          <p:cNvPr id="7" name="Picture 2" descr="http://blog.han.nl/vergrootjewereld/files/2013/02/Lachende-baby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-30000"/>
          </a:blip>
          <a:srcRect l="11528" r="14693"/>
          <a:stretch>
            <a:fillRect/>
          </a:stretch>
        </p:blipFill>
        <p:spPr bwMode="auto">
          <a:xfrm>
            <a:off x="1835696" y="2385829"/>
            <a:ext cx="2304256" cy="2555339"/>
          </a:xfrm>
          <a:prstGeom prst="rect">
            <a:avLst/>
          </a:prstGeom>
          <a:noFill/>
        </p:spPr>
      </p:pic>
      <p:pic>
        <p:nvPicPr>
          <p:cNvPr id="8" name="Picture 2" descr="http://blog.han.nl/vergrootjewereld/files/2013/02/Lachende-baby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7317" r="10366"/>
          <a:stretch>
            <a:fillRect/>
          </a:stretch>
        </p:blipFill>
        <p:spPr bwMode="auto">
          <a:xfrm>
            <a:off x="5436096" y="1772815"/>
            <a:ext cx="3694802" cy="3672409"/>
          </a:xfrm>
          <a:prstGeom prst="rect">
            <a:avLst/>
          </a:prstGeom>
          <a:noFill/>
        </p:spPr>
      </p:pic>
      <p:sp>
        <p:nvSpPr>
          <p:cNvPr id="6" name="AutoShape 1457"/>
          <p:cNvSpPr>
            <a:spLocks noChangeArrowheads="1"/>
          </p:cNvSpPr>
          <p:nvPr/>
        </p:nvSpPr>
        <p:spPr bwMode="auto">
          <a:xfrm>
            <a:off x="4211960" y="2708920"/>
            <a:ext cx="1296144" cy="1728192"/>
          </a:xfrm>
          <a:prstGeom prst="rightArrow">
            <a:avLst>
              <a:gd name="adj1" fmla="val 50000"/>
              <a:gd name="adj2" fmla="val 58036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nl-NL" sz="16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groter+meer contrast</a:t>
            </a:r>
          </a:p>
        </p:txBody>
      </p:sp>
      <p:sp>
        <p:nvSpPr>
          <p:cNvPr id="5" name="AutoShape 1457"/>
          <p:cNvSpPr>
            <a:spLocks noChangeArrowheads="1"/>
          </p:cNvSpPr>
          <p:nvPr/>
        </p:nvSpPr>
        <p:spPr bwMode="auto">
          <a:xfrm>
            <a:off x="827584" y="3284984"/>
            <a:ext cx="936104" cy="648072"/>
          </a:xfrm>
          <a:prstGeom prst="rightArrow">
            <a:avLst>
              <a:gd name="adj1" fmla="val 50000"/>
              <a:gd name="adj2" fmla="val 58036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nl-NL" sz="16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groter</a:t>
            </a:r>
            <a:endParaRPr kumimoji="0" lang="nl-NL" sz="28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JL-RECHTS 8"/>
          <p:cNvSpPr/>
          <p:nvPr/>
        </p:nvSpPr>
        <p:spPr>
          <a:xfrm>
            <a:off x="683568" y="5229200"/>
            <a:ext cx="7416824" cy="1440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dirty="0"/>
              <a:t>S  W  I  S  H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80B5C7E-8AC3-4C58-A5D3-E39099E9509F}"/>
              </a:ext>
            </a:extLst>
          </p:cNvPr>
          <p:cNvSpPr txBox="1"/>
          <p:nvPr/>
        </p:nvSpPr>
        <p:spPr>
          <a:xfrm>
            <a:off x="2915816" y="641881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00FF"/>
                </a:solidFill>
              </a:rPr>
              <a:t>Breng het naar je hart!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http://bin.ilsemedia.nl/m/m1eyrn5w9ojx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60648"/>
            <a:ext cx="1502802" cy="2016224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3528" y="1412776"/>
            <a:ext cx="388843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nl-NL" sz="1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539750" algn="l"/>
              </a:tabLst>
            </a:pPr>
            <a:r>
              <a:rPr lang="nl-NL" sz="240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Temperatuur</a:t>
            </a:r>
            <a:endParaRPr lang="nl-NL" sz="2400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539750" algn="l"/>
              </a:tabLst>
            </a:pPr>
            <a:r>
              <a:rPr lang="nl-NL" sz="240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Textuur</a:t>
            </a:r>
            <a:endParaRPr lang="nl-NL" sz="2400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Trilling</a:t>
            </a:r>
            <a:endParaRPr kumimoji="0" lang="nl-NL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Druk</a:t>
            </a:r>
            <a:endParaRPr kumimoji="0" lang="nl-NL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Beweging</a:t>
            </a:r>
            <a:endParaRPr kumimoji="0" lang="nl-NL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Duur</a:t>
            </a:r>
            <a:endParaRPr kumimoji="0" lang="nl-NL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Voortdurend -afwisselend</a:t>
            </a:r>
            <a:endParaRPr kumimoji="0" lang="nl-NL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Intensiteit</a:t>
            </a:r>
            <a:endParaRPr kumimoji="0" lang="nl-NL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Grootte</a:t>
            </a:r>
            <a:endParaRPr kumimoji="0" lang="nl-NL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Vorm</a:t>
            </a:r>
            <a:endParaRPr kumimoji="0" lang="nl-NL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Gewicht</a:t>
            </a:r>
            <a:endParaRPr kumimoji="0" lang="nl-NL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Intern of extern</a:t>
            </a:r>
            <a:endParaRPr kumimoji="0" lang="nl-NL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571184" cy="11430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Kinesthetische submodaliteiten</a:t>
            </a:r>
          </a:p>
        </p:txBody>
      </p:sp>
      <p:pic>
        <p:nvPicPr>
          <p:cNvPr id="26626" name="Picture 2" descr="https://encrypted-tbn2.gstatic.com/images?q=tbn:ANd9GcSNaNfmcWXr76VovVi9NV26uqzGnFySOBXNR-FmSZRRUGe7PIxLTfgjEOv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1428159" cy="1046590"/>
          </a:xfrm>
          <a:prstGeom prst="rect">
            <a:avLst/>
          </a:prstGeom>
          <a:noFill/>
        </p:spPr>
      </p:pic>
      <p:pic>
        <p:nvPicPr>
          <p:cNvPr id="26628" name="Picture 4" descr="http://static.freepik.com/vrije-photo/macro-stof-textuur_112362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484784"/>
            <a:ext cx="1556133" cy="1034107"/>
          </a:xfrm>
          <a:prstGeom prst="rect">
            <a:avLst/>
          </a:prstGeom>
          <a:noFill/>
        </p:spPr>
      </p:pic>
      <p:pic>
        <p:nvPicPr>
          <p:cNvPr id="26630" name="Picture 6" descr="http://www.eemsbode.nl/files/2013/09/aardbeving-scheur-muur-449x3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348880"/>
            <a:ext cx="2044477" cy="1780380"/>
          </a:xfrm>
          <a:prstGeom prst="rect">
            <a:avLst/>
          </a:prstGeom>
          <a:noFill/>
        </p:spPr>
      </p:pic>
      <p:pic>
        <p:nvPicPr>
          <p:cNvPr id="26632" name="Picture 8" descr="http://goedgewicht.net/wp-content/uploads/2012/01/gezond-gewich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852936"/>
            <a:ext cx="1687463" cy="1687464"/>
          </a:xfrm>
          <a:prstGeom prst="rect">
            <a:avLst/>
          </a:prstGeom>
          <a:noFill/>
        </p:spPr>
      </p:pic>
      <p:pic>
        <p:nvPicPr>
          <p:cNvPr id="26634" name="Picture 10" descr="http://www.bettermovement.org/wp-content/uploads/2010/04/istock_000006827829medium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4509120"/>
            <a:ext cx="1518319" cy="2204864"/>
          </a:xfrm>
          <a:prstGeom prst="rect">
            <a:avLst/>
          </a:prstGeom>
          <a:noFill/>
        </p:spPr>
      </p:pic>
      <p:pic>
        <p:nvPicPr>
          <p:cNvPr id="26636" name="Picture 12" descr="http://www.kennislink.nl/upload/271667_962_1229609126001-pij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4797152"/>
            <a:ext cx="2876550" cy="1914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855365"/>
            <a:ext cx="3466728" cy="4525963"/>
          </a:xfrm>
        </p:spPr>
        <p:txBody>
          <a:bodyPr>
            <a:normAutofit fontScale="92500" lnSpcReduction="20000"/>
          </a:bodyPr>
          <a:lstStyle/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Pijn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Koude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Angst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Woede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Verdriet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Terneergeslagen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Uitgeput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Zwaar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Verlamd</a:t>
            </a:r>
          </a:p>
          <a:p>
            <a:endParaRPr lang="nl-NL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Voorbeelden van negatieve kinesthetische herinneringen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071389"/>
            <a:ext cx="4258816" cy="4525963"/>
          </a:xfrm>
        </p:spPr>
        <p:txBody>
          <a:bodyPr>
            <a:normAutofit fontScale="85000" lnSpcReduction="20000"/>
          </a:bodyPr>
          <a:lstStyle/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Minder intens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Korter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Zachter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Korter van duur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Warmer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Buiten jezelf plaatsen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Lichter, minder gewicht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Meer energie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Bewegen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Moed</a:t>
            </a:r>
          </a:p>
          <a:p>
            <a:endParaRPr lang="nl-NL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Het verzwakken van negatieve kinesthetische herinneringen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>
            <a:normAutofit fontScale="92500" lnSpcReduction="20000"/>
          </a:bodyPr>
          <a:lstStyle/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Intenser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Aangenamere aanraking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Korter van duur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Warmer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Binnen jezelf plaatsen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Lichter, minder gewicht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Meer energie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Bewegen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Moed</a:t>
            </a:r>
          </a:p>
          <a:p>
            <a:endParaRPr lang="nl-NL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>
            <a:noAutofit/>
          </a:bodyPr>
          <a:lstStyle/>
          <a:p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Het versterken van positieve kinesthetische herinneringen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Verzwakken van een negatieve overtuiging</a:t>
            </a:r>
            <a:endParaRPr lang="en-GB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81200"/>
            <a:ext cx="8496944" cy="4114800"/>
          </a:xfrm>
        </p:spPr>
        <p:txBody>
          <a:bodyPr/>
          <a:lstStyle/>
          <a:p>
            <a:r>
              <a:rPr lang="nl-NL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Bedenk een negatieve herinnering of overtuiging.</a:t>
            </a:r>
          </a:p>
          <a:p>
            <a:r>
              <a:rPr lang="nl-NL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Maak er een plaatje van, kijk welke kleur het heeft, zie hoever het van je afstaat. </a:t>
            </a:r>
          </a:p>
          <a:p>
            <a:r>
              <a:rPr lang="nl-NL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Maak de kleur zwakker, het contrast minder, zet het verder van je af. </a:t>
            </a:r>
          </a:p>
          <a:p>
            <a:r>
              <a:rPr lang="nl-NL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Blaas het weg.</a:t>
            </a:r>
            <a:endParaRPr lang="en-GB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0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Versterken van een positieve overtuiging</a:t>
            </a:r>
            <a:endParaRPr lang="en-GB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0000FF"/>
                </a:solidFill>
                <a:latin typeface="Calibri" panose="020F0502020204030204" pitchFamily="34" charset="0"/>
              </a:rPr>
              <a:t>Neem een overtuiging die je graag sterker zou willen maken. </a:t>
            </a:r>
          </a:p>
          <a:p>
            <a:r>
              <a:rPr lang="nl-NL" dirty="0">
                <a:solidFill>
                  <a:srgbClr val="0000FF"/>
                </a:solidFill>
                <a:latin typeface="Calibri" panose="020F0502020204030204" pitchFamily="34" charset="0"/>
              </a:rPr>
              <a:t>Maak er een plaatje van, maak het kleurrijk, voeg beweging toe, voeg geluid toe. </a:t>
            </a:r>
          </a:p>
          <a:p>
            <a:r>
              <a:rPr lang="nl-NL" dirty="0">
                <a:solidFill>
                  <a:srgbClr val="0000FF"/>
                </a:solidFill>
                <a:latin typeface="Calibri" panose="020F0502020204030204" pitchFamily="34" charset="0"/>
              </a:rPr>
              <a:t>Haal het plaatje naar je toe en neem het op in je hart of een andere plek in je lichaam die geschikt is voor jou.</a:t>
            </a:r>
            <a:endParaRPr lang="en-GB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62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6779096" cy="764704"/>
          </a:xfrm>
        </p:spPr>
        <p:txBody>
          <a:bodyPr/>
          <a:lstStyle/>
          <a:p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Auditieve submodaliteiten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7504" y="692696"/>
            <a:ext cx="4752528" cy="604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Volume</a:t>
            </a:r>
            <a:endParaRPr kumimoji="0" lang="nl-NL" sz="20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539750" algn="l"/>
              </a:tabLst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Toonhoogte</a:t>
            </a:r>
            <a:endParaRPr lang="nl-NL" sz="2000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539750" algn="l"/>
              </a:tabLst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Intern of extern</a:t>
            </a:r>
            <a:r>
              <a:rPr lang="nl-NL" sz="200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Courier New" pitchFamily="49" charset="0"/>
              </a:rPr>
              <a:t> </a:t>
            </a:r>
            <a:endParaRPr lang="nl-NL" sz="2000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539750" algn="l"/>
              </a:tabLst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Timbre (kwaliteit)</a:t>
            </a:r>
            <a:endParaRPr lang="nl-NL" sz="2000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Cadans (interrupties, in groepen)</a:t>
            </a:r>
            <a:endParaRPr kumimoji="0" lang="nl-NL" sz="20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Ritme</a:t>
            </a:r>
            <a:endParaRPr kumimoji="0" lang="nl-NL" sz="20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Stembuigingen</a:t>
            </a:r>
            <a:endParaRPr kumimoji="0" lang="nl-NL" sz="20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9750" algn="l"/>
              </a:tabLst>
            </a:pPr>
            <a:r>
              <a:rPr kumimoji="0" lang="nl-NL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Tempo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539750" algn="l"/>
              </a:tabLst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Pauzes</a:t>
            </a:r>
            <a:endParaRPr lang="nl-NL" sz="2000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539750" algn="l"/>
              </a:tabLst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Tonaliteit</a:t>
            </a:r>
            <a:endParaRPr lang="nl-NL" sz="2000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539750" algn="l"/>
              </a:tabLst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Locatie</a:t>
            </a:r>
            <a:endParaRPr lang="nl-NL" sz="2000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539750" algn="l"/>
              </a:tabLst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Unieke eigenschappen van geluid</a:t>
            </a:r>
            <a:endParaRPr lang="nl-NL" sz="2000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539750" algn="l"/>
              </a:tabLst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Duur</a:t>
            </a:r>
            <a:endParaRPr kumimoji="0" lang="nl-NL" sz="16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7" name="Afbeelding 11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941168"/>
            <a:ext cx="1647825" cy="1827212"/>
          </a:xfrm>
          <a:prstGeom prst="rect">
            <a:avLst/>
          </a:prstGeom>
          <a:noFill/>
        </p:spPr>
      </p:pic>
      <p:pic>
        <p:nvPicPr>
          <p:cNvPr id="27650" name="Picture 2" descr="http://free-sheet-music-downloads.com/freesheetmusic/mazurka_chopin.gif"/>
          <p:cNvPicPr>
            <a:picLocks noChangeAspect="1" noChangeArrowheads="1"/>
          </p:cNvPicPr>
          <p:nvPr/>
        </p:nvPicPr>
        <p:blipFill>
          <a:blip r:embed="rId3" cstate="print"/>
          <a:srcRect l="17136" t="14524" r="61697" b="73857"/>
          <a:stretch>
            <a:fillRect/>
          </a:stretch>
        </p:blipFill>
        <p:spPr bwMode="auto">
          <a:xfrm>
            <a:off x="3275856" y="980728"/>
            <a:ext cx="1368152" cy="1042402"/>
          </a:xfrm>
          <a:prstGeom prst="rect">
            <a:avLst/>
          </a:prstGeom>
          <a:noFill/>
        </p:spPr>
      </p:pic>
      <p:sp>
        <p:nvSpPr>
          <p:cNvPr id="9" name="Tekstvak 8"/>
          <p:cNvSpPr txBox="1"/>
          <p:nvPr/>
        </p:nvSpPr>
        <p:spPr>
          <a:xfrm>
            <a:off x="4644008" y="1124745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In bladmuziek aangeduid met p (zacht) of  f (sterk)</a:t>
            </a:r>
          </a:p>
        </p:txBody>
      </p:sp>
      <p:pic>
        <p:nvPicPr>
          <p:cNvPr id="27652" name="Picture 4" descr="http://www.huisvolmuziek.nl/prodimages/bladmuzie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32656"/>
            <a:ext cx="929727" cy="1180753"/>
          </a:xfrm>
          <a:prstGeom prst="rect">
            <a:avLst/>
          </a:prstGeom>
          <a:noFill/>
        </p:spPr>
      </p:pic>
      <p:pic>
        <p:nvPicPr>
          <p:cNvPr id="11" name="Picture 4" descr="http://www.huisvolmuziek.nl/prodimages/bladmuziek.jpg"/>
          <p:cNvPicPr>
            <a:picLocks noChangeAspect="1" noChangeArrowheads="1"/>
          </p:cNvPicPr>
          <p:nvPr/>
        </p:nvPicPr>
        <p:blipFill>
          <a:blip r:embed="rId4" cstate="print"/>
          <a:srcRect b="63409"/>
          <a:stretch>
            <a:fillRect/>
          </a:stretch>
        </p:blipFill>
        <p:spPr bwMode="auto">
          <a:xfrm>
            <a:off x="2627784" y="1916832"/>
            <a:ext cx="929727" cy="432048"/>
          </a:xfrm>
          <a:prstGeom prst="rect">
            <a:avLst/>
          </a:prstGeom>
          <a:noFill/>
        </p:spPr>
      </p:pic>
      <p:pic>
        <p:nvPicPr>
          <p:cNvPr id="27654" name="Picture 6" descr="http://www.rowy.net/coll/xmp/Derx/org/Adagio%20in%20A%20Major.png"/>
          <p:cNvPicPr>
            <a:picLocks noChangeAspect="1" noChangeArrowheads="1"/>
          </p:cNvPicPr>
          <p:nvPr/>
        </p:nvPicPr>
        <p:blipFill>
          <a:blip r:embed="rId5" cstate="print"/>
          <a:srcRect l="5968" t="35596" r="73142" b="37283"/>
          <a:stretch>
            <a:fillRect/>
          </a:stretch>
        </p:blipFill>
        <p:spPr bwMode="auto">
          <a:xfrm>
            <a:off x="3347864" y="3645024"/>
            <a:ext cx="1512168" cy="1152128"/>
          </a:xfrm>
          <a:prstGeom prst="rect">
            <a:avLst/>
          </a:prstGeom>
          <a:noFill/>
        </p:spPr>
      </p:pic>
      <p:pic>
        <p:nvPicPr>
          <p:cNvPr id="27656" name="Picture 8" descr="http://static.freepik.com/vrije-photo/trompet-klassieke-cartoon-speler-vector_21-233933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988840"/>
            <a:ext cx="2362250" cy="1769801"/>
          </a:xfrm>
          <a:prstGeom prst="rect">
            <a:avLst/>
          </a:prstGeom>
          <a:noFill/>
        </p:spPr>
      </p:pic>
      <p:pic>
        <p:nvPicPr>
          <p:cNvPr id="27658" name="Picture 10" descr="http://files.myopera.com/silveira/albums/258076/CLARINE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3140968"/>
            <a:ext cx="1353324" cy="2062362"/>
          </a:xfrm>
          <a:prstGeom prst="rect">
            <a:avLst/>
          </a:prstGeom>
          <a:noFill/>
        </p:spPr>
      </p:pic>
      <p:pic>
        <p:nvPicPr>
          <p:cNvPr id="27662" name="Picture 14" descr="http://www.kortland-wilkens.net/verhalen/verhalenill/zangeres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0892" y="5291615"/>
            <a:ext cx="1253108" cy="1566385"/>
          </a:xfrm>
          <a:prstGeom prst="rect">
            <a:avLst/>
          </a:prstGeom>
          <a:noFill/>
        </p:spPr>
      </p:pic>
      <p:pic>
        <p:nvPicPr>
          <p:cNvPr id="27664" name="Picture 16" descr="http://www.lokalepolitie.be/sites/5371/images/webloghon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4905652"/>
            <a:ext cx="2173300" cy="1952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://knowledgeoverflow.com/wp-content/uploads/2012/06/happy-smiley-4.jpg?b867b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88640"/>
            <a:ext cx="2389920" cy="237626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51920" y="620688"/>
            <a:ext cx="4104456" cy="504056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Zonnestraaltjes</a:t>
            </a:r>
            <a:endParaRPr lang="nl-NL" b="1" dirty="0">
              <a:solidFill>
                <a:srgbClr val="0000FF"/>
              </a:solidFill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1C655C79-751A-4CCC-ACB5-D7C01F25502C}"/>
              </a:ext>
            </a:extLst>
          </p:cNvPr>
          <p:cNvGrpSpPr/>
          <p:nvPr/>
        </p:nvGrpSpPr>
        <p:grpSpPr>
          <a:xfrm>
            <a:off x="381903" y="1705974"/>
            <a:ext cx="8556459" cy="4198274"/>
            <a:chOff x="381903" y="1705974"/>
            <a:chExt cx="8556459" cy="4198274"/>
          </a:xfrm>
        </p:grpSpPr>
        <p:sp>
          <p:nvSpPr>
            <p:cNvPr id="17" name="PIJL-OMLAAG 16"/>
            <p:cNvSpPr/>
            <p:nvPr/>
          </p:nvSpPr>
          <p:spPr>
            <a:xfrm rot="17995293">
              <a:off x="5283749" y="41342"/>
              <a:ext cx="432048" cy="6877179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PIJL-OMLAAG 13"/>
            <p:cNvSpPr/>
            <p:nvPr/>
          </p:nvSpPr>
          <p:spPr>
            <a:xfrm rot="19973382">
              <a:off x="2100224" y="2492752"/>
              <a:ext cx="432048" cy="3066170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PIJL-OMLAAG 14"/>
            <p:cNvSpPr/>
            <p:nvPr/>
          </p:nvSpPr>
          <p:spPr>
            <a:xfrm>
              <a:off x="381903" y="2636912"/>
              <a:ext cx="432048" cy="2736304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PIJL-OMLAAG 15"/>
            <p:cNvSpPr/>
            <p:nvPr/>
          </p:nvSpPr>
          <p:spPr>
            <a:xfrm rot="19030909">
              <a:off x="3418862" y="1705974"/>
              <a:ext cx="432048" cy="4198274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PIJL-OMLAAG 17"/>
            <p:cNvSpPr/>
            <p:nvPr/>
          </p:nvSpPr>
          <p:spPr>
            <a:xfrm rot="21046863">
              <a:off x="1233540" y="2667473"/>
              <a:ext cx="432048" cy="2699031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PIJL-OMLAAG 26"/>
            <p:cNvSpPr/>
            <p:nvPr/>
          </p:nvSpPr>
          <p:spPr>
            <a:xfrm rot="18367347">
              <a:off x="4402237" y="923041"/>
              <a:ext cx="432048" cy="5415856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PIJL-OMLAAG 28"/>
            <p:cNvSpPr/>
            <p:nvPr/>
          </p:nvSpPr>
          <p:spPr>
            <a:xfrm rot="19567209">
              <a:off x="2696238" y="2217905"/>
              <a:ext cx="432048" cy="3434243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1" y="2423904"/>
            <a:ext cx="8947367" cy="9762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op een recente gebeurtenis waarin je </a:t>
            </a:r>
            <a:r>
              <a:rPr lang="nl-NL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energie, blijheid of geluk </a:t>
            </a:r>
            <a:r>
              <a:rPr lang="nl-NL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voelde.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39B223CF-D235-4291-9099-D27829BAF72A}"/>
              </a:ext>
            </a:extLst>
          </p:cNvPr>
          <p:cNvGrpSpPr/>
          <p:nvPr/>
        </p:nvGrpSpPr>
        <p:grpSpPr>
          <a:xfrm>
            <a:off x="-17121" y="5421228"/>
            <a:ext cx="9197633" cy="1450513"/>
            <a:chOff x="-17121" y="5421228"/>
            <a:chExt cx="9197633" cy="1450513"/>
          </a:xfrm>
        </p:grpSpPr>
        <p:pic>
          <p:nvPicPr>
            <p:cNvPr id="22" name="Afbeelding 21" descr="blij2.JPG"/>
            <p:cNvPicPr>
              <a:picLocks noChangeAspect="1"/>
            </p:cNvPicPr>
            <p:nvPr/>
          </p:nvPicPr>
          <p:blipFill>
            <a:blip r:embed="rId3" cstate="print"/>
            <a:srcRect l="24491" r="17182" b="21780"/>
            <a:stretch>
              <a:fillRect/>
            </a:stretch>
          </p:blipFill>
          <p:spPr>
            <a:xfrm>
              <a:off x="5132239" y="5445224"/>
              <a:ext cx="1581209" cy="1412776"/>
            </a:xfrm>
            <a:prstGeom prst="rect">
              <a:avLst/>
            </a:prstGeom>
          </p:spPr>
        </p:pic>
        <p:pic>
          <p:nvPicPr>
            <p:cNvPr id="23" name="Afbeelding 22" descr="blij-4.jpg"/>
            <p:cNvPicPr>
              <a:picLocks noChangeAspect="1"/>
            </p:cNvPicPr>
            <p:nvPr/>
          </p:nvPicPr>
          <p:blipFill>
            <a:blip r:embed="rId4" cstate="print"/>
            <a:srcRect l="24677" r="25969"/>
            <a:stretch>
              <a:fillRect/>
            </a:stretch>
          </p:blipFill>
          <p:spPr>
            <a:xfrm>
              <a:off x="1331640" y="5422532"/>
              <a:ext cx="1354351" cy="1435468"/>
            </a:xfrm>
            <a:prstGeom prst="rect">
              <a:avLst/>
            </a:prstGeom>
          </p:spPr>
        </p:pic>
        <p:pic>
          <p:nvPicPr>
            <p:cNvPr id="28" name="Afbeelding 27" descr="blij 8.jpg"/>
            <p:cNvPicPr>
              <a:picLocks noChangeAspect="1"/>
            </p:cNvPicPr>
            <p:nvPr/>
          </p:nvPicPr>
          <p:blipFill>
            <a:blip r:embed="rId5" cstate="print"/>
            <a:srcRect l="38975" r="2751" b="4326"/>
            <a:stretch>
              <a:fillRect/>
            </a:stretch>
          </p:blipFill>
          <p:spPr>
            <a:xfrm>
              <a:off x="7452320" y="5439330"/>
              <a:ext cx="1728192" cy="1418670"/>
            </a:xfrm>
            <a:prstGeom prst="rect">
              <a:avLst/>
            </a:prstGeom>
          </p:spPr>
        </p:pic>
        <p:pic>
          <p:nvPicPr>
            <p:cNvPr id="20" name="Picture 2" descr="~Ruffles And Stuff~: &amp;quot;Field of Flowers&amp;quot; Vase">
              <a:extLst>
                <a:ext uri="{FF2B5EF4-FFF2-40B4-BE49-F238E27FC236}">
                  <a16:creationId xmlns:a16="http://schemas.microsoft.com/office/drawing/2014/main" id="{09D71D79-02BF-4322-AD89-C977F1A046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t="34836" r="85789" b="42443"/>
            <a:stretch/>
          </p:blipFill>
          <p:spPr bwMode="auto">
            <a:xfrm>
              <a:off x="-17121" y="5439330"/>
              <a:ext cx="1330306" cy="1418670"/>
            </a:xfrm>
            <a:prstGeom prst="rect">
              <a:avLst/>
            </a:prstGeom>
            <a:noFill/>
          </p:spPr>
        </p:pic>
        <p:pic>
          <p:nvPicPr>
            <p:cNvPr id="1026" name="Picture 2" descr="Zonnebloem - Wikipedia">
              <a:extLst>
                <a:ext uri="{FF2B5EF4-FFF2-40B4-BE49-F238E27FC236}">
                  <a16:creationId xmlns:a16="http://schemas.microsoft.com/office/drawing/2014/main" id="{4573F8F0-1DA2-4914-AB35-8BED250453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6" t="10306" r="17684"/>
            <a:stretch/>
          </p:blipFill>
          <p:spPr bwMode="auto">
            <a:xfrm>
              <a:off x="2658919" y="5426115"/>
              <a:ext cx="1084930" cy="1431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9A988E90-ED1E-4A94-BEA3-BA5B83542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941" t="17367" r="6083" b="4315"/>
            <a:stretch/>
          </p:blipFill>
          <p:spPr>
            <a:xfrm>
              <a:off x="3762255" y="5439330"/>
              <a:ext cx="1439411" cy="1432411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85353BD3-BCB0-40F9-950A-CC3F63D06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6644020" y="5421228"/>
              <a:ext cx="900560" cy="1436772"/>
            </a:xfrm>
            <a:prstGeom prst="rect">
              <a:avLst/>
            </a:prstGeom>
          </p:spPr>
        </p:pic>
      </p:grp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A3D87686-5BAF-4E33-993A-5251AC16FBF4}"/>
              </a:ext>
            </a:extLst>
          </p:cNvPr>
          <p:cNvSpPr txBox="1">
            <a:spLocks/>
          </p:cNvSpPr>
          <p:nvPr/>
        </p:nvSpPr>
        <p:spPr>
          <a:xfrm>
            <a:off x="171623" y="3739461"/>
            <a:ext cx="8947367" cy="156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tweetallen, 2 minuten elk, de één luistert ander praat.</a:t>
            </a:r>
          </a:p>
          <a:p>
            <a:pPr marL="0" indent="0">
              <a:buFont typeface="Arial" pitchFamily="34" charset="0"/>
              <a:buNone/>
            </a:pPr>
            <a:r>
              <a:rPr lang="nl-NL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Deel in de hele groep de titel van jouw ervaring. </a:t>
            </a:r>
          </a:p>
          <a:p>
            <a:pPr marL="0" indent="0">
              <a:buFont typeface="Arial" pitchFamily="34" charset="0"/>
              <a:buNone/>
            </a:pPr>
            <a:r>
              <a:rPr lang="nl-NL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Laat je gevoelens op je gezicht zien.</a:t>
            </a:r>
          </a:p>
        </p:txBody>
      </p:sp>
    </p:spTree>
    <p:extLst>
      <p:ext uri="{BB962C8B-B14F-4D97-AF65-F5344CB8AC3E}">
        <p14:creationId xmlns:p14="http://schemas.microsoft.com/office/powerpoint/2010/main" val="35269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Voorbeelden van negatieve auditieve herinneringen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Een schreeuw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Een kreet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Een gil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Schelden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Brullen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Vloeken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Vallende scherven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Lagere toon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Kleiner volume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Verder weg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Korter van duur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Extern plaatsen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Timbre bijv. van een mannenstem naar een kinderstem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Zingen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Het verzwakken van auditieve herinneringen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276872"/>
            <a:ext cx="4114800" cy="3124944"/>
          </a:xfrm>
        </p:spPr>
        <p:txBody>
          <a:bodyPr/>
          <a:lstStyle/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Hogere toon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Groter volume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Dichterbij weg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Langer van duur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Intern plaatsen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Het versterken van positieve auditieve herinneringen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00FF"/>
                </a:solidFill>
                <a:latin typeface="Calibri" pitchFamily="34" charset="0"/>
              </a:rPr>
              <a:t>Veranderen van een standaardinstelling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933" y="1714337"/>
            <a:ext cx="9144000" cy="4876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2800" dirty="0">
                <a:solidFill>
                  <a:srgbClr val="0000FF"/>
                </a:solidFill>
                <a:latin typeface="Calibri" pitchFamily="34" charset="0"/>
              </a:rPr>
              <a:t>Kies een woord uit waar je een negatief gevoel bij krijgt, bijv. </a:t>
            </a:r>
            <a:r>
              <a:rPr lang="nl-NL" sz="2800" b="1" dirty="0">
                <a:solidFill>
                  <a:srgbClr val="FF0000"/>
                </a:solidFill>
                <a:latin typeface="Calibri" pitchFamily="34" charset="0"/>
              </a:rPr>
              <a:t>relatie met iemand, collega, buur,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>
                <a:solidFill>
                  <a:srgbClr val="0000FF"/>
                </a:solidFill>
                <a:latin typeface="Calibri" pitchFamily="34" charset="0"/>
              </a:rPr>
              <a:t>Kies een moment uit het verleden van deze relatie waarin jij je fijn voelde, bijv. verzorgd, begrepen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>
                <a:solidFill>
                  <a:srgbClr val="0000FF"/>
                </a:solidFill>
                <a:latin typeface="Calibri" pitchFamily="34" charset="0"/>
              </a:rPr>
              <a:t>Laat de herinnering helemaal opkomen, zie wat je zag, hoor wat je hoorde, voel wat je voelde.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>
                <a:solidFill>
                  <a:srgbClr val="0000FF"/>
                </a:solidFill>
                <a:latin typeface="Calibri" pitchFamily="34" charset="0"/>
              </a:rPr>
              <a:t>Plaats een anker, bijv. contact wijsvinger-duim.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>
                <a:solidFill>
                  <a:srgbClr val="0000FF"/>
                </a:solidFill>
                <a:latin typeface="Calibri" pitchFamily="34" charset="0"/>
              </a:rPr>
              <a:t>Laat iemand het woord </a:t>
            </a:r>
            <a:r>
              <a:rPr lang="nl-NL" sz="2800" b="1" dirty="0">
                <a:solidFill>
                  <a:srgbClr val="FF0000"/>
                </a:solidFill>
                <a:latin typeface="Calibri" pitchFamily="34" charset="0"/>
              </a:rPr>
              <a:t>relatie</a:t>
            </a:r>
            <a:r>
              <a:rPr lang="nl-NL" sz="2800" dirty="0">
                <a:solidFill>
                  <a:srgbClr val="0000FF"/>
                </a:solidFill>
                <a:latin typeface="Calibri" pitchFamily="34" charset="0"/>
              </a:rPr>
              <a:t> uitspreken, vuur het anker af.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>
                <a:solidFill>
                  <a:srgbClr val="0000FF"/>
                </a:solidFill>
                <a:latin typeface="Calibri" pitchFamily="34" charset="0"/>
              </a:rPr>
              <a:t>Test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503367D-A8FF-4672-8568-FF4F94DFDF31}"/>
              </a:ext>
            </a:extLst>
          </p:cNvPr>
          <p:cNvSpPr txBox="1"/>
          <p:nvPr/>
        </p:nvSpPr>
        <p:spPr>
          <a:xfrm>
            <a:off x="755576" y="1166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Oefening</a:t>
            </a:r>
            <a:r>
              <a:rPr lang="en-US" dirty="0">
                <a:solidFill>
                  <a:srgbClr val="0000FF"/>
                </a:solidFill>
              </a:rPr>
              <a:t>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klavertje.wendyonline.nl.s3.amazonaws.com/wp-content/uploads/2015/02/shutterstock_115992457.jpg"/>
          <p:cNvPicPr>
            <a:picLocks noChangeAspect="1" noChangeArrowheads="1"/>
          </p:cNvPicPr>
          <p:nvPr/>
        </p:nvPicPr>
        <p:blipFill>
          <a:blip r:embed="rId2" cstate="print"/>
          <a:srcRect r="14959"/>
          <a:stretch>
            <a:fillRect/>
          </a:stretch>
        </p:blipFill>
        <p:spPr bwMode="auto">
          <a:xfrm>
            <a:off x="4848622" y="3490697"/>
            <a:ext cx="4295378" cy="336730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nl-NL" sz="4800" b="1" dirty="0">
                <a:solidFill>
                  <a:srgbClr val="0000FF"/>
                </a:solidFill>
                <a:latin typeface="Calibri" pitchFamily="34" charset="0"/>
              </a:rPr>
              <a:t>Lachen om je angsten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394017"/>
            <a:ext cx="7270576" cy="3610744"/>
          </a:xfrm>
        </p:spPr>
        <p:txBody>
          <a:bodyPr>
            <a:normAutofit lnSpcReduction="10000"/>
          </a:bodyPr>
          <a:lstStyle/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Denk aan een lachmoment, je kon niet meer stoppen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Begin te lachen tot je continue lacht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Denk aan iets waar je bang voor bent, blijf door lachen</a:t>
            </a:r>
          </a:p>
          <a:p>
            <a:r>
              <a:rPr lang="nl-NL" dirty="0">
                <a:solidFill>
                  <a:srgbClr val="0000FF"/>
                </a:solidFill>
                <a:latin typeface="Calibri" pitchFamily="34" charset="0"/>
              </a:rPr>
              <a:t>Merk op hoe de angst in je hoofd vermindert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251520" y="764704"/>
            <a:ext cx="2880320" cy="504056"/>
          </a:xfrm>
          <a:prstGeom prst="rect">
            <a:avLst/>
          </a:prstGeom>
          <a:solidFill>
            <a:srgbClr val="D1D1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Oefening 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59160"/>
          </a:xfrm>
        </p:spPr>
        <p:txBody>
          <a:bodyPr>
            <a:normAutofit fontScale="90000"/>
          </a:bodyPr>
          <a:lstStyle/>
          <a:p>
            <a:r>
              <a:rPr lang="nl-NL" b="1" i="1" dirty="0" err="1">
                <a:solidFill>
                  <a:srgbClr val="0000FF"/>
                </a:solidFill>
                <a:latin typeface="Calibri" pitchFamily="34" charset="0"/>
              </a:rPr>
              <a:t>VLlNDER-QIGONG</a:t>
            </a:r>
            <a:endParaRPr lang="nl-NL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2060848"/>
            <a:ext cx="8132440" cy="4114800"/>
          </a:xfrm>
        </p:spPr>
        <p:txBody>
          <a:bodyPr/>
          <a:lstStyle/>
          <a:p>
            <a:pPr>
              <a:buNone/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</a:rPr>
              <a:t>Buig je onderarmen horizontaal naar voren, handpalmen zijn open.</a:t>
            </a:r>
          </a:p>
          <a:p>
            <a:pPr>
              <a:buNone/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</a:rPr>
              <a:t>Sluit voorzichtig je vingers, alsof je een vlinder vasthoudt.</a:t>
            </a:r>
          </a:p>
          <a:p>
            <a:pPr>
              <a:buNone/>
            </a:pPr>
            <a:endParaRPr lang="nl-NL" sz="2000" dirty="0">
              <a:solidFill>
                <a:srgbClr val="0000FF"/>
              </a:solidFill>
              <a:latin typeface="Calibri" pitchFamily="34" charset="0"/>
            </a:endParaRPr>
          </a:p>
          <a:p>
            <a:pPr>
              <a:buNone/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</a:rPr>
              <a:t>Open je L- hand langzaam en draai de </a:t>
            </a:r>
            <a:r>
              <a:rPr lang="nl-NL" sz="2000" dirty="0" err="1">
                <a:solidFill>
                  <a:srgbClr val="0000FF"/>
                </a:solidFill>
                <a:latin typeface="Calibri" pitchFamily="34" charset="0"/>
              </a:rPr>
              <a:t>L-palm</a:t>
            </a:r>
            <a:r>
              <a:rPr lang="nl-NL" sz="2000" dirty="0">
                <a:solidFill>
                  <a:srgbClr val="0000FF"/>
                </a:solidFill>
                <a:latin typeface="Calibri" pitchFamily="34" charset="0"/>
              </a:rPr>
              <a:t> naar voren.</a:t>
            </a:r>
          </a:p>
          <a:p>
            <a:pPr>
              <a:buNone/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</a:rPr>
              <a:t>Duw de </a:t>
            </a:r>
            <a:r>
              <a:rPr lang="nl-NL" sz="2000" dirty="0" err="1">
                <a:solidFill>
                  <a:srgbClr val="0000FF"/>
                </a:solidFill>
                <a:latin typeface="Calibri" pitchFamily="34" charset="0"/>
              </a:rPr>
              <a:t>L-palm</a:t>
            </a:r>
            <a:r>
              <a:rPr lang="nl-NL" sz="2000" dirty="0">
                <a:solidFill>
                  <a:srgbClr val="0000FF"/>
                </a:solidFill>
                <a:latin typeface="Calibri" pitchFamily="34" charset="0"/>
              </a:rPr>
              <a:t> naar voren en zink iets door je knieën.</a:t>
            </a:r>
          </a:p>
          <a:p>
            <a:pPr>
              <a:buNone/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</a:rPr>
              <a:t>Draai je handpalm omhoog, trek je hand open terug, benen iets rechter.</a:t>
            </a:r>
          </a:p>
          <a:p>
            <a:pPr>
              <a:buNone/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</a:rPr>
              <a:t>Sluit voorzichtig je vingers, alsof je een vlinder vasthoudt.</a:t>
            </a:r>
          </a:p>
          <a:p>
            <a:pPr>
              <a:buNone/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</a:rPr>
              <a:t> </a:t>
            </a:r>
          </a:p>
          <a:p>
            <a:pPr>
              <a:buNone/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</a:rPr>
              <a:t>Doe hetzelfde met je rechterhand en met beide handen tegelijk</a:t>
            </a:r>
          </a:p>
          <a:p>
            <a:pPr>
              <a:buNone/>
            </a:pPr>
            <a:r>
              <a:rPr lang="nl-NL" sz="2000" dirty="0">
                <a:solidFill>
                  <a:srgbClr val="0000FF"/>
                </a:solidFill>
                <a:latin typeface="Calibri" pitchFamily="34" charset="0"/>
              </a:rPr>
              <a:t> </a:t>
            </a:r>
          </a:p>
          <a:p>
            <a:pPr>
              <a:buNone/>
            </a:pPr>
            <a:r>
              <a:rPr lang="nl-NL" sz="2000" i="1" dirty="0">
                <a:solidFill>
                  <a:srgbClr val="0000FF"/>
                </a:solidFill>
                <a:latin typeface="Calibri" pitchFamily="34" charset="0"/>
              </a:rPr>
              <a:t>* Let op hoe stevig je nu met beide voeten op de grond staat!</a:t>
            </a:r>
            <a:endParaRPr lang="nl-NL" sz="2000" dirty="0">
              <a:solidFill>
                <a:srgbClr val="0000FF"/>
              </a:solidFill>
              <a:latin typeface="Calibri" pitchFamily="34" charset="0"/>
            </a:endParaRPr>
          </a:p>
          <a:p>
            <a:pPr>
              <a:buNone/>
            </a:pPr>
            <a:endParaRPr lang="nl-NL" sz="2000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4" name="Afbeelding 3" descr="chinees1.gif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657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 descr="qigong.gif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91475" y="188640"/>
            <a:ext cx="11525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 rot="21054909">
            <a:off x="-363550" y="141782"/>
            <a:ext cx="766405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l-NL" sz="6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Veranderen van overtuigingen</a:t>
            </a:r>
          </a:p>
        </p:txBody>
      </p:sp>
      <p:pic>
        <p:nvPicPr>
          <p:cNvPr id="5" name="Picture 2" descr="http://blog.han.nl/vergrootjewereld/files/2013/02/Lachende-baby1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1056118" y="3294366"/>
            <a:ext cx="1656184" cy="1242138"/>
          </a:xfrm>
          <a:prstGeom prst="rect">
            <a:avLst/>
          </a:prstGeom>
          <a:noFill/>
        </p:spPr>
      </p:pic>
      <p:pic>
        <p:nvPicPr>
          <p:cNvPr id="6" name="Picture 2" descr="http://blog.han.nl/vergrootjewereld/files/2013/02/Lachende-baby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r="2147"/>
          <a:stretch>
            <a:fillRect/>
          </a:stretch>
        </p:blipFill>
        <p:spPr bwMode="auto">
          <a:xfrm>
            <a:off x="4920546" y="1988840"/>
            <a:ext cx="3851920" cy="2952328"/>
          </a:xfrm>
          <a:prstGeom prst="rect">
            <a:avLst/>
          </a:prstGeom>
          <a:noFill/>
        </p:spPr>
      </p:pic>
      <p:sp>
        <p:nvSpPr>
          <p:cNvPr id="7" name="PIJL-RECHTS 6"/>
          <p:cNvSpPr/>
          <p:nvPr/>
        </p:nvSpPr>
        <p:spPr>
          <a:xfrm>
            <a:off x="2808312" y="3600400"/>
            <a:ext cx="2016224" cy="6480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1115616" y="486916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Welke submodaliteiten veranderen we hier?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115616" y="5301208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visuele submodaliteiten: 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grootte, 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contrast, </a:t>
            </a:r>
          </a:p>
          <a:p>
            <a:pPr marL="273050" indent="-273050">
              <a:buFont typeface="Arial" pitchFamily="34" charset="0"/>
              <a:buChar char="•"/>
            </a:pPr>
            <a:r>
              <a:rPr lang="nl-NL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helderheid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573B754-63D1-489A-9242-ECC6DBDCDF47}"/>
              </a:ext>
            </a:extLst>
          </p:cNvPr>
          <p:cNvSpPr txBox="1"/>
          <p:nvPr/>
        </p:nvSpPr>
        <p:spPr>
          <a:xfrm>
            <a:off x="539552" y="2408213"/>
            <a:ext cx="385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Door het veranderen van submodaliteiten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 build="p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excellenceassured.com/wp-content/uploads/2011/08/Screen-shot-2011-08-30-at-13.18.40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0000"/>
          </a:blip>
          <a:srcRect t="17249" r="60462" b="14832"/>
          <a:stretch>
            <a:fillRect/>
          </a:stretch>
        </p:blipFill>
        <p:spPr bwMode="auto">
          <a:xfrm flipH="1">
            <a:off x="6473956" y="2996952"/>
            <a:ext cx="1482420" cy="1872208"/>
          </a:xfrm>
          <a:prstGeom prst="rect">
            <a:avLst/>
          </a:prstGeom>
          <a:noFill/>
        </p:spPr>
      </p:pic>
      <p:pic>
        <p:nvPicPr>
          <p:cNvPr id="1028" name="Picture 4" descr="https://excellenceassured.com/wp-content/uploads/2011/08/Screen-shot-2011-08-30-at-13.18.401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0064" t="45459" r="38977" b="11838"/>
          <a:stretch>
            <a:fillRect/>
          </a:stretch>
        </p:blipFill>
        <p:spPr bwMode="auto">
          <a:xfrm>
            <a:off x="4745764" y="4653136"/>
            <a:ext cx="1656184" cy="2232248"/>
          </a:xfrm>
          <a:prstGeom prst="rect">
            <a:avLst/>
          </a:prstGeom>
          <a:noFill/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683568" y="0"/>
            <a:ext cx="77724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Submodaliteiten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1074"/>
          <a:stretch>
            <a:fillRect/>
          </a:stretch>
        </p:blipFill>
        <p:spPr bwMode="auto">
          <a:xfrm>
            <a:off x="862175" y="1340768"/>
            <a:ext cx="3811581" cy="546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648072"/>
          </a:xfrm>
          <a:solidFill>
            <a:srgbClr val="C9C9FF"/>
          </a:solidFill>
        </p:spPr>
        <p:txBody>
          <a:bodyPr/>
          <a:lstStyle/>
          <a:p>
            <a:r>
              <a:rPr lang="nl-NL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Hoe we de herinneringen coderen, ordenen en betekenis geven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numm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EF5BAD4-7C8B-4193-A57F-214D6F602EAC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23584" name="AutoShape 32"/>
          <p:cNvSpPr>
            <a:spLocks noChangeArrowheads="1"/>
          </p:cNvSpPr>
          <p:nvPr/>
        </p:nvSpPr>
        <p:spPr bwMode="auto">
          <a:xfrm>
            <a:off x="4430713" y="6069013"/>
            <a:ext cx="2519362" cy="71755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Calibri" pitchFamily="34" charset="0"/>
              </a:rPr>
              <a:t>Gedrag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7269163" y="1943100"/>
            <a:ext cx="1855787" cy="1438275"/>
            <a:chOff x="4579" y="1224"/>
            <a:chExt cx="1169" cy="906"/>
          </a:xfrm>
        </p:grpSpPr>
        <p:sp>
          <p:nvSpPr>
            <p:cNvPr id="26648" name="AutoShape 11"/>
            <p:cNvSpPr>
              <a:spLocks noChangeArrowheads="1"/>
            </p:cNvSpPr>
            <p:nvPr/>
          </p:nvSpPr>
          <p:spPr bwMode="auto">
            <a:xfrm rot="-1742448">
              <a:off x="4579" y="1224"/>
              <a:ext cx="1169" cy="906"/>
            </a:xfrm>
            <a:prstGeom prst="leftArrow">
              <a:avLst>
                <a:gd name="adj1" fmla="val 50000"/>
                <a:gd name="adj2" fmla="val 3225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WordArt 12"/>
            <p:cNvSpPr>
              <a:spLocks noChangeArrowheads="1" noChangeShapeType="1"/>
            </p:cNvSpPr>
            <p:nvPr/>
          </p:nvSpPr>
          <p:spPr bwMode="auto">
            <a:xfrm rot="-1759665">
              <a:off x="4700" y="1483"/>
              <a:ext cx="900" cy="37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nl-NL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</a:rPr>
                <a:t>Externe</a:t>
              </a:r>
            </a:p>
            <a:p>
              <a:pPr algn="ctr"/>
              <a:r>
                <a:rPr lang="nl-NL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</a:rPr>
                <a:t>Prikkel</a:t>
              </a:r>
            </a:p>
          </p:txBody>
        </p:sp>
      </p:grpSp>
      <p:sp>
        <p:nvSpPr>
          <p:cNvPr id="23579" name="AutoShape 27"/>
          <p:cNvSpPr>
            <a:spLocks noChangeArrowheads="1"/>
          </p:cNvSpPr>
          <p:nvPr/>
        </p:nvSpPr>
        <p:spPr bwMode="auto">
          <a:xfrm>
            <a:off x="344488" y="1174750"/>
            <a:ext cx="2519362" cy="1049338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nl-NL" sz="3600" b="1" dirty="0">
                <a:solidFill>
                  <a:srgbClr val="3333CC"/>
                </a:solidFill>
                <a:latin typeface="Calibri" pitchFamily="34" charset="0"/>
              </a:rPr>
              <a:t>Interne</a:t>
            </a:r>
          </a:p>
          <a:p>
            <a:pPr algn="ctr"/>
            <a:r>
              <a:rPr lang="nl-NL" sz="3600" b="1" dirty="0">
                <a:solidFill>
                  <a:srgbClr val="3333CC"/>
                </a:solidFill>
                <a:latin typeface="Calibri" pitchFamily="34" charset="0"/>
              </a:rPr>
              <a:t>Voorstelling</a:t>
            </a:r>
          </a:p>
        </p:txBody>
      </p:sp>
      <p:sp>
        <p:nvSpPr>
          <p:cNvPr id="23580" name="AutoShape 28"/>
          <p:cNvSpPr>
            <a:spLocks noChangeArrowheads="1"/>
          </p:cNvSpPr>
          <p:nvPr/>
        </p:nvSpPr>
        <p:spPr bwMode="auto">
          <a:xfrm>
            <a:off x="1214438" y="2320925"/>
            <a:ext cx="839787" cy="763588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1" name="AutoShape 29"/>
          <p:cNvSpPr>
            <a:spLocks noChangeArrowheads="1"/>
          </p:cNvSpPr>
          <p:nvPr/>
        </p:nvSpPr>
        <p:spPr bwMode="auto">
          <a:xfrm>
            <a:off x="368300" y="3221038"/>
            <a:ext cx="2519363" cy="93027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nl-NL" sz="3600" b="1">
                <a:solidFill>
                  <a:srgbClr val="3333CC"/>
                </a:solidFill>
                <a:latin typeface="Calibri" pitchFamily="34" charset="0"/>
              </a:rPr>
              <a:t>Stemming</a:t>
            </a:r>
          </a:p>
        </p:txBody>
      </p:sp>
      <p:sp>
        <p:nvSpPr>
          <p:cNvPr id="23582" name="AutoShape 30"/>
          <p:cNvSpPr>
            <a:spLocks noChangeArrowheads="1"/>
          </p:cNvSpPr>
          <p:nvPr/>
        </p:nvSpPr>
        <p:spPr bwMode="auto">
          <a:xfrm>
            <a:off x="1228725" y="4357688"/>
            <a:ext cx="839788" cy="896937"/>
          </a:xfrm>
          <a:prstGeom prst="upDownArrow">
            <a:avLst>
              <a:gd name="adj1" fmla="val 50000"/>
              <a:gd name="adj2" fmla="val 21361"/>
            </a:avLst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3" name="AutoShape 31"/>
          <p:cNvSpPr>
            <a:spLocks noChangeArrowheads="1"/>
          </p:cNvSpPr>
          <p:nvPr/>
        </p:nvSpPr>
        <p:spPr bwMode="auto">
          <a:xfrm>
            <a:off x="377825" y="5421313"/>
            <a:ext cx="2519363" cy="85407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nl-NL" sz="3600" b="1">
                <a:solidFill>
                  <a:srgbClr val="3333CC"/>
                </a:solidFill>
                <a:latin typeface="Calibri" pitchFamily="34" charset="0"/>
              </a:rPr>
              <a:t>Fysiologie</a:t>
            </a:r>
          </a:p>
        </p:txBody>
      </p:sp>
      <p:sp>
        <p:nvSpPr>
          <p:cNvPr id="26635" name="Text Box 10"/>
          <p:cNvSpPr txBox="1">
            <a:spLocks noChangeArrowheads="1"/>
          </p:cNvSpPr>
          <p:nvPr/>
        </p:nvSpPr>
        <p:spPr bwMode="auto">
          <a:xfrm>
            <a:off x="3359150" y="931863"/>
            <a:ext cx="3014663" cy="4905375"/>
          </a:xfrm>
          <a:prstGeom prst="rect">
            <a:avLst/>
          </a:prstGeom>
          <a:solidFill>
            <a:srgbClr val="FFCC9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nl-NL" sz="1200"/>
          </a:p>
          <a:p>
            <a:pPr eaLnBrk="0" hangingPunct="0"/>
            <a:endParaRPr lang="nl-NL" sz="1200"/>
          </a:p>
          <a:p>
            <a:pPr eaLnBrk="0" hangingPunct="0"/>
            <a:endParaRPr lang="nl-NL" sz="1200"/>
          </a:p>
          <a:p>
            <a:pPr eaLnBrk="0" hangingPunct="0"/>
            <a:endParaRPr lang="nl-NL" sz="1200"/>
          </a:p>
          <a:p>
            <a:pPr eaLnBrk="0" hangingPunct="0"/>
            <a:endParaRPr lang="nl-NL" sz="1200"/>
          </a:p>
          <a:p>
            <a:pPr eaLnBrk="0" hangingPunct="0"/>
            <a:endParaRPr lang="nl-NL" sz="1200"/>
          </a:p>
          <a:p>
            <a:pPr eaLnBrk="0" hangingPunct="0"/>
            <a:endParaRPr lang="nl-NL" sz="1200"/>
          </a:p>
          <a:p>
            <a:pPr eaLnBrk="0" hangingPunct="0"/>
            <a:endParaRPr lang="nl-NL" sz="1200"/>
          </a:p>
          <a:p>
            <a:pPr eaLnBrk="0" hangingPunct="0"/>
            <a:endParaRPr lang="nl-NL" sz="1200"/>
          </a:p>
          <a:p>
            <a:pPr eaLnBrk="0" hangingPunct="0"/>
            <a:endParaRPr lang="nl-NL" sz="1200"/>
          </a:p>
          <a:p>
            <a:pPr eaLnBrk="0" hangingPunct="0"/>
            <a:endParaRPr lang="nl-NL" sz="1200"/>
          </a:p>
          <a:p>
            <a:pPr eaLnBrk="0" hangingPunct="0"/>
            <a:endParaRPr lang="nl-NL" sz="1200"/>
          </a:p>
          <a:p>
            <a:pPr eaLnBrk="0" hangingPunct="0"/>
            <a:endParaRPr lang="nl-NL" sz="1200"/>
          </a:p>
        </p:txBody>
      </p:sp>
      <p:sp>
        <p:nvSpPr>
          <p:cNvPr id="23565" name="WordArt 13"/>
          <p:cNvSpPr>
            <a:spLocks noChangeArrowheads="1" noChangeShapeType="1"/>
          </p:cNvSpPr>
          <p:nvPr/>
        </p:nvSpPr>
        <p:spPr bwMode="auto">
          <a:xfrm>
            <a:off x="3556000" y="1077020"/>
            <a:ext cx="2672184" cy="4797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l-NL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FILTERS</a:t>
            </a:r>
          </a:p>
        </p:txBody>
      </p:sp>
      <p:pic>
        <p:nvPicPr>
          <p:cNvPr id="23576" name="Picture 24" descr="commodel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0" contrast="-50000"/>
                    </a14:imgEffect>
                  </a14:imgLayer>
                </a14:imgProps>
              </a:ext>
            </a:extLst>
          </a:blip>
          <a:srcRect t="40254"/>
          <a:stretch>
            <a:fillRect/>
          </a:stretch>
        </p:blipFill>
        <p:spPr bwMode="auto">
          <a:xfrm>
            <a:off x="3382963" y="3081338"/>
            <a:ext cx="2951162" cy="275272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</p:pic>
      <p:sp>
        <p:nvSpPr>
          <p:cNvPr id="23566" name="WordArt 14"/>
          <p:cNvSpPr>
            <a:spLocks noChangeArrowheads="1" noChangeShapeType="1"/>
          </p:cNvSpPr>
          <p:nvPr/>
        </p:nvSpPr>
        <p:spPr bwMode="auto">
          <a:xfrm>
            <a:off x="3513138" y="1731963"/>
            <a:ext cx="2636837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l-NL" sz="3600" kern="10" spc="72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76"/>
                    </a:gs>
                    <a:gs pos="100000">
                      <a:srgbClr val="99CCFF"/>
                    </a:gs>
                  </a:gsLst>
                  <a:lin ang="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Weglaten</a:t>
            </a:r>
          </a:p>
        </p:txBody>
      </p:sp>
      <p:sp>
        <p:nvSpPr>
          <p:cNvPr id="23567" name="WordArt 15"/>
          <p:cNvSpPr>
            <a:spLocks noChangeArrowheads="1" noChangeShapeType="1"/>
          </p:cNvSpPr>
          <p:nvPr/>
        </p:nvSpPr>
        <p:spPr bwMode="auto">
          <a:xfrm>
            <a:off x="3556000" y="2074863"/>
            <a:ext cx="2641600" cy="4191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3181"/>
              </a:avLst>
            </a:prstTxWarp>
          </a:bodyPr>
          <a:lstStyle/>
          <a:p>
            <a:pPr algn="ctr"/>
            <a:r>
              <a:rPr lang="nl-NL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Calibri" pitchFamily="34" charset="0"/>
                <a:cs typeface="Times New Roman"/>
              </a:rPr>
              <a:t>Vervormen</a:t>
            </a:r>
          </a:p>
        </p:txBody>
      </p:sp>
      <p:sp>
        <p:nvSpPr>
          <p:cNvPr id="23568" name="WordArt 16"/>
          <p:cNvSpPr>
            <a:spLocks noChangeArrowheads="1" noChangeShapeType="1"/>
          </p:cNvSpPr>
          <p:nvPr/>
        </p:nvSpPr>
        <p:spPr bwMode="auto">
          <a:xfrm>
            <a:off x="3706813" y="2474913"/>
            <a:ext cx="244157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l-NL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Generaliseren</a:t>
            </a:r>
          </a:p>
        </p:txBody>
      </p:sp>
      <p:sp>
        <p:nvSpPr>
          <p:cNvPr id="23578" name="AutoShape 26"/>
          <p:cNvSpPr>
            <a:spLocks noChangeArrowheads="1"/>
          </p:cNvSpPr>
          <p:nvPr/>
        </p:nvSpPr>
        <p:spPr bwMode="auto">
          <a:xfrm rot="2898783">
            <a:off x="2467769" y="2413794"/>
            <a:ext cx="1436687" cy="1063625"/>
          </a:xfrm>
          <a:prstGeom prst="leftArrow">
            <a:avLst>
              <a:gd name="adj1" fmla="val 50000"/>
              <a:gd name="adj2" fmla="val 33769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5" name="AutoShape 33"/>
          <p:cNvSpPr>
            <a:spLocks noChangeArrowheads="1"/>
          </p:cNvSpPr>
          <p:nvPr/>
        </p:nvSpPr>
        <p:spPr bwMode="auto">
          <a:xfrm rot="-8209209">
            <a:off x="2044700" y="5062538"/>
            <a:ext cx="3111500" cy="692150"/>
          </a:xfrm>
          <a:prstGeom prst="leftArrow">
            <a:avLst>
              <a:gd name="adj1" fmla="val 50000"/>
              <a:gd name="adj2" fmla="val 112385"/>
            </a:avLst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577754" y="2660784"/>
            <a:ext cx="1100138" cy="1733550"/>
            <a:chOff x="3836" y="1814"/>
            <a:chExt cx="693" cy="1092"/>
          </a:xfrm>
        </p:grpSpPr>
        <p:sp>
          <p:nvSpPr>
            <p:cNvPr id="26645" name="AutoShape 17"/>
            <p:cNvSpPr>
              <a:spLocks noChangeArrowheads="1"/>
            </p:cNvSpPr>
            <p:nvPr/>
          </p:nvSpPr>
          <p:spPr bwMode="auto">
            <a:xfrm rot="-1395084">
              <a:off x="3836" y="1814"/>
              <a:ext cx="432" cy="288"/>
            </a:xfrm>
            <a:prstGeom prst="leftArrow">
              <a:avLst>
                <a:gd name="adj1" fmla="val 50000"/>
                <a:gd name="adj2" fmla="val 37500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AutoShape 18"/>
            <p:cNvSpPr>
              <a:spLocks noChangeArrowheads="1"/>
            </p:cNvSpPr>
            <p:nvPr/>
          </p:nvSpPr>
          <p:spPr bwMode="auto">
            <a:xfrm rot="-1568690">
              <a:off x="3979" y="2166"/>
              <a:ext cx="504" cy="288"/>
            </a:xfrm>
            <a:prstGeom prst="leftArrow">
              <a:avLst>
                <a:gd name="adj1" fmla="val 50000"/>
                <a:gd name="adj2" fmla="val 43750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AutoShape 19"/>
            <p:cNvSpPr>
              <a:spLocks noChangeArrowheads="1"/>
            </p:cNvSpPr>
            <p:nvPr/>
          </p:nvSpPr>
          <p:spPr bwMode="auto">
            <a:xfrm rot="-2625491">
              <a:off x="3953" y="2618"/>
              <a:ext cx="576" cy="288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44" name="Rectangle 6"/>
          <p:cNvSpPr>
            <a:spLocks noChangeArrowheads="1"/>
          </p:cNvSpPr>
          <p:nvPr/>
        </p:nvSpPr>
        <p:spPr bwMode="auto">
          <a:xfrm>
            <a:off x="0" y="-27384"/>
            <a:ext cx="9180512" cy="762000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4400" b="1" dirty="0">
                <a:solidFill>
                  <a:srgbClr val="0000FF"/>
                </a:solidFill>
                <a:latin typeface="Arial" charset="0"/>
                <a:cs typeface="Arial" charset="0"/>
              </a:rPr>
              <a:t>Hoe werken submodaliteiten?</a:t>
            </a:r>
          </a:p>
        </p:txBody>
      </p:sp>
      <p:sp>
        <p:nvSpPr>
          <p:cNvPr id="28" name="Tekstvak 27"/>
          <p:cNvSpPr txBox="1"/>
          <p:nvPr/>
        </p:nvSpPr>
        <p:spPr>
          <a:xfrm rot="20913869">
            <a:off x="3350982" y="3686970"/>
            <a:ext cx="2962671" cy="584775"/>
          </a:xfrm>
          <a:prstGeom prst="rect">
            <a:avLst/>
          </a:prstGeom>
          <a:solidFill>
            <a:srgbClr val="C9C9FF"/>
          </a:solidFill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Herinneringen</a:t>
            </a:r>
          </a:p>
        </p:txBody>
      </p:sp>
      <p:sp>
        <p:nvSpPr>
          <p:cNvPr id="30" name="Afgeronde rechthoek 29"/>
          <p:cNvSpPr/>
          <p:nvPr/>
        </p:nvSpPr>
        <p:spPr>
          <a:xfrm rot="19826750">
            <a:off x="36365" y="926087"/>
            <a:ext cx="3463131" cy="1792959"/>
          </a:xfrm>
          <a:prstGeom prst="roundRect">
            <a:avLst/>
          </a:prstGeom>
          <a:solidFill>
            <a:srgbClr val="EE5444"/>
          </a:solidFill>
          <a:ln>
            <a:solidFill>
              <a:srgbClr val="920E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Verander de </a:t>
            </a:r>
          </a:p>
          <a:p>
            <a:pPr algn="ctr"/>
            <a:r>
              <a:rPr lang="nl-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submodaliteiten </a:t>
            </a:r>
          </a:p>
          <a:p>
            <a:pPr algn="ctr"/>
            <a:r>
              <a:rPr lang="nl-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Van je interne </a:t>
            </a:r>
          </a:p>
          <a:p>
            <a:pPr algn="ctr"/>
            <a:r>
              <a:rPr lang="nl-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voorstelling</a:t>
            </a:r>
          </a:p>
        </p:txBody>
      </p:sp>
      <p:sp>
        <p:nvSpPr>
          <p:cNvPr id="31" name="AutoShape 28"/>
          <p:cNvSpPr>
            <a:spLocks noChangeArrowheads="1"/>
          </p:cNvSpPr>
          <p:nvPr/>
        </p:nvSpPr>
        <p:spPr bwMode="auto">
          <a:xfrm>
            <a:off x="1499965" y="2780928"/>
            <a:ext cx="839787" cy="576064"/>
          </a:xfrm>
          <a:prstGeom prst="upDownArrow">
            <a:avLst>
              <a:gd name="adj1" fmla="val 50000"/>
              <a:gd name="adj2" fmla="val 20000"/>
            </a:avLst>
          </a:prstGeom>
          <a:solidFill>
            <a:srgbClr val="EE5444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29"/>
          <p:cNvSpPr>
            <a:spLocks noChangeArrowheads="1"/>
          </p:cNvSpPr>
          <p:nvPr/>
        </p:nvSpPr>
        <p:spPr bwMode="auto">
          <a:xfrm>
            <a:off x="520700" y="3373438"/>
            <a:ext cx="2519363" cy="930275"/>
          </a:xfrm>
          <a:prstGeom prst="roundRect">
            <a:avLst>
              <a:gd name="adj" fmla="val 16667"/>
            </a:avLst>
          </a:prstGeom>
          <a:solidFill>
            <a:srgbClr val="EE5444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nl-NL" b="1" dirty="0">
                <a:solidFill>
                  <a:srgbClr val="3333CC"/>
                </a:solidFill>
                <a:latin typeface="Calibri" pitchFamily="34" charset="0"/>
              </a:rPr>
              <a:t>Andere stemming</a:t>
            </a:r>
          </a:p>
        </p:txBody>
      </p:sp>
      <p:sp>
        <p:nvSpPr>
          <p:cNvPr id="33" name="AutoShape 30"/>
          <p:cNvSpPr>
            <a:spLocks noChangeArrowheads="1"/>
          </p:cNvSpPr>
          <p:nvPr/>
        </p:nvSpPr>
        <p:spPr bwMode="auto">
          <a:xfrm>
            <a:off x="1381125" y="4510088"/>
            <a:ext cx="839788" cy="896937"/>
          </a:xfrm>
          <a:prstGeom prst="upDownArrow">
            <a:avLst>
              <a:gd name="adj1" fmla="val 50000"/>
              <a:gd name="adj2" fmla="val 21361"/>
            </a:avLst>
          </a:prstGeom>
          <a:solidFill>
            <a:srgbClr val="EE5444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31"/>
          <p:cNvSpPr>
            <a:spLocks noChangeArrowheads="1"/>
          </p:cNvSpPr>
          <p:nvPr/>
        </p:nvSpPr>
        <p:spPr bwMode="auto">
          <a:xfrm>
            <a:off x="530225" y="5573713"/>
            <a:ext cx="2519363" cy="854075"/>
          </a:xfrm>
          <a:prstGeom prst="roundRect">
            <a:avLst>
              <a:gd name="adj" fmla="val 16667"/>
            </a:avLst>
          </a:prstGeom>
          <a:solidFill>
            <a:srgbClr val="EE5444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nl-NL" b="1" dirty="0">
                <a:solidFill>
                  <a:srgbClr val="3333CC"/>
                </a:solidFill>
                <a:latin typeface="Calibri" pitchFamily="34" charset="0"/>
              </a:rPr>
              <a:t>Andere fysiologie</a:t>
            </a:r>
          </a:p>
        </p:txBody>
      </p:sp>
      <p:sp>
        <p:nvSpPr>
          <p:cNvPr id="35" name="AutoShape 33"/>
          <p:cNvSpPr>
            <a:spLocks noChangeArrowheads="1"/>
          </p:cNvSpPr>
          <p:nvPr/>
        </p:nvSpPr>
        <p:spPr bwMode="auto">
          <a:xfrm rot="-8209209">
            <a:off x="2197100" y="5214938"/>
            <a:ext cx="3111500" cy="692150"/>
          </a:xfrm>
          <a:prstGeom prst="leftArrow">
            <a:avLst>
              <a:gd name="adj1" fmla="val 50000"/>
              <a:gd name="adj2" fmla="val 112385"/>
            </a:avLst>
          </a:prstGeom>
          <a:solidFill>
            <a:srgbClr val="EE5444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4583113" y="6221413"/>
            <a:ext cx="2519362" cy="717550"/>
          </a:xfrm>
          <a:prstGeom prst="roundRect">
            <a:avLst>
              <a:gd name="adj" fmla="val 16667"/>
            </a:avLst>
          </a:prstGeom>
          <a:solidFill>
            <a:srgbClr val="EE5444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nl-NL" b="1" dirty="0">
                <a:solidFill>
                  <a:srgbClr val="3333CC"/>
                </a:solidFill>
                <a:latin typeface="Calibri" pitchFamily="34" charset="0"/>
              </a:rPr>
              <a:t>Ander gedrag</a:t>
            </a:r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A8E74D0B-1575-4F2F-B801-9A2193CB5EC6}"/>
              </a:ext>
            </a:extLst>
          </p:cNvPr>
          <p:cNvPicPr/>
          <p:nvPr/>
        </p:nvPicPr>
        <p:blipFill rotWithShape="1"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"/>
          <a:stretch/>
        </p:blipFill>
        <p:spPr>
          <a:xfrm>
            <a:off x="4006524" y="-101087"/>
            <a:ext cx="3927475" cy="6558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4" grpId="0" animBg="1" autoUpdateAnimBg="0"/>
      <p:bldP spid="23579" grpId="0" animBg="1" autoUpdateAnimBg="0"/>
      <p:bldP spid="23580" grpId="0" animBg="1"/>
      <p:bldP spid="23581" grpId="0" animBg="1" autoUpdateAnimBg="0"/>
      <p:bldP spid="23582" grpId="0" animBg="1"/>
      <p:bldP spid="23583" grpId="0" animBg="1" autoUpdateAnimBg="0"/>
      <p:bldP spid="26635" grpId="0" animBg="1"/>
      <p:bldP spid="23565" grpId="0" animBg="1"/>
      <p:bldP spid="23566" grpId="0" animBg="1"/>
      <p:bldP spid="23567" grpId="0" animBg="1"/>
      <p:bldP spid="23568" grpId="0" animBg="1"/>
      <p:bldP spid="23578" grpId="0" animBg="1"/>
      <p:bldP spid="23585" grpId="0" animBg="1"/>
      <p:bldP spid="28" grpId="0" animBg="1"/>
      <p:bldP spid="30" grpId="0" animBg="1"/>
      <p:bldP spid="31" grpId="0" animBg="1"/>
      <p:bldP spid="32" grpId="0" animBg="1" autoUpdateAnimBg="0"/>
      <p:bldP spid="33" grpId="0" animBg="1"/>
      <p:bldP spid="34" grpId="0" animBg="1" autoUpdateAnimBg="0"/>
      <p:bldP spid="35" grpId="0" animBg="1"/>
      <p:bldP spid="36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ubmodaliteiten">
            <a:extLst>
              <a:ext uri="{FF2B5EF4-FFF2-40B4-BE49-F238E27FC236}">
                <a16:creationId xmlns:a16="http://schemas.microsoft.com/office/drawing/2014/main" id="{C8E93E07-4748-4FA3-A7AC-AADA81D3546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4" r="36010" b="-1"/>
          <a:stretch/>
        </p:blipFill>
        <p:spPr bwMode="auto"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DE8AECC-15B6-4EF0-A930-BA6DBAF2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7093"/>
            <a:ext cx="3840085" cy="1407691"/>
          </a:xfrm>
        </p:spPr>
        <p:txBody>
          <a:bodyPr>
            <a:normAutofit/>
          </a:bodyPr>
          <a:lstStyle/>
          <a:p>
            <a:r>
              <a:rPr lang="nl-NL" sz="4100" b="1" dirty="0">
                <a:solidFill>
                  <a:srgbClr val="0000FF"/>
                </a:solidFill>
              </a:rPr>
              <a:t>De kracht van submodaliteiten</a:t>
            </a:r>
            <a:endParaRPr lang="nl-NL" sz="4100" dirty="0">
              <a:solidFill>
                <a:srgbClr val="0000FF"/>
              </a:solidFill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9A1639A-6B5E-4ACB-8D74-08F827745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6832"/>
            <a:ext cx="4656574" cy="41044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1800" dirty="0">
                <a:solidFill>
                  <a:srgbClr val="0000FF"/>
                </a:solidFill>
              </a:rPr>
              <a:t>Heeft echt effect om submodaliteiten te veranderen?</a:t>
            </a:r>
          </a:p>
          <a:p>
            <a:pPr lvl="0">
              <a:lnSpc>
                <a:spcPct val="90000"/>
              </a:lnSpc>
            </a:pPr>
            <a:r>
              <a:rPr lang="nl-NL" sz="1800" dirty="0">
                <a:solidFill>
                  <a:srgbClr val="0000FF"/>
                </a:solidFill>
              </a:rPr>
              <a:t>Denk aan een citroen. </a:t>
            </a:r>
          </a:p>
          <a:p>
            <a:pPr lvl="0">
              <a:lnSpc>
                <a:spcPct val="90000"/>
              </a:lnSpc>
            </a:pPr>
            <a:r>
              <a:rPr lang="nl-NL" sz="1800" dirty="0">
                <a:solidFill>
                  <a:srgbClr val="0000FF"/>
                </a:solidFill>
              </a:rPr>
              <a:t>Denk aan de kleur, de vorm, de geur, de smaak.</a:t>
            </a:r>
          </a:p>
          <a:p>
            <a:pPr lvl="0">
              <a:lnSpc>
                <a:spcPct val="90000"/>
              </a:lnSpc>
            </a:pPr>
            <a:r>
              <a:rPr lang="nl-NL" sz="1800" dirty="0">
                <a:solidFill>
                  <a:srgbClr val="0000FF"/>
                </a:solidFill>
              </a:rPr>
              <a:t>Zie de citroen voor je. </a:t>
            </a:r>
          </a:p>
          <a:p>
            <a:pPr lvl="0">
              <a:lnSpc>
                <a:spcPct val="90000"/>
              </a:lnSpc>
            </a:pPr>
            <a:r>
              <a:rPr lang="nl-NL" sz="1800" dirty="0">
                <a:solidFill>
                  <a:srgbClr val="0000FF"/>
                </a:solidFill>
              </a:rPr>
              <a:t>Voel de citroen in je hand, hoe voelt de schil? </a:t>
            </a:r>
          </a:p>
          <a:p>
            <a:pPr lvl="0">
              <a:lnSpc>
                <a:spcPct val="90000"/>
              </a:lnSpc>
            </a:pPr>
            <a:r>
              <a:rPr lang="nl-NL" sz="1800" dirty="0">
                <a:solidFill>
                  <a:srgbClr val="0000FF"/>
                </a:solidFill>
              </a:rPr>
              <a:t>Stel jezelf voor dat je de citroen door midden snijdt. </a:t>
            </a:r>
          </a:p>
          <a:p>
            <a:pPr lvl="0">
              <a:lnSpc>
                <a:spcPct val="90000"/>
              </a:lnSpc>
            </a:pPr>
            <a:r>
              <a:rPr lang="nl-NL" sz="1800" dirty="0">
                <a:solidFill>
                  <a:srgbClr val="0000FF"/>
                </a:solidFill>
              </a:rPr>
              <a:t>Pak een helft en druppel het in je mond. </a:t>
            </a:r>
          </a:p>
          <a:p>
            <a:pPr lvl="0">
              <a:lnSpc>
                <a:spcPct val="90000"/>
              </a:lnSpc>
            </a:pPr>
            <a:r>
              <a:rPr lang="nl-NL" sz="1800" dirty="0">
                <a:solidFill>
                  <a:srgbClr val="0000FF"/>
                </a:solidFill>
              </a:rPr>
              <a:t>Je knijpt de citroen nu verder uit in je mond, je proeft de smaak en slikt hem door.</a:t>
            </a:r>
          </a:p>
          <a:p>
            <a:pPr lvl="0">
              <a:lnSpc>
                <a:spcPct val="90000"/>
              </a:lnSpc>
            </a:pPr>
            <a:r>
              <a:rPr lang="nl-NL" sz="1800" dirty="0">
                <a:solidFill>
                  <a:srgbClr val="0000FF"/>
                </a:solidFill>
              </a:rPr>
              <a:t>Wat ervaar je?</a:t>
            </a:r>
          </a:p>
        </p:txBody>
      </p:sp>
    </p:spTree>
    <p:extLst>
      <p:ext uri="{BB962C8B-B14F-4D97-AF65-F5344CB8AC3E}">
        <p14:creationId xmlns:p14="http://schemas.microsoft.com/office/powerpoint/2010/main" val="19012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8F91EB-D600-462A-BA65-BDA6FCBC0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00FF"/>
                </a:solidFill>
              </a:rPr>
              <a:t>Echt of gecreëerd?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393CA55-5940-4E6A-86C2-DEF4DBF098E4}"/>
              </a:ext>
            </a:extLst>
          </p:cNvPr>
          <p:cNvSpPr txBox="1"/>
          <p:nvPr/>
        </p:nvSpPr>
        <p:spPr>
          <a:xfrm>
            <a:off x="179512" y="2228203"/>
            <a:ext cx="8856984" cy="40811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nl-NL" sz="3600" dirty="0">
                <a:solidFill>
                  <a:srgbClr val="0000FF"/>
                </a:solidFill>
              </a:rPr>
              <a:t>Ons zenuwstelsel herkent geen verschil tussen echte gebeurtenissen en gecreëerde gebeurtenissen. </a:t>
            </a:r>
          </a:p>
          <a:p>
            <a:pPr>
              <a:lnSpc>
                <a:spcPct val="90000"/>
              </a:lnSpc>
            </a:pPr>
            <a:r>
              <a:rPr lang="nl-NL" sz="3600" dirty="0">
                <a:solidFill>
                  <a:srgbClr val="0000FF"/>
                </a:solidFill>
              </a:rPr>
              <a:t>Hierdoor kunnen we in onze herinneringen duiken en deze gaan aanpassen en we kunnen nieuwe herinneringen creëren. </a:t>
            </a:r>
          </a:p>
          <a:p>
            <a:pPr>
              <a:lnSpc>
                <a:spcPct val="90000"/>
              </a:lnSpc>
            </a:pPr>
            <a:r>
              <a:rPr lang="nl-NL" sz="3600" dirty="0">
                <a:solidFill>
                  <a:srgbClr val="0000FF"/>
                </a:solidFill>
              </a:rPr>
              <a:t>Zo kunnen allerlei problemen en beperkingen opgelost worden.</a:t>
            </a:r>
          </a:p>
        </p:txBody>
      </p:sp>
    </p:spTree>
    <p:extLst>
      <p:ext uri="{BB962C8B-B14F-4D97-AF65-F5344CB8AC3E}">
        <p14:creationId xmlns:p14="http://schemas.microsoft.com/office/powerpoint/2010/main" val="124863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nl-NL" b="1" dirty="0">
                <a:solidFill>
                  <a:srgbClr val="0000FF"/>
                </a:solidFill>
              </a:rPr>
              <a:t>Versterken van overtuigingen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908720"/>
            <a:ext cx="6264696" cy="7920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0000FF"/>
                </a:solidFill>
              </a:rPr>
              <a:t>Werken met het veranderen van submodaliteiten van je interne voorstelling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115616" y="1687402"/>
            <a:ext cx="6012160" cy="517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nl-NL" sz="2000" b="1" i="0" u="none" strike="noStrike" cap="none" normalizeH="0" baseline="0" dirty="0" bmk="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cs typeface="Arial" pitchFamily="34" charset="0"/>
              </a:rPr>
              <a:t>Visuele submodaliteiten</a:t>
            </a:r>
            <a:endParaRPr kumimoji="0" lang="nl-NL" sz="2000" b="1" i="0" u="none" strike="noStrike" cap="none" normalizeH="0" baseline="0" dirty="0" bmk="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lang="nl-NL" sz="12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Locatie</a:t>
            </a:r>
          </a:p>
          <a:p>
            <a:pPr marL="22860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lang="nl-NL" sz="12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Formaat van het beeld</a:t>
            </a:r>
            <a:r>
              <a:rPr lang="nl-NL" sz="1200" dirty="0">
                <a:solidFill>
                  <a:srgbClr val="0000FF"/>
                </a:solidFill>
                <a:ea typeface="Times New Roman" pitchFamily="18" charset="0"/>
                <a:cs typeface="Courier New" pitchFamily="49" charset="0"/>
              </a:rPr>
              <a:t> </a:t>
            </a:r>
            <a:endParaRPr lang="nl-NL" sz="1200" dirty="0">
              <a:solidFill>
                <a:srgbClr val="0000FF"/>
              </a:solidFill>
              <a:cs typeface="Arial" pitchFamily="34" charset="0"/>
            </a:endParaRPr>
          </a:p>
          <a:p>
            <a:pPr marL="22860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lang="nl-NL" sz="12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Kleur of zwart/wit</a:t>
            </a:r>
            <a:endParaRPr lang="nl-NL" sz="1200" dirty="0">
              <a:solidFill>
                <a:srgbClr val="0000FF"/>
              </a:solidFill>
              <a:cs typeface="Arial" pitchFamily="34" charset="0"/>
            </a:endParaRPr>
          </a:p>
          <a:p>
            <a:pPr marL="22860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lang="nl-NL" sz="12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Mate van contrast</a:t>
            </a:r>
            <a:endParaRPr lang="nl-NL" sz="1200" dirty="0">
              <a:solidFill>
                <a:srgbClr val="0000FF"/>
              </a:solidFill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kumimoji="0" lang="nl-NL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Arial" pitchFamily="34" charset="0"/>
              </a:rPr>
              <a:t>3-D of vlak</a:t>
            </a:r>
            <a:endParaRPr kumimoji="0" lang="nl-NL" sz="1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kumimoji="0" lang="nl-NL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Arial" pitchFamily="34" charset="0"/>
              </a:rPr>
              <a:t>Geassocieerd of gedissocieerd</a:t>
            </a:r>
            <a:endParaRPr kumimoji="0" lang="nl-NL" sz="1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kumimoji="0" lang="nl-NL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Arial" pitchFamily="34" charset="0"/>
              </a:rPr>
              <a:t>Omlijst of panoramisch </a:t>
            </a:r>
            <a:endParaRPr kumimoji="0" lang="nl-NL" sz="1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kumimoji="0" lang="nl-NL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Arial" pitchFamily="34" charset="0"/>
              </a:rPr>
              <a:t>Helder of dof</a:t>
            </a:r>
            <a:endParaRPr kumimoji="0" lang="nl-NL" sz="1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kumimoji="0" lang="nl-NL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Arial" pitchFamily="34" charset="0"/>
              </a:rPr>
              <a:t>Formaat van de centrale onderwerpen</a:t>
            </a:r>
            <a:endParaRPr kumimoji="0" lang="nl-NL" sz="1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kumimoji="0" lang="nl-NL" sz="12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ea typeface="Times New Roman" pitchFamily="18" charset="0"/>
                <a:cs typeface="Arial" pitchFamily="34" charset="0"/>
              </a:rPr>
              <a:t>Afstand van het beeld</a:t>
            </a:r>
            <a:endParaRPr kumimoji="0" lang="nl-NL" sz="12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  <a:p>
            <a:pPr marL="228600" lvl="0" indent="-2286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lang="nl-NL" sz="12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Intensiteit van de kleur</a:t>
            </a:r>
            <a:endParaRPr lang="nl-NL" sz="1200" dirty="0">
              <a:solidFill>
                <a:srgbClr val="0000FF"/>
              </a:solidFill>
              <a:cs typeface="Arial" pitchFamily="34" charset="0"/>
            </a:endParaRPr>
          </a:p>
          <a:p>
            <a:pPr marL="228600" lvl="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lang="nl-NL" sz="12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Stilstaande of bewegende beelden</a:t>
            </a:r>
            <a:endParaRPr lang="nl-NL" sz="1200" dirty="0">
              <a:solidFill>
                <a:srgbClr val="0000FF"/>
              </a:solidFill>
              <a:cs typeface="Arial" pitchFamily="34" charset="0"/>
            </a:endParaRPr>
          </a:p>
          <a:p>
            <a:pPr marL="228600" lvl="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lang="nl-NL" sz="12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Beweging: snel of langzaam</a:t>
            </a:r>
            <a:endParaRPr lang="nl-NL" sz="1200" dirty="0">
              <a:solidFill>
                <a:srgbClr val="0000FF"/>
              </a:solidFill>
              <a:cs typeface="Arial" pitchFamily="34" charset="0"/>
            </a:endParaRPr>
          </a:p>
          <a:p>
            <a:pPr marL="228600" lvl="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lang="nl-NL" sz="12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Scherpte van het  beeld (van alles of van onderdelen)</a:t>
            </a:r>
            <a:r>
              <a:rPr lang="nl-NL" sz="1200" dirty="0">
                <a:solidFill>
                  <a:srgbClr val="0000FF"/>
                </a:solidFill>
                <a:ea typeface="Times New Roman" pitchFamily="18" charset="0"/>
                <a:cs typeface="Courier New" pitchFamily="49" charset="0"/>
              </a:rPr>
              <a:t> </a:t>
            </a:r>
            <a:endParaRPr lang="nl-NL" sz="1200" dirty="0">
              <a:solidFill>
                <a:srgbClr val="0000FF"/>
              </a:solidFill>
              <a:cs typeface="Arial" pitchFamily="34" charset="0"/>
            </a:endParaRPr>
          </a:p>
          <a:p>
            <a:pPr marL="228600" lvl="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lang="nl-NL" sz="12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Vanuit welke hoek gezien</a:t>
            </a:r>
            <a:endParaRPr lang="nl-NL" sz="1200" dirty="0">
              <a:solidFill>
                <a:srgbClr val="0000FF"/>
              </a:solidFill>
              <a:cs typeface="Arial" pitchFamily="34" charset="0"/>
            </a:endParaRPr>
          </a:p>
          <a:p>
            <a:pPr marL="228600" lvl="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179388" algn="l"/>
                <a:tab pos="539750" algn="l"/>
              </a:tabLst>
            </a:pPr>
            <a:r>
              <a:rPr lang="nl-NL" sz="1200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Aantal beelden (wisselingen</a:t>
            </a:r>
            <a:r>
              <a:rPr lang="nl-NL" sz="1200" dirty="0">
                <a:ea typeface="Times New Roman" pitchFamily="18" charset="0"/>
                <a:cs typeface="Arial" pitchFamily="34" charset="0"/>
              </a:rPr>
              <a:t>)</a:t>
            </a:r>
            <a:endParaRPr kumimoji="0" lang="nl-N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  <a:tab pos="539750" algn="l"/>
              </a:tabLst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5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5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5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5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5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52" grpId="0" build="p"/>
    </p:bld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1143</Words>
  <Application>Microsoft Office PowerPoint</Application>
  <PresentationFormat>Diavoorstelling (4:3)</PresentationFormat>
  <Paragraphs>271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Cambria</vt:lpstr>
      <vt:lpstr>Comic Sans MS</vt:lpstr>
      <vt:lpstr>Office-thema</vt:lpstr>
      <vt:lpstr>bij de NLP-vervolgcursus  “Je ongekende vermogens nog beter ontwikkelen”</vt:lpstr>
      <vt:lpstr>Open Frame</vt:lpstr>
      <vt:lpstr>Zonnestraaltjes</vt:lpstr>
      <vt:lpstr>PowerPoint-presentatie</vt:lpstr>
      <vt:lpstr>Hoe we de herinneringen coderen, ordenen en betekenis geven</vt:lpstr>
      <vt:lpstr>PowerPoint-presentatie</vt:lpstr>
      <vt:lpstr>De kracht van submodaliteiten</vt:lpstr>
      <vt:lpstr>Echt of gecreëerd?</vt:lpstr>
      <vt:lpstr>Versterken van overtuigingen</vt:lpstr>
      <vt:lpstr>PowerPoint-presentatie</vt:lpstr>
      <vt:lpstr>Visuele submodaliteiten</vt:lpstr>
      <vt:lpstr>Visuele submodaliteiten</vt:lpstr>
      <vt:lpstr>Visuele submodaliteiten</vt:lpstr>
      <vt:lpstr>Visuele submodaliteiten</vt:lpstr>
      <vt:lpstr>Oefening 43A </vt:lpstr>
      <vt:lpstr>Verzwakken van beperkende overtuigingen</vt:lpstr>
      <vt:lpstr>Voorbeelden van visuele herinneringen die je zou willen verzwakken</vt:lpstr>
      <vt:lpstr>Een negatieve herinnering wegblazen</vt:lpstr>
      <vt:lpstr>Een positieve visuele herinnering  versterken</vt:lpstr>
      <vt:lpstr>Een positieve visuele herinnering  versterken</vt:lpstr>
      <vt:lpstr>Een positieve visuele herinnering  versterken</vt:lpstr>
      <vt:lpstr>Een positieve visuele herinnering nog versterken</vt:lpstr>
      <vt:lpstr>Kinesthetische submodaliteiten</vt:lpstr>
      <vt:lpstr>Voorbeelden van negatieve kinesthetische herinneringen</vt:lpstr>
      <vt:lpstr>Het verzwakken van negatieve kinesthetische herinneringen</vt:lpstr>
      <vt:lpstr>Het versterken van positieve kinesthetische herinneringen</vt:lpstr>
      <vt:lpstr>Verzwakken van een negatieve overtuiging</vt:lpstr>
      <vt:lpstr>Versterken van een positieve overtuiging</vt:lpstr>
      <vt:lpstr>Auditieve submodaliteiten</vt:lpstr>
      <vt:lpstr>Voorbeelden van negatieve auditieve herinneringen</vt:lpstr>
      <vt:lpstr>Het verzwakken van auditieve herinneringen</vt:lpstr>
      <vt:lpstr>Het versterken van positieve auditieve herinneringen</vt:lpstr>
      <vt:lpstr>Veranderen van een standaardinstelling</vt:lpstr>
      <vt:lpstr>Lachen om je angsten</vt:lpstr>
      <vt:lpstr>VLlNDER-QIGONG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bij de NLP-vervolgcursus  “Je ongekende vermogens nog beter ontwikkelen”</dc:title>
  <dc:creator>Sytse</dc:creator>
  <cp:lastModifiedBy>sytse tjallingii</cp:lastModifiedBy>
  <cp:revision>19</cp:revision>
  <dcterms:created xsi:type="dcterms:W3CDTF">2017-03-17T15:44:47Z</dcterms:created>
  <dcterms:modified xsi:type="dcterms:W3CDTF">2020-03-09T16:00:28Z</dcterms:modified>
</cp:coreProperties>
</file>