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5" r:id="rId2"/>
    <p:sldId id="437" r:id="rId3"/>
    <p:sldId id="297" r:id="rId4"/>
    <p:sldId id="320" r:id="rId5"/>
    <p:sldId id="500" r:id="rId6"/>
    <p:sldId id="506" r:id="rId7"/>
    <p:sldId id="326" r:id="rId8"/>
    <p:sldId id="501" r:id="rId9"/>
    <p:sldId id="325" r:id="rId10"/>
    <p:sldId id="503" r:id="rId11"/>
    <p:sldId id="502" r:id="rId12"/>
    <p:sldId id="504" r:id="rId13"/>
    <p:sldId id="333" r:id="rId14"/>
    <p:sldId id="321" r:id="rId15"/>
    <p:sldId id="322" r:id="rId16"/>
    <p:sldId id="324" r:id="rId17"/>
    <p:sldId id="505" r:id="rId18"/>
    <p:sldId id="327" r:id="rId19"/>
    <p:sldId id="323" r:id="rId20"/>
    <p:sldId id="329" r:id="rId21"/>
    <p:sldId id="330" r:id="rId22"/>
    <p:sldId id="331" r:id="rId23"/>
    <p:sldId id="507" r:id="rId24"/>
    <p:sldId id="332" r:id="rId2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DDDDFF"/>
    <a:srgbClr val="BDBDFF"/>
    <a:srgbClr val="FFFFFF"/>
    <a:srgbClr val="C9C9FF"/>
    <a:srgbClr val="D1D1FF"/>
    <a:srgbClr val="EE5444"/>
    <a:srgbClr val="920E04"/>
    <a:srgbClr val="B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2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7D054A-800E-40A8-A1E3-BFEB2F6CCF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7CE0D3-A033-4013-83CB-80FA49F9A117}" type="datetimeFigureOut">
              <a:rPr lang="nl-NL"/>
              <a:pPr>
                <a:defRPr/>
              </a:pPr>
              <a:t>10-2-2020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E96C52-6178-4CAE-B146-692489E9C4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E96C52-6178-4CAE-B146-692489E9C4A3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90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E96C52-6178-4CAE-B146-692489E9C4A3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24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4C85-CE38-4F41-9E22-EA6C1C1F3F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95BB-028F-43A4-BB96-1BB83086DB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F3DD-AC35-4707-9570-98B6A8926F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51D8-EBA0-4D4D-8FD6-F39A61F6A3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035B-31DF-4BCD-A319-A0923C1685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44D83-1BF0-4F2C-9329-4225D1C64B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E2AA-4303-4358-8632-2B73847658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D3A0-482C-4D94-BB79-77741A6522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45BD-2DAF-4ACA-8A3F-5DE6AAD909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C641-597B-4FBC-92E9-0106981C6D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E5B3-06FE-4D47-99E5-91CD703C2A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2FB3E6-6CC4-4D5A-A78B-DA07D4F909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480721" cy="5420239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281936"/>
            <a:ext cx="4032448" cy="576064"/>
          </a:xfrm>
        </p:spPr>
        <p:txBody>
          <a:bodyPr>
            <a:normAutofit/>
          </a:bodyPr>
          <a:lstStyle/>
          <a:p>
            <a:r>
              <a:rPr lang="nl-NL" sz="2400" b="1" kern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Volksuniversiteit 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5914"/>
            <a:ext cx="9144000" cy="601883"/>
          </a:xfrm>
        </p:spPr>
        <p:txBody>
          <a:bodyPr>
            <a:noAutofit/>
          </a:bodyPr>
          <a:lstStyle/>
          <a:p>
            <a:r>
              <a:rPr lang="nl-NL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de NLP-vervolgcursus “Je ongekende vermogens nog beter ontwikkelen”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724128" y="628193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nl-NL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5</a:t>
            </a:r>
          </a:p>
        </p:txBody>
      </p:sp>
      <p:sp>
        <p:nvSpPr>
          <p:cNvPr id="8" name="Rechthoek 7"/>
          <p:cNvSpPr/>
          <p:nvPr/>
        </p:nvSpPr>
        <p:spPr>
          <a:xfrm rot="20349446">
            <a:off x="-29939" y="1511813"/>
            <a:ext cx="92038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Videotechniek</a:t>
            </a:r>
          </a:p>
        </p:txBody>
      </p:sp>
      <p:sp>
        <p:nvSpPr>
          <p:cNvPr id="9" name="Rechthoek 8"/>
          <p:cNvSpPr/>
          <p:nvPr/>
        </p:nvSpPr>
        <p:spPr>
          <a:xfrm rot="20349446">
            <a:off x="956863" y="2758016"/>
            <a:ext cx="85014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Verwerk vervelende ervaringen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135808"/>
            <a:ext cx="8964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Geassocieerd en gedissocieerd</a:t>
            </a:r>
          </a:p>
        </p:txBody>
      </p:sp>
      <p:grpSp>
        <p:nvGrpSpPr>
          <p:cNvPr id="2" name="Groep 16"/>
          <p:cNvGrpSpPr/>
          <p:nvPr/>
        </p:nvGrpSpPr>
        <p:grpSpPr>
          <a:xfrm>
            <a:off x="3131840" y="1196752"/>
            <a:ext cx="5616364" cy="1647619"/>
            <a:chOff x="3131840" y="1196752"/>
            <a:chExt cx="5616364" cy="164761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860032" y="1340768"/>
              <a:ext cx="3888172" cy="13387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Derde</a:t>
              </a:r>
              <a:r>
                <a:rPr lang="en-GB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Positie</a:t>
              </a:r>
              <a:endParaRPr lang="en-GB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Gedissocieerd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lang="en-GB" sz="1400" b="1" dirty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van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GB" sz="1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jezelf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n van de </a:t>
              </a:r>
              <a:r>
                <a:rPr kumimoji="0" lang="en-GB" sz="1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ander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err="1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O</a:t>
              </a:r>
              <a:r>
                <a:rPr kumimoji="0" lang="en-GB" sz="1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ok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GB" sz="1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genoemd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:  Meta </a:t>
              </a:r>
              <a:r>
                <a:rPr kumimoji="0" lang="en-GB" sz="1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positie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, de </a:t>
              </a:r>
              <a:r>
                <a:rPr kumimoji="0" lang="en-GB" sz="1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waarnemer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 of helicopter</a:t>
              </a:r>
              <a:endPara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3131840" y="1196752"/>
              <a:ext cx="1791687" cy="1647619"/>
            </a:xfrm>
            <a:prstGeom prst="ellipse">
              <a:avLst/>
            </a:prstGeom>
            <a:solidFill>
              <a:srgbClr val="E2E2FE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6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95671" y="4080790"/>
            <a:ext cx="2456204" cy="2641131"/>
            <a:chOff x="2229" y="12294"/>
            <a:chExt cx="3387" cy="3086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858" y="12294"/>
              <a:ext cx="2463" cy="2029"/>
            </a:xfrm>
            <a:prstGeom prst="ellipse">
              <a:avLst/>
            </a:prstGeom>
            <a:solidFill>
              <a:srgbClr val="FECCBE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6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nl-NL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229" y="14455"/>
              <a:ext cx="3387" cy="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Eerste Positie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Geassocieerd  in jezelf</a:t>
              </a:r>
              <a:endParaRPr kumimoji="0" lang="nl-N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292079" y="4293096"/>
            <a:ext cx="1944217" cy="2016224"/>
            <a:chOff x="7663" y="12186"/>
            <a:chExt cx="2892" cy="3277"/>
          </a:xfrm>
        </p:grpSpPr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7881" y="12186"/>
              <a:ext cx="2206" cy="2137"/>
            </a:xfrm>
            <a:prstGeom prst="ellipse">
              <a:avLst/>
            </a:prstGeom>
            <a:solidFill>
              <a:srgbClr val="FECCBE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6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nl-NL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7663" y="14593"/>
              <a:ext cx="2892" cy="8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nl-NL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Tweede Positie     </a:t>
              </a:r>
              <a:r>
                <a:rPr lang="nl-NL" sz="1000" b="1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Gea</a:t>
              </a:r>
              <a:r>
                <a:rPr kumimoji="0" lang="nl-NL" sz="1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ssocieerd in de ander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hthoek 13"/>
          <p:cNvSpPr/>
          <p:nvPr/>
        </p:nvSpPr>
        <p:spPr>
          <a:xfrm>
            <a:off x="615695" y="4653136"/>
            <a:ext cx="686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NL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5" name="Rechthoek 14"/>
          <p:cNvSpPr/>
          <p:nvPr/>
        </p:nvSpPr>
        <p:spPr>
          <a:xfrm>
            <a:off x="7302019" y="4509120"/>
            <a:ext cx="707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jij</a:t>
            </a:r>
            <a:endParaRPr lang="nl-NL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090095" y="1484784"/>
            <a:ext cx="182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hij/zij</a:t>
            </a:r>
            <a:endParaRPr lang="nl-NL" sz="5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IJL-OMLAAG 17"/>
          <p:cNvSpPr/>
          <p:nvPr/>
        </p:nvSpPr>
        <p:spPr>
          <a:xfrm rot="12518314">
            <a:off x="3275856" y="2924944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62BBBCB-B0D6-4E7C-BC01-DAFB6BD0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450"/>
            <a:ext cx="4143702" cy="22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rl kissing flower">
            <a:extLst>
              <a:ext uri="{FF2B5EF4-FFF2-40B4-BE49-F238E27FC236}">
                <a16:creationId xmlns:a16="http://schemas.microsoft.com/office/drawing/2014/main" id="{6940F309-371E-416A-892C-9E92526E3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0"/>
          <a:stretch/>
        </p:blipFill>
        <p:spPr bwMode="auto">
          <a:xfrm>
            <a:off x="323528" y="2996952"/>
            <a:ext cx="41467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71705FA-F564-44DD-B21A-1E4797752945}"/>
              </a:ext>
            </a:extLst>
          </p:cNvPr>
          <p:cNvSpPr txBox="1"/>
          <p:nvPr/>
        </p:nvSpPr>
        <p:spPr>
          <a:xfrm>
            <a:off x="5148064" y="332656"/>
            <a:ext cx="37036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Gedissocieerd: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afstand houden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loslaten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naar kijken</a:t>
            </a:r>
            <a:endParaRPr lang="nl-NL" sz="28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8C5D00-540A-4976-9BCC-22F7B6BAF5E9}"/>
              </a:ext>
            </a:extLst>
          </p:cNvPr>
          <p:cNvSpPr txBox="1"/>
          <p:nvPr/>
        </p:nvSpPr>
        <p:spPr>
          <a:xfrm>
            <a:off x="5148063" y="3140968"/>
            <a:ext cx="36601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Geassocieerd: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naar je toe halen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vastpakken</a:t>
            </a:r>
          </a:p>
          <a:p>
            <a:pPr marL="342900" indent="-342900">
              <a:buFontTx/>
              <a:buChar char="-"/>
            </a:pPr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in kruipen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732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E623E-C989-4C45-B6F3-2DDC08A5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is dit? </a:t>
            </a:r>
            <a:br>
              <a:rPr lang="nl-N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Geassocieerd of gedissocieerd?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8F2C32-D499-460C-8C72-9059FF5C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533664"/>
            <a:ext cx="7992888" cy="53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1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D4CD1-187A-4F64-B27A-5DDF59C5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6840"/>
            <a:ext cx="9144001" cy="732364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Van Gedissocieerd </a:t>
            </a:r>
            <a:r>
              <a:rPr lang="nl-N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(afstand houden)</a:t>
            </a:r>
            <a:endParaRPr lang="nl-NL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Afbeeldingsresultaat voor spiegelen">
            <a:extLst>
              <a:ext uri="{FF2B5EF4-FFF2-40B4-BE49-F238E27FC236}">
                <a16:creationId xmlns:a16="http://schemas.microsoft.com/office/drawing/2014/main" id="{7CAC7A4E-2C54-48EE-B223-580223E4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51" y="1702533"/>
            <a:ext cx="5437449" cy="36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4A2C4B-51C0-46FF-9884-CAF5DEA57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1" t="3878" r="9487" b="8609"/>
          <a:stretch/>
        </p:blipFill>
        <p:spPr>
          <a:xfrm>
            <a:off x="107504" y="2466586"/>
            <a:ext cx="2160241" cy="2664296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3E84302-F4D7-4B3D-A89C-F1F4EEC68367}"/>
              </a:ext>
            </a:extLst>
          </p:cNvPr>
          <p:cNvCxnSpPr>
            <a:cxnSpLocks/>
          </p:cNvCxnSpPr>
          <p:nvPr/>
        </p:nvCxnSpPr>
        <p:spPr>
          <a:xfrm flipV="1">
            <a:off x="2051720" y="2062141"/>
            <a:ext cx="2736304" cy="1246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F74EC06-1247-4F1D-9177-E5104D9D85E5}"/>
              </a:ext>
            </a:extLst>
          </p:cNvPr>
          <p:cNvCxnSpPr>
            <a:cxnSpLocks/>
          </p:cNvCxnSpPr>
          <p:nvPr/>
        </p:nvCxnSpPr>
        <p:spPr>
          <a:xfrm>
            <a:off x="2051720" y="3379000"/>
            <a:ext cx="3024336" cy="192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AF24E522-026A-4608-8218-52D35A9866DA}"/>
              </a:ext>
            </a:extLst>
          </p:cNvPr>
          <p:cNvSpPr txBox="1"/>
          <p:nvPr/>
        </p:nvSpPr>
        <p:spPr>
          <a:xfrm>
            <a:off x="627105" y="1205747"/>
            <a:ext cx="788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 Rounded MT Bold" panose="020F0704030504030204" pitchFamily="34" charset="0"/>
              </a:rPr>
              <a:t>Projecteer een blijde gebeurtenis op een witte muur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1C0DE2-803B-4A41-9DEB-D2517B673AA5}"/>
              </a:ext>
            </a:extLst>
          </p:cNvPr>
          <p:cNvSpPr txBox="1"/>
          <p:nvPr/>
        </p:nvSpPr>
        <p:spPr>
          <a:xfrm>
            <a:off x="467544" y="5258874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Maak de kleuren zo levendig mogelijk, </a:t>
            </a:r>
          </a:p>
          <a:p>
            <a:r>
              <a:rPr lang="nl-N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laat het bewegen, </a:t>
            </a:r>
          </a:p>
          <a:p>
            <a:r>
              <a:rPr lang="nl-N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luister naar de geluiden</a:t>
            </a:r>
          </a:p>
          <a:p>
            <a:r>
              <a:rPr lang="nl-NL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Neem het beeld in je handen en breng het naar je hart.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A398C88B-6909-4DCD-8F8F-28287728EE85}"/>
              </a:ext>
            </a:extLst>
          </p:cNvPr>
          <p:cNvSpPr txBox="1">
            <a:spLocks/>
          </p:cNvSpPr>
          <p:nvPr/>
        </p:nvSpPr>
        <p:spPr bwMode="auto">
          <a:xfrm>
            <a:off x="-1" y="640357"/>
            <a:ext cx="9144001" cy="65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nl-NL" kern="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naar Geassocieerd </a:t>
            </a:r>
            <a:r>
              <a:rPr lang="nl-NL" sz="3200" kern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(er in kruipen)</a:t>
            </a:r>
            <a:endParaRPr lang="nl-NL" kern="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B12C0A6-AAEA-48CB-8026-BD559EDB7963}"/>
              </a:ext>
            </a:extLst>
          </p:cNvPr>
          <p:cNvSpPr txBox="1"/>
          <p:nvPr/>
        </p:nvSpPr>
        <p:spPr>
          <a:xfrm>
            <a:off x="1582824" y="2041514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gedissocieerd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B7277CD-B8A3-48B6-83C2-D293D72A0ACD}"/>
              </a:ext>
            </a:extLst>
          </p:cNvPr>
          <p:cNvSpPr txBox="1"/>
          <p:nvPr/>
        </p:nvSpPr>
        <p:spPr>
          <a:xfrm>
            <a:off x="6948264" y="6396335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geassocieerd</a:t>
            </a:r>
          </a:p>
        </p:txBody>
      </p:sp>
    </p:spTree>
    <p:extLst>
      <p:ext uri="{BB962C8B-B14F-4D97-AF65-F5344CB8AC3E}">
        <p14:creationId xmlns:p14="http://schemas.microsoft.com/office/powerpoint/2010/main" val="42325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uiExpand="1" build="p"/>
      <p:bldP spid="21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8" descr="Trauma-Verwerking-300x189.jpg"/>
          <p:cNvPicPr>
            <a:picLocks noChangeAspect="1"/>
          </p:cNvPicPr>
          <p:nvPr/>
        </p:nvPicPr>
        <p:blipFill>
          <a:blip r:embed="rId2" cstate="print"/>
          <a:srcRect l="68696" b="50109"/>
          <a:stretch>
            <a:fillRect/>
          </a:stretch>
        </p:blipFill>
        <p:spPr bwMode="auto">
          <a:xfrm>
            <a:off x="-180529" y="1"/>
            <a:ext cx="9324529" cy="70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Wat doe je met een trauma?</a:t>
            </a:r>
          </a:p>
        </p:txBody>
      </p:sp>
      <p:pic>
        <p:nvPicPr>
          <p:cNvPr id="9" name="Tijdelijke aanduiding voor inhoud 8" descr="Trauma-Verwerking-300x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0109"/>
          <a:stretch>
            <a:fillRect/>
          </a:stretch>
        </p:blipFill>
        <p:spPr>
          <a:xfrm>
            <a:off x="-180527" y="1295610"/>
            <a:ext cx="9324528" cy="2914204"/>
          </a:xfrm>
        </p:spPr>
      </p:pic>
      <p:sp>
        <p:nvSpPr>
          <p:cNvPr id="1026" name="AutoShape 2" descr="Trauma Verwer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Trauma Verwer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Trauma Verwer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Afbeeldingsresultaat voor trauma verwer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Afbeeldingsresultaat voor trauma verwer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Tijdelijke aanduiding voor inhoud 8" descr="Trauma-Verwerking-300x189.jpg"/>
          <p:cNvPicPr>
            <a:picLocks noChangeAspect="1"/>
          </p:cNvPicPr>
          <p:nvPr/>
        </p:nvPicPr>
        <p:blipFill>
          <a:blip r:embed="rId2" cstate="print"/>
          <a:srcRect t="45821" r="60898"/>
          <a:stretch>
            <a:fillRect/>
          </a:stretch>
        </p:blipFill>
        <p:spPr bwMode="auto">
          <a:xfrm>
            <a:off x="-180531" y="4174036"/>
            <a:ext cx="3744417" cy="289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ijdelijke aanduiding voor inhoud 8" descr="Trauma-Verwerking-300x189.jpg"/>
          <p:cNvPicPr>
            <a:picLocks noChangeAspect="1"/>
          </p:cNvPicPr>
          <p:nvPr/>
        </p:nvPicPr>
        <p:blipFill rotWithShape="1">
          <a:blip r:embed="rId2" cstate="print"/>
          <a:srcRect l="37820" t="60395" b="29756"/>
          <a:stretch/>
        </p:blipFill>
        <p:spPr bwMode="auto">
          <a:xfrm>
            <a:off x="3563888" y="4204625"/>
            <a:ext cx="5580112" cy="80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Tijdelijke aanduiding voor inhoud 8" descr="Trauma-Verwerking-300x189.jpg"/>
          <p:cNvPicPr>
            <a:picLocks noChangeAspect="1"/>
          </p:cNvPicPr>
          <p:nvPr/>
        </p:nvPicPr>
        <p:blipFill>
          <a:blip r:embed="rId2" cstate="print"/>
          <a:srcRect l="43161" t="70244" b="21615"/>
          <a:stretch>
            <a:fillRect/>
          </a:stretch>
        </p:blipFill>
        <p:spPr bwMode="auto">
          <a:xfrm>
            <a:off x="3563888" y="5013176"/>
            <a:ext cx="5580112" cy="6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Tijdelijke aanduiding voor inhoud 8" descr="Trauma-Verwerking-300x189.jpg"/>
          <p:cNvPicPr>
            <a:picLocks noChangeAspect="1"/>
          </p:cNvPicPr>
          <p:nvPr/>
        </p:nvPicPr>
        <p:blipFill>
          <a:blip r:embed="rId2" cstate="print"/>
          <a:srcRect l="40872" t="78385" b="4913"/>
          <a:stretch>
            <a:fillRect/>
          </a:stretch>
        </p:blipFill>
        <p:spPr bwMode="auto">
          <a:xfrm>
            <a:off x="3563888" y="5661247"/>
            <a:ext cx="5580112" cy="137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239250" cy="62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926976"/>
          </a:xfrm>
        </p:spPr>
        <p:txBody>
          <a:bodyPr/>
          <a:lstStyle/>
          <a:p>
            <a:r>
              <a:rPr lang="nl-NL" sz="6000" b="1" dirty="0">
                <a:solidFill>
                  <a:srgbClr val="0000FF"/>
                </a:solidFill>
                <a:latin typeface="Calibri" pitchFamily="34" charset="0"/>
              </a:rPr>
              <a:t>Een trauma met boosheid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5029386"/>
            <a:ext cx="5580112" cy="1512168"/>
          </a:xfrm>
        </p:spPr>
        <p:txBody>
          <a:bodyPr/>
          <a:lstStyle/>
          <a:p>
            <a:pPr>
              <a:buNone/>
            </a:pPr>
            <a:r>
              <a:rPr lang="nl-NL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Boosheid vasthouden is als</a:t>
            </a:r>
          </a:p>
          <a:p>
            <a:pPr>
              <a:buNone/>
            </a:pPr>
            <a:r>
              <a:rPr lang="nl-NL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Vergif drinken</a:t>
            </a:r>
          </a:p>
          <a:p>
            <a:pPr>
              <a:buNone/>
            </a:pPr>
            <a:r>
              <a:rPr lang="nl-NL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verwachten</a:t>
            </a:r>
          </a:p>
          <a:p>
            <a:pPr>
              <a:buNone/>
            </a:pPr>
            <a:r>
              <a:rPr lang="nl-NL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 de andere persoon zal sterven.</a:t>
            </a:r>
          </a:p>
        </p:txBody>
      </p:sp>
      <p:pic>
        <p:nvPicPr>
          <p:cNvPr id="6" name="Picture 2" descr="Afbeeldingsresultaat voor trauma verwerken"/>
          <p:cNvPicPr>
            <a:picLocks noChangeAspect="1" noChangeArrowheads="1"/>
          </p:cNvPicPr>
          <p:nvPr/>
        </p:nvPicPr>
        <p:blipFill>
          <a:blip r:embed="rId3" cstate="print"/>
          <a:srcRect l="776" t="18688" r="42561" b="74304"/>
          <a:stretch>
            <a:fillRect/>
          </a:stretch>
        </p:blipFill>
        <p:spPr bwMode="auto">
          <a:xfrm>
            <a:off x="395536" y="2052861"/>
            <a:ext cx="5256584" cy="432048"/>
          </a:xfrm>
          <a:prstGeom prst="rect">
            <a:avLst/>
          </a:prstGeom>
          <a:noFill/>
        </p:spPr>
      </p:pic>
      <p:pic>
        <p:nvPicPr>
          <p:cNvPr id="7" name="Picture 2" descr="Afbeeldingsresultaat voor trauma verwerken"/>
          <p:cNvPicPr>
            <a:picLocks noChangeAspect="1" noChangeArrowheads="1"/>
          </p:cNvPicPr>
          <p:nvPr/>
        </p:nvPicPr>
        <p:blipFill>
          <a:blip r:embed="rId3" cstate="print"/>
          <a:srcRect t="25695" r="64688" b="67297"/>
          <a:stretch>
            <a:fillRect/>
          </a:stretch>
        </p:blipFill>
        <p:spPr bwMode="auto">
          <a:xfrm>
            <a:off x="288031" y="2772941"/>
            <a:ext cx="3275857" cy="432048"/>
          </a:xfrm>
          <a:prstGeom prst="rect">
            <a:avLst/>
          </a:prstGeom>
          <a:noFill/>
        </p:spPr>
      </p:pic>
      <p:pic>
        <p:nvPicPr>
          <p:cNvPr id="8" name="Picture 2" descr="Afbeeldingsresultaat voor trauma verwerken"/>
          <p:cNvPicPr>
            <a:picLocks noChangeAspect="1" noChangeArrowheads="1"/>
          </p:cNvPicPr>
          <p:nvPr/>
        </p:nvPicPr>
        <p:blipFill>
          <a:blip r:embed="rId3" cstate="print"/>
          <a:srcRect t="33871" r="46835" b="59121"/>
          <a:stretch>
            <a:fillRect/>
          </a:stretch>
        </p:blipFill>
        <p:spPr bwMode="auto">
          <a:xfrm>
            <a:off x="288032" y="4077072"/>
            <a:ext cx="4932040" cy="432048"/>
          </a:xfrm>
          <a:prstGeom prst="rect">
            <a:avLst/>
          </a:prstGeom>
          <a:noFill/>
        </p:spPr>
      </p:pic>
      <p:pic>
        <p:nvPicPr>
          <p:cNvPr id="9" name="Picture 2" descr="Afbeeldingsresultaat voor trauma verwerken"/>
          <p:cNvPicPr>
            <a:picLocks noChangeAspect="1" noChangeArrowheads="1"/>
          </p:cNvPicPr>
          <p:nvPr/>
        </p:nvPicPr>
        <p:blipFill>
          <a:blip r:embed="rId3" cstate="print"/>
          <a:srcRect l="39969" t="40879" r="42178" b="52113"/>
          <a:stretch>
            <a:fillRect/>
          </a:stretch>
        </p:blipFill>
        <p:spPr bwMode="auto">
          <a:xfrm>
            <a:off x="7740352" y="6015158"/>
            <a:ext cx="1403648" cy="366169"/>
          </a:xfrm>
          <a:prstGeom prst="rect">
            <a:avLst/>
          </a:prstGeom>
          <a:noFill/>
        </p:spPr>
      </p:pic>
      <p:pic>
        <p:nvPicPr>
          <p:cNvPr id="10" name="Picture 2" descr="Afbeeldingsresultaat voor trauma verwerken"/>
          <p:cNvPicPr>
            <a:picLocks noChangeAspect="1" noChangeArrowheads="1"/>
          </p:cNvPicPr>
          <p:nvPr/>
        </p:nvPicPr>
        <p:blipFill>
          <a:blip r:embed="rId3" cstate="print"/>
          <a:srcRect l="35222" t="25695" r="34416" b="67433"/>
          <a:stretch>
            <a:fillRect/>
          </a:stretch>
        </p:blipFill>
        <p:spPr bwMode="auto">
          <a:xfrm>
            <a:off x="467544" y="3429000"/>
            <a:ext cx="2816696" cy="42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al 18"/>
          <p:cNvSpPr/>
          <p:nvPr/>
        </p:nvSpPr>
        <p:spPr>
          <a:xfrm>
            <a:off x="4932040" y="1196752"/>
            <a:ext cx="3888432" cy="1512168"/>
          </a:xfrm>
          <a:prstGeom prst="ellipse">
            <a:avLst/>
          </a:prstGeom>
          <a:solidFill>
            <a:srgbClr val="C1D7F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rgbClr val="0000FF"/>
                </a:solidFill>
                <a:latin typeface="Calibri" pitchFamily="34" charset="0"/>
              </a:rPr>
              <a:t>scherm veraf</a:t>
            </a:r>
          </a:p>
          <a:p>
            <a:pPr algn="ctr"/>
            <a:endParaRPr lang="nl-NL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Ovaal 17"/>
          <p:cNvSpPr/>
          <p:nvPr/>
        </p:nvSpPr>
        <p:spPr>
          <a:xfrm>
            <a:off x="-48916" y="3280890"/>
            <a:ext cx="4499992" cy="1493058"/>
          </a:xfrm>
          <a:prstGeom prst="ellipse">
            <a:avLst/>
          </a:prstGeom>
          <a:solidFill>
            <a:srgbClr val="FECCB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Calibri" pitchFamily="34" charset="0"/>
              </a:rPr>
              <a:t>scherm dichtbij</a:t>
            </a:r>
          </a:p>
          <a:p>
            <a:pPr algn="ctr"/>
            <a:endParaRPr lang="nl-NL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357"/>
          </a:xfrm>
        </p:spPr>
        <p:txBody>
          <a:bodyPr/>
          <a:lstStyle/>
          <a:p>
            <a:r>
              <a:rPr lang="nl-NL" sz="4000" b="1" dirty="0">
                <a:solidFill>
                  <a:srgbClr val="0000FF"/>
                </a:solidFill>
                <a:latin typeface="Calibri" pitchFamily="34" charset="0"/>
              </a:rPr>
              <a:t>Oefening 41: Associëren en Dissociëren</a:t>
            </a:r>
          </a:p>
        </p:txBody>
      </p:sp>
      <p:pic>
        <p:nvPicPr>
          <p:cNvPr id="7" name="Afbeelding 6" descr="rijmense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6965" y="4545381"/>
            <a:ext cx="3868231" cy="1808224"/>
          </a:xfrm>
          <a:prstGeom prst="rect">
            <a:avLst/>
          </a:prstGeom>
        </p:spPr>
      </p:pic>
      <p:pic>
        <p:nvPicPr>
          <p:cNvPr id="10" name="Afbeelding 9" descr="rijmense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5680"/>
          <a:stretch>
            <a:fillRect/>
          </a:stretch>
        </p:blipFill>
        <p:spPr>
          <a:xfrm>
            <a:off x="5343021" y="5064007"/>
            <a:ext cx="3189419" cy="1217590"/>
          </a:xfrm>
          <a:prstGeom prst="rect">
            <a:avLst/>
          </a:prstGeom>
        </p:spPr>
      </p:pic>
      <p:sp>
        <p:nvSpPr>
          <p:cNvPr id="11" name="PIJL-OMHOOG 10"/>
          <p:cNvSpPr/>
          <p:nvPr/>
        </p:nvSpPr>
        <p:spPr>
          <a:xfrm rot="1059661">
            <a:off x="713032" y="4119609"/>
            <a:ext cx="265868" cy="625392"/>
          </a:xfrm>
          <a:prstGeom prst="upArrow">
            <a:avLst/>
          </a:prstGeom>
          <a:solidFill>
            <a:srgbClr val="FB461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 rot="20365642">
            <a:off x="3325087" y="4077372"/>
            <a:ext cx="308917" cy="561095"/>
          </a:xfrm>
          <a:prstGeom prst="upArrow">
            <a:avLst/>
          </a:prstGeom>
          <a:solidFill>
            <a:srgbClr val="FB461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HOOG 12"/>
          <p:cNvSpPr/>
          <p:nvPr/>
        </p:nvSpPr>
        <p:spPr>
          <a:xfrm>
            <a:off x="2112035" y="4204116"/>
            <a:ext cx="252390" cy="566477"/>
          </a:xfrm>
          <a:prstGeom prst="upArrow">
            <a:avLst/>
          </a:prstGeom>
          <a:solidFill>
            <a:srgbClr val="FB461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HOOG 13"/>
          <p:cNvSpPr/>
          <p:nvPr/>
        </p:nvSpPr>
        <p:spPr>
          <a:xfrm rot="647200">
            <a:off x="5604589" y="2231595"/>
            <a:ext cx="243724" cy="2543470"/>
          </a:xfrm>
          <a:prstGeom prst="upArrow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HOOG 14"/>
          <p:cNvSpPr/>
          <p:nvPr/>
        </p:nvSpPr>
        <p:spPr>
          <a:xfrm>
            <a:off x="6732240" y="2276873"/>
            <a:ext cx="288032" cy="2520280"/>
          </a:xfrm>
          <a:prstGeom prst="upArrow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HOOG 15"/>
          <p:cNvSpPr/>
          <p:nvPr/>
        </p:nvSpPr>
        <p:spPr>
          <a:xfrm rot="20622406">
            <a:off x="7954196" y="2064228"/>
            <a:ext cx="280728" cy="2674438"/>
          </a:xfrm>
          <a:prstGeom prst="upArrow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2376118" y="6281596"/>
            <a:ext cx="6767882" cy="57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Wat gebeurt er met je gevoelens?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E539F38-CDEC-4DD8-9B85-E9AC722EFB57}"/>
              </a:ext>
            </a:extLst>
          </p:cNvPr>
          <p:cNvSpPr/>
          <p:nvPr/>
        </p:nvSpPr>
        <p:spPr>
          <a:xfrm>
            <a:off x="72010" y="608544"/>
            <a:ext cx="4932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 met zijn allen in een rij staan. </a:t>
            </a:r>
            <a:endParaRPr lang="nl-NL" sz="1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Projecteer een leuke herinnering op de muur.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Zoals hieronder</a:t>
            </a:r>
            <a:endParaRPr lang="nl-NL" sz="1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A1D43B3-AB1F-439B-B211-E5E399BDF484}"/>
              </a:ext>
            </a:extLst>
          </p:cNvPr>
          <p:cNvSpPr/>
          <p:nvPr/>
        </p:nvSpPr>
        <p:spPr>
          <a:xfrm>
            <a:off x="72010" y="1461378"/>
            <a:ext cx="4932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 startAt="4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Loop nu van de muur weg. </a:t>
            </a:r>
            <a:endParaRPr lang="nl-NL" sz="1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 startAt="4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Dit is </a:t>
            </a:r>
            <a:r>
              <a:rPr lang="nl-NL" sz="1800" b="1" u="sng" kern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gedissocieerd</a:t>
            </a: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nl-NL" sz="1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 startAt="4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gebeurt er met je gevoelens?</a:t>
            </a:r>
            <a:endParaRPr lang="nl-NL" sz="1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 startAt="4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Loop naar de muur en pak nu de projectie van de muur en ga er in staan.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 startAt="4"/>
              <a:tabLst>
                <a:tab pos="215900" algn="l"/>
                <a:tab pos="449580" algn="l"/>
              </a:tabLst>
            </a:pP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Dit is </a:t>
            </a:r>
            <a:r>
              <a:rPr lang="nl-NL" sz="1800" b="1" u="sng" kern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geassocieerd</a:t>
            </a:r>
            <a:r>
              <a:rPr lang="nl-NL" sz="1800" kern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nl-NL" sz="1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3" grpId="0" build="p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08DB0-3AF2-49B7-A875-DB956848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0"/>
            <a:ext cx="9505056" cy="1143000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essentie van de videotechniek is:</a:t>
            </a:r>
          </a:p>
        </p:txBody>
      </p:sp>
      <p:pic>
        <p:nvPicPr>
          <p:cNvPr id="4098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07662F2D-5FCB-410F-BBED-AA84D4B87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9066" r="1" b="12774"/>
          <a:stretch/>
        </p:blipFill>
        <p:spPr bwMode="auto">
          <a:xfrm>
            <a:off x="45426" y="1340768"/>
            <a:ext cx="9098573" cy="5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37BC6159-00DB-4FA1-9B17-6BE8CF335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648521">
            <a:off x="4121994" y="4248622"/>
            <a:ext cx="900012" cy="8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12456E12-16F9-4964-BF14-4C5D3D0CE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20594961">
            <a:off x="4546231" y="5286613"/>
            <a:ext cx="13958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2DA1B52C-24B1-45CC-8DE5-2CD1E342C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648521">
            <a:off x="7660561" y="4785869"/>
            <a:ext cx="13958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22FB4B12-99DF-4E63-A174-422B01442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648521">
            <a:off x="7216644" y="5957316"/>
            <a:ext cx="669533" cy="6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20E1CDD6-595E-413A-871A-57B27C439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848558">
            <a:off x="6230603" y="1777785"/>
            <a:ext cx="900012" cy="8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CC436DB9-AAEA-43E6-B41E-D6923F2BD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648521">
            <a:off x="2551852" y="2641880"/>
            <a:ext cx="900012" cy="8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AF76DE2F-80C6-492D-9245-F370D01DB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648521">
            <a:off x="1851713" y="4855693"/>
            <a:ext cx="900012" cy="8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jaklah Hatimu Bicara ! | &amp;quot;KATA-KATA HIKMAH&amp;quot; Ogy Febri ...">
            <a:extLst>
              <a:ext uri="{FF2B5EF4-FFF2-40B4-BE49-F238E27FC236}">
                <a16:creationId xmlns:a16="http://schemas.microsoft.com/office/drawing/2014/main" id="{0FD98AFC-C842-4A79-B9FD-5E7A8D79E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31390" r="7596" b="28826"/>
          <a:stretch/>
        </p:blipFill>
        <p:spPr bwMode="auto">
          <a:xfrm rot="648521">
            <a:off x="679861" y="3631558"/>
            <a:ext cx="900012" cy="8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4BC8734-CCCF-4DDA-B5EF-8D7F75C7A4F5}"/>
              </a:ext>
            </a:extLst>
          </p:cNvPr>
          <p:cNvSpPr txBox="1">
            <a:spLocks/>
          </p:cNvSpPr>
          <p:nvPr/>
        </p:nvSpPr>
        <p:spPr bwMode="auto">
          <a:xfrm>
            <a:off x="-211757" y="1475299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nl-NL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Alles omvattende </a:t>
            </a:r>
            <a:r>
              <a:rPr lang="nl-NL" sz="48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Liefde</a:t>
            </a:r>
            <a:r>
              <a:rPr lang="nl-NL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sturen naar jezelf in de beelden van je herinnering</a:t>
            </a:r>
          </a:p>
        </p:txBody>
      </p:sp>
    </p:spTree>
    <p:extLst>
      <p:ext uri="{BB962C8B-B14F-4D97-AF65-F5344CB8AC3E}">
        <p14:creationId xmlns:p14="http://schemas.microsoft.com/office/powerpoint/2010/main" val="102762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976" y="1152128"/>
            <a:ext cx="8276456" cy="12695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Het brein kan enkel verhalen verwerken, geen pijnpunten.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In de videotechniek gebruiken we daarom positieve ervaringen om de negatieve te verwerken.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52128"/>
          </a:xfrm>
        </p:spPr>
        <p:txBody>
          <a:bodyPr>
            <a:normAutofit/>
          </a:bodyPr>
          <a:lstStyle/>
          <a:p>
            <a:r>
              <a:rPr lang="nl-NL" sz="6600" b="1" dirty="0">
                <a:solidFill>
                  <a:srgbClr val="0000FF"/>
                </a:solidFill>
                <a:latin typeface="Calibri" pitchFamily="34" charset="0"/>
              </a:rPr>
              <a:t>42 Video techniek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A89CC57-E832-4CCE-B4BF-77F6DC7C6CC5}"/>
              </a:ext>
            </a:extLst>
          </p:cNvPr>
          <p:cNvSpPr txBox="1">
            <a:spLocks/>
          </p:cNvSpPr>
          <p:nvPr/>
        </p:nvSpPr>
        <p:spPr bwMode="auto">
          <a:xfrm>
            <a:off x="176461" y="2780928"/>
            <a:ext cx="827645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nl-NL" sz="2400" kern="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Projecteer een vervelende ervaring op de muur.</a:t>
            </a:r>
          </a:p>
          <a:p>
            <a:pPr>
              <a:spcBef>
                <a:spcPts val="0"/>
              </a:spcBef>
            </a:pPr>
            <a:r>
              <a:rPr lang="nl-NL" sz="2400" kern="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‘Ik hier - zij/hij daar op het scherm’.</a:t>
            </a:r>
          </a:p>
          <a:p>
            <a:pPr>
              <a:spcBef>
                <a:spcPts val="0"/>
              </a:spcBef>
            </a:pPr>
            <a:r>
              <a:rPr lang="nl-NL" sz="2400" kern="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Houd je ogen gericht op het scherm.</a:t>
            </a:r>
          </a:p>
          <a:p>
            <a:pPr>
              <a:spcBef>
                <a:spcPts val="0"/>
              </a:spcBef>
            </a:pPr>
            <a:r>
              <a:rPr lang="nl-NL" sz="2400" kern="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Kijk met een liefdevolle en ondersteunende houding naar hem/haar (jezelf) daar op het scherm. </a:t>
            </a:r>
          </a:p>
          <a:p>
            <a:pPr>
              <a:spcBef>
                <a:spcPts val="0"/>
              </a:spcBef>
            </a:pPr>
            <a:r>
              <a:rPr lang="nl-NL" sz="2400" kern="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Stuur allesomvattende liefde.</a:t>
            </a:r>
          </a:p>
          <a:p>
            <a:pPr>
              <a:spcBef>
                <a:spcPts val="0"/>
              </a:spcBef>
            </a:pPr>
            <a:r>
              <a:rPr lang="nl-NL" sz="2400" kern="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Breng dit tot uiting telkens als er iets pijnlijks omhoog komt.</a:t>
            </a:r>
          </a:p>
          <a:p>
            <a:pPr>
              <a:spcBef>
                <a:spcPts val="0"/>
              </a:spcBef>
            </a:pPr>
            <a:r>
              <a:rPr lang="nl-NL" sz="2400" kern="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Gebruik de tegenwoordige tijd.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nl-NL" sz="6600" b="1" dirty="0">
                <a:solidFill>
                  <a:srgbClr val="0000FF"/>
                </a:solidFill>
                <a:latin typeface="Calibri" pitchFamily="34" charset="0"/>
              </a:rPr>
              <a:t>Video techniek</a:t>
            </a: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027" y="1844824"/>
            <a:ext cx="2475397" cy="2880320"/>
          </a:xfrm>
          <a:prstGeom prst="rect">
            <a:avLst/>
          </a:prstGeom>
          <a:noFill/>
        </p:spPr>
      </p:pic>
      <p:cxnSp>
        <p:nvCxnSpPr>
          <p:cNvPr id="135172" name="AutoShape 4"/>
          <p:cNvCxnSpPr>
            <a:cxnSpLocks noChangeShapeType="1"/>
          </p:cNvCxnSpPr>
          <p:nvPr/>
        </p:nvCxnSpPr>
        <p:spPr bwMode="auto">
          <a:xfrm flipV="1">
            <a:off x="766763" y="1844824"/>
            <a:ext cx="2421055" cy="3073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3" name="AutoShape 5"/>
          <p:cNvCxnSpPr>
            <a:cxnSpLocks noChangeShapeType="1"/>
          </p:cNvCxnSpPr>
          <p:nvPr/>
        </p:nvCxnSpPr>
        <p:spPr bwMode="auto">
          <a:xfrm flipV="1">
            <a:off x="766763" y="3356992"/>
            <a:ext cx="2421867" cy="1197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4" name="AutoShape 6"/>
          <p:cNvCxnSpPr>
            <a:cxnSpLocks noChangeShapeType="1"/>
          </p:cNvCxnSpPr>
          <p:nvPr/>
        </p:nvCxnSpPr>
        <p:spPr bwMode="auto">
          <a:xfrm>
            <a:off x="766763" y="2152218"/>
            <a:ext cx="0" cy="23803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5" name="AutoShape 7"/>
          <p:cNvCxnSpPr>
            <a:cxnSpLocks noChangeShapeType="1"/>
          </p:cNvCxnSpPr>
          <p:nvPr/>
        </p:nvCxnSpPr>
        <p:spPr bwMode="auto">
          <a:xfrm>
            <a:off x="3187818" y="1866930"/>
            <a:ext cx="811" cy="14900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5176" name="AutoShape 8"/>
          <p:cNvCxnSpPr>
            <a:cxnSpLocks noChangeShapeType="1"/>
          </p:cNvCxnSpPr>
          <p:nvPr/>
        </p:nvCxnSpPr>
        <p:spPr bwMode="auto">
          <a:xfrm flipH="1" flipV="1">
            <a:off x="3187818" y="1844824"/>
            <a:ext cx="3114524" cy="8463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 flipH="1" flipV="1">
            <a:off x="766763" y="2152218"/>
            <a:ext cx="5535579" cy="76349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5178" name="AutoShape 10"/>
          <p:cNvCxnSpPr>
            <a:cxnSpLocks noChangeShapeType="1"/>
          </p:cNvCxnSpPr>
          <p:nvPr/>
        </p:nvCxnSpPr>
        <p:spPr bwMode="auto">
          <a:xfrm flipH="1">
            <a:off x="766763" y="3679207"/>
            <a:ext cx="5535579" cy="85331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5179" name="AutoShape 11"/>
          <p:cNvCxnSpPr>
            <a:cxnSpLocks noChangeShapeType="1"/>
          </p:cNvCxnSpPr>
          <p:nvPr/>
        </p:nvCxnSpPr>
        <p:spPr bwMode="auto">
          <a:xfrm flipH="1" flipV="1">
            <a:off x="3187818" y="3334886"/>
            <a:ext cx="3114524" cy="2095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3" name="Tekstvak 12"/>
          <p:cNvSpPr txBox="1"/>
          <p:nvPr/>
        </p:nvSpPr>
        <p:spPr>
          <a:xfrm>
            <a:off x="0" y="47971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Projectie van een interne voorstelling  =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‘video’ uit het verleden op een muur,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om van deze herinneringen de negatieve energie weg te nemen</a:t>
            </a:r>
          </a:p>
        </p:txBody>
      </p:sp>
      <p:sp>
        <p:nvSpPr>
          <p:cNvPr id="15" name="Tekstvak 14"/>
          <p:cNvSpPr txBox="1"/>
          <p:nvPr/>
        </p:nvSpPr>
        <p:spPr>
          <a:xfrm rot="735797">
            <a:off x="496144" y="2267716"/>
            <a:ext cx="3092706" cy="141577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74"/>
                </a:solidFill>
                <a:latin typeface="Arial Black" pitchFamily="34" charset="0"/>
              </a:rPr>
              <a:t>S</a:t>
            </a:r>
            <a:r>
              <a:rPr lang="nl-NL" sz="5400" b="1" dirty="0">
                <a:solidFill>
                  <a:srgbClr val="00009A"/>
                </a:solidFill>
                <a:latin typeface="Arial Black" pitchFamily="34" charset="0"/>
              </a:rPr>
              <a:t>c</a:t>
            </a:r>
            <a:r>
              <a:rPr lang="nl-NL" sz="5400" b="1" dirty="0">
                <a:solidFill>
                  <a:srgbClr val="0000FF"/>
                </a:solidFill>
                <a:latin typeface="Arial Black" pitchFamily="34" charset="0"/>
              </a:rPr>
              <a:t>h</a:t>
            </a:r>
            <a:r>
              <a:rPr lang="nl-NL" sz="5400" b="1" dirty="0">
                <a:solidFill>
                  <a:srgbClr val="4343FF"/>
                </a:solidFill>
                <a:latin typeface="Arial Black" pitchFamily="34" charset="0"/>
              </a:rPr>
              <a:t>e</a:t>
            </a:r>
            <a:r>
              <a:rPr lang="nl-NL" sz="5400" b="1" dirty="0">
                <a:solidFill>
                  <a:srgbClr val="7575FF"/>
                </a:solidFill>
                <a:latin typeface="Arial Black" pitchFamily="34" charset="0"/>
              </a:rPr>
              <a:t>r</a:t>
            </a:r>
            <a:r>
              <a:rPr lang="nl-NL" sz="5400" b="1" dirty="0">
                <a:solidFill>
                  <a:srgbClr val="9B9BFF"/>
                </a:solidFill>
                <a:latin typeface="Arial Black" pitchFamily="34" charset="0"/>
              </a:rPr>
              <a:t>m</a:t>
            </a:r>
          </a:p>
          <a:p>
            <a:pPr algn="ctr"/>
            <a:r>
              <a:rPr lang="nl-NL" sz="3200" b="1" dirty="0">
                <a:solidFill>
                  <a:srgbClr val="9B9BFF"/>
                </a:solidFill>
                <a:latin typeface="Arial Black" pitchFamily="34" charset="0"/>
              </a:rPr>
              <a:t>herinnering</a:t>
            </a:r>
            <a:endParaRPr lang="nl-NL" sz="4400" b="1" dirty="0">
              <a:solidFill>
                <a:srgbClr val="9B9BFF"/>
              </a:solidFill>
              <a:latin typeface="Arial Black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 rot="1322707">
            <a:off x="239736" y="951314"/>
            <a:ext cx="3092706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74"/>
                </a:solidFill>
                <a:latin typeface="Arial Black" pitchFamily="34" charset="0"/>
              </a:rPr>
              <a:t>Muur</a:t>
            </a:r>
            <a:endParaRPr lang="nl-NL" sz="4400" b="1" dirty="0">
              <a:solidFill>
                <a:srgbClr val="9B9BFF"/>
              </a:solidFill>
              <a:latin typeface="Arial Black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-36512" y="59823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Spreek als je het over jezelf in de projectie hebt</a:t>
            </a:r>
          </a:p>
          <a:p>
            <a:r>
              <a:rPr lang="nl-N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de 3</a:t>
            </a:r>
            <a:r>
              <a:rPr lang="nl-NL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nl-N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persoon: hij/zij in dat plaatje doet dit voelt dat….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~Ruffles And Stuff~: &amp;quot;Field of Flowers&amp;quot; Vase"/>
          <p:cNvPicPr>
            <a:picLocks noChangeAspect="1" noChangeArrowheads="1"/>
          </p:cNvPicPr>
          <p:nvPr/>
        </p:nvPicPr>
        <p:blipFill>
          <a:blip r:embed="rId2" cstate="print"/>
          <a:srcRect t="19924" b="42443"/>
          <a:stretch>
            <a:fillRect/>
          </a:stretch>
        </p:blipFill>
        <p:spPr bwMode="auto">
          <a:xfrm>
            <a:off x="0" y="4508265"/>
            <a:ext cx="9144000" cy="2349735"/>
          </a:xfrm>
          <a:prstGeom prst="rect">
            <a:avLst/>
          </a:prstGeom>
          <a:noFill/>
        </p:spPr>
      </p:pic>
      <p:sp>
        <p:nvSpPr>
          <p:cNvPr id="8" name="PIJL-OMLAAG 7"/>
          <p:cNvSpPr/>
          <p:nvPr/>
        </p:nvSpPr>
        <p:spPr>
          <a:xfrm rot="20386800">
            <a:off x="1897715" y="2443568"/>
            <a:ext cx="543897" cy="274668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1674558"/>
            <a:ext cx="358984" cy="333861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105620" y="1884973"/>
            <a:ext cx="543898" cy="334478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4945309" y="550858"/>
            <a:ext cx="543897" cy="530008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943421" y="1624489"/>
            <a:ext cx="358984" cy="373617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4680520" cy="71095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Zonne-straaltjes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tweetallen, 2 minuten elk.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op een recente gebeurtenis die  goed en/of nieuw was. Waarin je energie, blijheid of geluk voelde.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Deel in de hele groep de titel van jouw ervaring en laat je gevoelens op je gezicht zien</a:t>
            </a: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2389920" cy="2376264"/>
          </a:xfrm>
          <a:prstGeom prst="rect">
            <a:avLst/>
          </a:prstGeom>
          <a:noFill/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0E724B1C-C14F-41A8-8099-AED07052F901}"/>
              </a:ext>
            </a:extLst>
          </p:cNvPr>
          <p:cNvSpPr/>
          <p:nvPr/>
        </p:nvSpPr>
        <p:spPr>
          <a:xfrm>
            <a:off x="8705437" y="6536377"/>
            <a:ext cx="2199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492896"/>
            <a:ext cx="1512168" cy="1368152"/>
          </a:xfrm>
          <a:solidFill>
            <a:srgbClr val="C7E3FD"/>
          </a:solidFill>
        </p:spPr>
        <p:txBody>
          <a:bodyPr/>
          <a:lstStyle/>
          <a:p>
            <a:pPr>
              <a:buNone/>
            </a:pPr>
            <a:r>
              <a:rPr lang="nl-NL" sz="2000" dirty="0">
                <a:solidFill>
                  <a:srgbClr val="0000FF"/>
                </a:solidFill>
                <a:latin typeface="Calibri" pitchFamily="34" charset="0"/>
              </a:rPr>
              <a:t>Vóór de </a:t>
            </a:r>
            <a:r>
              <a:rPr lang="nl-NL" sz="2000" dirty="0" err="1">
                <a:solidFill>
                  <a:srgbClr val="0000FF"/>
                </a:solidFill>
                <a:latin typeface="Calibri" pitchFamily="34" charset="0"/>
              </a:rPr>
              <a:t>SEG</a:t>
            </a:r>
            <a:endParaRPr lang="nl-NL" sz="2000" dirty="0">
              <a:solidFill>
                <a:srgbClr val="0000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  <a:latin typeface="Calibri" pitchFamily="34" charset="0"/>
              </a:rPr>
              <a:t>Toen alles nog goed was</a:t>
            </a:r>
          </a:p>
        </p:txBody>
      </p:sp>
      <p:pic>
        <p:nvPicPr>
          <p:cNvPr id="68610" name="Picture 2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40350" t="50071" r="39475"/>
          <a:stretch>
            <a:fillRect/>
          </a:stretch>
        </p:blipFill>
        <p:spPr bwMode="auto">
          <a:xfrm>
            <a:off x="179511" y="4126241"/>
            <a:ext cx="1481017" cy="2067581"/>
          </a:xfrm>
          <a:prstGeom prst="rect">
            <a:avLst/>
          </a:prstGeom>
          <a:noFill/>
        </p:spPr>
      </p:pic>
      <p:pic>
        <p:nvPicPr>
          <p:cNvPr id="68612" name="Picture 4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40384" r="40232" b="51319"/>
          <a:stretch>
            <a:fillRect/>
          </a:stretch>
        </p:blipFill>
        <p:spPr bwMode="auto">
          <a:xfrm>
            <a:off x="1824982" y="4126240"/>
            <a:ext cx="1459469" cy="2067581"/>
          </a:xfrm>
          <a:prstGeom prst="rect">
            <a:avLst/>
          </a:prstGeom>
          <a:noFill/>
        </p:spPr>
      </p:pic>
      <p:pic>
        <p:nvPicPr>
          <p:cNvPr id="68614" name="Picture 6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60768" r="19232" b="51319"/>
          <a:stretch>
            <a:fillRect/>
          </a:stretch>
        </p:blipFill>
        <p:spPr bwMode="auto">
          <a:xfrm>
            <a:off x="3449439" y="4126241"/>
            <a:ext cx="1512168" cy="2076323"/>
          </a:xfrm>
          <a:prstGeom prst="rect">
            <a:avLst/>
          </a:prstGeom>
          <a:noFill/>
        </p:spPr>
      </p:pic>
      <p:pic>
        <p:nvPicPr>
          <p:cNvPr id="68618" name="Picture 10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80768" t="50475"/>
          <a:stretch>
            <a:fillRect/>
          </a:stretch>
        </p:blipFill>
        <p:spPr bwMode="auto">
          <a:xfrm>
            <a:off x="5162847" y="4126241"/>
            <a:ext cx="1440160" cy="2092025"/>
          </a:xfrm>
          <a:prstGeom prst="rect">
            <a:avLst/>
          </a:prstGeom>
          <a:noFill/>
        </p:spPr>
      </p:pic>
      <p:pic>
        <p:nvPicPr>
          <p:cNvPr id="10" name="Picture 2" descr="http://static0.trouw.nl/static/photo/2014/2/11/13/20140402152324/media_xl_2187928.jpg"/>
          <p:cNvPicPr>
            <a:picLocks noChangeAspect="1" noChangeArrowheads="1"/>
          </p:cNvPicPr>
          <p:nvPr/>
        </p:nvPicPr>
        <p:blipFill>
          <a:blip r:embed="rId2" cstate="print"/>
          <a:srcRect l="40350" t="50071" r="39475"/>
          <a:stretch>
            <a:fillRect/>
          </a:stretch>
        </p:blipFill>
        <p:spPr bwMode="auto">
          <a:xfrm>
            <a:off x="6876256" y="4126241"/>
            <a:ext cx="1512168" cy="2111071"/>
          </a:xfrm>
          <a:prstGeom prst="rect">
            <a:avLst/>
          </a:prstGeom>
          <a:noFill/>
        </p:spPr>
      </p:pic>
      <p:sp>
        <p:nvSpPr>
          <p:cNvPr id="11" name="Tijdelijke aanduiding voor inhoud 2"/>
          <p:cNvSpPr txBox="1">
            <a:spLocks noGrp="1"/>
          </p:cNvSpPr>
          <p:nvPr>
            <p:ph type="title"/>
          </p:nvPr>
        </p:nvSpPr>
        <p:spPr bwMode="auto">
          <a:xfrm>
            <a:off x="683568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Maak van de interne voorstelling  een video met 5 plaatjes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6876256" y="2492896"/>
            <a:ext cx="1512168" cy="1368152"/>
          </a:xfrm>
          <a:prstGeom prst="rect">
            <a:avLst/>
          </a:prstGeom>
          <a:solidFill>
            <a:srgbClr val="C7E3F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 de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SEG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Toen alles weer goed was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1853698" y="2492896"/>
            <a:ext cx="1512168" cy="1368152"/>
          </a:xfrm>
          <a:prstGeom prst="rect">
            <a:avLst/>
          </a:prstGeom>
          <a:solidFill>
            <a:srgbClr val="FECC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Het begin van de 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SEG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 bwMode="auto">
          <a:xfrm>
            <a:off x="3527884" y="2492896"/>
            <a:ext cx="1512168" cy="1368152"/>
          </a:xfrm>
          <a:prstGeom prst="rect">
            <a:avLst/>
          </a:prstGeom>
          <a:solidFill>
            <a:srgbClr val="F4707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Het hoogtepunt van de 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SEG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5202070" y="2492896"/>
            <a:ext cx="1512168" cy="1368152"/>
          </a:xfrm>
          <a:prstGeom prst="rect">
            <a:avLst/>
          </a:prstGeom>
          <a:solidFill>
            <a:srgbClr val="FECC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Het einde van de 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SEG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95536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1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339752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2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995936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3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652120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4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380312" y="16288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5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0000FF"/>
                </a:solidFill>
                <a:latin typeface="Calibri" pitchFamily="34" charset="0"/>
              </a:rPr>
              <a:t>Video techniek: projectie in de 3</a:t>
            </a:r>
            <a:r>
              <a:rPr lang="nl-NL" b="1" baseline="30000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nl-NL" b="1">
                <a:solidFill>
                  <a:srgbClr val="0000FF"/>
                </a:solidFill>
                <a:latin typeface="Calibri" pitchFamily="34" charset="0"/>
              </a:rPr>
              <a:t> positie</a:t>
            </a: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07504" y="980728"/>
            <a:ext cx="1800200" cy="1728192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Voor de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SEG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toen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alles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nog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OK was.</a:t>
            </a:r>
            <a:endParaRPr kumimoji="0" lang="nl-NL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051720" y="980728"/>
            <a:ext cx="1656184" cy="1728192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2</a:t>
            </a:r>
          </a:p>
          <a:p>
            <a:pPr algn="ctr">
              <a:spcAft>
                <a:spcPts val="1000"/>
              </a:spcAft>
            </a:pPr>
            <a:r>
              <a:rPr lang="nl-NL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et begin </a:t>
            </a:r>
            <a:r>
              <a:rPr lang="nl-NL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van de </a:t>
            </a:r>
            <a:r>
              <a:rPr lang="nl-NL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SEG</a:t>
            </a:r>
            <a:r>
              <a:rPr lang="nl-NL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779912" y="980728"/>
            <a:ext cx="1656184" cy="172819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</a:t>
            </a:r>
          </a:p>
          <a:p>
            <a:pPr algn="ctr">
              <a:spcAft>
                <a:spcPts val="1000"/>
              </a:spcAf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Het moment </a:t>
            </a:r>
            <a:r>
              <a:rPr lang="nl-NL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van de </a:t>
            </a:r>
            <a:r>
              <a:rPr lang="nl-NL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SEG</a:t>
            </a:r>
            <a:r>
              <a:rPr lang="nl-NL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508104" y="974018"/>
            <a:ext cx="1584176" cy="1734902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Het einde van de </a:t>
            </a: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SEG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7164288" y="974018"/>
            <a:ext cx="1907704" cy="1734902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5</a:t>
            </a:r>
          </a:p>
          <a:p>
            <a:pPr algn="ctr">
              <a:spcAft>
                <a:spcPts val="100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de SE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toen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alles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weer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OK was.</a:t>
            </a:r>
          </a:p>
        </p:txBody>
      </p:sp>
      <p:pic>
        <p:nvPicPr>
          <p:cNvPr id="9" name="Afbeelding 8" descr="hoof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79" y="5733256"/>
            <a:ext cx="1831016" cy="1097607"/>
          </a:xfrm>
          <a:prstGeom prst="rect">
            <a:avLst/>
          </a:prstGeom>
        </p:spPr>
      </p:pic>
      <p:cxnSp>
        <p:nvCxnSpPr>
          <p:cNvPr id="136199" name="AutoShape 7"/>
          <p:cNvCxnSpPr>
            <a:cxnSpLocks noChangeShapeType="1"/>
          </p:cNvCxnSpPr>
          <p:nvPr/>
        </p:nvCxnSpPr>
        <p:spPr bwMode="auto">
          <a:xfrm flipH="1" flipV="1">
            <a:off x="971600" y="3573016"/>
            <a:ext cx="2376266" cy="241856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0" name="AutoShape 8"/>
          <p:cNvCxnSpPr>
            <a:cxnSpLocks noChangeShapeType="1"/>
          </p:cNvCxnSpPr>
          <p:nvPr/>
        </p:nvCxnSpPr>
        <p:spPr bwMode="auto">
          <a:xfrm flipH="1" flipV="1">
            <a:off x="3203848" y="3645024"/>
            <a:ext cx="717104" cy="2178692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1" name="AutoShape 9"/>
          <p:cNvCxnSpPr>
            <a:cxnSpLocks noChangeShapeType="1"/>
          </p:cNvCxnSpPr>
          <p:nvPr/>
        </p:nvCxnSpPr>
        <p:spPr bwMode="auto">
          <a:xfrm flipV="1">
            <a:off x="4427984" y="3573016"/>
            <a:ext cx="432048" cy="2304256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2" name="AutoShape 10"/>
          <p:cNvCxnSpPr>
            <a:cxnSpLocks noChangeShapeType="1"/>
          </p:cNvCxnSpPr>
          <p:nvPr/>
        </p:nvCxnSpPr>
        <p:spPr bwMode="auto">
          <a:xfrm flipV="1">
            <a:off x="5209876" y="3717032"/>
            <a:ext cx="2818508" cy="2274543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36203" name="AutoShape 11"/>
          <p:cNvCxnSpPr>
            <a:cxnSpLocks noChangeShapeType="1"/>
          </p:cNvCxnSpPr>
          <p:nvPr/>
        </p:nvCxnSpPr>
        <p:spPr bwMode="auto">
          <a:xfrm flipV="1">
            <a:off x="4788024" y="3645026"/>
            <a:ext cx="1440160" cy="2304254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5" name="Rechthoek 14"/>
          <p:cNvSpPr/>
          <p:nvPr/>
        </p:nvSpPr>
        <p:spPr>
          <a:xfrm>
            <a:off x="0" y="4221088"/>
            <a:ext cx="912353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ik=hij/zij</a:t>
            </a:r>
            <a:r>
              <a:rPr lang="nl-NL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de video op het scherm</a:t>
            </a:r>
            <a:endParaRPr lang="nl-NL" sz="48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0" y="5013176"/>
            <a:ext cx="9144000" cy="646331"/>
          </a:xfrm>
          <a:prstGeom prst="rect">
            <a:avLst/>
          </a:prstGeom>
          <a:solidFill>
            <a:srgbClr val="FECCB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Zeg iets </a:t>
            </a:r>
            <a:r>
              <a:rPr lang="nl-NL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lefdevols</a:t>
            </a:r>
            <a:r>
              <a:rPr lang="nl-NL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tegen </a:t>
            </a:r>
            <a:r>
              <a:rPr lang="nl-NL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hij/zij op</a:t>
            </a:r>
            <a:r>
              <a:rPr lang="nl-NL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het scherm</a:t>
            </a:r>
            <a:endParaRPr lang="nl-NL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Groep 39"/>
          <p:cNvGrpSpPr/>
          <p:nvPr/>
        </p:nvGrpSpPr>
        <p:grpSpPr>
          <a:xfrm>
            <a:off x="251520" y="3429000"/>
            <a:ext cx="8764487" cy="843608"/>
            <a:chOff x="251520" y="3429000"/>
            <a:chExt cx="8764487" cy="843608"/>
          </a:xfrm>
        </p:grpSpPr>
        <p:pic>
          <p:nvPicPr>
            <p:cNvPr id="4098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3429000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6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3429000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7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3429000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8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72200" y="3501008"/>
              <a:ext cx="771599" cy="771600"/>
            </a:xfrm>
            <a:prstGeom prst="rect">
              <a:avLst/>
            </a:prstGeom>
            <a:noFill/>
          </p:spPr>
        </p:pic>
        <p:pic>
          <p:nvPicPr>
            <p:cNvPr id="39" name="Picture 2" descr="http://www.tattooforaweek.com/images/hartj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44408" y="3501008"/>
              <a:ext cx="771599" cy="771600"/>
            </a:xfrm>
            <a:prstGeom prst="rect">
              <a:avLst/>
            </a:prstGeom>
            <a:noFill/>
          </p:spPr>
        </p:pic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7504" y="2852936"/>
            <a:ext cx="1800200" cy="56294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1: ………</a:t>
            </a:r>
            <a:endParaRPr kumimoji="0" lang="nl-NL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51720" y="2852936"/>
            <a:ext cx="1656184" cy="562947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2: ……. </a:t>
            </a:r>
            <a:endParaRPr lang="nl-NL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779912" y="2852936"/>
            <a:ext cx="1656184" cy="56294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3: ….... </a:t>
            </a:r>
            <a:endParaRPr lang="nl-NL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508104" y="2890154"/>
            <a:ext cx="1584176" cy="576064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4: ……</a:t>
            </a:r>
            <a:endParaRPr lang="nl-NL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164288" y="2890154"/>
            <a:ext cx="1907704" cy="576064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5: ………</a:t>
            </a:r>
            <a:endParaRPr lang="nl-NL" b="1" dirty="0" err="1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 animBg="1"/>
      <p:bldP spid="136196" grpId="0" animBg="1"/>
      <p:bldP spid="136197" grpId="0" animBg="1"/>
      <p:bldP spid="136198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2" cstate="print"/>
          <a:srcRect l="10182" t="9027"/>
          <a:stretch>
            <a:fillRect/>
          </a:stretch>
        </p:blipFill>
        <p:spPr bwMode="auto">
          <a:xfrm>
            <a:off x="1187624" y="1966317"/>
            <a:ext cx="2540893" cy="29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Video techniek</a:t>
            </a:r>
            <a:br>
              <a:rPr lang="nl-NL" b="1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gebruik je vingers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68677" y="404665"/>
            <a:ext cx="3867819" cy="1152127"/>
          </a:xfrm>
          <a:solidFill>
            <a:srgbClr val="E2E2FE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i="1" dirty="0">
                <a:solidFill>
                  <a:srgbClr val="0000FF"/>
                </a:solidFill>
                <a:latin typeface="Calibri" pitchFamily="34" charset="0"/>
              </a:rPr>
              <a:t> 1. Voor de </a:t>
            </a:r>
            <a:r>
              <a:rPr lang="nl-NL" sz="2800" i="1" dirty="0" err="1">
                <a:solidFill>
                  <a:srgbClr val="0000FF"/>
                </a:solidFill>
                <a:latin typeface="Calibri" pitchFamily="34" charset="0"/>
              </a:rPr>
              <a:t>SEG</a:t>
            </a:r>
            <a:r>
              <a:rPr lang="nl-NL" sz="2800" i="1" dirty="0">
                <a:solidFill>
                  <a:srgbClr val="0000FF"/>
                </a:solidFill>
                <a:latin typeface="Calibri" pitchFamily="34" charset="0"/>
              </a:rPr>
              <a:t>, toen alles nog </a:t>
            </a:r>
            <a:r>
              <a:rPr lang="nl-NL" sz="2800" i="1" dirty="0" err="1">
                <a:solidFill>
                  <a:srgbClr val="0000FF"/>
                </a:solidFill>
                <a:latin typeface="Calibri" pitchFamily="34" charset="0"/>
              </a:rPr>
              <a:t>OK</a:t>
            </a:r>
            <a:r>
              <a:rPr lang="nl-NL" sz="2800" i="1" dirty="0">
                <a:solidFill>
                  <a:srgbClr val="0000FF"/>
                </a:solidFill>
                <a:latin typeface="Calibri" pitchFamily="34" charset="0"/>
              </a:rPr>
              <a:t> was</a:t>
            </a:r>
            <a:endParaRPr lang="nl-NL" sz="2800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buNone/>
            </a:pPr>
            <a:endParaRPr lang="nl-NL" sz="2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168677" y="1916832"/>
            <a:ext cx="3867819" cy="648072"/>
          </a:xfrm>
          <a:prstGeom prst="rect">
            <a:avLst/>
          </a:prstGeom>
          <a:solidFill>
            <a:srgbClr val="FFDCD9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2. </a:t>
            </a:r>
            <a:r>
              <a:rPr lang="nl-NL" i="1" dirty="0">
                <a:solidFill>
                  <a:srgbClr val="0000FF"/>
                </a:solidFill>
                <a:latin typeface="Calibri" pitchFamily="34" charset="0"/>
              </a:rPr>
              <a:t>H</a:t>
            </a:r>
            <a:r>
              <a:rPr kumimoji="0" lang="nl-NL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et begin van de </a:t>
            </a:r>
            <a:r>
              <a:rPr kumimoji="0" lang="nl-NL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SEG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168677" y="2924944"/>
            <a:ext cx="3867819" cy="1152128"/>
          </a:xfrm>
          <a:prstGeom prst="rect">
            <a:avLst/>
          </a:prstGeom>
          <a:solidFill>
            <a:srgbClr val="FD958D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3. Het meest emotionele moment van de SEG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168677" y="4437112"/>
            <a:ext cx="3867819" cy="648072"/>
          </a:xfrm>
          <a:prstGeom prst="rect">
            <a:avLst/>
          </a:prstGeom>
          <a:solidFill>
            <a:srgbClr val="FFDCD9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4. Het einde van de SEG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168677" y="5445224"/>
            <a:ext cx="3867819" cy="1224136"/>
          </a:xfrm>
          <a:prstGeom prst="rect">
            <a:avLst/>
          </a:prstGeom>
          <a:solidFill>
            <a:srgbClr val="E2E2FE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 5.</a:t>
            </a:r>
            <a:r>
              <a:rPr kumimoji="0" lang="nl-NL" sz="2800" b="0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lang="nl-NL" sz="2800" i="1" dirty="0">
                <a:solidFill>
                  <a:srgbClr val="0000FF"/>
                </a:solidFill>
                <a:latin typeface="Calibri" pitchFamily="34" charset="0"/>
              </a:rPr>
              <a:t>Na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de </a:t>
            </a:r>
            <a:r>
              <a:rPr kumimoji="0" lang="nl-NL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SEG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, toen het weer </a:t>
            </a:r>
            <a:r>
              <a:rPr kumimoji="0" lang="nl-NL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OK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was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195736" y="1628800"/>
            <a:ext cx="311150" cy="3540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3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563888" y="3068960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5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843808" y="1772816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4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672" y="1844824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2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43608" y="2199853"/>
            <a:ext cx="3111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</a:rPr>
              <a:t>1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-36512" y="4828217"/>
            <a:ext cx="511256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Benoem de vijf plaatjes op iedere vinger van je hand. 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18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Begin nu met 5 en ga één voor één naar 1.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Haal alle kleur er uit.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18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Verminder het contrast</a:t>
            </a: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Haal alle beweging er uit.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Herhaal de plaatjes</a:t>
            </a:r>
            <a:r>
              <a:rPr kumimoji="0" lang="nl-NL" sz="1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van 1 tot 5 s</a:t>
            </a: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neller en sneller.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sz="18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Ga nog enkele malen </a:t>
            </a: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achterste voren.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204864"/>
            <a:ext cx="971600" cy="432048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1</a:t>
            </a:r>
            <a:endParaRPr kumimoji="0" lang="nl-NL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83568" y="1628800"/>
            <a:ext cx="971600" cy="432047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2</a:t>
            </a:r>
            <a:endParaRPr lang="nl-NL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07704" y="1340768"/>
            <a:ext cx="971600" cy="36004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3</a:t>
            </a:r>
            <a:endParaRPr lang="nl-NL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31840" y="1772816"/>
            <a:ext cx="971600" cy="360040"/>
          </a:xfrm>
          <a:prstGeom prst="rect">
            <a:avLst/>
          </a:prstGeom>
          <a:solidFill>
            <a:srgbClr val="F98F8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4</a:t>
            </a:r>
            <a:endParaRPr lang="nl-NL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888432" y="3068960"/>
            <a:ext cx="971600" cy="432048"/>
          </a:xfrm>
          <a:prstGeom prst="rect">
            <a:avLst/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Titel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5</a:t>
            </a:r>
            <a:endParaRPr lang="nl-NL" b="1" dirty="0" err="1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54277" grpId="0" animBg="1"/>
      <p:bldP spid="54275" grpId="0" animBg="1"/>
      <p:bldP spid="54273" grpId="0" animBg="1"/>
      <p:bldP spid="54274" grpId="0" animBg="1"/>
      <p:bldP spid="54276" grpId="0" animBg="1"/>
      <p:bldP spid="54284" grpId="0" build="p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WIEROOK EN CHAKRAS | Hecate Deinze">
            <a:extLst>
              <a:ext uri="{FF2B5EF4-FFF2-40B4-BE49-F238E27FC236}">
                <a16:creationId xmlns:a16="http://schemas.microsoft.com/office/drawing/2014/main" id="{A3D8C3FF-CDDD-4048-8FD5-259C98DC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5145"/>
            <a:ext cx="207143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Afbeelding 2" descr="indianen - Google zoeken | Native american paintings ...">
            <a:extLst>
              <a:ext uri="{FF2B5EF4-FFF2-40B4-BE49-F238E27FC236}">
                <a16:creationId xmlns:a16="http://schemas.microsoft.com/office/drawing/2014/main" id="{E723E00F-9991-4DC8-951B-F7AEDCA7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573"/>
            <a:ext cx="5329138" cy="67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3A635A-B313-4E27-9BA8-AFFCF488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32" y="829714"/>
            <a:ext cx="3542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Visualisatie: Het licht inademen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3DF69-1767-4740-9808-5994346D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32" y="1821662"/>
            <a:ext cx="327904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(White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Eagle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Visualisatie: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Stel je voor dat je 's morgens opstaat, ………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Het zal jou een gevoel van vrede</a:t>
            </a: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beheersing schenken.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8866C-64F6-4738-A126-C98349CA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1" y="-2871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93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0658" name="Picture 2" descr="Afbeeldingsresultaat voor gelukk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5156" cy="68580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4427984" y="5949280"/>
            <a:ext cx="504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Het geluk van je vrij voelen </a:t>
            </a:r>
          </a:p>
          <a:p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 het verwerken van een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864096"/>
          </a:xfrm>
        </p:spPr>
        <p:txBody>
          <a:bodyPr/>
          <a:lstStyle/>
          <a:p>
            <a:r>
              <a:rPr lang="nl-NL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Open Frame: kijken vanuit NLP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72209"/>
            <a:ext cx="3240360" cy="1900807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Vragen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Gebeurtenissen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Korte verhalen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Successen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toepassen van NLP in jouw eigen 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644008" y="1672209"/>
            <a:ext cx="3672408" cy="21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Teleurstellingen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Problemen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Oplossingen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Levenservaringen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52128"/>
          </a:xfrm>
        </p:spPr>
        <p:txBody>
          <a:bodyPr>
            <a:normAutofit/>
          </a:bodyPr>
          <a:lstStyle/>
          <a:p>
            <a:r>
              <a:rPr lang="nl-NL" sz="6600" b="1" dirty="0">
                <a:solidFill>
                  <a:srgbClr val="0000FF"/>
                </a:solidFill>
                <a:latin typeface="Calibri" pitchFamily="34" charset="0"/>
              </a:rPr>
              <a:t>Video techniek</a:t>
            </a:r>
          </a:p>
        </p:txBody>
      </p:sp>
    </p:spTree>
    <p:extLst>
      <p:ext uri="{BB962C8B-B14F-4D97-AF65-F5344CB8AC3E}">
        <p14:creationId xmlns:p14="http://schemas.microsoft.com/office/powerpoint/2010/main" val="290140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hangertje, object, grasmaaier, stamper&#10;&#10;Automatisch gegenereerde beschrijving">
            <a:extLst>
              <a:ext uri="{FF2B5EF4-FFF2-40B4-BE49-F238E27FC236}">
                <a16:creationId xmlns:a16="http://schemas.microsoft.com/office/drawing/2014/main" id="{4767AD0A-19E3-40DF-9A08-CC7EAB49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80" y="690781"/>
            <a:ext cx="1332410" cy="5472608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7524328" y="620688"/>
            <a:ext cx="1619672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Gebied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0" y="620688"/>
            <a:ext cx="2591272" cy="6001643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Kaart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………..</a:t>
            </a:r>
            <a:endParaRPr lang="en-US" sz="24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165303"/>
            <a:ext cx="2445543" cy="62125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Taal/Gedrag</a:t>
            </a:r>
          </a:p>
        </p:txBody>
      </p:sp>
      <p:sp>
        <p:nvSpPr>
          <p:cNvPr id="26648" name="AutoShape 11"/>
          <p:cNvSpPr>
            <a:spLocks noChangeArrowheads="1"/>
          </p:cNvSpPr>
          <p:nvPr/>
        </p:nvSpPr>
        <p:spPr bwMode="auto">
          <a:xfrm rot="19857552">
            <a:off x="7786629" y="1801483"/>
            <a:ext cx="1380648" cy="1438275"/>
          </a:xfrm>
          <a:prstGeom prst="leftArrow">
            <a:avLst>
              <a:gd name="adj1" fmla="val 50000"/>
              <a:gd name="adj2" fmla="val 3225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163960" y="1174750"/>
            <a:ext cx="2355304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</a:t>
            </a:r>
          </a:p>
          <a:p>
            <a:pPr algn="ctr"/>
            <a:r>
              <a:rPr lang="nl-NL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033910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187773" y="3221038"/>
            <a:ext cx="2331492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048197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197297" y="5421313"/>
            <a:ext cx="2393975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987824" y="1268760"/>
            <a:ext cx="3456384" cy="4824536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184674" y="1387624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172396" y="1988840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215258" y="2331740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366071" y="2731790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236296" y="2492896"/>
            <a:ext cx="936104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-108521" y="0"/>
            <a:ext cx="9325681" cy="62068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>
                <a:solidFill>
                  <a:srgbClr val="0000FF"/>
                </a:solidFill>
                <a:latin typeface="Arial" charset="0"/>
                <a:cs typeface="Arial" charset="0"/>
              </a:rPr>
              <a:t>Wat zijn onze interne voorstellingen?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2591272" y="569491"/>
            <a:ext cx="500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…………….. is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…..…………….…..   </a:t>
            </a:r>
            <a:endParaRPr lang="nl-N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104086" y="1268760"/>
            <a:ext cx="1492250" cy="5087590"/>
            <a:chOff x="785" y="1843"/>
            <a:chExt cx="2351" cy="7533"/>
          </a:xfrm>
        </p:grpSpPr>
        <p:pic>
          <p:nvPicPr>
            <p:cNvPr id="67599" name="Afbeelding 1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040" y="6245"/>
              <a:ext cx="147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0" name="Afbeelding 2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" y="7216"/>
              <a:ext cx="184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1" name="Afbeelding 3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5" y="1843"/>
              <a:ext cx="200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2" name="Afbeelding 4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" y="3015"/>
              <a:ext cx="106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3" name="Afbeelding 5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8" y="4639"/>
              <a:ext cx="125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hthoek 63"/>
          <p:cNvSpPr/>
          <p:nvPr/>
        </p:nvSpPr>
        <p:spPr>
          <a:xfrm rot="5400000">
            <a:off x="4686399" y="3111351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I N T U I G E 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F9A68D-AEC9-429B-829A-595557309A90}"/>
              </a:ext>
            </a:extLst>
          </p:cNvPr>
          <p:cNvSpPr txBox="1"/>
          <p:nvPr/>
        </p:nvSpPr>
        <p:spPr>
          <a:xfrm rot="19940176">
            <a:off x="7968299" y="2104855"/>
            <a:ext cx="115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Externe</a:t>
            </a:r>
          </a:p>
          <a:p>
            <a:r>
              <a:rPr lang="nl-NL" sz="2000" b="1" dirty="0">
                <a:solidFill>
                  <a:srgbClr val="FF0000"/>
                </a:solidFill>
              </a:rPr>
              <a:t>Prikkel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0C1F96-69F2-481D-98DF-8A3B2F3AD9F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tretch>
            <a:fillRect/>
          </a:stretch>
        </p:blipFill>
        <p:spPr>
          <a:xfrm>
            <a:off x="3099861" y="3209259"/>
            <a:ext cx="3112194" cy="2879974"/>
          </a:xfrm>
          <a:prstGeom prst="rect">
            <a:avLst/>
          </a:prstGeom>
        </p:spPr>
      </p:pic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5708869" y="1625085"/>
            <a:ext cx="592035" cy="4245019"/>
          </a:xfrm>
          <a:prstGeom prst="leftArrow">
            <a:avLst>
              <a:gd name="adj1" fmla="val 50000"/>
              <a:gd name="adj2" fmla="val 3225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108064" y="5318769"/>
            <a:ext cx="2749694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223544" y="2372613"/>
            <a:ext cx="1436687" cy="911682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1B626597-88E5-47BC-9515-51ADFFDEF821}"/>
              </a:ext>
            </a:extLst>
          </p:cNvPr>
          <p:cNvSpPr/>
          <p:nvPr/>
        </p:nvSpPr>
        <p:spPr>
          <a:xfrm>
            <a:off x="8670171" y="6536377"/>
            <a:ext cx="29046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nl-NL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5F9A309-4D26-42E4-AF10-98995246CF78}"/>
              </a:ext>
            </a:extLst>
          </p:cNvPr>
          <p:cNvSpPr/>
          <p:nvPr/>
        </p:nvSpPr>
        <p:spPr>
          <a:xfrm rot="20870825">
            <a:off x="3546333" y="3592865"/>
            <a:ext cx="20513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Wereld-</a:t>
            </a:r>
          </a:p>
          <a:p>
            <a:pPr algn="ctr"/>
            <a:r>
              <a:rPr lang="nl-NL" sz="4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  <a:endParaRPr lang="nl-NL" sz="4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l: horizontaal 6">
            <a:extLst>
              <a:ext uri="{FF2B5EF4-FFF2-40B4-BE49-F238E27FC236}">
                <a16:creationId xmlns:a16="http://schemas.microsoft.com/office/drawing/2014/main" id="{E721569B-CBD5-4AD7-9AD7-09497939B44B}"/>
              </a:ext>
            </a:extLst>
          </p:cNvPr>
          <p:cNvSpPr/>
          <p:nvPr/>
        </p:nvSpPr>
        <p:spPr>
          <a:xfrm>
            <a:off x="6991369" y="5832648"/>
            <a:ext cx="2152631" cy="1052736"/>
          </a:xfrm>
          <a:prstGeom prst="horizontalScroll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Verander de kaart niet het gebied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6648" grpId="0" animBg="1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9" grpId="0"/>
      <p:bldP spid="64" grpId="0"/>
      <p:bldP spid="2" grpId="0"/>
      <p:bldP spid="37" grpId="0" animBg="1"/>
      <p:bldP spid="23585" grpId="0" animBg="1"/>
      <p:bldP spid="23578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static0.hln.be/static/photo/2009/16/5/10/media_xl_1931290.jpg"/>
          <p:cNvPicPr>
            <a:picLocks noChangeAspect="1" noChangeArrowheads="1"/>
          </p:cNvPicPr>
          <p:nvPr/>
        </p:nvPicPr>
        <p:blipFill>
          <a:blip r:embed="rId2" cstate="print"/>
          <a:srcRect l="17807"/>
          <a:stretch>
            <a:fillRect/>
          </a:stretch>
        </p:blipFill>
        <p:spPr bwMode="auto">
          <a:xfrm>
            <a:off x="4139952" y="1700807"/>
            <a:ext cx="5004049" cy="3441708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498" y="1113656"/>
            <a:ext cx="9121502" cy="1375792"/>
          </a:xfrm>
        </p:spPr>
        <p:txBody>
          <a:bodyPr/>
          <a:lstStyle/>
          <a:p>
            <a:pPr>
              <a:buNone/>
            </a:pPr>
            <a:r>
              <a:rPr lang="nl-NL" sz="360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Wat zijn onze interne video-voorstellingen?</a:t>
            </a:r>
          </a:p>
          <a:p>
            <a:pPr>
              <a:buNone/>
            </a:pPr>
            <a:r>
              <a:rPr lang="nl-NL" sz="3600" dirty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Bijv. bij te laat komen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52128"/>
          </a:xfrm>
        </p:spPr>
        <p:txBody>
          <a:bodyPr>
            <a:normAutofit/>
          </a:bodyPr>
          <a:lstStyle/>
          <a:p>
            <a:r>
              <a:rPr lang="nl-NL" sz="6600" b="1" dirty="0">
                <a:solidFill>
                  <a:srgbClr val="0000FF"/>
                </a:solidFill>
                <a:latin typeface="Calibri" pitchFamily="34" charset="0"/>
              </a:rPr>
              <a:t>Interne Video’s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51470" y="4647450"/>
            <a:ext cx="5240610" cy="20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Wat laten we weg?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Wat is onze vervorming?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Wat generaliseren we?</a:t>
            </a:r>
          </a:p>
        </p:txBody>
      </p:sp>
    </p:spTree>
    <p:extLst>
      <p:ext uri="{BB962C8B-B14F-4D97-AF65-F5344CB8AC3E}">
        <p14:creationId xmlns:p14="http://schemas.microsoft.com/office/powerpoint/2010/main" val="24359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67188"/>
            <a:ext cx="9144000" cy="1590380"/>
          </a:xfrm>
          <a:solidFill>
            <a:srgbClr val="DDDDFF"/>
          </a:solidFill>
        </p:spPr>
        <p:txBody>
          <a:bodyPr/>
          <a:lstStyle/>
          <a:p>
            <a:pPr algn="l"/>
            <a:r>
              <a:rPr lang="nl-NL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Hoe herken je of een </a:t>
            </a:r>
            <a:br>
              <a:rPr lang="nl-NL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nl-NL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gebeurtenis onverwerkt is?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3205336"/>
            <a:ext cx="9144000" cy="3752056"/>
          </a:xfrm>
          <a:solidFill>
            <a:srgbClr val="DDDDFF"/>
          </a:solidFill>
        </p:spPr>
        <p:txBody>
          <a:bodyPr/>
          <a:lstStyle/>
          <a:p>
            <a:pPr>
              <a:buNone/>
            </a:pPr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Een kleine of grote gebeurtenis in het verleden, waaraan je soms terug denkt en ……</a:t>
            </a:r>
          </a:p>
          <a:p>
            <a:pPr lvl="0"/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waarbij je je emotioneel voelt worden, of</a:t>
            </a:r>
          </a:p>
          <a:p>
            <a:pPr marL="0" lvl="0" indent="0"/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   waarbij er dan een soort verlamming over je komt, of</a:t>
            </a:r>
          </a:p>
          <a:p>
            <a:pPr lvl="0"/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waarbij je dan je vermogen verliest om helder te denken, of</a:t>
            </a:r>
          </a:p>
          <a:p>
            <a:pPr lvl="0"/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waarbij je dan overschakelt naar je ‘</a:t>
            </a:r>
            <a:r>
              <a:rPr lang="nl-NL" sz="2600" dirty="0" err="1">
                <a:solidFill>
                  <a:srgbClr val="0000FF"/>
                </a:solidFill>
                <a:latin typeface="Calibri" pitchFamily="34" charset="0"/>
              </a:rPr>
              <a:t>overlevings</a:t>
            </a:r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’-strategie, of </a:t>
            </a:r>
          </a:p>
          <a:p>
            <a:pPr lvl="0"/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waarbij de herinnering aan een </a:t>
            </a:r>
            <a:r>
              <a:rPr lang="nl-NL" sz="2600" dirty="0" err="1">
                <a:solidFill>
                  <a:srgbClr val="0000FF"/>
                </a:solidFill>
                <a:latin typeface="Calibri" pitchFamily="34" charset="0"/>
              </a:rPr>
              <a:t>SEG</a:t>
            </a:r>
            <a:r>
              <a:rPr lang="nl-NL" sz="2600" dirty="0">
                <a:solidFill>
                  <a:srgbClr val="0000FF"/>
                </a:solidFill>
                <a:latin typeface="Calibri" pitchFamily="34" charset="0"/>
              </a:rPr>
              <a:t> vaak terug komt.</a:t>
            </a:r>
          </a:p>
        </p:txBody>
      </p:sp>
      <p:sp>
        <p:nvSpPr>
          <p:cNvPr id="5" name="Rechthoek 4"/>
          <p:cNvSpPr/>
          <p:nvPr/>
        </p:nvSpPr>
        <p:spPr>
          <a:xfrm>
            <a:off x="2974608" y="0"/>
            <a:ext cx="368562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</a:t>
            </a:r>
          </a:p>
          <a:p>
            <a:pPr algn="ctr"/>
            <a:r>
              <a:rPr lang="nl-NL" sz="1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Significant Emotionele Gebeurtenis</a:t>
            </a:r>
          </a:p>
        </p:txBody>
      </p:sp>
      <p:pic>
        <p:nvPicPr>
          <p:cNvPr id="52226" name="Picture 2" descr="http://www.detraumacoach.nl/wp-content/uploads/Jeugdtrauma-27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73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F6DD4-D688-4A23-8641-C31886DD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0500"/>
            <a:ext cx="7772400" cy="1143000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SEG wil je graag kwijt: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342A6-D2BB-42A0-9687-A26750CF9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31614"/>
            <a:ext cx="4444306" cy="5193729"/>
          </a:xfrm>
        </p:spPr>
        <p:txBody>
          <a:bodyPr/>
          <a:lstStyle/>
          <a:p>
            <a:r>
              <a:rPr lang="nl-NL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droomt over de SEG </a:t>
            </a:r>
          </a:p>
          <a:p>
            <a:r>
              <a:rPr lang="nl-NL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hebt er zelfs een nachtmerrie over,</a:t>
            </a:r>
          </a:p>
          <a:p>
            <a:r>
              <a:rPr lang="nl-NL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onverwachte momenten ben je even ´weg´ je aandacht gaat even naar die herinnering. </a:t>
            </a:r>
          </a:p>
          <a:p>
            <a:r>
              <a:rPr lang="nl-NL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iets waar je tegen op ziet, speelt het een rol die je ervan weerhoudt om iets waardevols te ondernemen</a:t>
            </a:r>
            <a:r>
              <a:rPr lang="nl-NL" sz="2800" dirty="0">
                <a:solidFill>
                  <a:srgbClr val="0000FF"/>
                </a:solidFill>
              </a:rPr>
              <a:t>.</a:t>
            </a:r>
          </a:p>
          <a:p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Tiny Toon&amp;#39;s Nightmare Before Christmas - YouTube">
            <a:extLst>
              <a:ext uri="{FF2B5EF4-FFF2-40B4-BE49-F238E27FC236}">
                <a16:creationId xmlns:a16="http://schemas.microsoft.com/office/drawing/2014/main" id="{25C9B3A4-DF12-4FE2-8659-3B2629F8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91" y="1331614"/>
            <a:ext cx="4572000" cy="55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438600"/>
            <a:ext cx="8638728" cy="3419400"/>
          </a:xfrm>
        </p:spPr>
        <p:txBody>
          <a:bodyPr/>
          <a:lstStyle/>
          <a:p>
            <a:pPr marL="450850" indent="-450850">
              <a:buNone/>
            </a:pPr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	Als je een onverwerkte ervaring hebt.</a:t>
            </a:r>
          </a:p>
          <a:p>
            <a:pPr marL="450850" indent="-450850">
              <a:buNone/>
            </a:pPr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	Als je iets hebt meegemaakt waar je moeilijk over kunt praten.</a:t>
            </a:r>
          </a:p>
          <a:p>
            <a:pPr marL="450850" indent="-450850">
              <a:buNone/>
            </a:pPr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	Als er iets gebeurt, wat je terug brengt (triggert of restimuleert) naar iets uit je verleden, zonder dat je direct weet waar het over gaat.</a:t>
            </a:r>
          </a:p>
          <a:p>
            <a:pPr marL="450850" indent="-450850">
              <a:buNone/>
            </a:pPr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	Als je tegen iets op ziet in de toekomst. 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Wanneer pas je de ‘video techniek’ toe?</a:t>
            </a:r>
          </a:p>
        </p:txBody>
      </p:sp>
      <p:pic>
        <p:nvPicPr>
          <p:cNvPr id="8" name="Afbeelding 7" descr="touw4.jpg"/>
          <p:cNvPicPr>
            <a:picLocks noChangeAspect="1"/>
          </p:cNvPicPr>
          <p:nvPr/>
        </p:nvPicPr>
        <p:blipFill>
          <a:blip r:embed="rId2" cstate="print"/>
          <a:srcRect t="2632" b="15789"/>
          <a:stretch>
            <a:fillRect/>
          </a:stretch>
        </p:blipFill>
        <p:spPr>
          <a:xfrm>
            <a:off x="0" y="908720"/>
            <a:ext cx="914400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1099</Words>
  <Application>Microsoft Office PowerPoint</Application>
  <PresentationFormat>Diavoorstelling (4:3)</PresentationFormat>
  <Paragraphs>240</Paragraphs>
  <Slides>24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Arial Rounded MT Bold</vt:lpstr>
      <vt:lpstr>Calibri</vt:lpstr>
      <vt:lpstr>Comic Sans MS</vt:lpstr>
      <vt:lpstr>Times New Roman</vt:lpstr>
      <vt:lpstr>Standaardontwerp</vt:lpstr>
      <vt:lpstr>bij de NLP-vervolgcursus “Je ongekende vermogens nog beter ontwikkelen”</vt:lpstr>
      <vt:lpstr>Zonne-straaltjes</vt:lpstr>
      <vt:lpstr>Open Frame: kijken vanuit NLP</vt:lpstr>
      <vt:lpstr>Video techniek</vt:lpstr>
      <vt:lpstr>PowerPoint-presentatie</vt:lpstr>
      <vt:lpstr>Interne Video’s</vt:lpstr>
      <vt:lpstr>Hoe herken je of een  gebeurtenis onverwerkt is?</vt:lpstr>
      <vt:lpstr>Een SEG wil je graag kwijt:</vt:lpstr>
      <vt:lpstr>PowerPoint-presentatie</vt:lpstr>
      <vt:lpstr>PowerPoint-presentatie</vt:lpstr>
      <vt:lpstr>PowerPoint-presentatie</vt:lpstr>
      <vt:lpstr>Wat is dit?  Geassocieerd of gedissocieerd?</vt:lpstr>
      <vt:lpstr>Van Gedissocieerd (afstand houden)</vt:lpstr>
      <vt:lpstr>Wat doe je met een trauma?</vt:lpstr>
      <vt:lpstr>Een trauma met boosheid</vt:lpstr>
      <vt:lpstr>Oefening 41: Associëren en Dissociëren</vt:lpstr>
      <vt:lpstr>De essentie van de videotechniek is:</vt:lpstr>
      <vt:lpstr>42 Video techniek</vt:lpstr>
      <vt:lpstr>Video techniek</vt:lpstr>
      <vt:lpstr>Maak van de interne voorstelling  een video met 5 plaatjes</vt:lpstr>
      <vt:lpstr>Video techniek: projectie in de 3e positie</vt:lpstr>
      <vt:lpstr>Video techniek gebruik je vingers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Geweldloze Communicatie</dc:title>
  <dc:creator>Sytse T.Tjallingii</dc:creator>
  <cp:lastModifiedBy>sytse tjallingii</cp:lastModifiedBy>
  <cp:revision>129</cp:revision>
  <dcterms:created xsi:type="dcterms:W3CDTF">2008-03-26T13:25:13Z</dcterms:created>
  <dcterms:modified xsi:type="dcterms:W3CDTF">2020-02-10T13:20:36Z</dcterms:modified>
</cp:coreProperties>
</file>