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48" r:id="rId1"/>
  </p:sldMasterIdLst>
  <p:notesMasterIdLst>
    <p:notesMasterId r:id="rId16"/>
  </p:notesMasterIdLst>
  <p:sldIdLst>
    <p:sldId id="331" r:id="rId2"/>
    <p:sldId id="466" r:id="rId3"/>
    <p:sldId id="376" r:id="rId4"/>
    <p:sldId id="477" r:id="rId5"/>
    <p:sldId id="326" r:id="rId6"/>
    <p:sldId id="327" r:id="rId7"/>
    <p:sldId id="467" r:id="rId8"/>
    <p:sldId id="470" r:id="rId9"/>
    <p:sldId id="471" r:id="rId10"/>
    <p:sldId id="472" r:id="rId11"/>
    <p:sldId id="473" r:id="rId12"/>
    <p:sldId id="474" r:id="rId13"/>
    <p:sldId id="475" r:id="rId14"/>
    <p:sldId id="476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DC925"/>
    <a:srgbClr val="DAE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5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42C5A-1D5D-4210-A8B0-DB197FCD47F0}" type="datetimeFigureOut">
              <a:rPr lang="nl-NL" smtClean="0"/>
              <a:pPr/>
              <a:t>3-2-2020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F0591-D1DD-4F46-BBB0-2F916C19044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8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3-2-2020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3-2-2020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BD7C-02F4-494A-A9E1-DADFD8B94013}" type="datetimeFigureOut">
              <a:rPr lang="nl-NL" smtClean="0"/>
              <a:pPr/>
              <a:t>3-2-2020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wereldbol resp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480721" cy="5420239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6281936"/>
            <a:ext cx="4032448" cy="576064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Volksuniversiteit 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085184"/>
            <a:ext cx="9144000" cy="1181993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bij</a:t>
            </a:r>
            <a:r>
              <a:rPr lang="en-US" sz="3200" b="1" dirty="0">
                <a:solidFill>
                  <a:srgbClr val="FF0000"/>
                </a:solidFill>
              </a:rPr>
              <a:t> de NLP-</a:t>
            </a:r>
            <a:r>
              <a:rPr lang="en-US" sz="3200" b="1" dirty="0" err="1">
                <a:solidFill>
                  <a:srgbClr val="FF0000"/>
                </a:solidFill>
              </a:rPr>
              <a:t>vervolgcursus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“Je </a:t>
            </a:r>
            <a:r>
              <a:rPr lang="en-US" sz="3200" b="1" dirty="0" err="1">
                <a:solidFill>
                  <a:srgbClr val="FF0000"/>
                </a:solidFill>
              </a:rPr>
              <a:t>ongekende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vermogens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nog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beter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ontwikkelen</a:t>
            </a:r>
            <a:r>
              <a:rPr lang="en-US" sz="3200" b="1" dirty="0">
                <a:solidFill>
                  <a:srgbClr val="FF0000"/>
                </a:solidFill>
              </a:rPr>
              <a:t>”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5724128" y="6281936"/>
            <a:ext cx="223224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400" b="1">
                <a:solidFill>
                  <a:srgbClr val="0000FF"/>
                </a:solidFill>
              </a:rPr>
              <a:t>Week</a:t>
            </a:r>
            <a:r>
              <a:rPr lang="nl-NL" sz="2800" b="1">
                <a:solidFill>
                  <a:srgbClr val="0000FF"/>
                </a:solidFill>
              </a:rPr>
              <a:t> 4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 rot="20349446">
            <a:off x="-404300" y="1396111"/>
            <a:ext cx="97754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Lopen op de tijdlijn</a:t>
            </a:r>
          </a:p>
          <a:p>
            <a:pPr algn="ctr"/>
            <a:r>
              <a:rPr lang="nl-NL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Cadeau aan je Jongere Zelf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84848-E834-49F9-983E-6F3C44935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Boven je </a:t>
            </a:r>
            <a:r>
              <a:rPr lang="en-GB" dirty="0" err="1">
                <a:solidFill>
                  <a:srgbClr val="0000FF"/>
                </a:solidFill>
              </a:rPr>
              <a:t>tijdlijn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zweven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5" name="Afbeelding 4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98599A4-4053-4565-B511-C42E5803BC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9" r="91726"/>
          <a:stretch/>
        </p:blipFill>
        <p:spPr>
          <a:xfrm>
            <a:off x="-987" y="3789040"/>
            <a:ext cx="756563" cy="2664296"/>
          </a:xfrm>
          <a:prstGeom prst="rect">
            <a:avLst/>
          </a:prstGeom>
        </p:spPr>
      </p:pic>
      <p:pic>
        <p:nvPicPr>
          <p:cNvPr id="4" name="Afbeelding 3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8A541EE2-BE7A-40AC-90F9-F1695FE301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6" r="33452" b="57576"/>
          <a:stretch/>
        </p:blipFill>
        <p:spPr>
          <a:xfrm flipH="1">
            <a:off x="2411760" y="1700808"/>
            <a:ext cx="4752528" cy="1512168"/>
          </a:xfrm>
          <a:prstGeom prst="rect">
            <a:avLst/>
          </a:prstGeom>
        </p:spPr>
      </p:pic>
      <p:pic>
        <p:nvPicPr>
          <p:cNvPr id="6" name="Afbeelding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CD08F11E-5CBD-4C13-9F45-2FC600EDE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43939" r="84240"/>
          <a:stretch/>
        </p:blipFill>
        <p:spPr>
          <a:xfrm>
            <a:off x="683567" y="3789040"/>
            <a:ext cx="756563" cy="2664296"/>
          </a:xfrm>
          <a:prstGeom prst="rect">
            <a:avLst/>
          </a:prstGeom>
        </p:spPr>
      </p:pic>
      <p:pic>
        <p:nvPicPr>
          <p:cNvPr id="7" name="Afbeelding 6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1A559DCE-E939-4CAF-B69B-148D11A9F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4" t="43939" r="75977"/>
          <a:stretch/>
        </p:blipFill>
        <p:spPr>
          <a:xfrm>
            <a:off x="1331639" y="3789040"/>
            <a:ext cx="864097" cy="2664296"/>
          </a:xfrm>
          <a:prstGeom prst="rect">
            <a:avLst/>
          </a:prstGeom>
        </p:spPr>
      </p:pic>
      <p:pic>
        <p:nvPicPr>
          <p:cNvPr id="8" name="Afbeelding 7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A7AB6D75-1775-4979-8150-373399726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7" t="43939" r="66526"/>
          <a:stretch/>
        </p:blipFill>
        <p:spPr>
          <a:xfrm>
            <a:off x="2124683" y="3789040"/>
            <a:ext cx="935149" cy="2664296"/>
          </a:xfrm>
          <a:prstGeom prst="rect">
            <a:avLst/>
          </a:prstGeom>
        </p:spPr>
      </p:pic>
      <p:pic>
        <p:nvPicPr>
          <p:cNvPr id="9" name="Afbeelding 8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4EBDEC6-8A50-46CC-AD78-3745323B2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6" t="43939" r="60226"/>
          <a:stretch/>
        </p:blipFill>
        <p:spPr>
          <a:xfrm>
            <a:off x="2987823" y="3789040"/>
            <a:ext cx="648073" cy="2664296"/>
          </a:xfrm>
          <a:prstGeom prst="rect">
            <a:avLst/>
          </a:prstGeom>
        </p:spPr>
      </p:pic>
      <p:pic>
        <p:nvPicPr>
          <p:cNvPr id="10" name="Afbeelding 9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F8CBD8A9-DCFC-46B0-959E-4A6A2C645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4" t="43939" r="50776"/>
          <a:stretch/>
        </p:blipFill>
        <p:spPr>
          <a:xfrm>
            <a:off x="3635895" y="3789040"/>
            <a:ext cx="864097" cy="2664296"/>
          </a:xfrm>
          <a:prstGeom prst="rect">
            <a:avLst/>
          </a:prstGeom>
        </p:spPr>
      </p:pic>
      <p:pic>
        <p:nvPicPr>
          <p:cNvPr id="11" name="Afbeelding 10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47109F6C-650C-4497-B03C-C4C897E7E0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3" t="43939" r="39752"/>
          <a:stretch/>
        </p:blipFill>
        <p:spPr>
          <a:xfrm>
            <a:off x="4499991" y="3789040"/>
            <a:ext cx="1008113" cy="2664296"/>
          </a:xfrm>
          <a:prstGeom prst="rect">
            <a:avLst/>
          </a:prstGeom>
        </p:spPr>
      </p:pic>
      <p:pic>
        <p:nvPicPr>
          <p:cNvPr id="12" name="Afbeelding 11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5EA14ADF-5969-4137-ABA9-9F32384EB7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8" t="43939" r="26365"/>
          <a:stretch/>
        </p:blipFill>
        <p:spPr>
          <a:xfrm>
            <a:off x="5508103" y="3789040"/>
            <a:ext cx="1224137" cy="2664296"/>
          </a:xfrm>
          <a:prstGeom prst="rect">
            <a:avLst/>
          </a:prstGeom>
        </p:spPr>
      </p:pic>
      <p:pic>
        <p:nvPicPr>
          <p:cNvPr id="13" name="Afbeelding 12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83E11F5-706C-43C9-B796-4FFDB8CBDB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0" t="43939" r="18490"/>
          <a:stretch/>
        </p:blipFill>
        <p:spPr>
          <a:xfrm>
            <a:off x="6588223" y="3789040"/>
            <a:ext cx="864097" cy="2664296"/>
          </a:xfrm>
          <a:prstGeom prst="rect">
            <a:avLst/>
          </a:prstGeom>
        </p:spPr>
      </p:pic>
      <p:pic>
        <p:nvPicPr>
          <p:cNvPr id="14" name="Afbeelding 13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6E60A71B-103B-46DA-A91C-6845DD274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8" t="43939"/>
          <a:stretch/>
        </p:blipFill>
        <p:spPr>
          <a:xfrm>
            <a:off x="8100391" y="3789040"/>
            <a:ext cx="1042621" cy="2664296"/>
          </a:xfrm>
          <a:prstGeom prst="rect">
            <a:avLst/>
          </a:prstGeom>
        </p:spPr>
      </p:pic>
      <p:sp>
        <p:nvSpPr>
          <p:cNvPr id="3" name="Pijl: rechts 2">
            <a:extLst>
              <a:ext uri="{FF2B5EF4-FFF2-40B4-BE49-F238E27FC236}">
                <a16:creationId xmlns:a16="http://schemas.microsoft.com/office/drawing/2014/main" id="{944017F7-CB8A-4424-B01E-0F75FC185965}"/>
              </a:ext>
            </a:extLst>
          </p:cNvPr>
          <p:cNvSpPr/>
          <p:nvPr/>
        </p:nvSpPr>
        <p:spPr>
          <a:xfrm>
            <a:off x="2771800" y="6453336"/>
            <a:ext cx="367240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45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Zweven boven jouw tijdlijn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636912"/>
            <a:ext cx="5688632" cy="1008112"/>
          </a:xfrm>
        </p:spPr>
        <p:txBody>
          <a:bodyPr>
            <a:normAutofit fontScale="85000" lnSpcReduction="1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Luister ook naar de wind</a:t>
            </a:r>
          </a:p>
          <a:p>
            <a:r>
              <a:rPr lang="nl-NL" dirty="0">
                <a:solidFill>
                  <a:srgbClr val="0000FF"/>
                </a:solidFill>
              </a:rPr>
              <a:t>Voel ook hoe je het zweven ervaart</a:t>
            </a:r>
          </a:p>
        </p:txBody>
      </p:sp>
      <p:grpSp>
        <p:nvGrpSpPr>
          <p:cNvPr id="7" name="Groep 6"/>
          <p:cNvGrpSpPr/>
          <p:nvPr/>
        </p:nvGrpSpPr>
        <p:grpSpPr>
          <a:xfrm>
            <a:off x="0" y="1484784"/>
            <a:ext cx="9144000" cy="864096"/>
            <a:chOff x="0" y="1556792"/>
            <a:chExt cx="9144000" cy="1152128"/>
          </a:xfrm>
        </p:grpSpPr>
        <p:pic>
          <p:nvPicPr>
            <p:cNvPr id="24578" name="Picture 2" descr="http://www.zin.nl/wp-content/uploads/2014/06/zin-zweven-alida-uitg.jpg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 contrast="30000"/>
            </a:blip>
            <a:srcRect/>
            <a:stretch>
              <a:fillRect/>
            </a:stretch>
          </p:blipFill>
          <p:spPr bwMode="auto">
            <a:xfrm flipH="1">
              <a:off x="6444208" y="1556792"/>
              <a:ext cx="2699792" cy="1152126"/>
            </a:xfrm>
            <a:prstGeom prst="rect">
              <a:avLst/>
            </a:prstGeom>
            <a:noFill/>
          </p:spPr>
        </p:pic>
        <p:pic>
          <p:nvPicPr>
            <p:cNvPr id="5" name="Picture 2" descr="http://www.zin.nl/wp-content/uploads/2014/06/zin-zweven-alida-uitg.jpg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30000"/>
            </a:blip>
            <a:srcRect/>
            <a:stretch>
              <a:fillRect/>
            </a:stretch>
          </p:blipFill>
          <p:spPr bwMode="auto">
            <a:xfrm flipH="1">
              <a:off x="0" y="1556795"/>
              <a:ext cx="3059832" cy="1152125"/>
            </a:xfrm>
            <a:prstGeom prst="rect">
              <a:avLst/>
            </a:prstGeom>
            <a:noFill/>
          </p:spPr>
        </p:pic>
        <p:pic>
          <p:nvPicPr>
            <p:cNvPr id="6" name="Picture 2" descr="http://www.zin.nl/wp-content/uploads/2014/06/zin-zweven-alida-uitg.jp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30000"/>
            </a:blip>
            <a:srcRect/>
            <a:stretch>
              <a:fillRect/>
            </a:stretch>
          </p:blipFill>
          <p:spPr bwMode="auto">
            <a:xfrm flipH="1">
              <a:off x="3059832" y="1556792"/>
              <a:ext cx="3384376" cy="1152127"/>
            </a:xfrm>
            <a:prstGeom prst="rect">
              <a:avLst/>
            </a:prstGeom>
            <a:noFill/>
          </p:spPr>
        </p:pic>
      </p:grpSp>
      <p:sp>
        <p:nvSpPr>
          <p:cNvPr id="8" name="PIJL-LINKS 7"/>
          <p:cNvSpPr/>
          <p:nvPr/>
        </p:nvSpPr>
        <p:spPr>
          <a:xfrm rot="10800000" flipH="1" flipV="1">
            <a:off x="395536" y="5445224"/>
            <a:ext cx="5549310" cy="521786"/>
          </a:xfrm>
          <a:prstGeom prst="lef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spc="500" dirty="0"/>
              <a:t>Verleden</a:t>
            </a:r>
            <a:endParaRPr lang="nl-NL" sz="1200" b="1" spc="500" dirty="0"/>
          </a:p>
        </p:txBody>
      </p:sp>
      <p:sp>
        <p:nvSpPr>
          <p:cNvPr id="9" name="PIJL-LINKS 8"/>
          <p:cNvSpPr/>
          <p:nvPr/>
        </p:nvSpPr>
        <p:spPr>
          <a:xfrm rot="10800000" flipV="1">
            <a:off x="6732240" y="5445224"/>
            <a:ext cx="2155504" cy="483105"/>
          </a:xfrm>
          <a:prstGeom prst="lef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spc="500" dirty="0"/>
              <a:t>Toekomst</a:t>
            </a:r>
            <a:endParaRPr lang="nl-NL" b="1" spc="500" dirty="0"/>
          </a:p>
        </p:txBody>
      </p:sp>
      <p:sp>
        <p:nvSpPr>
          <p:cNvPr id="10" name="Rechthoek 9"/>
          <p:cNvSpPr/>
          <p:nvPr/>
        </p:nvSpPr>
        <p:spPr>
          <a:xfrm>
            <a:off x="6084168" y="5517232"/>
            <a:ext cx="504056" cy="288032"/>
          </a:xfrm>
          <a:prstGeom prst="rect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chemeClr val="bg1"/>
                </a:solidFill>
              </a:rPr>
              <a:t>Nu</a:t>
            </a:r>
            <a:endParaRPr lang="nl-NL" b="1" dirty="0">
              <a:solidFill>
                <a:schemeClr val="bg1"/>
              </a:solidFill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251520" y="6165304"/>
            <a:ext cx="6552728" cy="0"/>
          </a:xfrm>
          <a:prstGeom prst="line">
            <a:avLst/>
          </a:prstGeom>
          <a:ln w="762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H="1">
            <a:off x="6732240" y="6165304"/>
            <a:ext cx="2304256" cy="0"/>
          </a:xfrm>
          <a:prstGeom prst="line">
            <a:avLst/>
          </a:prstGeom>
          <a:ln w="762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/>
          <p:cNvSpPr txBox="1">
            <a:spLocks/>
          </p:cNvSpPr>
          <p:nvPr/>
        </p:nvSpPr>
        <p:spPr>
          <a:xfrm>
            <a:off x="5724128" y="6237312"/>
            <a:ext cx="112405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tijdlijn</a:t>
            </a:r>
          </a:p>
        </p:txBody>
      </p:sp>
      <p:sp>
        <p:nvSpPr>
          <p:cNvPr id="17" name="PIJL-LINKS 16"/>
          <p:cNvSpPr/>
          <p:nvPr/>
        </p:nvSpPr>
        <p:spPr>
          <a:xfrm rot="5400000" flipV="1">
            <a:off x="5067950" y="3509117"/>
            <a:ext cx="2515543" cy="483105"/>
          </a:xfrm>
          <a:prstGeom prst="lef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spc="500" dirty="0"/>
              <a:t>omhoog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3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stappenman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660232" y="4077072"/>
            <a:ext cx="432049" cy="8040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0"/>
            <a:ext cx="4824536" cy="634082"/>
          </a:xfrm>
        </p:spPr>
        <p:txBody>
          <a:bodyPr>
            <a:normAutofit fontScale="90000"/>
          </a:bodyPr>
          <a:lstStyle/>
          <a:p>
            <a:r>
              <a:rPr lang="nl-NL" b="1" dirty="0" err="1">
                <a:solidFill>
                  <a:srgbClr val="0000FF"/>
                </a:solidFill>
              </a:rPr>
              <a:t>Gestalt</a:t>
            </a:r>
            <a:r>
              <a:rPr lang="nl-NL" b="1" dirty="0">
                <a:solidFill>
                  <a:srgbClr val="0000FF"/>
                </a:solidFill>
              </a:rPr>
              <a:t> opsporen</a:t>
            </a:r>
          </a:p>
        </p:txBody>
      </p:sp>
      <p:sp>
        <p:nvSpPr>
          <p:cNvPr id="4" name="Ovaal 3"/>
          <p:cNvSpPr/>
          <p:nvPr/>
        </p:nvSpPr>
        <p:spPr>
          <a:xfrm>
            <a:off x="6876256" y="4883150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Nu</a:t>
            </a:r>
            <a:endParaRPr lang="nl-NL" b="1" dirty="0"/>
          </a:p>
        </p:txBody>
      </p:sp>
      <p:sp>
        <p:nvSpPr>
          <p:cNvPr id="5" name="Ovaal 4"/>
          <p:cNvSpPr/>
          <p:nvPr/>
        </p:nvSpPr>
        <p:spPr>
          <a:xfrm>
            <a:off x="4514393" y="4883150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/>
              <a:t>4e</a:t>
            </a:r>
            <a:endParaRPr lang="nl-NL" b="1" dirty="0"/>
          </a:p>
        </p:txBody>
      </p:sp>
      <p:sp>
        <p:nvSpPr>
          <p:cNvPr id="6" name="Ovaal 5"/>
          <p:cNvSpPr/>
          <p:nvPr/>
        </p:nvSpPr>
        <p:spPr>
          <a:xfrm>
            <a:off x="5695324" y="4883150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7" name="Ovaal 6"/>
          <p:cNvSpPr/>
          <p:nvPr/>
        </p:nvSpPr>
        <p:spPr>
          <a:xfrm>
            <a:off x="3333462" y="4883150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/>
              <a:t>3e</a:t>
            </a:r>
            <a:endParaRPr lang="nl-NL" b="1" dirty="0"/>
          </a:p>
        </p:txBody>
      </p:sp>
      <p:sp>
        <p:nvSpPr>
          <p:cNvPr id="8" name="Ovaal 7"/>
          <p:cNvSpPr/>
          <p:nvPr/>
        </p:nvSpPr>
        <p:spPr>
          <a:xfrm>
            <a:off x="2152531" y="4883150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/>
              <a:t>2e</a:t>
            </a:r>
            <a:endParaRPr lang="nl-NL" b="1" dirty="0"/>
          </a:p>
        </p:txBody>
      </p:sp>
      <p:sp>
        <p:nvSpPr>
          <p:cNvPr id="9" name="Ovaal 8"/>
          <p:cNvSpPr/>
          <p:nvPr/>
        </p:nvSpPr>
        <p:spPr>
          <a:xfrm>
            <a:off x="971600" y="4883150"/>
            <a:ext cx="1008112" cy="936104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/>
              <a:t>1e</a:t>
            </a:r>
            <a:endParaRPr lang="nl-NL" b="1" dirty="0"/>
          </a:p>
          <a:p>
            <a:pPr algn="ctr"/>
            <a:r>
              <a:rPr lang="nl-NL" b="1" dirty="0" err="1"/>
              <a:t>SEG</a:t>
            </a:r>
            <a:endParaRPr lang="nl-NL" sz="1400" b="1" dirty="0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1979712" y="5315198"/>
            <a:ext cx="21602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3131840" y="5315198"/>
            <a:ext cx="21602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4283968" y="5315198"/>
            <a:ext cx="21602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5508104" y="5315198"/>
            <a:ext cx="21602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6660232" y="5315198"/>
            <a:ext cx="21602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JL-OMLAAG 18"/>
          <p:cNvSpPr/>
          <p:nvPr/>
        </p:nvSpPr>
        <p:spPr>
          <a:xfrm flipV="1">
            <a:off x="1331640" y="5891262"/>
            <a:ext cx="216024" cy="346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179512" y="6323310"/>
            <a:ext cx="5112568" cy="5346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SEG</a:t>
            </a:r>
            <a:r>
              <a:rPr lang="nl-NL" sz="4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= Significant Emotionele Gebeurtenis</a:t>
            </a:r>
            <a:endParaRPr kumimoji="0" lang="nl-NL" sz="44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Linkeraccolade 20"/>
          <p:cNvSpPr/>
          <p:nvPr/>
        </p:nvSpPr>
        <p:spPr>
          <a:xfrm rot="5400000">
            <a:off x="4239097" y="606698"/>
            <a:ext cx="521789" cy="6768752"/>
          </a:xfrm>
          <a:prstGeom prst="leftBrace">
            <a:avLst>
              <a:gd name="adj1" fmla="val 14191"/>
              <a:gd name="adj2" fmla="val 4959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2052208" y="3124724"/>
            <a:ext cx="4968552" cy="634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Gestalt</a:t>
            </a:r>
            <a:r>
              <a:rPr lang="nl-NL" sz="4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= serie gebeurtenissen met een zelfde patroon, overtuiging, zelfde emoties </a:t>
            </a:r>
            <a:endParaRPr kumimoji="0" lang="nl-NL" sz="44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60954"/>
            <a:ext cx="9144000" cy="26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Oefening 26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Wat zou je willen verbeteren aan je huidige leven?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Wat houdt je tegen?</a:t>
            </a:r>
            <a:endParaRPr kumimoji="0" lang="nl-NL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Waar in het verleden heb je dat nog meer gevoeld? (alleen titel noemen, aanstippen)</a:t>
            </a:r>
            <a:endParaRPr kumimoji="0" lang="nl-NL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 met dit gevoel in je lichaam terug op je tijdlijn en benoem de momenten, plaatsen en tijden.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6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Wanneer heb je dit voor het eerst gevoeld?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Word je bewust van de eerste Significant Emotionele Gebeurtenis (SEG).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PIJL-LINKS 26"/>
          <p:cNvSpPr/>
          <p:nvPr/>
        </p:nvSpPr>
        <p:spPr>
          <a:xfrm rot="10800000" flipH="1" flipV="1">
            <a:off x="4283968" y="5847198"/>
            <a:ext cx="2736792" cy="521786"/>
          </a:xfrm>
          <a:prstGeom prst="lef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spc="500" dirty="0"/>
              <a:t>Verleden</a:t>
            </a:r>
            <a:endParaRPr lang="nl-NL" sz="1200" b="1" spc="500" dirty="0"/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AA46E919-AB7A-4FD4-AB5A-EE2CCCA55DF2}"/>
              </a:ext>
            </a:extLst>
          </p:cNvPr>
          <p:cNvCxnSpPr/>
          <p:nvPr/>
        </p:nvCxnSpPr>
        <p:spPr>
          <a:xfrm flipH="1">
            <a:off x="5292080" y="4437112"/>
            <a:ext cx="11521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9" grpId="0" animBg="1"/>
      <p:bldP spid="20" grpId="0" animBg="1"/>
      <p:bldP spid="21" grpId="0" animBg="1"/>
      <p:bldP spid="22" grpId="0" animBg="1"/>
      <p:bldP spid="6145" grpId="0" build="p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00FF"/>
                </a:solidFill>
              </a:rPr>
              <a:t>Posities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boven</a:t>
            </a:r>
            <a:r>
              <a:rPr lang="en-US" sz="4800" b="1" dirty="0">
                <a:solidFill>
                  <a:srgbClr val="0000FF"/>
                </a:solidFill>
              </a:rPr>
              <a:t> de </a:t>
            </a:r>
            <a:r>
              <a:rPr lang="en-US" sz="4800" b="1" dirty="0" err="1">
                <a:solidFill>
                  <a:srgbClr val="0000FF"/>
                </a:solidFill>
              </a:rPr>
              <a:t>Tijdlijn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547664" y="4581128"/>
            <a:ext cx="1152128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SEG</a:t>
            </a:r>
            <a:endParaRPr kumimoji="0" lang="nl-NL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251520" y="1680517"/>
            <a:ext cx="1069046" cy="898864"/>
          </a:xfrm>
          <a:prstGeom prst="ellipse">
            <a:avLst/>
          </a:prstGeom>
          <a:solidFill>
            <a:srgbClr val="D8D8D8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1718369" y="1692231"/>
            <a:ext cx="1069046" cy="89886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097092" y="1703945"/>
            <a:ext cx="1069046" cy="89886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3" name="Oval 7"/>
          <p:cNvSpPr>
            <a:spLocks noChangeArrowheads="1"/>
          </p:cNvSpPr>
          <p:nvPr/>
        </p:nvSpPr>
        <p:spPr bwMode="auto">
          <a:xfrm>
            <a:off x="1655775" y="3765631"/>
            <a:ext cx="1078105" cy="82857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Test 4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024" name="AutoShape 8"/>
          <p:cNvCxnSpPr>
            <a:cxnSpLocks noChangeShapeType="1"/>
          </p:cNvCxnSpPr>
          <p:nvPr/>
        </p:nvCxnSpPr>
        <p:spPr bwMode="auto">
          <a:xfrm>
            <a:off x="276228" y="5183041"/>
            <a:ext cx="8512831" cy="11714"/>
          </a:xfrm>
          <a:prstGeom prst="straightConnector1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</p:cxnSp>
      <p:sp>
        <p:nvSpPr>
          <p:cNvPr id="86025" name="AutoShape 9"/>
          <p:cNvSpPr>
            <a:spLocks noChangeArrowheads="1"/>
          </p:cNvSpPr>
          <p:nvPr/>
        </p:nvSpPr>
        <p:spPr bwMode="auto">
          <a:xfrm>
            <a:off x="1743077" y="4913616"/>
            <a:ext cx="815374" cy="573992"/>
          </a:xfrm>
          <a:prstGeom prst="star5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0" y="5768747"/>
            <a:ext cx="1718369" cy="4568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Verleden</a:t>
            </a:r>
            <a:endParaRPr kumimoji="0" lang="nl-NL" sz="4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4691600" y="5853089"/>
            <a:ext cx="839258" cy="3725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Nu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7397159" y="5792175"/>
            <a:ext cx="1567329" cy="445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Toekomst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9" name="AutoShape 13"/>
          <p:cNvSpPr>
            <a:spLocks noChangeArrowheads="1"/>
          </p:cNvSpPr>
          <p:nvPr/>
        </p:nvSpPr>
        <p:spPr bwMode="auto">
          <a:xfrm>
            <a:off x="5528388" y="5862460"/>
            <a:ext cx="1635900" cy="304567"/>
          </a:xfrm>
          <a:prstGeom prst="rightArrow">
            <a:avLst>
              <a:gd name="adj1" fmla="val 50000"/>
              <a:gd name="adj2" fmla="val 82885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86030" name="AutoShape 14"/>
          <p:cNvSpPr>
            <a:spLocks noChangeArrowheads="1"/>
          </p:cNvSpPr>
          <p:nvPr/>
        </p:nvSpPr>
        <p:spPr bwMode="auto">
          <a:xfrm>
            <a:off x="1822144" y="5897602"/>
            <a:ext cx="2866986" cy="245997"/>
          </a:xfrm>
          <a:prstGeom prst="leftArrow">
            <a:avLst>
              <a:gd name="adj1" fmla="val 50000"/>
              <a:gd name="adj2" fmla="val 27627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86031" name="AutoShape 15"/>
          <p:cNvSpPr>
            <a:spLocks noChangeArrowheads="1"/>
          </p:cNvSpPr>
          <p:nvPr/>
        </p:nvSpPr>
        <p:spPr bwMode="auto">
          <a:xfrm rot="19800000">
            <a:off x="1124546" y="2707455"/>
            <a:ext cx="289087" cy="1241697"/>
          </a:xfrm>
          <a:prstGeom prst="downArrow">
            <a:avLst>
              <a:gd name="adj1" fmla="val 50000"/>
              <a:gd name="adj2" fmla="val 113248"/>
            </a:avLst>
          </a:prstGeom>
          <a:solidFill>
            <a:srgbClr val="D8D8D8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86032" name="AutoShape 16"/>
          <p:cNvSpPr>
            <a:spLocks noChangeArrowheads="1"/>
          </p:cNvSpPr>
          <p:nvPr/>
        </p:nvSpPr>
        <p:spPr bwMode="auto">
          <a:xfrm rot="1752017">
            <a:off x="3005671" y="2730884"/>
            <a:ext cx="288263" cy="1241697"/>
          </a:xfrm>
          <a:prstGeom prst="downArrow">
            <a:avLst>
              <a:gd name="adj1" fmla="val 50000"/>
              <a:gd name="adj2" fmla="val 113571"/>
            </a:avLst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86033" name="AutoShape 17"/>
          <p:cNvSpPr>
            <a:spLocks noChangeArrowheads="1"/>
          </p:cNvSpPr>
          <p:nvPr/>
        </p:nvSpPr>
        <p:spPr bwMode="auto">
          <a:xfrm>
            <a:off x="2065109" y="2816787"/>
            <a:ext cx="288263" cy="866845"/>
          </a:xfrm>
          <a:prstGeom prst="downArrow">
            <a:avLst>
              <a:gd name="adj1" fmla="val 50000"/>
              <a:gd name="adj2" fmla="val 79286"/>
            </a:avLst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cxnSp>
        <p:nvCxnSpPr>
          <p:cNvPr id="86034" name="AutoShape 18"/>
          <p:cNvCxnSpPr>
            <a:cxnSpLocks noChangeShapeType="1"/>
          </p:cNvCxnSpPr>
          <p:nvPr/>
        </p:nvCxnSpPr>
        <p:spPr bwMode="auto">
          <a:xfrm flipV="1">
            <a:off x="4965039" y="2239671"/>
            <a:ext cx="0" cy="2483395"/>
          </a:xfrm>
          <a:prstGeom prst="straightConnector1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86035" name="AutoShape 19"/>
          <p:cNvCxnSpPr>
            <a:cxnSpLocks noChangeShapeType="1"/>
          </p:cNvCxnSpPr>
          <p:nvPr/>
        </p:nvCxnSpPr>
        <p:spPr bwMode="auto">
          <a:xfrm flipH="1">
            <a:off x="4254264" y="2110816"/>
            <a:ext cx="710775" cy="0"/>
          </a:xfrm>
          <a:prstGeom prst="straightConnector1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86036" name="AutoShape 20"/>
          <p:cNvCxnSpPr>
            <a:cxnSpLocks noChangeShapeType="1"/>
          </p:cNvCxnSpPr>
          <p:nvPr/>
        </p:nvCxnSpPr>
        <p:spPr bwMode="auto">
          <a:xfrm flipH="1">
            <a:off x="2582336" y="2110816"/>
            <a:ext cx="711599" cy="0"/>
          </a:xfrm>
          <a:prstGeom prst="straightConnector1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86037" name="AutoShape 21"/>
          <p:cNvCxnSpPr>
            <a:cxnSpLocks noChangeShapeType="1"/>
          </p:cNvCxnSpPr>
          <p:nvPr/>
        </p:nvCxnSpPr>
        <p:spPr bwMode="auto">
          <a:xfrm flipH="1">
            <a:off x="1124546" y="2110816"/>
            <a:ext cx="711599" cy="0"/>
          </a:xfrm>
          <a:prstGeom prst="straightConnector1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86038" name="AutoShape 22"/>
          <p:cNvCxnSpPr>
            <a:cxnSpLocks noChangeShapeType="1"/>
          </p:cNvCxnSpPr>
          <p:nvPr/>
        </p:nvCxnSpPr>
        <p:spPr bwMode="auto">
          <a:xfrm>
            <a:off x="5344723" y="2298242"/>
            <a:ext cx="2689086" cy="781"/>
          </a:xfrm>
          <a:prstGeom prst="straightConnector1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915816" y="6353944"/>
            <a:ext cx="6120680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nl-NL" sz="2400" b="1" dirty="0" err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SEG</a:t>
            </a:r>
            <a:r>
              <a:rPr lang="nl-NL" sz="2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= Significant Emotionele Gebeurtenis</a:t>
            </a:r>
            <a:endParaRPr kumimoji="0" lang="nl-NL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/>
      <p:bldP spid="86020" grpId="0" animBg="1"/>
      <p:bldP spid="86021" grpId="0" animBg="1"/>
      <p:bldP spid="86022" grpId="0" animBg="1"/>
      <p:bldP spid="86023" grpId="0" animBg="1"/>
      <p:bldP spid="86025" grpId="0" animBg="1"/>
      <p:bldP spid="86026" grpId="0" animBg="1"/>
      <p:bldP spid="86027" grpId="0" animBg="1"/>
      <p:bldP spid="86028" grpId="0" animBg="1"/>
      <p:bldP spid="86029" grpId="0" animBg="1"/>
      <p:bldP spid="86030" grpId="0" animBg="1"/>
      <p:bldP spid="86031" grpId="0" animBg="1"/>
      <p:bldP spid="86032" grpId="0" animBg="1"/>
      <p:bldP spid="8603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ertfaber.com/wp-content/uploads/2014/08/DSC02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269" y="0"/>
            <a:ext cx="9176269" cy="6858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8024" y="116632"/>
            <a:ext cx="3898776" cy="864096"/>
          </a:xfrm>
        </p:spPr>
        <p:txBody>
          <a:bodyPr>
            <a:normAutofit/>
          </a:bodyPr>
          <a:lstStyle/>
          <a:p>
            <a:r>
              <a:rPr lang="nl-NL" b="1" i="1" dirty="0">
                <a:solidFill>
                  <a:srgbClr val="0000FF"/>
                </a:solidFill>
              </a:rPr>
              <a:t>Neem je tijd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51520" y="170919"/>
            <a:ext cx="3744416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b="1" dirty="0">
                <a:solidFill>
                  <a:schemeClr val="bg1"/>
                </a:solidFill>
              </a:rPr>
              <a:t>om wijsheid te halen</a:t>
            </a:r>
          </a:p>
          <a:p>
            <a:r>
              <a:rPr lang="nl-NL" sz="1500" b="1" dirty="0">
                <a:solidFill>
                  <a:schemeClr val="bg1"/>
                </a:solidFill>
              </a:rPr>
              <a:t>uit de ‘fouten’ </a:t>
            </a:r>
          </a:p>
          <a:p>
            <a:r>
              <a:rPr lang="nl-NL" sz="1500" b="1" dirty="0">
                <a:solidFill>
                  <a:schemeClr val="bg1"/>
                </a:solidFill>
              </a:rPr>
              <a:t>die je gisteren bedreef</a:t>
            </a:r>
          </a:p>
          <a:p>
            <a:endParaRPr lang="nl-NL" sz="1500" b="1" dirty="0">
              <a:solidFill>
                <a:schemeClr val="bg1"/>
              </a:solidFill>
            </a:endParaRPr>
          </a:p>
          <a:p>
            <a:r>
              <a:rPr lang="nl-NL" sz="1500" b="1" dirty="0">
                <a:solidFill>
                  <a:schemeClr val="bg1"/>
                </a:solidFill>
              </a:rPr>
              <a:t>om je de goede dingen</a:t>
            </a:r>
          </a:p>
          <a:p>
            <a:r>
              <a:rPr lang="nl-NL" sz="1500" b="1" dirty="0">
                <a:solidFill>
                  <a:schemeClr val="bg1"/>
                </a:solidFill>
              </a:rPr>
              <a:t>te herinneren</a:t>
            </a:r>
          </a:p>
          <a:p>
            <a:r>
              <a:rPr lang="nl-NL" sz="1500" b="1" dirty="0">
                <a:solidFill>
                  <a:schemeClr val="bg1"/>
                </a:solidFill>
              </a:rPr>
              <a:t>die je in lengte van jaren</a:t>
            </a:r>
          </a:p>
          <a:p>
            <a:r>
              <a:rPr lang="nl-NL" sz="1500" b="1" dirty="0">
                <a:solidFill>
                  <a:schemeClr val="bg1"/>
                </a:solidFill>
              </a:rPr>
              <a:t>blijdschap kunnen geven</a:t>
            </a:r>
          </a:p>
          <a:p>
            <a:endParaRPr lang="nl-NL" sz="1500" b="1" dirty="0">
              <a:solidFill>
                <a:schemeClr val="bg1"/>
              </a:solidFill>
            </a:endParaRPr>
          </a:p>
          <a:p>
            <a:r>
              <a:rPr lang="nl-NL" sz="1500" b="1" dirty="0">
                <a:solidFill>
                  <a:schemeClr val="bg1"/>
                </a:solidFill>
              </a:rPr>
              <a:t>om schoon schip te maken</a:t>
            </a:r>
          </a:p>
          <a:p>
            <a:r>
              <a:rPr lang="nl-NL" sz="1500" b="1" dirty="0">
                <a:solidFill>
                  <a:schemeClr val="bg1"/>
                </a:solidFill>
              </a:rPr>
              <a:t>met wat je vandaag</a:t>
            </a:r>
          </a:p>
          <a:p>
            <a:r>
              <a:rPr lang="nl-NL" sz="1500" b="1" dirty="0">
                <a:solidFill>
                  <a:schemeClr val="bg1"/>
                </a:solidFill>
              </a:rPr>
              <a:t>nodeloze zorgen geeft</a:t>
            </a:r>
          </a:p>
          <a:p>
            <a:endParaRPr lang="nl-NL" sz="1500" b="1" dirty="0">
              <a:solidFill>
                <a:schemeClr val="bg1"/>
              </a:solidFill>
            </a:endParaRPr>
          </a:p>
          <a:p>
            <a:r>
              <a:rPr lang="nl-NL" sz="1500" b="1" dirty="0">
                <a:solidFill>
                  <a:schemeClr val="bg1"/>
                </a:solidFill>
              </a:rPr>
              <a:t>om </a:t>
            </a:r>
            <a:r>
              <a:rPr lang="nl-NL" sz="1500" b="1">
                <a:solidFill>
                  <a:schemeClr val="bg1"/>
                </a:solidFill>
              </a:rPr>
              <a:t>de schaarse </a:t>
            </a:r>
            <a:r>
              <a:rPr lang="nl-NL" sz="1500" b="1" dirty="0">
                <a:solidFill>
                  <a:schemeClr val="bg1"/>
                </a:solidFill>
              </a:rPr>
              <a:t>momenten</a:t>
            </a:r>
          </a:p>
          <a:p>
            <a:r>
              <a:rPr lang="nl-NL" sz="1500" b="1" dirty="0">
                <a:solidFill>
                  <a:schemeClr val="bg1"/>
                </a:solidFill>
              </a:rPr>
              <a:t>van zorgeloos genieten</a:t>
            </a:r>
          </a:p>
          <a:p>
            <a:r>
              <a:rPr lang="nl-NL" sz="1500" b="1" dirty="0">
                <a:solidFill>
                  <a:schemeClr val="bg1"/>
                </a:solidFill>
              </a:rPr>
              <a:t>wat langer te laten duren</a:t>
            </a:r>
          </a:p>
          <a:p>
            <a:endParaRPr lang="nl-NL" sz="1500" b="1" dirty="0">
              <a:solidFill>
                <a:schemeClr val="bg1"/>
              </a:solidFill>
            </a:endParaRPr>
          </a:p>
          <a:p>
            <a:r>
              <a:rPr lang="nl-NL" sz="1500" b="1" dirty="0">
                <a:solidFill>
                  <a:schemeClr val="bg1"/>
                </a:solidFill>
              </a:rPr>
              <a:t>om precies te doen</a:t>
            </a:r>
          </a:p>
          <a:p>
            <a:r>
              <a:rPr lang="nl-NL" sz="1500" b="1" dirty="0">
                <a:solidFill>
                  <a:schemeClr val="bg1"/>
                </a:solidFill>
              </a:rPr>
              <a:t>waarin je zin hebt</a:t>
            </a:r>
          </a:p>
          <a:p>
            <a:r>
              <a:rPr lang="nl-NL" sz="1500" b="1" dirty="0">
                <a:solidFill>
                  <a:schemeClr val="bg1"/>
                </a:solidFill>
              </a:rPr>
              <a:t>en om af en toe</a:t>
            </a:r>
          </a:p>
          <a:p>
            <a:r>
              <a:rPr lang="nl-NL" sz="1500" b="1" dirty="0">
                <a:solidFill>
                  <a:schemeClr val="bg1"/>
                </a:solidFill>
              </a:rPr>
              <a:t>zalig niets te doen</a:t>
            </a:r>
          </a:p>
          <a:p>
            <a:endParaRPr lang="nl-NL" sz="1500" b="1" dirty="0">
              <a:solidFill>
                <a:schemeClr val="bg1"/>
              </a:solidFill>
            </a:endParaRPr>
          </a:p>
          <a:p>
            <a:r>
              <a:rPr lang="nl-NL" sz="1500" b="1" dirty="0">
                <a:solidFill>
                  <a:schemeClr val="bg1"/>
                </a:solidFill>
              </a:rPr>
              <a:t>om geen enkele kans</a:t>
            </a:r>
          </a:p>
          <a:p>
            <a:r>
              <a:rPr lang="nl-NL" sz="1500" b="1" dirty="0">
                <a:solidFill>
                  <a:schemeClr val="bg1"/>
                </a:solidFill>
              </a:rPr>
              <a:t>om gelukkig te zijn</a:t>
            </a:r>
          </a:p>
          <a:p>
            <a:r>
              <a:rPr lang="nl-NL" sz="1500" b="1" dirty="0">
                <a:solidFill>
                  <a:schemeClr val="bg1"/>
                </a:solidFill>
              </a:rPr>
              <a:t>zomaar over te slaan</a:t>
            </a:r>
          </a:p>
          <a:p>
            <a:endParaRPr lang="nl-NL" sz="1500" b="1" dirty="0">
              <a:solidFill>
                <a:schemeClr val="bg1"/>
              </a:solidFill>
            </a:endParaRPr>
          </a:p>
          <a:p>
            <a:r>
              <a:rPr lang="nl-NL" sz="1500" b="1" dirty="0">
                <a:solidFill>
                  <a:schemeClr val="bg1"/>
                </a:solidFill>
              </a:rPr>
              <a:t>en begin daarmee vandaag</a:t>
            </a:r>
          </a:p>
          <a:p>
            <a:endParaRPr lang="nl-NL" sz="1500" b="1" dirty="0">
              <a:solidFill>
                <a:schemeClr val="bg1"/>
              </a:solidFill>
            </a:endParaRPr>
          </a:p>
          <a:p>
            <a:r>
              <a:rPr lang="nl-NL" sz="1500" b="1" i="1" dirty="0" err="1">
                <a:solidFill>
                  <a:schemeClr val="bg1"/>
                </a:solidFill>
              </a:rPr>
              <a:t>Valeer</a:t>
            </a:r>
            <a:r>
              <a:rPr lang="nl-NL" sz="1500" b="1" i="1" dirty="0">
                <a:solidFill>
                  <a:schemeClr val="bg1"/>
                </a:solidFill>
              </a:rPr>
              <a:t> </a:t>
            </a:r>
            <a:r>
              <a:rPr lang="nl-NL" sz="1500" b="1" i="1" dirty="0" err="1">
                <a:solidFill>
                  <a:schemeClr val="bg1"/>
                </a:solidFill>
              </a:rPr>
              <a:t>Deschacht</a:t>
            </a:r>
            <a:endParaRPr lang="nl-NL" sz="15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4104456" cy="50405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Zonnestraaltjes</a:t>
            </a:r>
            <a:endParaRPr lang="nl-NL" b="1" dirty="0">
              <a:solidFill>
                <a:srgbClr val="0000FF"/>
              </a:solidFill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D641C349-4D24-4D98-A0E5-ED2BB7C8D170}"/>
              </a:ext>
            </a:extLst>
          </p:cNvPr>
          <p:cNvGrpSpPr/>
          <p:nvPr/>
        </p:nvGrpSpPr>
        <p:grpSpPr>
          <a:xfrm>
            <a:off x="-1550" y="1705974"/>
            <a:ext cx="9182062" cy="5152027"/>
            <a:chOff x="-1550" y="1705974"/>
            <a:chExt cx="9182062" cy="5152027"/>
          </a:xfrm>
        </p:grpSpPr>
        <p:sp>
          <p:nvSpPr>
            <p:cNvPr id="17" name="PIJL-OMLAAG 16"/>
            <p:cNvSpPr/>
            <p:nvPr/>
          </p:nvSpPr>
          <p:spPr>
            <a:xfrm rot="17995293">
              <a:off x="5283749" y="41342"/>
              <a:ext cx="432048" cy="6877179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PIJL-OMLAAG 13"/>
            <p:cNvSpPr/>
            <p:nvPr/>
          </p:nvSpPr>
          <p:spPr>
            <a:xfrm rot="19973382">
              <a:off x="2125972" y="2499463"/>
              <a:ext cx="432048" cy="3066170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PIJL-OMLAAG 14"/>
            <p:cNvSpPr/>
            <p:nvPr/>
          </p:nvSpPr>
          <p:spPr>
            <a:xfrm>
              <a:off x="368955" y="2652785"/>
              <a:ext cx="432048" cy="2736304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PIJL-OMLAAG 15"/>
            <p:cNvSpPr/>
            <p:nvPr/>
          </p:nvSpPr>
          <p:spPr>
            <a:xfrm rot="19030909">
              <a:off x="3444610" y="1705974"/>
              <a:ext cx="432048" cy="4198274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PIJL-OMLAAG 17"/>
            <p:cNvSpPr/>
            <p:nvPr/>
          </p:nvSpPr>
          <p:spPr>
            <a:xfrm rot="21046863">
              <a:off x="1262305" y="2674184"/>
              <a:ext cx="432048" cy="2699031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1" name="Afbeelding 20" descr="blij 7.jpg"/>
            <p:cNvPicPr>
              <a:picLocks noChangeAspect="1"/>
            </p:cNvPicPr>
            <p:nvPr/>
          </p:nvPicPr>
          <p:blipFill>
            <a:blip r:embed="rId3" cstate="print"/>
            <a:srcRect l="31407" r="10266" b="11403"/>
            <a:stretch>
              <a:fillRect/>
            </a:stretch>
          </p:blipFill>
          <p:spPr>
            <a:xfrm>
              <a:off x="-1550" y="5445224"/>
              <a:ext cx="1395966" cy="1412776"/>
            </a:xfrm>
            <a:prstGeom prst="rect">
              <a:avLst/>
            </a:prstGeom>
          </p:spPr>
        </p:pic>
        <p:pic>
          <p:nvPicPr>
            <p:cNvPr id="22" name="Afbeelding 21" descr="blij2.JPG"/>
            <p:cNvPicPr>
              <a:picLocks noChangeAspect="1"/>
            </p:cNvPicPr>
            <p:nvPr/>
          </p:nvPicPr>
          <p:blipFill>
            <a:blip r:embed="rId4" cstate="print"/>
            <a:srcRect l="24491" r="17182" b="21780"/>
            <a:stretch>
              <a:fillRect/>
            </a:stretch>
          </p:blipFill>
          <p:spPr>
            <a:xfrm>
              <a:off x="5868144" y="5445224"/>
              <a:ext cx="1581209" cy="1412776"/>
            </a:xfrm>
            <a:prstGeom prst="rect">
              <a:avLst/>
            </a:prstGeom>
          </p:spPr>
        </p:pic>
        <p:pic>
          <p:nvPicPr>
            <p:cNvPr id="23" name="Afbeelding 22" descr="blij-4.jpg"/>
            <p:cNvPicPr>
              <a:picLocks noChangeAspect="1"/>
            </p:cNvPicPr>
            <p:nvPr/>
          </p:nvPicPr>
          <p:blipFill>
            <a:blip r:embed="rId5" cstate="print"/>
            <a:srcRect l="24677" r="25969"/>
            <a:stretch>
              <a:fillRect/>
            </a:stretch>
          </p:blipFill>
          <p:spPr>
            <a:xfrm>
              <a:off x="1330090" y="5445224"/>
              <a:ext cx="1332941" cy="1412776"/>
            </a:xfrm>
            <a:prstGeom prst="rect">
              <a:avLst/>
            </a:prstGeom>
          </p:spPr>
        </p:pic>
        <p:pic>
          <p:nvPicPr>
            <p:cNvPr id="24" name="Afbeelding 23" descr="blij5.png"/>
            <p:cNvPicPr>
              <a:picLocks noChangeAspect="1"/>
            </p:cNvPicPr>
            <p:nvPr/>
          </p:nvPicPr>
          <p:blipFill>
            <a:blip r:embed="rId6" cstate="print"/>
            <a:srcRect l="30285" r="29334" b="43916"/>
            <a:stretch>
              <a:fillRect/>
            </a:stretch>
          </p:blipFill>
          <p:spPr>
            <a:xfrm>
              <a:off x="3635896" y="5445224"/>
              <a:ext cx="1130222" cy="1412776"/>
            </a:xfrm>
            <a:prstGeom prst="rect">
              <a:avLst/>
            </a:prstGeom>
          </p:spPr>
        </p:pic>
        <p:pic>
          <p:nvPicPr>
            <p:cNvPr id="25" name="Afbeelding 24" descr="blij-gezicht 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27784" y="5445224"/>
              <a:ext cx="1061705" cy="1412776"/>
            </a:xfrm>
            <a:prstGeom prst="rect">
              <a:avLst/>
            </a:prstGeom>
          </p:spPr>
        </p:pic>
        <p:sp>
          <p:nvSpPr>
            <p:cNvPr id="27" name="PIJL-OMLAAG 26"/>
            <p:cNvSpPr/>
            <p:nvPr/>
          </p:nvSpPr>
          <p:spPr>
            <a:xfrm rot="18367347">
              <a:off x="4427985" y="923041"/>
              <a:ext cx="432048" cy="5415856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Afbeelding 27" descr="blij 8.jpg"/>
            <p:cNvPicPr>
              <a:picLocks noChangeAspect="1"/>
            </p:cNvPicPr>
            <p:nvPr/>
          </p:nvPicPr>
          <p:blipFill>
            <a:blip r:embed="rId8" cstate="print"/>
            <a:srcRect l="38975" r="2751" b="4326"/>
            <a:stretch>
              <a:fillRect/>
            </a:stretch>
          </p:blipFill>
          <p:spPr>
            <a:xfrm>
              <a:off x="7452320" y="5439330"/>
              <a:ext cx="1728192" cy="1418670"/>
            </a:xfrm>
            <a:prstGeom prst="rect">
              <a:avLst/>
            </a:prstGeom>
          </p:spPr>
        </p:pic>
        <p:pic>
          <p:nvPicPr>
            <p:cNvPr id="13" name="Afbeelding 12" descr="blij 6.jpg"/>
            <p:cNvPicPr>
              <a:picLocks noChangeAspect="1"/>
            </p:cNvPicPr>
            <p:nvPr/>
          </p:nvPicPr>
          <p:blipFill>
            <a:blip r:embed="rId9" cstate="print"/>
            <a:srcRect l="37305"/>
            <a:stretch>
              <a:fillRect/>
            </a:stretch>
          </p:blipFill>
          <p:spPr>
            <a:xfrm>
              <a:off x="4644008" y="5445225"/>
              <a:ext cx="1327958" cy="1412776"/>
            </a:xfrm>
            <a:prstGeom prst="rect">
              <a:avLst/>
            </a:prstGeom>
          </p:spPr>
        </p:pic>
        <p:sp>
          <p:nvSpPr>
            <p:cNvPr id="29" name="PIJL-OMLAAG 28"/>
            <p:cNvSpPr/>
            <p:nvPr/>
          </p:nvSpPr>
          <p:spPr>
            <a:xfrm rot="19567209">
              <a:off x="2721986" y="2224616"/>
              <a:ext cx="432048" cy="3434243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In tweetallen, 2 minuten elk, de één luistert ander praat.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Focus op een recente gebeurtenis waarin je </a:t>
            </a:r>
            <a:r>
              <a:rPr lang="nl-NL" sz="2800" b="1" u="sng" dirty="0">
                <a:solidFill>
                  <a:srgbClr val="0000FF"/>
                </a:solidFill>
              </a:rPr>
              <a:t>energie, blijheid of geluk </a:t>
            </a:r>
            <a:r>
              <a:rPr lang="nl-NL" sz="2800" dirty="0">
                <a:solidFill>
                  <a:srgbClr val="0000FF"/>
                </a:solidFill>
              </a:rPr>
              <a:t>voelde.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Deel in de hele groep de titel van jouw ervaring en laat je gevoelens op je gezicht zien</a:t>
            </a:r>
          </a:p>
        </p:txBody>
      </p:sp>
    </p:spTree>
    <p:extLst>
      <p:ext uri="{BB962C8B-B14F-4D97-AF65-F5344CB8AC3E}">
        <p14:creationId xmlns:p14="http://schemas.microsoft.com/office/powerpoint/2010/main" val="35269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149"/>
            <a:ext cx="9144000" cy="688279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81528" cy="782960"/>
          </a:xfrm>
        </p:spPr>
        <p:txBody>
          <a:bodyPr/>
          <a:lstStyle/>
          <a:p>
            <a:r>
              <a:rPr lang="en-US" b="1" dirty="0">
                <a:solidFill>
                  <a:srgbClr val="3333CC"/>
                </a:solidFill>
              </a:rPr>
              <a:t>Open Frame</a:t>
            </a:r>
            <a:endParaRPr lang="nl-NL" b="1" dirty="0">
              <a:solidFill>
                <a:srgbClr val="33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00201"/>
            <a:ext cx="3744416" cy="298092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3333CC"/>
                </a:solidFill>
              </a:rPr>
              <a:t>Vragen</a:t>
            </a:r>
          </a:p>
          <a:p>
            <a:r>
              <a:rPr lang="nl-NL" dirty="0">
                <a:solidFill>
                  <a:srgbClr val="3333CC"/>
                </a:solidFill>
              </a:rPr>
              <a:t>Gebeurtenissen</a:t>
            </a:r>
          </a:p>
          <a:p>
            <a:r>
              <a:rPr lang="nl-NL" dirty="0">
                <a:solidFill>
                  <a:srgbClr val="3333CC"/>
                </a:solidFill>
              </a:rPr>
              <a:t>Korte verhalen</a:t>
            </a:r>
          </a:p>
          <a:p>
            <a:pPr marL="0" indent="0"/>
            <a:r>
              <a:rPr lang="nl-NL" dirty="0">
                <a:solidFill>
                  <a:srgbClr val="3333CC"/>
                </a:solidFill>
              </a:rPr>
              <a:t>   Levenservaringen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9592" y="4149079"/>
            <a:ext cx="4248472" cy="1108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b="1" i="1" dirty="0">
                <a:solidFill>
                  <a:srgbClr val="3333CC"/>
                </a:solidFill>
              </a:rPr>
              <a:t>Doel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toepassen van NLP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jouw eigen werkelijkheid.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50CC4C9-4215-499F-8814-9CBC51C106A7}"/>
              </a:ext>
            </a:extLst>
          </p:cNvPr>
          <p:cNvSpPr txBox="1">
            <a:spLocks/>
          </p:cNvSpPr>
          <p:nvPr/>
        </p:nvSpPr>
        <p:spPr>
          <a:xfrm>
            <a:off x="4644008" y="1600201"/>
            <a:ext cx="3600400" cy="232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3333CC"/>
                </a:solidFill>
              </a:rPr>
              <a:t>Verheldering</a:t>
            </a:r>
          </a:p>
          <a:p>
            <a:r>
              <a:rPr lang="nl-NL" dirty="0">
                <a:solidFill>
                  <a:srgbClr val="3333CC"/>
                </a:solidFill>
              </a:rPr>
              <a:t>Anekdotes</a:t>
            </a:r>
          </a:p>
          <a:p>
            <a:r>
              <a:rPr lang="nl-NL" dirty="0">
                <a:solidFill>
                  <a:srgbClr val="3333CC"/>
                </a:solidFill>
              </a:rPr>
              <a:t>Leuke belevenissen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48902-3FD0-4F5A-835E-20FD5974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Week 5 en 6 omdraaien?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DE888A-7AA8-4D09-8F03-87D2F10AE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>
                <a:solidFill>
                  <a:srgbClr val="0000FF"/>
                </a:solidFill>
              </a:rPr>
              <a:t>Verzoek: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Videotechniek week 5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Geweldloos Communiceren week 6</a:t>
            </a:r>
          </a:p>
        </p:txBody>
      </p:sp>
    </p:spTree>
    <p:extLst>
      <p:ext uri="{BB962C8B-B14F-4D97-AF65-F5344CB8AC3E}">
        <p14:creationId xmlns:p14="http://schemas.microsoft.com/office/powerpoint/2010/main" val="106381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466728" cy="850106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De Tijdlijn</a:t>
            </a:r>
          </a:p>
        </p:txBody>
      </p:sp>
      <p:pic>
        <p:nvPicPr>
          <p:cNvPr id="3074" name="Picture 2" descr="http://deverbinding.life/wp-content/uploads/2015/05/nlp-tlt-pr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810000" cy="2543175"/>
          </a:xfrm>
          <a:prstGeom prst="rect">
            <a:avLst/>
          </a:prstGeom>
          <a:noFill/>
        </p:spPr>
      </p:pic>
      <p:pic>
        <p:nvPicPr>
          <p:cNvPr id="4" name="Afbeelding 3" descr="Spring_Roa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IJL-LINKS 6"/>
          <p:cNvSpPr/>
          <p:nvPr/>
        </p:nvSpPr>
        <p:spPr>
          <a:xfrm rot="20541185">
            <a:off x="-93409" y="5365554"/>
            <a:ext cx="3927908" cy="546541"/>
          </a:xfrm>
          <a:prstGeom prst="lef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spc="500" dirty="0"/>
              <a:t>Verleden</a:t>
            </a:r>
            <a:endParaRPr lang="nl-NL" sz="1200" b="1" spc="500" dirty="0"/>
          </a:p>
        </p:txBody>
      </p:sp>
      <p:sp>
        <p:nvSpPr>
          <p:cNvPr id="6" name="PIJL-LINKS 5"/>
          <p:cNvSpPr/>
          <p:nvPr/>
        </p:nvSpPr>
        <p:spPr>
          <a:xfrm rot="9654962" flipV="1">
            <a:off x="4943158" y="3810547"/>
            <a:ext cx="3747085" cy="545528"/>
          </a:xfrm>
          <a:prstGeom prst="lef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spc="500" dirty="0"/>
              <a:t>Toekomst</a:t>
            </a:r>
            <a:endParaRPr lang="nl-NL" b="1" spc="500" dirty="0"/>
          </a:p>
        </p:txBody>
      </p:sp>
      <p:sp>
        <p:nvSpPr>
          <p:cNvPr id="8" name="Rechthoek 7"/>
          <p:cNvSpPr/>
          <p:nvPr/>
        </p:nvSpPr>
        <p:spPr>
          <a:xfrm rot="20638191">
            <a:off x="4181990" y="4733156"/>
            <a:ext cx="504056" cy="288032"/>
          </a:xfrm>
          <a:prstGeom prst="rect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chemeClr val="bg1"/>
                </a:solidFill>
              </a:rPr>
              <a:t>Nu</a:t>
            </a:r>
            <a:endParaRPr lang="nl-NL" b="1" dirty="0">
              <a:solidFill>
                <a:schemeClr val="bg1"/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 flipV="1">
            <a:off x="107504" y="3933056"/>
            <a:ext cx="8784976" cy="2808312"/>
          </a:xfrm>
          <a:prstGeom prst="line">
            <a:avLst/>
          </a:prstGeom>
          <a:ln w="2032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el 1"/>
          <p:cNvSpPr txBox="1">
            <a:spLocks/>
          </p:cNvSpPr>
          <p:nvPr/>
        </p:nvSpPr>
        <p:spPr>
          <a:xfrm rot="20536138">
            <a:off x="2762795" y="5616128"/>
            <a:ext cx="28694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noProof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T 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  j  d  l  i  j 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2" cstate="print"/>
          <a:srcRect r="64578"/>
          <a:stretch>
            <a:fillRect/>
          </a:stretch>
        </p:blipFill>
        <p:spPr bwMode="auto">
          <a:xfrm>
            <a:off x="0" y="6381328"/>
            <a:ext cx="2843808" cy="360040"/>
          </a:xfrm>
          <a:prstGeom prst="rect">
            <a:avLst/>
          </a:prstGeom>
          <a:noFill/>
        </p:spPr>
      </p:pic>
      <p:pic>
        <p:nvPicPr>
          <p:cNvPr id="7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3" cstate="print"/>
          <a:srcRect r="77135"/>
          <a:stretch>
            <a:fillRect/>
          </a:stretch>
        </p:blipFill>
        <p:spPr bwMode="auto">
          <a:xfrm>
            <a:off x="0" y="5157192"/>
            <a:ext cx="1835696" cy="108012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Tijdlijn van de mensheid</a:t>
            </a:r>
          </a:p>
        </p:txBody>
      </p:sp>
      <p:pic>
        <p:nvPicPr>
          <p:cNvPr id="2050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4" cstate="print"/>
          <a:srcRect r="77135"/>
          <a:stretch>
            <a:fillRect/>
          </a:stretch>
        </p:blipFill>
        <p:spPr bwMode="auto">
          <a:xfrm>
            <a:off x="0" y="2708920"/>
            <a:ext cx="1835696" cy="2232248"/>
          </a:xfrm>
          <a:prstGeom prst="rect">
            <a:avLst/>
          </a:prstGeom>
          <a:noFill/>
        </p:spPr>
      </p:pic>
      <p:sp>
        <p:nvSpPr>
          <p:cNvPr id="5" name="Titel 1"/>
          <p:cNvSpPr txBox="1">
            <a:spLocks/>
          </p:cNvSpPr>
          <p:nvPr/>
        </p:nvSpPr>
        <p:spPr>
          <a:xfrm rot="5400000">
            <a:off x="5745609" y="3459609"/>
            <a:ext cx="6185222" cy="61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Toekomst</a:t>
            </a:r>
            <a:r>
              <a:rPr kumimoji="0" lang="nl-NL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??????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884368" y="1556792"/>
            <a:ext cx="720080" cy="518457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Nu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51520" y="1988840"/>
            <a:ext cx="1656184" cy="792088"/>
          </a:xfrm>
          <a:prstGeom prst="rect">
            <a:avLst/>
          </a:prstGeom>
          <a:gradFill flip="none" rotWithShape="1">
            <a:gsLst>
              <a:gs pos="0">
                <a:srgbClr val="CDC925">
                  <a:shade val="30000"/>
                  <a:satMod val="115000"/>
                </a:srgbClr>
              </a:gs>
              <a:gs pos="50000">
                <a:srgbClr val="CDC925">
                  <a:shade val="67500"/>
                  <a:satMod val="115000"/>
                </a:srgbClr>
              </a:gs>
              <a:gs pos="100000">
                <a:srgbClr val="CDC92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l"/>
                <a:tab pos="1882775" algn="l"/>
                <a:tab pos="4303713" algn="l"/>
                <a:tab pos="5916613" algn="l"/>
              </a:tabLst>
              <a:defRPr/>
            </a:pPr>
            <a:endParaRPr lang="nl-NL" sz="40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l"/>
                <a:tab pos="1882775" algn="l"/>
                <a:tab pos="4303713" algn="l"/>
                <a:tab pos="5916613" algn="l"/>
              </a:tabLst>
              <a:defRPr/>
            </a:pPr>
            <a:r>
              <a:rPr lang="nl-NL" sz="37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Midden </a:t>
            </a:r>
            <a:r>
              <a:rPr lang="nl-NL" sz="37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Oud-Steentijd</a:t>
            </a:r>
            <a:r>
              <a:rPr lang="nl-NL" sz="40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979712" y="1988840"/>
            <a:ext cx="2160240" cy="792088"/>
          </a:xfrm>
          <a:prstGeom prst="rect">
            <a:avLst/>
          </a:prstGeom>
          <a:gradFill flip="none" rotWithShape="1">
            <a:gsLst>
              <a:gs pos="0">
                <a:srgbClr val="CDC925">
                  <a:shade val="30000"/>
                  <a:satMod val="115000"/>
                </a:srgbClr>
              </a:gs>
              <a:gs pos="50000">
                <a:srgbClr val="CDC925">
                  <a:shade val="67500"/>
                  <a:satMod val="115000"/>
                </a:srgbClr>
              </a:gs>
              <a:gs pos="100000">
                <a:srgbClr val="CDC92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Laat </a:t>
            </a:r>
            <a:r>
              <a:rPr lang="nl-NL" sz="12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Oud-Steentijd</a:t>
            </a:r>
            <a:endParaRPr lang="nl-NL" sz="12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283968" y="1988840"/>
            <a:ext cx="1872208" cy="792088"/>
          </a:xfrm>
          <a:prstGeom prst="rect">
            <a:avLst/>
          </a:prstGeom>
          <a:gradFill flip="none" rotWithShape="1">
            <a:gsLst>
              <a:gs pos="0">
                <a:srgbClr val="CDC925">
                  <a:shade val="30000"/>
                  <a:satMod val="115000"/>
                </a:srgbClr>
              </a:gs>
              <a:gs pos="50000">
                <a:srgbClr val="CDC925">
                  <a:shade val="67500"/>
                  <a:satMod val="115000"/>
                </a:srgbClr>
              </a:gs>
              <a:gs pos="100000">
                <a:srgbClr val="CDC92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l"/>
                <a:tab pos="1882775" algn="l"/>
                <a:tab pos="4303713" algn="l"/>
                <a:tab pos="5916613" algn="l"/>
              </a:tabLst>
              <a:defRPr/>
            </a:pPr>
            <a:r>
              <a:rPr lang="nl-NL" sz="12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Midden-Steentijd</a:t>
            </a:r>
            <a:endParaRPr lang="nl-NL" sz="12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6300192" y="1988840"/>
            <a:ext cx="1512168" cy="792088"/>
          </a:xfrm>
          <a:prstGeom prst="rect">
            <a:avLst/>
          </a:prstGeom>
          <a:gradFill flip="none" rotWithShape="1">
            <a:gsLst>
              <a:gs pos="0">
                <a:srgbClr val="CDC925">
                  <a:shade val="30000"/>
                  <a:satMod val="115000"/>
                </a:srgbClr>
              </a:gs>
              <a:gs pos="50000">
                <a:srgbClr val="CDC925">
                  <a:shade val="67500"/>
                  <a:satMod val="115000"/>
                </a:srgbClr>
              </a:gs>
              <a:gs pos="100000">
                <a:srgbClr val="CDC92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l"/>
                <a:tab pos="1882775" algn="l"/>
                <a:tab pos="4303713" algn="l"/>
                <a:tab pos="5916613" algn="l"/>
              </a:tabLst>
              <a:defRPr/>
            </a:pPr>
            <a:r>
              <a:rPr lang="nl-NL" sz="1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Nieuwe Steentijd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51520" y="1484784"/>
            <a:ext cx="7560840" cy="432048"/>
          </a:xfrm>
          <a:prstGeom prst="rect">
            <a:avLst/>
          </a:prstGeom>
          <a:gradFill flip="none" rotWithShape="1">
            <a:gsLst>
              <a:gs pos="0">
                <a:srgbClr val="CDC925">
                  <a:shade val="30000"/>
                  <a:satMod val="115000"/>
                </a:srgbClr>
              </a:gs>
              <a:gs pos="50000">
                <a:srgbClr val="CDC925">
                  <a:shade val="67500"/>
                  <a:satMod val="115000"/>
                </a:srgbClr>
              </a:gs>
              <a:gs pos="100000">
                <a:srgbClr val="CDC92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Steen-tijd</a:t>
            </a:r>
            <a:endParaRPr lang="nl-NL" sz="80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4" cstate="print"/>
          <a:srcRect l="23762" r="41258"/>
          <a:stretch>
            <a:fillRect/>
          </a:stretch>
        </p:blipFill>
        <p:spPr bwMode="auto">
          <a:xfrm>
            <a:off x="1907704" y="2708920"/>
            <a:ext cx="2808312" cy="2232248"/>
          </a:xfrm>
          <a:prstGeom prst="rect">
            <a:avLst/>
          </a:prstGeom>
          <a:noFill/>
        </p:spPr>
      </p:pic>
      <p:pic>
        <p:nvPicPr>
          <p:cNvPr id="15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4" cstate="print"/>
          <a:srcRect l="58742" r="21526"/>
          <a:stretch>
            <a:fillRect/>
          </a:stretch>
        </p:blipFill>
        <p:spPr bwMode="auto">
          <a:xfrm>
            <a:off x="4716016" y="2708920"/>
            <a:ext cx="1584176" cy="2232248"/>
          </a:xfrm>
          <a:prstGeom prst="rect">
            <a:avLst/>
          </a:prstGeom>
          <a:noFill/>
        </p:spPr>
      </p:pic>
      <p:pic>
        <p:nvPicPr>
          <p:cNvPr id="16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4" cstate="print"/>
          <a:srcRect l="78474" r="897"/>
          <a:stretch>
            <a:fillRect/>
          </a:stretch>
        </p:blipFill>
        <p:spPr bwMode="auto">
          <a:xfrm>
            <a:off x="6228184" y="2708920"/>
            <a:ext cx="1656184" cy="2232248"/>
          </a:xfrm>
          <a:prstGeom prst="rect">
            <a:avLst/>
          </a:prstGeom>
          <a:noFill/>
        </p:spPr>
      </p:pic>
      <p:pic>
        <p:nvPicPr>
          <p:cNvPr id="17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3" cstate="print"/>
          <a:srcRect l="22865" r="41258"/>
          <a:stretch>
            <a:fillRect/>
          </a:stretch>
        </p:blipFill>
        <p:spPr bwMode="auto">
          <a:xfrm>
            <a:off x="1835696" y="5157192"/>
            <a:ext cx="2880320" cy="1080120"/>
          </a:xfrm>
          <a:prstGeom prst="rect">
            <a:avLst/>
          </a:prstGeom>
          <a:noFill/>
        </p:spPr>
      </p:pic>
      <p:pic>
        <p:nvPicPr>
          <p:cNvPr id="18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3" cstate="print"/>
          <a:srcRect l="59639" r="18835"/>
          <a:stretch>
            <a:fillRect/>
          </a:stretch>
        </p:blipFill>
        <p:spPr bwMode="auto">
          <a:xfrm>
            <a:off x="4788024" y="5157192"/>
            <a:ext cx="1728192" cy="1080120"/>
          </a:xfrm>
          <a:prstGeom prst="rect">
            <a:avLst/>
          </a:prstGeom>
          <a:noFill/>
        </p:spPr>
      </p:pic>
      <p:pic>
        <p:nvPicPr>
          <p:cNvPr id="19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3" cstate="print"/>
          <a:srcRect l="82062" r="897"/>
          <a:stretch>
            <a:fillRect/>
          </a:stretch>
        </p:blipFill>
        <p:spPr bwMode="auto">
          <a:xfrm>
            <a:off x="6516216" y="5157192"/>
            <a:ext cx="1368152" cy="1080120"/>
          </a:xfrm>
          <a:prstGeom prst="rect">
            <a:avLst/>
          </a:prstGeom>
          <a:noFill/>
        </p:spPr>
      </p:pic>
      <p:pic>
        <p:nvPicPr>
          <p:cNvPr id="20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2" cstate="print"/>
          <a:srcRect l="35422" r="50227" b="-32393"/>
          <a:stretch>
            <a:fillRect/>
          </a:stretch>
        </p:blipFill>
        <p:spPr bwMode="auto">
          <a:xfrm>
            <a:off x="2843808" y="6381328"/>
            <a:ext cx="1152128" cy="476672"/>
          </a:xfrm>
          <a:prstGeom prst="rect">
            <a:avLst/>
          </a:prstGeom>
          <a:noFill/>
        </p:spPr>
      </p:pic>
      <p:pic>
        <p:nvPicPr>
          <p:cNvPr id="21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2" cstate="print"/>
          <a:srcRect l="48876" r="21526" b="-32393"/>
          <a:stretch>
            <a:fillRect/>
          </a:stretch>
        </p:blipFill>
        <p:spPr bwMode="auto">
          <a:xfrm>
            <a:off x="3923928" y="6381328"/>
            <a:ext cx="2376264" cy="476672"/>
          </a:xfrm>
          <a:prstGeom prst="rect">
            <a:avLst/>
          </a:prstGeom>
          <a:noFill/>
        </p:spPr>
      </p:pic>
      <p:pic>
        <p:nvPicPr>
          <p:cNvPr id="22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2" cstate="print"/>
          <a:srcRect l="78474" r="1794"/>
          <a:stretch>
            <a:fillRect/>
          </a:stretch>
        </p:blipFill>
        <p:spPr bwMode="auto">
          <a:xfrm>
            <a:off x="6300192" y="6381328"/>
            <a:ext cx="1584176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D5902-D4AF-43D6-8E09-A6A818F5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22810" cy="1340768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00FF"/>
                </a:solidFill>
              </a:rPr>
              <a:t>Doel: Maak je voorstelling van wat er in het verleden gebeurd is weer functioneel</a:t>
            </a:r>
          </a:p>
        </p:txBody>
      </p:sp>
      <p:pic>
        <p:nvPicPr>
          <p:cNvPr id="5" name="Afbeelding 4" descr="Afbeelding met buiten, rots, persoon, berg&#10;&#10;Automatisch gegenereerde beschrijving">
            <a:extLst>
              <a:ext uri="{FF2B5EF4-FFF2-40B4-BE49-F238E27FC236}">
                <a16:creationId xmlns:a16="http://schemas.microsoft.com/office/drawing/2014/main" id="{F10B223A-CED1-43FC-A318-BD1AAED22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" y="2204864"/>
            <a:ext cx="3749348" cy="3024336"/>
          </a:xfrm>
          <a:prstGeom prst="rect">
            <a:avLst/>
          </a:prstGeom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E5CA7B5F-01A3-4687-BC20-B26D7CFA5496}"/>
              </a:ext>
            </a:extLst>
          </p:cNvPr>
          <p:cNvSpPr/>
          <p:nvPr/>
        </p:nvSpPr>
        <p:spPr>
          <a:xfrm>
            <a:off x="4129357" y="2924944"/>
            <a:ext cx="864096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persoon, man, jong, zitten&#10;&#10;Automatisch gegenereerde beschrijving">
            <a:extLst>
              <a:ext uri="{FF2B5EF4-FFF2-40B4-BE49-F238E27FC236}">
                <a16:creationId xmlns:a16="http://schemas.microsoft.com/office/drawing/2014/main" id="{D05C4A7E-E0E3-4593-97C5-AE8E03436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210" y="2204864"/>
            <a:ext cx="3749349" cy="302433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63881FCE-AC8E-4F3D-8878-70AEA871D455}"/>
              </a:ext>
            </a:extLst>
          </p:cNvPr>
          <p:cNvSpPr txBox="1">
            <a:spLocks/>
          </p:cNvSpPr>
          <p:nvPr/>
        </p:nvSpPr>
        <p:spPr>
          <a:xfrm>
            <a:off x="21190" y="5547415"/>
            <a:ext cx="912281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0000FF"/>
                </a:solidFill>
              </a:rPr>
              <a:t>Je hoeft je omgeving niet meer met wantrouwen of angst tegemoet te treden.</a:t>
            </a:r>
          </a:p>
        </p:txBody>
      </p:sp>
    </p:spTree>
    <p:extLst>
      <p:ext uri="{BB962C8B-B14F-4D97-AF65-F5344CB8AC3E}">
        <p14:creationId xmlns:p14="http://schemas.microsoft.com/office/powerpoint/2010/main" val="29893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timeline2.bmp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0698" t="10101" r="9598" b="4713"/>
          <a:stretch>
            <a:fillRect/>
          </a:stretch>
        </p:blipFill>
        <p:spPr bwMode="auto">
          <a:xfrm>
            <a:off x="5260975" y="764704"/>
            <a:ext cx="38830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517232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nl-NL" sz="6000" b="1" dirty="0">
                <a:solidFill>
                  <a:srgbClr val="0000FF"/>
                </a:solidFill>
              </a:rPr>
              <a:t>Houd contact met het onbewuste.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l-NL" sz="6000" b="1" dirty="0">
                <a:solidFill>
                  <a:srgbClr val="0000FF"/>
                </a:solidFill>
              </a:rPr>
              <a:t>Hoe is de onbewuste opslag/opberging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6000" b="1" dirty="0">
                <a:solidFill>
                  <a:srgbClr val="0000FF"/>
                </a:solidFill>
              </a:rPr>
              <a:t>en organisatie van je geheugen?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endParaRPr lang="nl-NL" dirty="0">
              <a:solidFill>
                <a:srgbClr val="0000FF"/>
              </a:solidFill>
            </a:endParaRP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nl-NL" sz="4900" dirty="0">
                <a:solidFill>
                  <a:srgbClr val="0000FF"/>
                </a:solidFill>
              </a:rPr>
              <a:t>Herinner je iets dat een week geleden gebeurde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nl-NL" sz="4900" dirty="0">
                <a:solidFill>
                  <a:srgbClr val="0000FF"/>
                </a:solidFill>
              </a:rPr>
              <a:t>Merk op waar het vandaan komt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nl-NL" sz="4900" dirty="0">
                <a:solidFill>
                  <a:srgbClr val="0000FF"/>
                </a:solidFill>
              </a:rPr>
              <a:t>Herhaal stap 1. en 2. met iets dat 1 maand, 1 jaar, 5 jaar en 10 jaar geleden gebeurde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nl-NL" sz="4900" dirty="0">
                <a:solidFill>
                  <a:srgbClr val="0000FF"/>
                </a:solidFill>
              </a:rPr>
              <a:t>Herhaal stap 1. en 2. met iets dat je je in de toekomst voorstelt over 1 week, 1 maand, 1 jaar.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nl-NL" sz="4900" dirty="0">
                <a:solidFill>
                  <a:srgbClr val="0000FF"/>
                </a:solidFill>
              </a:rPr>
              <a:t>Kun je nu opmerken dat deze ordening een lijn impliceert, of een bepaalde lineair gevormde schikking van jouw herinneringen?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endParaRPr lang="nl-NL" sz="4000" dirty="0">
              <a:solidFill>
                <a:srgbClr val="0000FF"/>
              </a:solidFill>
            </a:endParaRP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endParaRPr lang="nl-NL" sz="40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nl-NL" sz="4900" b="1" dirty="0">
                <a:solidFill>
                  <a:srgbClr val="FF0000"/>
                </a:solidFill>
              </a:rPr>
              <a:t>Test: Kun je je voorstellen dat jouw herinneringen op één lijn liggen?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Hoe loopt jouw tijdlijn?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nl-NL" b="1" i="1" dirty="0" bmk="_Toc430441446">
                <a:solidFill>
                  <a:srgbClr val="0000FF"/>
                </a:solidFill>
                <a:latin typeface="+mn-lt"/>
                <a:ea typeface="Calibri" pitchFamily="34" charset="0"/>
                <a:cs typeface="Times New Roman" pitchFamily="18" charset="0"/>
              </a:rPr>
              <a:t>De emoties verdwijnen</a:t>
            </a:r>
            <a:endParaRPr lang="nl-NL" i="1" dirty="0">
              <a:latin typeface="+mn-lt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7524" y="1143000"/>
            <a:ext cx="8820980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 dirty="0" bmk="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1. Psychologisch</a:t>
            </a:r>
            <a:endParaRPr kumimoji="0" lang="nl-NL" sz="3600" b="1" i="1" u="none" strike="noStrike" cap="none" normalizeH="0" baseline="0" dirty="0" bmk="">
              <a:ln>
                <a:noFill/>
              </a:ln>
              <a:solidFill>
                <a:srgbClr val="FF000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2400" dirty="0" bmk="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Alle emoties het tijdselement nodig om hun betekenis uit te drukken.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2400" dirty="0" bmk="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Verandering in het tijdsperspectief herkadert de emotie en de emotie verdwijnt.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nl-NL" sz="1100" b="0" i="0" u="none" strike="noStrike" cap="none" normalizeH="0" baseline="0" dirty="0" bmk="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nl-NL" sz="2800" b="1" dirty="0" bmk="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2. Metafysisch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4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 is maar een echte emotie: Liefde.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4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Alle negatieve emoties zijn een illusie.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4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Verandering in tijdsperspectief laat zien dat de emotie een illusie is en die illusie verdwijnt.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nl-NL" sz="1100" b="0" i="0" u="none" strike="noStrike" cap="none" normalizeH="0" baseline="0" dirty="0" bmk="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2800" b="1" dirty="0" bmk="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3. </a:t>
            </a:r>
            <a:r>
              <a:rPr lang="nl-NL" sz="2800" b="1" dirty="0" err="1" bmk="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Quantum</a:t>
            </a:r>
            <a:r>
              <a:rPr lang="nl-NL" sz="2800" b="1" dirty="0" bmk="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Fysica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 deze manier kun je met emoties werken.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basis zijn berekeningen, die in Quantum Fysica gedaan worden. </a:t>
            </a:r>
            <a:endParaRPr kumimoji="0" lang="nl-NL" sz="4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615</Words>
  <Application>Microsoft Office PowerPoint</Application>
  <PresentationFormat>Diavoorstelling (4:3)</PresentationFormat>
  <Paragraphs>131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Office-thema</vt:lpstr>
      <vt:lpstr>bij de NLP-vervolgcursus  “Je ongekende vermogens nog beter ontwikkelen”</vt:lpstr>
      <vt:lpstr>Zonnestraaltjes</vt:lpstr>
      <vt:lpstr>Open Frame</vt:lpstr>
      <vt:lpstr>Week 5 en 6 omdraaien?</vt:lpstr>
      <vt:lpstr>De Tijdlijn</vt:lpstr>
      <vt:lpstr>Tijdlijn van de mensheid</vt:lpstr>
      <vt:lpstr>Doel: Maak je voorstelling van wat er in het verleden gebeurd is weer functioneel</vt:lpstr>
      <vt:lpstr>Hoe loopt jouw tijdlijn?</vt:lpstr>
      <vt:lpstr>De emoties verdwijnen</vt:lpstr>
      <vt:lpstr>Boven je tijdlijn zweven</vt:lpstr>
      <vt:lpstr>Zweven boven jouw tijdlijn</vt:lpstr>
      <vt:lpstr>Gestalt opsporen</vt:lpstr>
      <vt:lpstr>Posities boven de Tijdlijn</vt:lpstr>
      <vt:lpstr>Neem je tijd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 jij ‘je ongekende vermogens’ leren kennen?</dc:title>
  <dc:creator>Sytse</dc:creator>
  <cp:lastModifiedBy>sytse tjallingii</cp:lastModifiedBy>
  <cp:revision>82</cp:revision>
  <dcterms:created xsi:type="dcterms:W3CDTF">2015-01-05T14:54:59Z</dcterms:created>
  <dcterms:modified xsi:type="dcterms:W3CDTF">2020-02-03T16:59:51Z</dcterms:modified>
</cp:coreProperties>
</file>