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347" r:id="rId2"/>
    <p:sldId id="466" r:id="rId3"/>
    <p:sldId id="376" r:id="rId4"/>
    <p:sldId id="328" r:id="rId5"/>
    <p:sldId id="467" r:id="rId6"/>
    <p:sldId id="356" r:id="rId7"/>
    <p:sldId id="468" r:id="rId8"/>
    <p:sldId id="333" r:id="rId9"/>
    <p:sldId id="355" r:id="rId10"/>
    <p:sldId id="329" r:id="rId11"/>
    <p:sldId id="334" r:id="rId12"/>
    <p:sldId id="357" r:id="rId13"/>
    <p:sldId id="337" r:id="rId14"/>
    <p:sldId id="335" r:id="rId15"/>
    <p:sldId id="336" r:id="rId16"/>
    <p:sldId id="331" r:id="rId17"/>
    <p:sldId id="332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600"/>
    <a:srgbClr val="FF5D5D"/>
    <a:srgbClr val="FF8B8B"/>
    <a:srgbClr val="FF8F8F"/>
    <a:srgbClr val="DA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3F0591-D1DD-4F46-BBB0-2F916C19044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49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0591-D1DD-4F46-BBB0-2F916C190442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27-1-2020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ereldbol resp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480721" cy="5420239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281936"/>
            <a:ext cx="4032448" cy="57606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Volksuniversiteit 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085184"/>
            <a:ext cx="9144000" cy="1181993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bij</a:t>
            </a:r>
            <a:r>
              <a:rPr lang="en-US" sz="3200" b="1" dirty="0">
                <a:solidFill>
                  <a:srgbClr val="FF0000"/>
                </a:solidFill>
              </a:rPr>
              <a:t> de 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ontwikkelen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724128" y="628193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400" b="1" dirty="0">
                <a:solidFill>
                  <a:srgbClr val="0000FF"/>
                </a:solidFill>
              </a:rPr>
              <a:t>Week</a:t>
            </a:r>
            <a:r>
              <a:rPr lang="nl-NL" sz="2800" b="1" dirty="0">
                <a:solidFill>
                  <a:srgbClr val="0000FF"/>
                </a:solidFill>
              </a:rPr>
              <a:t> 3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 rot="20349446">
            <a:off x="2070675" y="1549998"/>
            <a:ext cx="50850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8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kerappaport.net/onevoice/wp-content/uploads/2010/06/values_sm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6552728" cy="590465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64807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Waar komen jouw waarden vandaan?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563888" y="692696"/>
            <a:ext cx="12939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accent3">
                    <a:lumMod val="75000"/>
                  </a:schemeClr>
                </a:solidFill>
              </a:rPr>
              <a:t>Cultuur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331640" y="3789040"/>
            <a:ext cx="20904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Familieleden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975946" y="2041684"/>
            <a:ext cx="10147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Gezin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732240" y="692696"/>
            <a:ext cx="117807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Religie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979712" y="6021288"/>
            <a:ext cx="19129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Voorouders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505943" y="5877272"/>
            <a:ext cx="117051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School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596336" y="4005064"/>
            <a:ext cx="16421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Economie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829241" y="1321604"/>
            <a:ext cx="9925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Sport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973257" y="2996952"/>
            <a:ext cx="113845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Media</a:t>
            </a:r>
            <a:endParaRPr lang="nl-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085405" y="6434172"/>
            <a:ext cx="97975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Werk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30514" y="6434172"/>
            <a:ext cx="15418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Vrienden</a:t>
            </a:r>
            <a:endParaRPr lang="nl-N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979712" y="1124744"/>
            <a:ext cx="16843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Omgeving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Oefening 16 Wat zijn jouw waarden?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1"/>
            <a:ext cx="8460432" cy="29089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Wat zijn jouw belangrijkste waarden? </a:t>
            </a:r>
          </a:p>
          <a:p>
            <a:pPr marL="514350" indent="-514350">
              <a:buNone/>
            </a:pPr>
            <a:r>
              <a:rPr lang="nl-NL" dirty="0">
                <a:solidFill>
                  <a:srgbClr val="0000FF"/>
                </a:solidFill>
              </a:rPr>
              <a:t>	Zoek ze op blz 27. Onderstreep er 5 - 10.</a:t>
            </a:r>
          </a:p>
          <a:p>
            <a:pPr marL="514350" indent="-514350">
              <a:buNone/>
            </a:pPr>
            <a:r>
              <a:rPr lang="nl-NL" dirty="0">
                <a:solidFill>
                  <a:srgbClr val="0000FF"/>
                </a:solidFill>
              </a:rPr>
              <a:t>2.	Welke waarden zou je meer aandacht willen geven?</a:t>
            </a:r>
          </a:p>
          <a:p>
            <a:pPr marL="514350" indent="-514350">
              <a:buNone/>
            </a:pPr>
            <a:r>
              <a:rPr lang="nl-NL" dirty="0">
                <a:solidFill>
                  <a:srgbClr val="0000FF"/>
                </a:solidFill>
              </a:rPr>
              <a:t>3.	Hoe wil je dat doen?</a:t>
            </a:r>
          </a:p>
          <a:p>
            <a:pPr marL="514350" indent="-514350">
              <a:buNone/>
            </a:pPr>
            <a:r>
              <a:rPr lang="nl-NL" dirty="0">
                <a:solidFill>
                  <a:srgbClr val="0000FF"/>
                </a:solidFill>
              </a:rPr>
              <a:t>4.	Maak een tegeltje.</a:t>
            </a:r>
          </a:p>
        </p:txBody>
      </p:sp>
      <p:pic>
        <p:nvPicPr>
          <p:cNvPr id="4" name="Afbeelding 3" descr="Delftsblauw Tegeltje Met Je Eigen Tekst 15 X 15 Cm Pictures to pin on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4860032" cy="28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5652120" y="479715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  <a:latin typeface="Blackadder ITC" pitchFamily="82" charset="0"/>
              </a:rPr>
              <a:t>Respect</a:t>
            </a:r>
            <a:endParaRPr lang="nl-NL" sz="2400" b="1" dirty="0">
              <a:solidFill>
                <a:srgbClr val="0000FF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6EE7-8B13-4519-9AD6-3A1C7B3B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Hollow Bamboo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A509-FED3-42CA-BB28-1DC13B0F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337" y="1556792"/>
            <a:ext cx="6324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 am a hollow bamboo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Open up and let the love come through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You are a hollow bamboo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Open up and let  the love come through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We are a hollow bamboo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Open up and let the love come through</a:t>
            </a:r>
          </a:p>
        </p:txBody>
      </p:sp>
      <p:pic>
        <p:nvPicPr>
          <p:cNvPr id="5122" name="Picture 2" descr="Contact | Bamboo Hollow Acupuncture">
            <a:extLst>
              <a:ext uri="{FF2B5EF4-FFF2-40B4-BE49-F238E27FC236}">
                <a16:creationId xmlns:a16="http://schemas.microsoft.com/office/drawing/2014/main" id="{8ECF40A8-3D84-4AF6-A22F-40986B346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1"/>
          <a:stretch/>
        </p:blipFill>
        <p:spPr bwMode="auto">
          <a:xfrm>
            <a:off x="6463" y="1116284"/>
            <a:ext cx="2592288" cy="57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 18 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Waarden zijn Nominalisaties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Denk bijvoorbeeld aan voldoening, zekerheid, vreugde, uitdaging, eerlijkheid.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Voldoening is de nominalisatie van : ……………………………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Zekerheid is de nominalisatie van:……………………………….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Vreugde is de nominalisatie van : …………..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Uitdaging is de nominalisatie van :……………………………….. 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Eerlijkheid is de nominalisatie van: ……………………………….</a:t>
            </a:r>
          </a:p>
          <a:p>
            <a:endParaRPr lang="nl-NL" dirty="0"/>
          </a:p>
        </p:txBody>
      </p:sp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6228184" y="3789041"/>
            <a:ext cx="2808312" cy="30689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1 voldoen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 verzekeren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 plezier maken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4 uitdagen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5 eerlijk zijn</a:t>
            </a:r>
            <a:endParaRPr kumimoji="0" lang="nl-NL" sz="8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62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Waarden op welk niveau?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28800"/>
            <a:ext cx="417646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b="1" i="1" dirty="0">
                <a:solidFill>
                  <a:srgbClr val="0000FF"/>
                </a:solidFill>
              </a:rPr>
              <a:t>19 Oefening Op welke neurologische niveaus bevinden zich jouw Waarden?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Kijk naar de waarden die je hebt opgeschreven.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Ga van elk na op welk niveau of op welke niveaus jouw waarden gelden.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Gebruik daarvoor de lijst op blz 27</a:t>
            </a:r>
            <a:r>
              <a:rPr lang="nl-NL" dirty="0"/>
              <a:t>.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604" y="1531800"/>
            <a:ext cx="464098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Hooggewaardeerde 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504056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Een waarde is ook een criterium, waarmee we vooraf of achteraf toetsen of iets voldoet aan deze waarde.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Welke waarde wordt als hoogst gewaardeerd criterium gebruikt? A, B, C of D?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Geef een voorbeeld van A, B, C en D?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Bijv. A = Respect, B = Beleefdheid, C = Acceptatie en D = Tolerantie</a:t>
            </a: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0636" y="0"/>
            <a:ext cx="2055862" cy="19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172C1178-55CF-4B7D-AC22-8E3892C3F85C}"/>
              </a:ext>
            </a:extLst>
          </p:cNvPr>
          <p:cNvGrpSpPr/>
          <p:nvPr/>
        </p:nvGrpSpPr>
        <p:grpSpPr>
          <a:xfrm>
            <a:off x="5304319" y="2053520"/>
            <a:ext cx="3744416" cy="3669977"/>
            <a:chOff x="5304319" y="2053520"/>
            <a:chExt cx="3744416" cy="3669977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D8E3ADEC-D842-4A04-835F-0ABFDFE797C6}"/>
                </a:ext>
              </a:extLst>
            </p:cNvPr>
            <p:cNvSpPr/>
            <p:nvPr/>
          </p:nvSpPr>
          <p:spPr>
            <a:xfrm>
              <a:off x="5304319" y="2053520"/>
              <a:ext cx="3744416" cy="36699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endParaRPr lang="nl-NL" b="1" dirty="0">
                <a:solidFill>
                  <a:srgbClr val="FF0000"/>
                </a:solidFill>
              </a:endParaRPr>
            </a:p>
            <a:p>
              <a:pPr algn="ctr"/>
              <a:r>
                <a:rPr lang="nl-NL" b="1" dirty="0">
                  <a:solidFill>
                    <a:srgbClr val="FF0000"/>
                  </a:solidFill>
                </a:rPr>
                <a:t>Criterium A</a:t>
              </a:r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385E364B-276D-4FBD-98D2-12F371FB2C2C}"/>
                </a:ext>
              </a:extLst>
            </p:cNvPr>
            <p:cNvSpPr/>
            <p:nvPr/>
          </p:nvSpPr>
          <p:spPr>
            <a:xfrm>
              <a:off x="6876256" y="2924944"/>
              <a:ext cx="1584176" cy="1561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nl-NL" b="1" dirty="0" err="1">
                  <a:solidFill>
                    <a:srgbClr val="009600"/>
                  </a:solidFill>
                </a:rPr>
                <a:t>Crite</a:t>
              </a:r>
              <a:r>
                <a:rPr lang="nl-NL" b="1" dirty="0">
                  <a:solidFill>
                    <a:srgbClr val="009600"/>
                  </a:solidFill>
                </a:rPr>
                <a:t>_</a:t>
              </a:r>
            </a:p>
            <a:p>
              <a:pPr algn="r"/>
              <a:r>
                <a:rPr lang="nl-NL" b="1" dirty="0" err="1">
                  <a:solidFill>
                    <a:srgbClr val="009600"/>
                  </a:solidFill>
                </a:rPr>
                <a:t>rium</a:t>
              </a:r>
              <a:r>
                <a:rPr lang="nl-NL" b="1" dirty="0">
                  <a:solidFill>
                    <a:srgbClr val="009600"/>
                  </a:solidFill>
                </a:rPr>
                <a:t> C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4A62102D-E092-4A50-B9B4-458878CCBAC4}"/>
                </a:ext>
              </a:extLst>
            </p:cNvPr>
            <p:cNvSpPr/>
            <p:nvPr/>
          </p:nvSpPr>
          <p:spPr>
            <a:xfrm>
              <a:off x="5868144" y="2924944"/>
              <a:ext cx="1584176" cy="15611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b="1" dirty="0" err="1">
                  <a:solidFill>
                    <a:srgbClr val="0000FF"/>
                  </a:solidFill>
                </a:rPr>
                <a:t>Crite-rium</a:t>
              </a:r>
              <a:r>
                <a:rPr lang="nl-NL" b="1" dirty="0">
                  <a:solidFill>
                    <a:srgbClr val="0000FF"/>
                  </a:solidFill>
                </a:rPr>
                <a:t> B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EEC090C5-CAE1-4830-99C5-CD86D18344E3}"/>
                </a:ext>
              </a:extLst>
            </p:cNvPr>
            <p:cNvSpPr txBox="1"/>
            <p:nvPr/>
          </p:nvSpPr>
          <p:spPr>
            <a:xfrm>
              <a:off x="6880100" y="3336202"/>
              <a:ext cx="5928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 dirty="0" err="1"/>
                <a:t>Crite</a:t>
              </a:r>
              <a:r>
                <a:rPr lang="nl-NL" sz="1400" b="1" dirty="0"/>
                <a:t>-</a:t>
              </a:r>
            </a:p>
            <a:p>
              <a:pPr algn="ctr"/>
              <a:r>
                <a:rPr lang="nl-NL" sz="1400" b="1" dirty="0" err="1"/>
                <a:t>Rium</a:t>
              </a:r>
              <a:endParaRPr lang="nl-NL" sz="1400" b="1" dirty="0"/>
            </a:p>
            <a:p>
              <a:pPr algn="ctr"/>
              <a:r>
                <a:rPr lang="nl-NL" sz="1400" b="1" dirty="0"/>
                <a:t> 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Een waarde – </a:t>
            </a:r>
            <a:r>
              <a:rPr lang="nl-NL" dirty="0" err="1">
                <a:solidFill>
                  <a:srgbClr val="0000FF"/>
                </a:solidFill>
              </a:rPr>
              <a:t>overtuigings</a:t>
            </a:r>
            <a:r>
              <a:rPr lang="nl-NL" dirty="0">
                <a:solidFill>
                  <a:srgbClr val="0000FF"/>
                </a:solidFill>
              </a:rPr>
              <a:t> ‘bloem’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sz="3600" dirty="0">
                <a:solidFill>
                  <a:srgbClr val="FF0000"/>
                </a:solidFill>
              </a:rPr>
              <a:t>Bijvoorbeeld: </a:t>
            </a:r>
            <a:r>
              <a:rPr lang="nl-NL" sz="3600" b="1" dirty="0">
                <a:solidFill>
                  <a:srgbClr val="FF0000"/>
                </a:solidFill>
              </a:rPr>
              <a:t>Respect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359" y="1676753"/>
            <a:ext cx="5702401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300" dirty="0">
                <a:solidFill>
                  <a:srgbClr val="0000FF"/>
                </a:solidFill>
              </a:rPr>
              <a:t>Ik kan mensen van een andere cultuur respecteren.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solidFill>
                  <a:srgbClr val="0000FF"/>
                </a:solidFill>
              </a:rPr>
              <a:t>Mijn respect voor iemand is onafhankelijk van de maatschappelijke positie die deze persoon heeft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solidFill>
                  <a:srgbClr val="0000FF"/>
                </a:solidFill>
              </a:rPr>
              <a:t>Ik kan mezelf respecteren net als de mensen om mij heen.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solidFill>
                  <a:srgbClr val="0000FF"/>
                </a:solidFill>
              </a:rPr>
              <a:t>Ik heb respect voor dieren.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solidFill>
                  <a:srgbClr val="0000FF"/>
                </a:solidFill>
              </a:rPr>
              <a:t>Ik heb respect voor de natuur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solidFill>
                  <a:srgbClr val="0000FF"/>
                </a:solidFill>
              </a:rPr>
              <a:t>Ik heb respect voor andere geloofsopvattingen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300" dirty="0">
                <a:solidFill>
                  <a:srgbClr val="0000FF"/>
                </a:solidFill>
              </a:rPr>
              <a:t>Ik heb respect voor mensen van alle leeftijden</a:t>
            </a:r>
          </a:p>
          <a:p>
            <a:pPr>
              <a:buNone/>
            </a:pPr>
            <a:endParaRPr lang="nl-NL" sz="2300" dirty="0">
              <a:solidFill>
                <a:srgbClr val="0000FF"/>
              </a:solidFill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910537" y="552381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Oval 4"/>
          <p:cNvSpPr>
            <a:spLocks noChangeArrowheads="1"/>
          </p:cNvSpPr>
          <p:nvPr/>
        </p:nvSpPr>
        <p:spPr bwMode="auto">
          <a:xfrm>
            <a:off x="6409984" y="3191988"/>
            <a:ext cx="1541177" cy="1467470"/>
          </a:xfrm>
          <a:prstGeom prst="ellipse">
            <a:avLst/>
          </a:prstGeom>
          <a:solidFill>
            <a:srgbClr val="FEB6B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4000" b="1" dirty="0">
                <a:latin typeface="Calibri" pitchFamily="34" charset="0"/>
                <a:cs typeface="Arial" pitchFamily="34" charset="0"/>
              </a:rPr>
              <a:t>W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780276" y="4144426"/>
            <a:ext cx="797665" cy="32245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Respect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643054" y="4887865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220072" y="349205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013347" y="2314193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951161" y="2276872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8229246" y="499087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8895187" y="3599536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5575728" y="3317388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5733798" y="426683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6246060" y="248288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462317" y="2593356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6" name="Oval 16"/>
          <p:cNvSpPr>
            <a:spLocks noChangeArrowheads="1"/>
          </p:cNvSpPr>
          <p:nvPr/>
        </p:nvSpPr>
        <p:spPr bwMode="auto">
          <a:xfrm>
            <a:off x="8062395" y="347861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Oval 17"/>
          <p:cNvSpPr>
            <a:spLocks noChangeArrowheads="1"/>
          </p:cNvSpPr>
          <p:nvPr/>
        </p:nvSpPr>
        <p:spPr bwMode="auto">
          <a:xfrm>
            <a:off x="7684785" y="4422096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6647088" y="482217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F76A47-5EAE-414E-9A10-D12E85C4646E}"/>
              </a:ext>
            </a:extLst>
          </p:cNvPr>
          <p:cNvSpPr txBox="1"/>
          <p:nvPr/>
        </p:nvSpPr>
        <p:spPr>
          <a:xfrm>
            <a:off x="6584816" y="5904661"/>
            <a:ext cx="198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W = Waarde</a:t>
            </a:r>
          </a:p>
          <a:p>
            <a:r>
              <a:rPr lang="nl-NL" dirty="0">
                <a:solidFill>
                  <a:srgbClr val="0000FF"/>
                </a:solidFill>
              </a:rPr>
              <a:t>O = Overtuiging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CA1BF3D5-2E8F-41B7-B55D-16D3905CF60C}"/>
              </a:ext>
            </a:extLst>
          </p:cNvPr>
          <p:cNvSpPr txBox="1">
            <a:spLocks/>
          </p:cNvSpPr>
          <p:nvPr/>
        </p:nvSpPr>
        <p:spPr>
          <a:xfrm>
            <a:off x="272517" y="1089422"/>
            <a:ext cx="7789878" cy="53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nl-NL" sz="2800" b="1" dirty="0">
                <a:solidFill>
                  <a:srgbClr val="0000FF"/>
                </a:solidFill>
              </a:rPr>
              <a:t>Voorbeelden van Overtuigingen die hierbij passen: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043" grpId="0" animBg="1"/>
      <p:bldP spid="87044" grpId="0" animBg="1"/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6" grpId="0" animBg="1"/>
      <p:bldP spid="87057" grpId="0" animBg="1"/>
      <p:bldP spid="87058" grpId="0" animBg="1"/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Oefening 20 Maak een Waarde-</a:t>
            </a:r>
            <a:r>
              <a:rPr lang="nl-NL" dirty="0" err="1">
                <a:solidFill>
                  <a:srgbClr val="0000FF"/>
                </a:solidFill>
              </a:rPr>
              <a:t>Overtuigings</a:t>
            </a:r>
            <a:r>
              <a:rPr lang="nl-NL" dirty="0">
                <a:solidFill>
                  <a:srgbClr val="0000FF"/>
                </a:solidFill>
              </a:rPr>
              <a:t> ‘bloem’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2564905"/>
            <a:ext cx="3312368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Neem de waarde van je tegeltje.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Kies overtuigingen die deze waarde versterken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91339" y="552381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81792" y="3191988"/>
            <a:ext cx="1541177" cy="1467470"/>
          </a:xfrm>
          <a:prstGeom prst="ellipse">
            <a:avLst/>
          </a:prstGeom>
          <a:solidFill>
            <a:srgbClr val="FEB6B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14862" y="4887865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91880" y="3492051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155" y="2314193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87483" y="228345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43467" y="5163778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491539" y="3599536"/>
            <a:ext cx="248813" cy="4254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47536" y="3317388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dirty="0"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005606" y="426683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000" dirty="0"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517868" y="248288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5734125" y="2564904"/>
            <a:ext cx="780102" cy="716655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334203" y="3478615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956593" y="4422096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918896" y="4822179"/>
            <a:ext cx="780102" cy="688203"/>
          </a:xfrm>
          <a:prstGeom prst="ellipse">
            <a:avLst/>
          </a:prstGeom>
          <a:solidFill>
            <a:srgbClr val="FFE9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Overtuigingsystemen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Een overtuigingensysteem is: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een serie overtuigingen geordend rond een bepaald hooggewaardeerde waarde.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waarden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30000" contrast="73000"/>
          </a:blip>
          <a:srcRect l="36500" r="27000" b="69863"/>
          <a:stretch>
            <a:fillRect/>
          </a:stretch>
        </p:blipFill>
        <p:spPr bwMode="auto">
          <a:xfrm>
            <a:off x="5749280" y="1783096"/>
            <a:ext cx="3394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1A39CB2-459D-4F89-86A1-78B83C07E2BF}"/>
              </a:ext>
            </a:extLst>
          </p:cNvPr>
          <p:cNvSpPr txBox="1"/>
          <p:nvPr/>
        </p:nvSpPr>
        <p:spPr>
          <a:xfrm>
            <a:off x="6156176" y="479715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O = Overtuiging</a:t>
            </a:r>
          </a:p>
          <a:p>
            <a:r>
              <a:rPr lang="nl-NL" sz="2400" b="1" dirty="0">
                <a:solidFill>
                  <a:srgbClr val="0000FF"/>
                </a:solidFill>
              </a:rPr>
              <a:t>W = Waarde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waarden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55000"/>
          </a:blip>
          <a:srcRect/>
          <a:stretch>
            <a:fillRect/>
          </a:stretch>
        </p:blipFill>
        <p:spPr bwMode="auto">
          <a:xfrm>
            <a:off x="3779912" y="1412776"/>
            <a:ext cx="53640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l-NL" sz="5300" dirty="0">
                <a:solidFill>
                  <a:srgbClr val="0000FF"/>
                </a:solidFill>
              </a:rPr>
              <a:t>Attitudes / Gewoontes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5364088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Zijn gebaseerd op groepen van overtuigingen.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Zijn het totaal aan waarden en overtuigingen met betrekking tot een bepaald onderwerp.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641C349-4D24-4D98-A0E5-ED2BB7C8D170}"/>
              </a:ext>
            </a:extLst>
          </p:cNvPr>
          <p:cNvGrpSpPr/>
          <p:nvPr/>
        </p:nvGrpSpPr>
        <p:grpSpPr>
          <a:xfrm>
            <a:off x="-1550" y="1705974"/>
            <a:ext cx="9182062" cy="5152027"/>
            <a:chOff x="-1550" y="1705974"/>
            <a:chExt cx="9182062" cy="5152027"/>
          </a:xfrm>
        </p:grpSpPr>
        <p:sp>
          <p:nvSpPr>
            <p:cNvPr id="17" name="PIJL-OMLAAG 16"/>
            <p:cNvSpPr/>
            <p:nvPr/>
          </p:nvSpPr>
          <p:spPr>
            <a:xfrm rot="17995293">
              <a:off x="5283749" y="41342"/>
              <a:ext cx="432048" cy="687717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PIJL-OMLAAG 13"/>
            <p:cNvSpPr/>
            <p:nvPr/>
          </p:nvSpPr>
          <p:spPr>
            <a:xfrm rot="19973382">
              <a:off x="2125972" y="2499463"/>
              <a:ext cx="432048" cy="3066170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368955" y="2652785"/>
              <a:ext cx="432048" cy="273630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PIJL-OMLAAG 15"/>
            <p:cNvSpPr/>
            <p:nvPr/>
          </p:nvSpPr>
          <p:spPr>
            <a:xfrm rot="19030909">
              <a:off x="3444610" y="1705974"/>
              <a:ext cx="432048" cy="4198274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PIJL-OMLAAG 17"/>
            <p:cNvSpPr/>
            <p:nvPr/>
          </p:nvSpPr>
          <p:spPr>
            <a:xfrm rot="21046863">
              <a:off x="1262305" y="2674184"/>
              <a:ext cx="432048" cy="2699031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1" name="Afbeelding 20" descr="blij 7.jpg"/>
            <p:cNvPicPr>
              <a:picLocks noChangeAspect="1"/>
            </p:cNvPicPr>
            <p:nvPr/>
          </p:nvPicPr>
          <p:blipFill>
            <a:blip r:embed="rId3" cstate="print"/>
            <a:srcRect l="31407" r="10266" b="11403"/>
            <a:stretch>
              <a:fillRect/>
            </a:stretch>
          </p:blipFill>
          <p:spPr>
            <a:xfrm>
              <a:off x="-1550" y="5445224"/>
              <a:ext cx="1395966" cy="1412776"/>
            </a:xfrm>
            <a:prstGeom prst="rect">
              <a:avLst/>
            </a:prstGeom>
          </p:spPr>
        </p:pic>
        <p:pic>
          <p:nvPicPr>
            <p:cNvPr id="22" name="Afbeelding 21" descr="blij2.JPG"/>
            <p:cNvPicPr>
              <a:picLocks noChangeAspect="1"/>
            </p:cNvPicPr>
            <p:nvPr/>
          </p:nvPicPr>
          <p:blipFill>
            <a:blip r:embed="rId4" cstate="print"/>
            <a:srcRect l="24491" r="17182" b="21780"/>
            <a:stretch>
              <a:fillRect/>
            </a:stretch>
          </p:blipFill>
          <p:spPr>
            <a:xfrm>
              <a:off x="5868144" y="5445224"/>
              <a:ext cx="1581209" cy="1412776"/>
            </a:xfrm>
            <a:prstGeom prst="rect">
              <a:avLst/>
            </a:prstGeom>
          </p:spPr>
        </p:pic>
        <p:pic>
          <p:nvPicPr>
            <p:cNvPr id="23" name="Afbeelding 22" descr="blij-4.jpg"/>
            <p:cNvPicPr>
              <a:picLocks noChangeAspect="1"/>
            </p:cNvPicPr>
            <p:nvPr/>
          </p:nvPicPr>
          <p:blipFill>
            <a:blip r:embed="rId5" cstate="print"/>
            <a:srcRect l="24677" r="25969"/>
            <a:stretch>
              <a:fillRect/>
            </a:stretch>
          </p:blipFill>
          <p:spPr>
            <a:xfrm>
              <a:off x="1330090" y="5445224"/>
              <a:ext cx="1332941" cy="1412776"/>
            </a:xfrm>
            <a:prstGeom prst="rect">
              <a:avLst/>
            </a:prstGeom>
          </p:spPr>
        </p:pic>
        <p:pic>
          <p:nvPicPr>
            <p:cNvPr id="24" name="Afbeelding 23" descr="blij5.png"/>
            <p:cNvPicPr>
              <a:picLocks noChangeAspect="1"/>
            </p:cNvPicPr>
            <p:nvPr/>
          </p:nvPicPr>
          <p:blipFill>
            <a:blip r:embed="rId6" cstate="print"/>
            <a:srcRect l="30285" r="29334" b="43916"/>
            <a:stretch>
              <a:fillRect/>
            </a:stretch>
          </p:blipFill>
          <p:spPr>
            <a:xfrm>
              <a:off x="3635896" y="5445224"/>
              <a:ext cx="1130222" cy="1412776"/>
            </a:xfrm>
            <a:prstGeom prst="rect">
              <a:avLst/>
            </a:prstGeom>
          </p:spPr>
        </p:pic>
        <p:pic>
          <p:nvPicPr>
            <p:cNvPr id="25" name="Afbeelding 24" descr="blij-gezicht 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7784" y="5445224"/>
              <a:ext cx="1061705" cy="1412776"/>
            </a:xfrm>
            <a:prstGeom prst="rect">
              <a:avLst/>
            </a:prstGeom>
          </p:spPr>
        </p:pic>
        <p:sp>
          <p:nvSpPr>
            <p:cNvPr id="27" name="PIJL-OMLAAG 26"/>
            <p:cNvSpPr/>
            <p:nvPr/>
          </p:nvSpPr>
          <p:spPr>
            <a:xfrm rot="18367347">
              <a:off x="4427985" y="923041"/>
              <a:ext cx="432048" cy="5415856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8" name="Afbeelding 27" descr="blij 8.jpg"/>
            <p:cNvPicPr>
              <a:picLocks noChangeAspect="1"/>
            </p:cNvPicPr>
            <p:nvPr/>
          </p:nvPicPr>
          <p:blipFill>
            <a:blip r:embed="rId8" cstate="print"/>
            <a:srcRect l="38975" r="2751" b="4326"/>
            <a:stretch>
              <a:fillRect/>
            </a:stretch>
          </p:blipFill>
          <p:spPr>
            <a:xfrm>
              <a:off x="7452320" y="5439330"/>
              <a:ext cx="1728192" cy="1418670"/>
            </a:xfrm>
            <a:prstGeom prst="rect">
              <a:avLst/>
            </a:prstGeom>
          </p:spPr>
        </p:pic>
        <p:pic>
          <p:nvPicPr>
            <p:cNvPr id="13" name="Afbeelding 12" descr="blij 6.jpg"/>
            <p:cNvPicPr>
              <a:picLocks noChangeAspect="1"/>
            </p:cNvPicPr>
            <p:nvPr/>
          </p:nvPicPr>
          <p:blipFill>
            <a:blip r:embed="rId9" cstate="print"/>
            <a:srcRect l="37305"/>
            <a:stretch>
              <a:fillRect/>
            </a:stretch>
          </p:blipFill>
          <p:spPr>
            <a:xfrm>
              <a:off x="4644008" y="5445225"/>
              <a:ext cx="1327958" cy="1412776"/>
            </a:xfrm>
            <a:prstGeom prst="rect">
              <a:avLst/>
            </a:prstGeom>
          </p:spPr>
        </p:pic>
        <p:sp>
          <p:nvSpPr>
            <p:cNvPr id="29" name="PIJL-OMLAAG 28"/>
            <p:cNvSpPr/>
            <p:nvPr/>
          </p:nvSpPr>
          <p:spPr>
            <a:xfrm rot="19567209">
              <a:off x="2721986" y="2224616"/>
              <a:ext cx="432048" cy="3434243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Hoe bewust zijn waarden?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068960"/>
            <a:ext cx="4032448" cy="108012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Hoe groter de invloed hoe minder bewust</a:t>
            </a: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5508104" y="2132856"/>
            <a:ext cx="2497138" cy="3312368"/>
          </a:xfrm>
          <a:prstGeom prst="upDownArrow">
            <a:avLst>
              <a:gd name="adj1" fmla="val 50000"/>
              <a:gd name="adj2" fmla="val 20025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787504" y="1436390"/>
            <a:ext cx="2268538" cy="392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Helemaal bewust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24128" y="5661248"/>
            <a:ext cx="2347913" cy="420687"/>
          </a:xfrm>
          <a:prstGeom prst="rect">
            <a:avLst/>
          </a:prstGeom>
          <a:solidFill>
            <a:srgbClr val="DAE7F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Helemaal onbewust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84168" y="2492896"/>
            <a:ext cx="1403648" cy="253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Overtuigingen</a:t>
            </a: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Waarden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Kernwaarden</a:t>
            </a:r>
          </a:p>
          <a:p>
            <a:pPr algn="ctr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Gewoontes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</a:t>
            </a:r>
            <a:r>
              <a:rPr kumimoji="0" 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Programma‘s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0" grpId="0" animBg="1"/>
      <p:bldP spid="27651" grpId="0" animBg="1"/>
      <p:bldP spid="27652" grpId="0" animBg="1"/>
      <p:bldP spid="276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344816" cy="70609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Wanneer ontwikkelde je welke waarden?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Welke waarden werden bij jou in deze periode vastgelegd?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96144" cy="192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3788" y="2780928"/>
            <a:ext cx="2570212" cy="152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4365104"/>
            <a:ext cx="8517632" cy="1224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inprentingsperiode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loopt vanaf je geboorte totdat je ongeveer zeven jaar oud bent.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Gedurende deze tijd leer je grotendeels onbewust van je ouders.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2204864"/>
            <a:ext cx="858964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jaar                    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inprentingsperiode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7 jaar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344816" cy="70609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Wanneer ontwikkelde je welke waarden?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Welke waarden werden bij jou in deze periode vastgelegd?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4365104"/>
            <a:ext cx="8517632" cy="1224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300" dirty="0">
                <a:solidFill>
                  <a:srgbClr val="0000FF"/>
                </a:solidFill>
              </a:rPr>
              <a:t>De modelleerperiode loopt van je achtste tot je dertiende jaar; je leert dan je vrienden bewust en onbewust te kopiëren. Sommige van je belangrijkste waarden, de kernwaarden, worden gevormd wanneer je ongeveer tien jaar oud bent.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2204865"/>
            <a:ext cx="85896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3200" dirty="0">
                <a:solidFill>
                  <a:srgbClr val="0000FF"/>
                </a:solidFill>
              </a:rPr>
              <a:t>8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jaar                     </a:t>
            </a:r>
            <a:r>
              <a:rPr lang="nl-NL" sz="3200" b="1" dirty="0">
                <a:solidFill>
                  <a:srgbClr val="0000FF"/>
                </a:solidFill>
              </a:rPr>
              <a:t>modelleer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13 jaar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6997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344816" cy="70609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Wanneer ontwikkelde je welke waarden?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864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Welke waarden werden bij jou in deze periode vastgelegd?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9512" y="4653136"/>
            <a:ext cx="851763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De socialisatieperiode ligt tussen je veertiende en eenentwintigste jaar. </a:t>
            </a:r>
          </a:p>
          <a:p>
            <a:pPr>
              <a:spcBef>
                <a:spcPct val="20000"/>
              </a:spcBef>
            </a:pPr>
            <a:r>
              <a:rPr lang="nl-NL" sz="3200" dirty="0">
                <a:solidFill>
                  <a:srgbClr val="0000FF"/>
                </a:solidFill>
              </a:rPr>
              <a:t>Tijdens deze periode leer je de waarden aan die op je relaties invloed hebben.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79512" y="1988840"/>
            <a:ext cx="8589640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 jaar                     </a:t>
            </a:r>
            <a:r>
              <a:rPr lang="nl-NL" sz="3200" b="1" dirty="0">
                <a:solidFill>
                  <a:srgbClr val="0000FF"/>
                </a:solidFill>
              </a:rPr>
              <a:t>socialisatie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periode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21 jaar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66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492896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01616" cy="848273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Jimmy </a:t>
            </a:r>
            <a:r>
              <a:rPr lang="nl-NL" dirty="0" err="1">
                <a:solidFill>
                  <a:srgbClr val="0000FF"/>
                </a:solidFill>
              </a:rPr>
              <a:t>Durante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425881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"Ik dacht dat je alleen maar enkele minuten zou optreden, wat is er gebeurd?". </a:t>
            </a:r>
          </a:p>
          <a:p>
            <a:pPr>
              <a:buNone/>
            </a:pPr>
            <a:r>
              <a:rPr lang="nl-NL" sz="3100" dirty="0">
                <a:solidFill>
                  <a:srgbClr val="0000FF"/>
                </a:solidFill>
              </a:rPr>
              <a:t> Zijn antwoord </a:t>
            </a:r>
            <a:r>
              <a:rPr lang="nl-NL" dirty="0">
                <a:solidFill>
                  <a:srgbClr val="0000FF"/>
                </a:solidFill>
              </a:rPr>
              <a:t>was: "Zag je die twee mannen op de voorste rij? De een had alleen maar een linker arm en de ander een rechtse. </a:t>
            </a:r>
          </a:p>
          <a:p>
            <a:pPr>
              <a:spcBef>
                <a:spcPts val="1200"/>
              </a:spcBef>
              <a:buNone/>
            </a:pPr>
            <a:r>
              <a:rPr lang="nl-NL" dirty="0">
                <a:solidFill>
                  <a:srgbClr val="0000FF"/>
                </a:solidFill>
              </a:rPr>
              <a:t> Samen konden zij toch klappen en dat is precies wat zij al die tijd deden, hard en vrolijk". 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1026" name="Picture 2" descr="Afbeeldingsresultaat voor Jimmy Durante">
            <a:extLst>
              <a:ext uri="{FF2B5EF4-FFF2-40B4-BE49-F238E27FC236}">
                <a16:creationId xmlns:a16="http://schemas.microsoft.com/office/drawing/2014/main" id="{A2AD78B2-F662-4873-8EE9-B270DA9F4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" t="2004" r="6514" b="27931"/>
          <a:stretch/>
        </p:blipFill>
        <p:spPr bwMode="auto">
          <a:xfrm>
            <a:off x="4341681" y="404664"/>
            <a:ext cx="48068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Oefening: Het nog meer bewust worden van waarden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506916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nl-NL" dirty="0">
                <a:solidFill>
                  <a:srgbClr val="0000FF"/>
                </a:solidFill>
              </a:rPr>
              <a:t>Ontdek hoe de waarde gestuurd wordt. </a:t>
            </a:r>
          </a:p>
          <a:p>
            <a:pPr marL="0" lvl="0" indent="0">
              <a:buNone/>
            </a:pPr>
            <a:r>
              <a:rPr lang="nl-NL" dirty="0">
                <a:solidFill>
                  <a:srgbClr val="0000FF"/>
                </a:solidFill>
              </a:rPr>
              <a:t>Vraag bijvoorbeeld: voor hoeveel procent wordt het gestuurd door </a:t>
            </a:r>
            <a:r>
              <a:rPr lang="nl-NL" u="sng" dirty="0">
                <a:solidFill>
                  <a:srgbClr val="0000FF"/>
                </a:solidFill>
              </a:rPr>
              <a:t>benaderen</a:t>
            </a:r>
            <a:r>
              <a:rPr lang="nl-NL" dirty="0">
                <a:solidFill>
                  <a:srgbClr val="0000FF"/>
                </a:solidFill>
              </a:rPr>
              <a:t>.</a:t>
            </a:r>
          </a:p>
          <a:p>
            <a:pPr marL="0" lvl="0" indent="0">
              <a:buNone/>
            </a:pPr>
            <a:r>
              <a:rPr lang="nl-NL" dirty="0">
                <a:solidFill>
                  <a:srgbClr val="0000FF"/>
                </a:solidFill>
              </a:rPr>
              <a:t>En voor hoeveel procent door </a:t>
            </a:r>
            <a:r>
              <a:rPr lang="nl-NL" u="sng" dirty="0">
                <a:solidFill>
                  <a:srgbClr val="0000FF"/>
                </a:solidFill>
              </a:rPr>
              <a:t>vermijden</a:t>
            </a:r>
            <a:r>
              <a:rPr lang="nl-NL" dirty="0">
                <a:solidFill>
                  <a:srgbClr val="0000FF"/>
                </a:solidFill>
              </a:rPr>
              <a:t> (oftewel, hoeveel onverwerkte emotie zit er nog achter?).</a:t>
            </a:r>
            <a:endParaRPr lang="nl-NL" sz="2400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nl-NL" dirty="0">
                <a:solidFill>
                  <a:srgbClr val="0000FF"/>
                </a:solidFill>
              </a:rPr>
              <a:t>Dit kun je op verschillende manieren aangeven: Percentages (bijv. 80/20- 40/60- etc.).</a:t>
            </a:r>
            <a:endParaRPr lang="nl-NL" sz="2000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nl-NL" dirty="0">
                <a:solidFill>
                  <a:srgbClr val="0000FF"/>
                </a:solidFill>
              </a:rPr>
              <a:t>Hoofdletters en kleine letters (bijv. B/v –b/V, B=Benaderen, V=Vermijden)</a:t>
            </a:r>
            <a:endParaRPr lang="nl-NL" sz="2000" dirty="0">
              <a:solidFill>
                <a:srgbClr val="0000FF"/>
              </a:solidFill>
            </a:endParaRPr>
          </a:p>
          <a:p>
            <a:pPr marL="0" lvl="1" indent="0">
              <a:buNone/>
            </a:pPr>
            <a:r>
              <a:rPr lang="nl-NL" dirty="0">
                <a:solidFill>
                  <a:srgbClr val="0000FF"/>
                </a:solidFill>
              </a:rPr>
              <a:t>Ruimtelijk: Zie tekening.</a:t>
            </a:r>
          </a:p>
          <a:p>
            <a:pPr marL="0" lvl="1" indent="0">
              <a:buNone/>
            </a:pPr>
            <a:r>
              <a:rPr lang="nl-NL" sz="2900" dirty="0">
                <a:solidFill>
                  <a:srgbClr val="0000FF"/>
                </a:solidFill>
              </a:rPr>
              <a:t>Wat zou je meer willen benaderen?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228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2564904"/>
            <a:ext cx="2024643" cy="21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149"/>
            <a:ext cx="9144000" cy="68827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81528" cy="782960"/>
          </a:xfrm>
        </p:spPr>
        <p:txBody>
          <a:bodyPr/>
          <a:lstStyle/>
          <a:p>
            <a:r>
              <a:rPr lang="en-US" b="1" dirty="0">
                <a:solidFill>
                  <a:srgbClr val="3333CC"/>
                </a:solidFill>
              </a:rPr>
              <a:t>Open Frame</a:t>
            </a:r>
            <a:endParaRPr lang="nl-NL" b="1" dirty="0">
              <a:solidFill>
                <a:srgbClr val="33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3744416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3333CC"/>
                </a:solidFill>
              </a:rPr>
              <a:t>Vragen</a:t>
            </a:r>
          </a:p>
          <a:p>
            <a:r>
              <a:rPr lang="nl-NL" dirty="0">
                <a:solidFill>
                  <a:srgbClr val="3333CC"/>
                </a:solidFill>
              </a:rPr>
              <a:t>Gebeurtenissen</a:t>
            </a:r>
          </a:p>
          <a:p>
            <a:r>
              <a:rPr lang="nl-NL" dirty="0">
                <a:solidFill>
                  <a:srgbClr val="3333CC"/>
                </a:solidFill>
              </a:rPr>
              <a:t>Korte verhalen</a:t>
            </a:r>
          </a:p>
          <a:p>
            <a:pPr marL="0" indent="0"/>
            <a:r>
              <a:rPr lang="nl-NL" dirty="0">
                <a:solidFill>
                  <a:srgbClr val="3333CC"/>
                </a:solidFill>
              </a:rPr>
              <a:t>   Levenservaringen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149079"/>
            <a:ext cx="4248472" cy="11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3333CC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toepassen van NLP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jouw eigen werkelijkheid.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0CC4C9-4215-499F-8814-9CBC51C106A7}"/>
              </a:ext>
            </a:extLst>
          </p:cNvPr>
          <p:cNvSpPr txBox="1">
            <a:spLocks/>
          </p:cNvSpPr>
          <p:nvPr/>
        </p:nvSpPr>
        <p:spPr>
          <a:xfrm>
            <a:off x="4644008" y="1600201"/>
            <a:ext cx="3600400" cy="232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3333CC"/>
                </a:solidFill>
              </a:rPr>
              <a:t>Verheldering</a:t>
            </a:r>
          </a:p>
          <a:p>
            <a:r>
              <a:rPr lang="nl-NL" dirty="0">
                <a:solidFill>
                  <a:srgbClr val="3333CC"/>
                </a:solidFill>
              </a:rPr>
              <a:t>Anekdotes</a:t>
            </a:r>
          </a:p>
          <a:p>
            <a:r>
              <a:rPr lang="nl-NL" dirty="0">
                <a:solidFill>
                  <a:srgbClr val="3333CC"/>
                </a:solidFill>
              </a:rPr>
              <a:t>Leuke belevenissen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3898776" cy="850106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Waarden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3832" y="1124744"/>
            <a:ext cx="7596336" cy="50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0000"/>
                </a:solidFill>
              </a:rPr>
              <a:t>Waarden passen niet in een kruiwagen!</a:t>
            </a:r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7744" y="2276872"/>
            <a:ext cx="44644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3898776" cy="850106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Waarden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92696"/>
            <a:ext cx="493204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0000"/>
                </a:solidFill>
              </a:rPr>
              <a:t>Geld past wel in een kruiwagen!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5508104" y="5949280"/>
            <a:ext cx="338437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800" b="1" dirty="0">
                <a:solidFill>
                  <a:srgbClr val="0000FF"/>
                </a:solidFill>
              </a:rPr>
              <a:t>Is geld een waarde?</a:t>
            </a:r>
            <a:endParaRPr kumimoji="0" lang="nl-NL" sz="2800" b="1" i="0" u="none" strike="noStrike" kern="1200" cap="none" spc="0" normalizeH="0" baseline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CCCE8B-D7FE-4F97-AD7D-3B2B9992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8016"/>
            <a:ext cx="4536504" cy="31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1F77A1-1A22-4847-9463-63B94FDE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05" y="2184557"/>
            <a:ext cx="42957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791A0E3-EC95-49C5-8579-4B4D7F5A5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14721"/>
          <a:stretch/>
        </p:blipFill>
        <p:spPr>
          <a:xfrm>
            <a:off x="3234117" y="4102836"/>
            <a:ext cx="3096344" cy="2343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0"/>
            <a:ext cx="3898776" cy="72008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Waarden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https://www.chds.us/?file&amp;mode=inline&amp;h&amp;w&amp;drm=images%2Fspecial%2Fhsdlblog%2F&amp;f=do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815990" cy="20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 descr="http://www.bryanchristiedesign.com/uploadfiles/3920118_running_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266" y="824164"/>
            <a:ext cx="2016224" cy="2456128"/>
          </a:xfrm>
          <a:prstGeom prst="rect">
            <a:avLst/>
          </a:prstGeom>
          <a:noFill/>
        </p:spPr>
      </p:pic>
      <p:pic>
        <p:nvPicPr>
          <p:cNvPr id="2050" name="Picture 2" descr="http://www.biodanza.nl/wp-content/plugins/events-manager/includes/thumbnails/timthumb.php?src=http://www.biodanza.nl/wp-content/uploads/2014/05/imgres-2.jpg&amp;h=400&amp;w=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85937"/>
            <a:ext cx="2348880" cy="2348880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 rot="20455562">
            <a:off x="7107712" y="5530892"/>
            <a:ext cx="20162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Vrijheid</a:t>
            </a:r>
          </a:p>
        </p:txBody>
      </p:sp>
      <p:sp>
        <p:nvSpPr>
          <p:cNvPr id="14" name="Rechthoek 13"/>
          <p:cNvSpPr/>
          <p:nvPr/>
        </p:nvSpPr>
        <p:spPr>
          <a:xfrm rot="20455562">
            <a:off x="1207709" y="5906003"/>
            <a:ext cx="20162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Vrede</a:t>
            </a:r>
          </a:p>
        </p:txBody>
      </p:sp>
      <p:sp>
        <p:nvSpPr>
          <p:cNvPr id="15" name="Rechthoek 14"/>
          <p:cNvSpPr/>
          <p:nvPr/>
        </p:nvSpPr>
        <p:spPr>
          <a:xfrm rot="20455562">
            <a:off x="4407981" y="2810067"/>
            <a:ext cx="21418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Gezondheid</a:t>
            </a:r>
            <a:endParaRPr lang="nl-NL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5060" name="Picture 4" descr="Wat is dankbaarheid?"/>
          <p:cNvPicPr>
            <a:picLocks noChangeAspect="1" noChangeArrowheads="1"/>
          </p:cNvPicPr>
          <p:nvPr/>
        </p:nvPicPr>
        <p:blipFill>
          <a:blip r:embed="rId6" cstate="print"/>
          <a:srcRect r="59161"/>
          <a:stretch>
            <a:fillRect/>
          </a:stretch>
        </p:blipFill>
        <p:spPr bwMode="auto">
          <a:xfrm>
            <a:off x="6516216" y="192125"/>
            <a:ext cx="1656184" cy="2949871"/>
          </a:xfrm>
          <a:prstGeom prst="rect">
            <a:avLst/>
          </a:prstGeom>
          <a:noFill/>
        </p:spPr>
      </p:pic>
      <p:sp>
        <p:nvSpPr>
          <p:cNvPr id="17" name="Rechthoek 16"/>
          <p:cNvSpPr/>
          <p:nvPr/>
        </p:nvSpPr>
        <p:spPr>
          <a:xfrm rot="20455562">
            <a:off x="6641045" y="2737451"/>
            <a:ext cx="25862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Dankbaarheid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1A1124A-BCC7-4ED8-812E-FEF850086FD1}"/>
              </a:ext>
            </a:extLst>
          </p:cNvPr>
          <p:cNvSpPr/>
          <p:nvPr/>
        </p:nvSpPr>
        <p:spPr>
          <a:xfrm rot="20455562">
            <a:off x="4453947" y="6157830"/>
            <a:ext cx="25862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Vertrouwen</a:t>
            </a:r>
            <a:endParaRPr lang="nl-NL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Football Respect &amp;amp; Most Beautiful Moments 2018 HD - YouTube">
            <a:extLst>
              <a:ext uri="{FF2B5EF4-FFF2-40B4-BE49-F238E27FC236}">
                <a16:creationId xmlns:a16="http://schemas.microsoft.com/office/drawing/2014/main" id="{1C46E111-7C87-4A34-AAFB-94CF3EA16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0"/>
          <a:stretch/>
        </p:blipFill>
        <p:spPr bwMode="auto">
          <a:xfrm>
            <a:off x="563737" y="799619"/>
            <a:ext cx="2483768" cy="26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1C199420-B6A2-43FB-8818-A31F1289C0C9}"/>
              </a:ext>
            </a:extLst>
          </p:cNvPr>
          <p:cNvSpPr/>
          <p:nvPr/>
        </p:nvSpPr>
        <p:spPr>
          <a:xfrm rot="20455562">
            <a:off x="1302348" y="3133699"/>
            <a:ext cx="21418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Respect</a:t>
            </a:r>
            <a:endParaRPr lang="nl-NL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3898776" cy="850106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7808" y="2832057"/>
            <a:ext cx="3222104" cy="5040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FF0000"/>
                </a:solidFill>
              </a:rPr>
              <a:t>Collectieve Waarden: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1874B0-9526-4908-A5B6-C1D319F7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705108"/>
            <a:ext cx="78306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indent="-28575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FF"/>
                </a:solidFill>
                <a:ea typeface="Times New Roman" panose="02020603050405020304" pitchFamily="18" charset="0"/>
              </a:rPr>
              <a:t>gerechtigheid, </a:t>
            </a:r>
          </a:p>
          <a:p>
            <a:pPr marL="285750" marR="0" indent="-28575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FF"/>
                </a:solidFill>
                <a:ea typeface="Times New Roman" panose="02020603050405020304" pitchFamily="18" charset="0"/>
              </a:rPr>
              <a:t>liefde, </a:t>
            </a:r>
          </a:p>
          <a:p>
            <a:pPr marL="285750" marR="0" indent="-28575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FF"/>
                </a:solidFill>
                <a:ea typeface="Times New Roman" panose="02020603050405020304" pitchFamily="18" charset="0"/>
              </a:rPr>
              <a:t>respect, </a:t>
            </a:r>
          </a:p>
          <a:p>
            <a:pPr marL="285750" marR="0" indent="-28575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FF"/>
                </a:solidFill>
                <a:ea typeface="Times New Roman" panose="02020603050405020304" pitchFamily="18" charset="0"/>
              </a:rPr>
              <a:t>vrijheid en </a:t>
            </a:r>
          </a:p>
          <a:p>
            <a:pPr marL="285750" marR="0" indent="-28575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0000FF"/>
                </a:solidFill>
                <a:ea typeface="Times New Roman" panose="02020603050405020304" pitchFamily="18" charset="0"/>
              </a:rPr>
              <a:t>gelijkheid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FC711CE-1A98-477A-BB2B-CDBFB311B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00" y="6347359"/>
            <a:ext cx="78306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Persoonlijke waarden kunnen ook juist de motor van je gedrag zijn om negatieve waarden als wantrouwen, afkeuring, uitsluiting etc. te vermijden. 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6CF05F3-6B45-4530-A5A6-870985A5A561}"/>
              </a:ext>
            </a:extLst>
          </p:cNvPr>
          <p:cNvSpPr/>
          <p:nvPr/>
        </p:nvSpPr>
        <p:spPr>
          <a:xfrm>
            <a:off x="485800" y="807537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belangrijkste bronnen (motivators) in ons leven.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bepalen de beslissingen die we in ons leven nemen.</a:t>
            </a:r>
            <a:r>
              <a:rPr lang="nl-NL" altLang="nl-NL" sz="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bij elke waarde horen overtuigingen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zorgen voor je levenshouding.</a:t>
            </a:r>
            <a:endParaRPr lang="nl-NL" altLang="nl-NL" sz="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70C73C9-979B-4C9A-B2F8-5B540482FD24}"/>
              </a:ext>
            </a:extLst>
          </p:cNvPr>
          <p:cNvSpPr/>
          <p:nvPr/>
        </p:nvSpPr>
        <p:spPr>
          <a:xfrm>
            <a:off x="656692" y="3259003"/>
            <a:ext cx="5653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traditionele waarden (Behouden),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moderne waarden (Bezitten, Verwennen)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15900" algn="l"/>
              </a:tabLst>
            </a:pPr>
            <a:r>
              <a:rPr lang="nl-NL" altLang="nl-NL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postmoderne waarden (Ontplooien, Beleven)</a:t>
            </a:r>
            <a:endParaRPr lang="nl-NL" altLang="nl-NL" sz="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B180563-00DD-463C-A818-808906B5F967}"/>
              </a:ext>
            </a:extLst>
          </p:cNvPr>
          <p:cNvSpPr/>
          <p:nvPr/>
        </p:nvSpPr>
        <p:spPr>
          <a:xfrm>
            <a:off x="557808" y="4328098"/>
            <a:ext cx="339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</a:pPr>
            <a:r>
              <a:rPr lang="nl-NL" altLang="nl-NL" sz="2800" dirty="0">
                <a:solidFill>
                  <a:srgbClr val="FF0000"/>
                </a:solidFill>
              </a:rPr>
              <a:t>Persoonlijke waarden:</a:t>
            </a:r>
          </a:p>
        </p:txBody>
      </p:sp>
    </p:spTree>
    <p:extLst>
      <p:ext uri="{BB962C8B-B14F-4D97-AF65-F5344CB8AC3E}">
        <p14:creationId xmlns:p14="http://schemas.microsoft.com/office/powerpoint/2010/main" val="25449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/>
      <p:bldP spid="7" grpId="0" build="p"/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Waar bevinden zich jouw waarden?</a:t>
            </a:r>
          </a:p>
        </p:txBody>
      </p:sp>
      <p:pic>
        <p:nvPicPr>
          <p:cNvPr id="4" name="Afbeelding 3" descr="commmodel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30000" contrast="60000"/>
          </a:blip>
          <a:srcRect l="4558"/>
          <a:stretch>
            <a:fillRect/>
          </a:stretch>
        </p:blipFill>
        <p:spPr bwMode="auto">
          <a:xfrm>
            <a:off x="12135" y="1115616"/>
            <a:ext cx="528406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IJL-RECHTS 4"/>
          <p:cNvSpPr/>
          <p:nvPr/>
        </p:nvSpPr>
        <p:spPr>
          <a:xfrm rot="12473343">
            <a:off x="2757324" y="4806861"/>
            <a:ext cx="2571172" cy="268640"/>
          </a:xfrm>
          <a:prstGeom prst="rightArrow">
            <a:avLst>
              <a:gd name="adj1" fmla="val 50000"/>
              <a:gd name="adj2" fmla="val 6560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544950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In je filters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AFAD42-101C-4093-93CB-853DBC1DE24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49" y="1053876"/>
            <a:ext cx="3100522" cy="460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RECHTS 4">
            <a:extLst>
              <a:ext uri="{FF2B5EF4-FFF2-40B4-BE49-F238E27FC236}">
                <a16:creationId xmlns:a16="http://schemas.microsoft.com/office/drawing/2014/main" id="{CE9C8B12-2151-4CD6-9108-EC34F04EA222}"/>
              </a:ext>
            </a:extLst>
          </p:cNvPr>
          <p:cNvSpPr/>
          <p:nvPr/>
        </p:nvSpPr>
        <p:spPr>
          <a:xfrm rot="18049830">
            <a:off x="4754976" y="4338714"/>
            <a:ext cx="3688548" cy="305774"/>
          </a:xfrm>
          <a:prstGeom prst="rightArrow">
            <a:avLst>
              <a:gd name="adj1" fmla="val 50000"/>
              <a:gd name="adj2" fmla="val 6560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2AA5C80-E66C-4F79-9735-C4ED402E38DA}"/>
              </a:ext>
            </a:extLst>
          </p:cNvPr>
          <p:cNvSpPr txBox="1"/>
          <p:nvPr/>
        </p:nvSpPr>
        <p:spPr>
          <a:xfrm>
            <a:off x="5400887" y="6153611"/>
            <a:ext cx="239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Op het niveau net onder je identiteit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enen spelen de hoofdrol in de erfelijkheid . Zij bevatten d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1196752"/>
            <a:ext cx="2347142" cy="19716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44624"/>
            <a:ext cx="4824536" cy="99412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Waar komen jouw waarden vandaan?</a:t>
            </a:r>
          </a:p>
        </p:txBody>
      </p:sp>
      <p:pic>
        <p:nvPicPr>
          <p:cNvPr id="4" name="Afbeelding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33604" cy="2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Afbeeldingsresultaat voor kultuur"/>
          <p:cNvPicPr/>
          <p:nvPr/>
        </p:nvPicPr>
        <p:blipFill>
          <a:blip r:embed="rId5" cstate="print"/>
          <a:srcRect l="36184" t="23077"/>
          <a:stretch>
            <a:fillRect/>
          </a:stretch>
        </p:blipFill>
        <p:spPr bwMode="auto">
          <a:xfrm>
            <a:off x="6782228" y="0"/>
            <a:ext cx="23617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Afbeeldingsresultaat voor straa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564904"/>
            <a:ext cx="35638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familiegezin.jpg"/>
          <p:cNvPicPr/>
          <p:nvPr/>
        </p:nvPicPr>
        <p:blipFill>
          <a:blip r:embed="rId7" cstate="print"/>
          <a:srcRect l="43157"/>
          <a:stretch>
            <a:fillRect/>
          </a:stretch>
        </p:blipFill>
        <p:spPr bwMode="auto">
          <a:xfrm>
            <a:off x="1863547" y="3066704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Afbeeldingsresultaat voor omgaan met dier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0346" y="1124744"/>
            <a:ext cx="2817704" cy="2016224"/>
          </a:xfrm>
          <a:prstGeom prst="rect">
            <a:avLst/>
          </a:prstGeom>
          <a:noFill/>
        </p:spPr>
      </p:pic>
      <p:pic>
        <p:nvPicPr>
          <p:cNvPr id="43016" name="Picture 8" descr="Karrewiet: Karrewiet in Europa - talen | Ketnet"/>
          <p:cNvPicPr>
            <a:picLocks noChangeAspect="1" noChangeArrowheads="1"/>
          </p:cNvPicPr>
          <p:nvPr/>
        </p:nvPicPr>
        <p:blipFill>
          <a:blip r:embed="rId9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4283968" y="4653136"/>
            <a:ext cx="2401627" cy="2204864"/>
          </a:xfrm>
          <a:prstGeom prst="rect">
            <a:avLst/>
          </a:prstGeom>
          <a:noFill/>
        </p:spPr>
      </p:pic>
      <p:sp>
        <p:nvSpPr>
          <p:cNvPr id="3" name="Stroomdiagram: Scheidingslijn 2">
            <a:extLst>
              <a:ext uri="{FF2B5EF4-FFF2-40B4-BE49-F238E27FC236}">
                <a16:creationId xmlns:a16="http://schemas.microsoft.com/office/drawing/2014/main" id="{A3559B5A-55C3-4DA7-A8E2-6EFB6B55110D}"/>
              </a:ext>
            </a:extLst>
          </p:cNvPr>
          <p:cNvSpPr/>
          <p:nvPr/>
        </p:nvSpPr>
        <p:spPr>
          <a:xfrm>
            <a:off x="251520" y="2348880"/>
            <a:ext cx="1230993" cy="2880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voorouders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5137F5A-5871-493B-9357-79CED5D77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" y="3072856"/>
            <a:ext cx="1836372" cy="2186608"/>
          </a:xfrm>
          <a:prstGeom prst="rect">
            <a:avLst/>
          </a:prstGeom>
        </p:spPr>
      </p:pic>
      <p:sp>
        <p:nvSpPr>
          <p:cNvPr id="17" name="Stroomdiagram: Scheidingslijn 16">
            <a:extLst>
              <a:ext uri="{FF2B5EF4-FFF2-40B4-BE49-F238E27FC236}">
                <a16:creationId xmlns:a16="http://schemas.microsoft.com/office/drawing/2014/main" id="{A73ADFAB-B3CB-43F4-9B9C-BCC36CD56482}"/>
              </a:ext>
            </a:extLst>
          </p:cNvPr>
          <p:cNvSpPr/>
          <p:nvPr/>
        </p:nvSpPr>
        <p:spPr>
          <a:xfrm>
            <a:off x="5838489" y="2866628"/>
            <a:ext cx="1230993" cy="2880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school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8" name="Stroomdiagram: Scheidingslijn 17">
            <a:extLst>
              <a:ext uri="{FF2B5EF4-FFF2-40B4-BE49-F238E27FC236}">
                <a16:creationId xmlns:a16="http://schemas.microsoft.com/office/drawing/2014/main" id="{41EA8516-0743-4415-A8C4-5990B4F7FE27}"/>
              </a:ext>
            </a:extLst>
          </p:cNvPr>
          <p:cNvSpPr/>
          <p:nvPr/>
        </p:nvSpPr>
        <p:spPr>
          <a:xfrm>
            <a:off x="6660232" y="4324974"/>
            <a:ext cx="1230993" cy="2880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straat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9" name="Stroomdiagram: Scheidingslijn 18">
            <a:extLst>
              <a:ext uri="{FF2B5EF4-FFF2-40B4-BE49-F238E27FC236}">
                <a16:creationId xmlns:a16="http://schemas.microsoft.com/office/drawing/2014/main" id="{6B2D122D-5541-4B68-8511-10C2A5632AF8}"/>
              </a:ext>
            </a:extLst>
          </p:cNvPr>
          <p:cNvSpPr/>
          <p:nvPr/>
        </p:nvSpPr>
        <p:spPr>
          <a:xfrm>
            <a:off x="3635896" y="6602774"/>
            <a:ext cx="1072907" cy="210601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volk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20" name="Stroomdiagram: Scheidingslijn 19">
            <a:extLst>
              <a:ext uri="{FF2B5EF4-FFF2-40B4-BE49-F238E27FC236}">
                <a16:creationId xmlns:a16="http://schemas.microsoft.com/office/drawing/2014/main" id="{1D40D788-AD78-4E25-81D0-FD48E9611B62}"/>
              </a:ext>
            </a:extLst>
          </p:cNvPr>
          <p:cNvSpPr/>
          <p:nvPr/>
        </p:nvSpPr>
        <p:spPr>
          <a:xfrm>
            <a:off x="7895213" y="1700808"/>
            <a:ext cx="1230993" cy="2880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cultuur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098" name="Picture 2" descr="Intro to Tree of Life symbols">
            <a:extLst>
              <a:ext uri="{FF2B5EF4-FFF2-40B4-BE49-F238E27FC236}">
                <a16:creationId xmlns:a16="http://schemas.microsoft.com/office/drawing/2014/main" id="{419567F4-12C1-483B-9877-8121E226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38" y="4869160"/>
            <a:ext cx="195154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troomdiagram: Scheidingslijn 20">
            <a:extLst>
              <a:ext uri="{FF2B5EF4-FFF2-40B4-BE49-F238E27FC236}">
                <a16:creationId xmlns:a16="http://schemas.microsoft.com/office/drawing/2014/main" id="{5AB6C26D-A14C-4D86-B01C-446771B47034}"/>
              </a:ext>
            </a:extLst>
          </p:cNvPr>
          <p:cNvSpPr/>
          <p:nvPr/>
        </p:nvSpPr>
        <p:spPr>
          <a:xfrm>
            <a:off x="6782228" y="6485214"/>
            <a:ext cx="1230993" cy="2880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natuur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100" name="Picture 4" descr="Values, Mission and Vision - Ideal System Solutions, Inc ...">
            <a:extLst>
              <a:ext uri="{FF2B5EF4-FFF2-40B4-BE49-F238E27FC236}">
                <a16:creationId xmlns:a16="http://schemas.microsoft.com/office/drawing/2014/main" id="{CA532D6A-0660-41BC-AEAA-A504B488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373216"/>
            <a:ext cx="192197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roomdiagram: Scheidingslijn 12">
            <a:extLst>
              <a:ext uri="{FF2B5EF4-FFF2-40B4-BE49-F238E27FC236}">
                <a16:creationId xmlns:a16="http://schemas.microsoft.com/office/drawing/2014/main" id="{6BFA1567-A469-48C4-8568-A854AEB6506D}"/>
              </a:ext>
            </a:extLst>
          </p:cNvPr>
          <p:cNvSpPr/>
          <p:nvPr/>
        </p:nvSpPr>
        <p:spPr>
          <a:xfrm>
            <a:off x="27325" y="3061281"/>
            <a:ext cx="720080" cy="2880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gezin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27276A1-4F26-4707-9507-8C5DDD025516}"/>
              </a:ext>
            </a:extLst>
          </p:cNvPr>
          <p:cNvSpPr/>
          <p:nvPr/>
        </p:nvSpPr>
        <p:spPr>
          <a:xfrm>
            <a:off x="2771800" y="3061281"/>
            <a:ext cx="154001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Scheidingslijn 15">
            <a:extLst>
              <a:ext uri="{FF2B5EF4-FFF2-40B4-BE49-F238E27FC236}">
                <a16:creationId xmlns:a16="http://schemas.microsoft.com/office/drawing/2014/main" id="{365D7B52-1B6D-482B-851D-8C477BCE8445}"/>
              </a:ext>
            </a:extLst>
          </p:cNvPr>
          <p:cNvSpPr/>
          <p:nvPr/>
        </p:nvSpPr>
        <p:spPr>
          <a:xfrm>
            <a:off x="2991271" y="3140968"/>
            <a:ext cx="1076673" cy="229318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familie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23" name="Stroomdiagram: Scheidingslijn 22">
            <a:extLst>
              <a:ext uri="{FF2B5EF4-FFF2-40B4-BE49-F238E27FC236}">
                <a16:creationId xmlns:a16="http://schemas.microsoft.com/office/drawing/2014/main" id="{17F4DD4D-56D6-4192-9D0E-4E1A9DC4BBA0}"/>
              </a:ext>
            </a:extLst>
          </p:cNvPr>
          <p:cNvSpPr/>
          <p:nvPr/>
        </p:nvSpPr>
        <p:spPr>
          <a:xfrm>
            <a:off x="1918364" y="6379913"/>
            <a:ext cx="1072907" cy="210601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rgbClr val="0000FF"/>
                </a:solidFill>
              </a:rPr>
              <a:t>milieu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3" grpId="0" animBg="1"/>
      <p:bldP spid="16" grpId="0" animBg="1"/>
      <p:bldP spid="2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10591</TotalTime>
  <Words>1068</Words>
  <Application>Microsoft Office PowerPoint</Application>
  <PresentationFormat>Diavoorstelling (4:3)</PresentationFormat>
  <Paragraphs>217</Paragraphs>
  <Slides>26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Blackadder ITC</vt:lpstr>
      <vt:lpstr>Calibri</vt:lpstr>
      <vt:lpstr>Comic Sans MS</vt:lpstr>
      <vt:lpstr>Office-thema</vt:lpstr>
      <vt:lpstr>bij de NLP-vervolgcursus  “Je ongekende vermogens nog beter ontwikkelen”</vt:lpstr>
      <vt:lpstr>Zonnestraaltjes</vt:lpstr>
      <vt:lpstr>Open Frame</vt:lpstr>
      <vt:lpstr>Waarden</vt:lpstr>
      <vt:lpstr>Waarden</vt:lpstr>
      <vt:lpstr>Waarden</vt:lpstr>
      <vt:lpstr>Waarden</vt:lpstr>
      <vt:lpstr>Waar bevinden zich jouw waarden?</vt:lpstr>
      <vt:lpstr>Waar komen jouw waarden vandaan?</vt:lpstr>
      <vt:lpstr>Waar komen jouw waarden vandaan?</vt:lpstr>
      <vt:lpstr>Oefening 16 Wat zijn jouw waarden?</vt:lpstr>
      <vt:lpstr>Hollow Bamboo</vt:lpstr>
      <vt:lpstr>Oefening 18  Waarden zijn Nominalisaties</vt:lpstr>
      <vt:lpstr>Waarden op welk niveau?</vt:lpstr>
      <vt:lpstr>Hooggewaardeerde waarden</vt:lpstr>
      <vt:lpstr>Een waarde – overtuigings ‘bloem’ Bijvoorbeeld: Respect</vt:lpstr>
      <vt:lpstr>Oefening 20 Maak een Waarde-Overtuigings ‘bloem’</vt:lpstr>
      <vt:lpstr>Overtuigingsystemen</vt:lpstr>
      <vt:lpstr>Attitudes / Gewoontes</vt:lpstr>
      <vt:lpstr>Hoe bewust zijn waarden?</vt:lpstr>
      <vt:lpstr>Wanneer ontwikkelde je welke waarden?</vt:lpstr>
      <vt:lpstr>Wanneer ontwikkelde je welke waarden?</vt:lpstr>
      <vt:lpstr>Wanneer ontwikkelde je welke waarden?</vt:lpstr>
      <vt:lpstr>Jimmy Durante</vt:lpstr>
      <vt:lpstr>Oefening: Het nog meer bewust worden van waarden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79</cp:revision>
  <dcterms:created xsi:type="dcterms:W3CDTF">2015-01-05T14:54:59Z</dcterms:created>
  <dcterms:modified xsi:type="dcterms:W3CDTF">2020-01-27T15:28:33Z</dcterms:modified>
</cp:coreProperties>
</file>