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sldIdLst>
    <p:sldId id="328" r:id="rId2"/>
    <p:sldId id="466" r:id="rId3"/>
    <p:sldId id="376" r:id="rId4"/>
    <p:sldId id="324" r:id="rId5"/>
    <p:sldId id="326" r:id="rId6"/>
    <p:sldId id="468" r:id="rId7"/>
    <p:sldId id="337" r:id="rId8"/>
    <p:sldId id="333" r:id="rId9"/>
    <p:sldId id="334" r:id="rId10"/>
    <p:sldId id="467" r:id="rId11"/>
    <p:sldId id="327" r:id="rId12"/>
    <p:sldId id="322" r:id="rId13"/>
    <p:sldId id="332" r:id="rId14"/>
    <p:sldId id="325" r:id="rId15"/>
    <p:sldId id="335" r:id="rId16"/>
    <p:sldId id="331" r:id="rId17"/>
    <p:sldId id="336" r:id="rId18"/>
    <p:sldId id="338"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FE67A"/>
    <a:srgbClr val="E1E151"/>
    <a:srgbClr val="BE8CC6"/>
    <a:srgbClr val="E54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63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42C5A-1D5D-4210-A8B0-DB197FCD47F0}" type="datetimeFigureOut">
              <a:rPr lang="nl-NL" smtClean="0"/>
              <a:pPr/>
              <a:t>20-1-2020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F0591-D1DD-4F46-BBB0-2F916C190442}"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291F733-FF5E-4945-91B8-D4E05BA47B7A}" type="slidenum">
              <a:rPr lang="nl-NL" smtClean="0"/>
              <a:pPr/>
              <a:t>14</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6D07BD7C-02F4-494A-A9E1-DADFD8B94013}" type="datetimeFigureOut">
              <a:rPr lang="nl-NL" smtClean="0"/>
              <a:pPr/>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EF5F3C-13B8-4893-B90A-7BB305146991}"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07BD7C-02F4-494A-A9E1-DADFD8B94013}" type="datetimeFigureOut">
              <a:rPr lang="nl-NL" smtClean="0"/>
              <a:pPr/>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EF5F3C-13B8-4893-B90A-7BB305146991}"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07BD7C-02F4-494A-A9E1-DADFD8B94013}" type="datetimeFigureOut">
              <a:rPr lang="nl-NL" smtClean="0"/>
              <a:pPr/>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EF5F3C-13B8-4893-B90A-7BB305146991}"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07BD7C-02F4-494A-A9E1-DADFD8B94013}" type="datetimeFigureOut">
              <a:rPr lang="nl-NL" smtClean="0"/>
              <a:pPr/>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EF5F3C-13B8-4893-B90A-7BB305146991}"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D07BD7C-02F4-494A-A9E1-DADFD8B94013}" type="datetimeFigureOut">
              <a:rPr lang="nl-NL" smtClean="0"/>
              <a:pPr/>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EF5F3C-13B8-4893-B90A-7BB305146991}"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D07BD7C-02F4-494A-A9E1-DADFD8B94013}" type="datetimeFigureOut">
              <a:rPr lang="nl-NL" smtClean="0"/>
              <a:pPr/>
              <a:t>20-1-2020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EF5F3C-13B8-4893-B90A-7BB305146991}"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D07BD7C-02F4-494A-A9E1-DADFD8B94013}" type="datetimeFigureOut">
              <a:rPr lang="nl-NL" smtClean="0"/>
              <a:pPr/>
              <a:t>20-1-2020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0EF5F3C-13B8-4893-B90A-7BB305146991}"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D07BD7C-02F4-494A-A9E1-DADFD8B94013}" type="datetimeFigureOut">
              <a:rPr lang="nl-NL" smtClean="0"/>
              <a:pPr/>
              <a:t>20-1-2020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0EF5F3C-13B8-4893-B90A-7BB305146991}"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D07BD7C-02F4-494A-A9E1-DADFD8B94013}" type="datetimeFigureOut">
              <a:rPr lang="nl-NL" smtClean="0"/>
              <a:pPr/>
              <a:t>20-1-2020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0EF5F3C-13B8-4893-B90A-7BB305146991}"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D07BD7C-02F4-494A-A9E1-DADFD8B94013}" type="datetimeFigureOut">
              <a:rPr lang="nl-NL" smtClean="0"/>
              <a:pPr/>
              <a:t>20-1-2020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EF5F3C-13B8-4893-B90A-7BB305146991}"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D07BD7C-02F4-494A-A9E1-DADFD8B94013}" type="datetimeFigureOut">
              <a:rPr lang="nl-NL" smtClean="0"/>
              <a:pPr/>
              <a:t>20-1-2020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EF5F3C-13B8-4893-B90A-7BB305146991}"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7BD7C-02F4-494A-A9E1-DADFD8B94013}" type="datetimeFigureOut">
              <a:rPr lang="nl-NL" smtClean="0"/>
              <a:pPr/>
              <a:t>20-1-2020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F5F3C-13B8-4893-B90A-7BB305146991}"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videos/NLP%20vervolg%202%20ontw%20vrjr%202020/Mijn%20missie%20in%201%20minuut....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wereldbol respect.jpg"/>
          <p:cNvPicPr>
            <a:picLocks noChangeAspect="1"/>
          </p:cNvPicPr>
          <p:nvPr/>
        </p:nvPicPr>
        <p:blipFill>
          <a:blip r:embed="rId2" cstate="print"/>
          <a:stretch>
            <a:fillRect/>
          </a:stretch>
        </p:blipFill>
        <p:spPr>
          <a:xfrm>
            <a:off x="1835696" y="1"/>
            <a:ext cx="5544617" cy="4637316"/>
          </a:xfrm>
          <a:prstGeom prst="rect">
            <a:avLst/>
          </a:prstGeom>
        </p:spPr>
      </p:pic>
      <p:sp>
        <p:nvSpPr>
          <p:cNvPr id="3" name="Ondertitel 2"/>
          <p:cNvSpPr>
            <a:spLocks noGrp="1"/>
          </p:cNvSpPr>
          <p:nvPr>
            <p:ph type="subTitle" idx="1"/>
          </p:nvPr>
        </p:nvSpPr>
        <p:spPr>
          <a:xfrm>
            <a:off x="1403648" y="6281936"/>
            <a:ext cx="4032448" cy="576064"/>
          </a:xfrm>
        </p:spPr>
        <p:txBody>
          <a:bodyPr>
            <a:normAutofit fontScale="92500"/>
          </a:bodyPr>
          <a:lstStyle/>
          <a:p>
            <a:r>
              <a:rPr lang="nl-NL" dirty="0">
                <a:solidFill>
                  <a:schemeClr val="accent2">
                    <a:lumMod val="75000"/>
                  </a:schemeClr>
                </a:solidFill>
              </a:rPr>
              <a:t>Volksuniversiteit  Zwolle</a:t>
            </a:r>
          </a:p>
        </p:txBody>
      </p:sp>
      <p:sp>
        <p:nvSpPr>
          <p:cNvPr id="5" name="Titel 1"/>
          <p:cNvSpPr>
            <a:spLocks noGrp="1"/>
          </p:cNvSpPr>
          <p:nvPr>
            <p:ph type="ctrTitle"/>
          </p:nvPr>
        </p:nvSpPr>
        <p:spPr>
          <a:xfrm>
            <a:off x="832048" y="4653136"/>
            <a:ext cx="7772400" cy="1614041"/>
          </a:xfrm>
        </p:spPr>
        <p:txBody>
          <a:bodyPr>
            <a:normAutofit fontScale="90000"/>
          </a:bodyPr>
          <a:lstStyle/>
          <a:p>
            <a:r>
              <a:rPr lang="en-US" b="1" dirty="0" err="1">
                <a:solidFill>
                  <a:srgbClr val="FF0000"/>
                </a:solidFill>
              </a:rPr>
              <a:t>bij</a:t>
            </a:r>
            <a:r>
              <a:rPr lang="en-US" b="1" dirty="0">
                <a:solidFill>
                  <a:srgbClr val="FF0000"/>
                </a:solidFill>
              </a:rPr>
              <a:t> de NLP-</a:t>
            </a:r>
            <a:r>
              <a:rPr lang="en-US" b="1" dirty="0" err="1">
                <a:solidFill>
                  <a:srgbClr val="FF0000"/>
                </a:solidFill>
              </a:rPr>
              <a:t>vervolgcursus</a:t>
            </a:r>
            <a:r>
              <a:rPr lang="en-US" b="1" dirty="0">
                <a:solidFill>
                  <a:srgbClr val="FF0000"/>
                </a:solidFill>
              </a:rPr>
              <a:t> </a:t>
            </a:r>
            <a:br>
              <a:rPr lang="en-US" b="1" dirty="0">
                <a:solidFill>
                  <a:srgbClr val="FF0000"/>
                </a:solidFill>
              </a:rPr>
            </a:br>
            <a:r>
              <a:rPr lang="en-US" b="1" dirty="0">
                <a:solidFill>
                  <a:srgbClr val="FF0000"/>
                </a:solidFill>
              </a:rPr>
              <a:t>“Je </a:t>
            </a:r>
            <a:r>
              <a:rPr lang="en-US" b="1" dirty="0" err="1">
                <a:solidFill>
                  <a:srgbClr val="FF0000"/>
                </a:solidFill>
              </a:rPr>
              <a:t>ongekende</a:t>
            </a:r>
            <a:r>
              <a:rPr lang="en-US" b="1" dirty="0">
                <a:solidFill>
                  <a:srgbClr val="FF0000"/>
                </a:solidFill>
              </a:rPr>
              <a:t> </a:t>
            </a:r>
            <a:r>
              <a:rPr lang="en-US" b="1" dirty="0" err="1">
                <a:solidFill>
                  <a:srgbClr val="FF0000"/>
                </a:solidFill>
              </a:rPr>
              <a:t>vermogens</a:t>
            </a:r>
            <a:r>
              <a:rPr lang="en-US" b="1" dirty="0">
                <a:solidFill>
                  <a:srgbClr val="FF0000"/>
                </a:solidFill>
              </a:rPr>
              <a:t> </a:t>
            </a:r>
            <a:r>
              <a:rPr lang="en-US" b="1" dirty="0" err="1">
                <a:solidFill>
                  <a:srgbClr val="FF0000"/>
                </a:solidFill>
              </a:rPr>
              <a:t>nog</a:t>
            </a:r>
            <a:r>
              <a:rPr lang="en-US" b="1" dirty="0">
                <a:solidFill>
                  <a:srgbClr val="FF0000"/>
                </a:solidFill>
              </a:rPr>
              <a:t> </a:t>
            </a:r>
            <a:r>
              <a:rPr lang="en-US" b="1" dirty="0" err="1">
                <a:solidFill>
                  <a:srgbClr val="FF0000"/>
                </a:solidFill>
              </a:rPr>
              <a:t>beter</a:t>
            </a:r>
            <a:r>
              <a:rPr lang="en-US" b="1" dirty="0">
                <a:solidFill>
                  <a:srgbClr val="FF0000"/>
                </a:solidFill>
              </a:rPr>
              <a:t> </a:t>
            </a:r>
            <a:r>
              <a:rPr lang="en-US" b="1" dirty="0" err="1">
                <a:solidFill>
                  <a:srgbClr val="FF0000"/>
                </a:solidFill>
              </a:rPr>
              <a:t>ontwikkelen</a:t>
            </a:r>
            <a:r>
              <a:rPr lang="en-US" b="1" dirty="0">
                <a:solidFill>
                  <a:srgbClr val="FF0000"/>
                </a:solidFill>
              </a:rPr>
              <a:t>”</a:t>
            </a:r>
            <a:endParaRPr lang="nl-NL" b="1" dirty="0">
              <a:solidFill>
                <a:srgbClr val="FF0000"/>
              </a:solidFill>
            </a:endParaRPr>
          </a:p>
        </p:txBody>
      </p:sp>
      <p:sp>
        <p:nvSpPr>
          <p:cNvPr id="6" name="Ondertitel 2"/>
          <p:cNvSpPr txBox="1">
            <a:spLocks/>
          </p:cNvSpPr>
          <p:nvPr/>
        </p:nvSpPr>
        <p:spPr>
          <a:xfrm>
            <a:off x="5724128" y="6281936"/>
            <a:ext cx="2232248" cy="576064"/>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4300" b="1" dirty="0">
                <a:solidFill>
                  <a:srgbClr val="0000FF"/>
                </a:solidFill>
              </a:rPr>
              <a:t>Week 2</a:t>
            </a:r>
            <a:endParaRPr kumimoji="0" lang="nl-NL" sz="3200" b="1" i="0" u="none" strike="noStrike" kern="1200" cap="none" spc="0" normalizeH="0" baseline="0" noProof="0" dirty="0">
              <a:ln>
                <a:noFill/>
              </a:ln>
              <a:solidFill>
                <a:srgbClr val="0000FF"/>
              </a:solidFill>
              <a:effectLst/>
              <a:uLnTx/>
              <a:uFillTx/>
              <a:latin typeface="+mn-lt"/>
              <a:ea typeface="+mn-ea"/>
              <a:cs typeface="+mn-cs"/>
            </a:endParaRPr>
          </a:p>
        </p:txBody>
      </p:sp>
      <p:sp>
        <p:nvSpPr>
          <p:cNvPr id="8" name="Rechthoek 7"/>
          <p:cNvSpPr/>
          <p:nvPr/>
        </p:nvSpPr>
        <p:spPr>
          <a:xfrm rot="20349446">
            <a:off x="2894882" y="1607221"/>
            <a:ext cx="3368231"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66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Welkom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7984" y="-27384"/>
            <a:ext cx="4197152" cy="360040"/>
          </a:xfrm>
        </p:spPr>
        <p:txBody>
          <a:bodyPr>
            <a:noAutofit/>
          </a:bodyPr>
          <a:lstStyle/>
          <a:p>
            <a:r>
              <a:rPr lang="nl-NL" sz="2800" b="1" dirty="0">
                <a:solidFill>
                  <a:srgbClr val="0000FF"/>
                </a:solidFill>
              </a:rPr>
              <a:t>Vervolg oefening 13 </a:t>
            </a:r>
          </a:p>
        </p:txBody>
      </p:sp>
      <p:sp>
        <p:nvSpPr>
          <p:cNvPr id="3" name="Tijdelijke aanduiding voor inhoud 2"/>
          <p:cNvSpPr>
            <a:spLocks noGrp="1"/>
          </p:cNvSpPr>
          <p:nvPr>
            <p:ph idx="1"/>
          </p:nvPr>
        </p:nvSpPr>
        <p:spPr>
          <a:xfrm>
            <a:off x="251520" y="144016"/>
            <a:ext cx="8892480" cy="6713984"/>
          </a:xfrm>
        </p:spPr>
        <p:txBody>
          <a:bodyPr>
            <a:noAutofit/>
          </a:bodyPr>
          <a:lstStyle/>
          <a:p>
            <a:pPr marL="742950" lvl="0" indent="-742950">
              <a:buNone/>
            </a:pPr>
            <a:r>
              <a:rPr lang="nl-NL" sz="1800" dirty="0">
                <a:solidFill>
                  <a:srgbClr val="0000FF"/>
                </a:solidFill>
              </a:rPr>
              <a:t>1 Docent: "Je hebt het veel te snel gemaakt"</a:t>
            </a:r>
          </a:p>
          <a:p>
            <a:pPr>
              <a:buNone/>
            </a:pPr>
            <a:r>
              <a:rPr lang="nl-NL" sz="1800" dirty="0">
                <a:solidFill>
                  <a:srgbClr val="0000FF"/>
                </a:solidFill>
              </a:rPr>
              <a:t>Effect: De oorzaak wordt bij het Gedrag gelegd (en Gedrag kun je veranderen).</a:t>
            </a:r>
          </a:p>
          <a:p>
            <a:pPr>
              <a:buNone/>
            </a:pPr>
            <a:r>
              <a:rPr lang="nl-NL" sz="1800" b="1" dirty="0">
                <a:solidFill>
                  <a:srgbClr val="FF0000"/>
                </a:solidFill>
              </a:rPr>
              <a:t>Voorbeeld: Hoe zou het zijn als je de volgende keer meer tijd neemt?</a:t>
            </a:r>
            <a:endParaRPr lang="nl-NL" sz="1800" dirty="0">
              <a:solidFill>
                <a:srgbClr val="0000FF"/>
              </a:solidFill>
            </a:endParaRPr>
          </a:p>
          <a:p>
            <a:pPr marL="0" lvl="0" indent="0">
              <a:buNone/>
            </a:pPr>
            <a:r>
              <a:rPr lang="nl-NL" sz="1800" dirty="0">
                <a:solidFill>
                  <a:srgbClr val="0000FF"/>
                </a:solidFill>
              </a:rPr>
              <a:t>2 Docent: "Je hebt nog niet zoveel inzicht in die sommen, is het wel?" </a:t>
            </a:r>
          </a:p>
          <a:p>
            <a:pPr marL="0" indent="0">
              <a:buNone/>
            </a:pPr>
            <a:r>
              <a:rPr lang="nl-NL" sz="1800" dirty="0">
                <a:solidFill>
                  <a:srgbClr val="0000FF"/>
                </a:solidFill>
              </a:rPr>
              <a:t>Effect: De opmerking betreft de Vermogens. Ook op het verbeteren van je Vermogens heb je zelf invloed.</a:t>
            </a:r>
          </a:p>
          <a:p>
            <a:pPr>
              <a:buNone/>
            </a:pPr>
            <a:r>
              <a:rPr lang="nl-NL" sz="1800" b="1" dirty="0">
                <a:solidFill>
                  <a:srgbClr val="FF0000"/>
                </a:solidFill>
              </a:rPr>
              <a:t>Voorbeeld: Wat zou je kunnen doen om meer inzicht te krijgen?</a:t>
            </a:r>
            <a:endParaRPr lang="nl-NL" sz="1800" dirty="0">
              <a:solidFill>
                <a:srgbClr val="0000FF"/>
              </a:solidFill>
            </a:endParaRPr>
          </a:p>
          <a:p>
            <a:pPr marL="0" lvl="0" indent="0">
              <a:buNone/>
            </a:pPr>
            <a:r>
              <a:rPr lang="nl-NL" sz="1800" dirty="0">
                <a:solidFill>
                  <a:srgbClr val="0000FF"/>
                </a:solidFill>
              </a:rPr>
              <a:t>3 Docent: "Maak je er maar niet al te druk om. Een heleboel meisjes haken uiteindelijk toch af bij wiskunde."</a:t>
            </a:r>
          </a:p>
          <a:p>
            <a:pPr marL="0" indent="0">
              <a:buNone/>
            </a:pPr>
            <a:r>
              <a:rPr lang="nl-NL" sz="1800" dirty="0">
                <a:solidFill>
                  <a:srgbClr val="0000FF"/>
                </a:solidFill>
              </a:rPr>
              <a:t>Effect: Er wordt een Overtuiging uitgesproken of bekrachtigd die invloed heeft op het zelfbeeld, ook op het hele leerproces: van 'willen' via 'kunnen' tot 'doen'.</a:t>
            </a:r>
          </a:p>
          <a:p>
            <a:pPr>
              <a:buNone/>
            </a:pPr>
            <a:r>
              <a:rPr lang="nl-NL" sz="1800" b="1" dirty="0">
                <a:solidFill>
                  <a:srgbClr val="FF0000"/>
                </a:solidFill>
              </a:rPr>
              <a:t>Voorbeeld: Hoe kun je hier nog meer gemotiveerd mee aan de slag? (nog leuker vinden)</a:t>
            </a:r>
            <a:endParaRPr lang="nl-NL" sz="1800" dirty="0">
              <a:solidFill>
                <a:srgbClr val="0000FF"/>
              </a:solidFill>
            </a:endParaRPr>
          </a:p>
          <a:p>
            <a:pPr marL="0" lvl="0" indent="0">
              <a:buNone/>
            </a:pPr>
            <a:r>
              <a:rPr lang="nl-NL" sz="1800" dirty="0">
                <a:solidFill>
                  <a:srgbClr val="0000FF"/>
                </a:solidFill>
              </a:rPr>
              <a:t>4 Docent: "Je bent nu eenmaal zwak in wiskunde." (of: je bent dyslectisch).</a:t>
            </a:r>
          </a:p>
          <a:p>
            <a:pPr marL="0" indent="0">
              <a:buNone/>
            </a:pPr>
            <a:r>
              <a:rPr lang="nl-NL" sz="1800" dirty="0">
                <a:solidFill>
                  <a:srgbClr val="0000FF"/>
                </a:solidFill>
              </a:rPr>
              <a:t>Effect: Zo'n opmerking raakt iemand in zijn Identiteit en de leerling zal niet gemakkelijk iets veranderen.</a:t>
            </a:r>
          </a:p>
          <a:p>
            <a:pPr>
              <a:buNone/>
            </a:pPr>
            <a:r>
              <a:rPr lang="nl-NL" sz="1800" b="1" dirty="0">
                <a:solidFill>
                  <a:srgbClr val="FF0000"/>
                </a:solidFill>
              </a:rPr>
              <a:t>Voorbeeld: Hoe kun je jouw talent voor wiskunde nog meer waarderen?</a:t>
            </a:r>
            <a:endParaRPr lang="nl-NL" sz="1800" dirty="0">
              <a:solidFill>
                <a:srgbClr val="0000FF"/>
              </a:solidFill>
            </a:endParaRPr>
          </a:p>
          <a:p>
            <a:pPr marL="0" lvl="0" indent="0">
              <a:buNone/>
            </a:pPr>
            <a:r>
              <a:rPr lang="nl-NL" sz="1800" dirty="0">
                <a:solidFill>
                  <a:srgbClr val="0000FF"/>
                </a:solidFill>
              </a:rPr>
              <a:t>5 Docent: “Als je dokter wilt worden, mag je wel wat meer aandacht aan wiskunde besteden”.</a:t>
            </a:r>
          </a:p>
          <a:p>
            <a:pPr marL="0" indent="0">
              <a:buNone/>
            </a:pPr>
            <a:r>
              <a:rPr lang="nl-NL" sz="1800" dirty="0">
                <a:solidFill>
                  <a:srgbClr val="0000FF"/>
                </a:solidFill>
              </a:rPr>
              <a:t>Effect: De docent doet een appel op de missie van de leerling, die zal denken: wat wil ik uiteindelijk?</a:t>
            </a:r>
          </a:p>
          <a:p>
            <a:pPr marL="0" indent="0">
              <a:buNone/>
            </a:pPr>
            <a:r>
              <a:rPr lang="nl-NL" sz="1800" b="1" dirty="0">
                <a:solidFill>
                  <a:srgbClr val="FF0000"/>
                </a:solidFill>
              </a:rPr>
              <a:t>Voorbeeld: Je wil immers dokter worden? (heeft zij zelf gezegd) Wat kan wiskunde bijdragen om een goede dokter te worden?</a:t>
            </a:r>
            <a:endParaRPr lang="nl-NL" sz="1800" dirty="0">
              <a:solidFill>
                <a:srgbClr val="0000FF"/>
              </a:solidFill>
            </a:endParaRPr>
          </a:p>
        </p:txBody>
      </p:sp>
    </p:spTree>
    <p:extLst>
      <p:ext uri="{BB962C8B-B14F-4D97-AF65-F5344CB8AC3E}">
        <p14:creationId xmlns:p14="http://schemas.microsoft.com/office/powerpoint/2010/main" val="202630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79512" y="116632"/>
            <a:ext cx="8964488" cy="490066"/>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4400" b="1" dirty="0">
                <a:solidFill>
                  <a:srgbClr val="0000FF"/>
                </a:solidFill>
                <a:latin typeface="+mj-lt"/>
                <a:ea typeface="+mj-ea"/>
                <a:cs typeface="+mj-cs"/>
              </a:rPr>
              <a:t>11</a:t>
            </a:r>
            <a:r>
              <a:rPr kumimoji="0" lang="nl-NL" sz="4400" b="1" i="0" u="none" strike="noStrike" kern="1200" cap="none" spc="0" normalizeH="0" baseline="0" noProof="0" dirty="0">
                <a:ln>
                  <a:noFill/>
                </a:ln>
                <a:solidFill>
                  <a:srgbClr val="0000FF"/>
                </a:solidFill>
                <a:effectLst/>
                <a:uLnTx/>
                <a:uFillTx/>
                <a:latin typeface="+mj-lt"/>
                <a:ea typeface="+mj-ea"/>
                <a:cs typeface="+mj-cs"/>
              </a:rPr>
              <a:t>. Oefening ‘</a:t>
            </a:r>
            <a:r>
              <a:rPr lang="nl-NL" sz="4400" b="1" dirty="0">
                <a:solidFill>
                  <a:srgbClr val="0000FF"/>
                </a:solidFill>
                <a:latin typeface="+mj-lt"/>
                <a:ea typeface="+mj-ea"/>
                <a:cs typeface="+mj-cs"/>
              </a:rPr>
              <a:t>Verheldering </a:t>
            </a:r>
            <a:r>
              <a:rPr kumimoji="0" lang="nl-NL" sz="4400" b="1" i="0" u="none" strike="noStrike" kern="1200" cap="none" spc="0" normalizeH="0" baseline="0" noProof="0" dirty="0">
                <a:ln>
                  <a:noFill/>
                </a:ln>
                <a:solidFill>
                  <a:srgbClr val="0000FF"/>
                </a:solidFill>
                <a:effectLst/>
                <a:uLnTx/>
                <a:uFillTx/>
                <a:latin typeface="+mj-lt"/>
                <a:ea typeface="+mj-ea"/>
                <a:cs typeface="+mj-cs"/>
              </a:rPr>
              <a:t>van Neurologische Niveaus’</a:t>
            </a:r>
          </a:p>
        </p:txBody>
      </p:sp>
      <p:sp>
        <p:nvSpPr>
          <p:cNvPr id="5" name="Tijdelijke aanduiding voor inhoud 4"/>
          <p:cNvSpPr>
            <a:spLocks noGrp="1"/>
          </p:cNvSpPr>
          <p:nvPr>
            <p:ph idx="1"/>
          </p:nvPr>
        </p:nvSpPr>
        <p:spPr>
          <a:xfrm>
            <a:off x="457200" y="692696"/>
            <a:ext cx="8229600" cy="6048672"/>
          </a:xfrm>
        </p:spPr>
        <p:txBody>
          <a:bodyPr>
            <a:normAutofit/>
          </a:bodyPr>
          <a:lstStyle/>
          <a:p>
            <a:pPr marL="0" indent="0">
              <a:buNone/>
            </a:pPr>
            <a:r>
              <a:rPr lang="nl-NL" sz="2000" b="1" dirty="0">
                <a:solidFill>
                  <a:srgbClr val="0000FF"/>
                </a:solidFill>
              </a:rPr>
              <a:t>In ons taalgebruik verwarren we gemakkelijk ons (negatieve oordeel over) Vermogens en Gedrag met Identiteit. Het is helpt ons om ze te verhelderen, door terug te gaan naar </a:t>
            </a:r>
            <a:r>
              <a:rPr lang="nl-NL" sz="2000" b="1" u="sng" dirty="0">
                <a:solidFill>
                  <a:srgbClr val="0000FF"/>
                </a:solidFill>
              </a:rPr>
              <a:t>observeerbaar gedrag. </a:t>
            </a:r>
            <a:r>
              <a:rPr lang="nl-NL" sz="2000" b="1" dirty="0">
                <a:solidFill>
                  <a:srgbClr val="0000FF"/>
                </a:solidFill>
              </a:rPr>
              <a:t>Downchunken en meer feitelijk gedrag verwoorden</a:t>
            </a:r>
            <a:endParaRPr lang="nl-NL" sz="2000" dirty="0">
              <a:solidFill>
                <a:srgbClr val="0000FF"/>
              </a:solidFill>
            </a:endParaRPr>
          </a:p>
          <a:p>
            <a:pPr marL="0" indent="0">
              <a:buNone/>
            </a:pPr>
            <a:r>
              <a:rPr lang="nl-NL" sz="2000" dirty="0">
                <a:solidFill>
                  <a:srgbClr val="0000FF"/>
                </a:solidFill>
              </a:rPr>
              <a:t> </a:t>
            </a:r>
          </a:p>
          <a:p>
            <a:pPr marL="0" indent="0">
              <a:buNone/>
            </a:pPr>
            <a:r>
              <a:rPr lang="nl-NL" sz="2000" b="1" i="1" dirty="0">
                <a:solidFill>
                  <a:srgbClr val="0000FF"/>
                </a:solidFill>
              </a:rPr>
              <a:t>"Je bent gek"</a:t>
            </a:r>
            <a:r>
              <a:rPr lang="nl-NL" sz="2000" b="1" dirty="0">
                <a:solidFill>
                  <a:srgbClr val="0000FF"/>
                </a:solidFill>
              </a:rPr>
              <a:t> zeggen we, terwijl de juist omschrijving zou zijn </a:t>
            </a:r>
            <a:r>
              <a:rPr lang="nl-NL" sz="2000" b="1" i="1" dirty="0">
                <a:solidFill>
                  <a:srgbClr val="0000FF"/>
                </a:solidFill>
              </a:rPr>
              <a:t>"Je doet gek"</a:t>
            </a:r>
            <a:r>
              <a:rPr lang="nl-NL" sz="2000" b="1" dirty="0">
                <a:solidFill>
                  <a:srgbClr val="0000FF"/>
                </a:solidFill>
              </a:rPr>
              <a:t>. </a:t>
            </a:r>
            <a:endParaRPr lang="nl-NL" sz="2000" dirty="0">
              <a:solidFill>
                <a:srgbClr val="0000FF"/>
              </a:solidFill>
            </a:endParaRPr>
          </a:p>
          <a:p>
            <a:pPr marL="0" indent="0">
              <a:buNone/>
            </a:pPr>
            <a:r>
              <a:rPr lang="nl-NL" sz="2000" b="1" dirty="0">
                <a:solidFill>
                  <a:srgbClr val="0000FF"/>
                </a:solidFill>
              </a:rPr>
              <a:t>Of: </a:t>
            </a:r>
            <a:r>
              <a:rPr lang="nl-NL" sz="2000" b="1" i="1" dirty="0">
                <a:solidFill>
                  <a:srgbClr val="0000FF"/>
                </a:solidFill>
              </a:rPr>
              <a:t>"Ik zie je voor mij onverwacht gedrag doen."</a:t>
            </a:r>
            <a:endParaRPr lang="nl-NL" sz="2000" dirty="0">
              <a:solidFill>
                <a:srgbClr val="0000FF"/>
              </a:solidFill>
            </a:endParaRPr>
          </a:p>
          <a:p>
            <a:pPr marL="0" indent="0">
              <a:buNone/>
            </a:pPr>
            <a:r>
              <a:rPr lang="nl-NL" sz="2000" dirty="0">
                <a:solidFill>
                  <a:srgbClr val="0000FF"/>
                </a:solidFill>
              </a:rPr>
              <a:t> </a:t>
            </a:r>
          </a:p>
          <a:p>
            <a:pPr marL="0" indent="0">
              <a:buNone/>
            </a:pPr>
            <a:r>
              <a:rPr lang="nl-NL" sz="2000" dirty="0">
                <a:solidFill>
                  <a:srgbClr val="0000FF"/>
                </a:solidFill>
              </a:rPr>
              <a:t>Het is veel effectiever om een uitspraak op observeerbaar gedragsniveau te doen, omdat de aangesprokene specifiek hoort wat hij kan verbeteren in plaats van zich als persoon slecht te voelen.</a:t>
            </a:r>
          </a:p>
          <a:p>
            <a:pPr>
              <a:buNone/>
            </a:pPr>
            <a:r>
              <a:rPr lang="nl-NL" sz="2000" dirty="0">
                <a:solidFill>
                  <a:srgbClr val="0000FF"/>
                </a:solidFill>
              </a:rPr>
              <a:t> </a:t>
            </a:r>
          </a:p>
          <a:p>
            <a:pPr marL="0" indent="0">
              <a:buNone/>
            </a:pPr>
            <a:r>
              <a:rPr lang="nl-NL" sz="2000" b="1" dirty="0">
                <a:solidFill>
                  <a:srgbClr val="0000FF"/>
                </a:solidFill>
              </a:rPr>
              <a:t>In tweetallen: </a:t>
            </a:r>
            <a:endParaRPr lang="nl-NL" sz="2000" dirty="0">
              <a:solidFill>
                <a:srgbClr val="0000FF"/>
              </a:solidFill>
            </a:endParaRPr>
          </a:p>
          <a:p>
            <a:pPr marL="0" indent="0">
              <a:buNone/>
            </a:pPr>
            <a:r>
              <a:rPr lang="nl-NL" sz="2000" dirty="0">
                <a:solidFill>
                  <a:srgbClr val="0000FF"/>
                </a:solidFill>
              </a:rPr>
              <a:t>A luistert naar wat B zegt en ervaar het verschil. </a:t>
            </a:r>
            <a:br>
              <a:rPr lang="nl-NL" sz="2000" dirty="0">
                <a:solidFill>
                  <a:srgbClr val="0000FF"/>
                </a:solidFill>
              </a:rPr>
            </a:br>
            <a:r>
              <a:rPr lang="nl-NL" sz="2000" dirty="0">
                <a:solidFill>
                  <a:srgbClr val="0000FF"/>
                </a:solidFill>
              </a:rPr>
              <a:t>Zoek naar enkele voorbeelden waar je zelf deze verwarring herkent in je eigen taal of in die van anderen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6632"/>
            <a:ext cx="9144000" cy="864095"/>
          </a:xfrm>
        </p:spPr>
        <p:txBody>
          <a:bodyPr>
            <a:noAutofit/>
          </a:bodyPr>
          <a:lstStyle/>
          <a:p>
            <a:r>
              <a:rPr lang="nl-NL" sz="4800" b="1" dirty="0">
                <a:solidFill>
                  <a:srgbClr val="0000FF"/>
                </a:solidFill>
              </a:rPr>
              <a:t>Hulpbronnen, hoe gebruik je ze?</a:t>
            </a:r>
          </a:p>
        </p:txBody>
      </p:sp>
      <p:sp>
        <p:nvSpPr>
          <p:cNvPr id="3" name="Ondertitel 2"/>
          <p:cNvSpPr>
            <a:spLocks noGrp="1"/>
          </p:cNvSpPr>
          <p:nvPr>
            <p:ph type="subTitle" idx="1"/>
          </p:nvPr>
        </p:nvSpPr>
        <p:spPr>
          <a:xfrm>
            <a:off x="251520" y="908720"/>
            <a:ext cx="8352928" cy="1008111"/>
          </a:xfrm>
          <a:solidFill>
            <a:schemeClr val="accent2">
              <a:lumMod val="20000"/>
              <a:lumOff val="80000"/>
            </a:schemeClr>
          </a:solidFill>
        </p:spPr>
        <p:txBody>
          <a:bodyPr>
            <a:noAutofit/>
          </a:bodyPr>
          <a:lstStyle/>
          <a:p>
            <a:r>
              <a:rPr lang="nl-NL" sz="2400" b="1" dirty="0">
                <a:solidFill>
                  <a:srgbClr val="0000FF"/>
                </a:solidFill>
              </a:rPr>
              <a:t>Er zijn geen mensen zonder hulpbronnen, alleen mensen die hun hulpbronnen (nog) niet (goed) gebruiken.</a:t>
            </a:r>
          </a:p>
        </p:txBody>
      </p:sp>
      <p:pic>
        <p:nvPicPr>
          <p:cNvPr id="1026" name="Picture 2" descr="https://lh4.googleusercontent.com/-D_hO6uutAMw/UlKqLKp8FaI/AAAAAAAAV3w/oP1JP7y78Ds/w714-h660-no/pile_of_ladders_wall.png"/>
          <p:cNvPicPr>
            <a:picLocks noChangeAspect="1" noChangeArrowheads="1"/>
          </p:cNvPicPr>
          <p:nvPr/>
        </p:nvPicPr>
        <p:blipFill>
          <a:blip r:embed="rId2" cstate="print"/>
          <a:srcRect l="3176" t="9873" r="2590" b="15673"/>
          <a:stretch>
            <a:fillRect/>
          </a:stretch>
        </p:blipFill>
        <p:spPr bwMode="auto">
          <a:xfrm>
            <a:off x="0" y="1988840"/>
            <a:ext cx="5436096" cy="4869160"/>
          </a:xfrm>
          <a:prstGeom prst="rect">
            <a:avLst/>
          </a:prstGeom>
          <a:noFill/>
        </p:spPr>
      </p:pic>
      <p:pic>
        <p:nvPicPr>
          <p:cNvPr id="5" name="Afbeelding 4" descr="1825953_stock-photo-ladder-against-a-wall-and-blue-sky-with-white-clouds.jpg"/>
          <p:cNvPicPr>
            <a:picLocks noChangeAspect="1"/>
          </p:cNvPicPr>
          <p:nvPr/>
        </p:nvPicPr>
        <p:blipFill>
          <a:blip r:embed="rId3" cstate="print"/>
          <a:srcRect t="10959"/>
          <a:stretch>
            <a:fillRect/>
          </a:stretch>
        </p:blipFill>
        <p:spPr>
          <a:xfrm>
            <a:off x="6516216" y="1988840"/>
            <a:ext cx="2627784" cy="4680520"/>
          </a:xfrm>
          <a:prstGeom prst="rect">
            <a:avLst/>
          </a:prstGeom>
        </p:spPr>
      </p:pic>
      <p:sp>
        <p:nvSpPr>
          <p:cNvPr id="6" name="Tekstvak 5"/>
          <p:cNvSpPr txBox="1"/>
          <p:nvPr/>
        </p:nvSpPr>
        <p:spPr>
          <a:xfrm>
            <a:off x="3275856" y="2996952"/>
            <a:ext cx="2088232" cy="1569660"/>
          </a:xfrm>
          <a:prstGeom prst="rect">
            <a:avLst/>
          </a:prstGeom>
          <a:noFill/>
        </p:spPr>
        <p:txBody>
          <a:bodyPr wrap="square" rtlCol="0">
            <a:spAutoFit/>
          </a:bodyPr>
          <a:lstStyle/>
          <a:p>
            <a:r>
              <a:rPr lang="nl-NL" sz="2400" b="1" dirty="0">
                <a:solidFill>
                  <a:srgbClr val="0000FF"/>
                </a:solidFill>
              </a:rPr>
              <a:t>Is dit een verstandig gebruik van hulpbronnen?</a:t>
            </a:r>
          </a:p>
        </p:txBody>
      </p:sp>
      <p:sp>
        <p:nvSpPr>
          <p:cNvPr id="7" name="Tekstvak 6"/>
          <p:cNvSpPr txBox="1"/>
          <p:nvPr/>
        </p:nvSpPr>
        <p:spPr>
          <a:xfrm>
            <a:off x="6516216" y="4581128"/>
            <a:ext cx="2088232" cy="1569660"/>
          </a:xfrm>
          <a:prstGeom prst="rect">
            <a:avLst/>
          </a:prstGeom>
          <a:noFill/>
        </p:spPr>
        <p:txBody>
          <a:bodyPr wrap="square" rtlCol="0">
            <a:spAutoFit/>
          </a:bodyPr>
          <a:lstStyle/>
          <a:p>
            <a:r>
              <a:rPr lang="nl-NL" sz="2400" b="1" dirty="0">
                <a:solidFill>
                  <a:srgbClr val="0000FF"/>
                </a:solidFill>
              </a:rPr>
              <a:t>En is dit een verstandig gebruik van hulpbronnen?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0-#ppt_w/2"/>
                                          </p:val>
                                        </p:tav>
                                        <p:tav tm="100000">
                                          <p:val>
                                            <p:strVal val="#ppt_x"/>
                                          </p:val>
                                        </p:tav>
                                      </p:tavLst>
                                    </p:anim>
                                    <p:anim calcmode="lin" valueType="num">
                                      <p:cBhvr additive="base">
                                        <p:cTn id="26"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nl-NL" b="1" dirty="0">
                <a:solidFill>
                  <a:srgbClr val="0000FF"/>
                </a:solidFill>
              </a:rPr>
              <a:t>Wat zijn bronnen?</a:t>
            </a:r>
          </a:p>
        </p:txBody>
      </p:sp>
      <p:sp>
        <p:nvSpPr>
          <p:cNvPr id="1027" name="AutoShape 3"/>
          <p:cNvSpPr>
            <a:spLocks noChangeArrowheads="1"/>
          </p:cNvSpPr>
          <p:nvPr/>
        </p:nvSpPr>
        <p:spPr bwMode="auto">
          <a:xfrm rot="499925">
            <a:off x="570101" y="1870283"/>
            <a:ext cx="3998612" cy="742150"/>
          </a:xfrm>
          <a:prstGeom prst="irregularSeal2">
            <a:avLst/>
          </a:prstGeom>
          <a:solidFill>
            <a:schemeClr val="accent2">
              <a:lumMod val="20000"/>
              <a:lumOff val="80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mbria" pitchFamily="18" charset="0"/>
                <a:ea typeface="MS Mincho" pitchFamily="49" charset="-128"/>
                <a:cs typeface="Arial" pitchFamily="34" charset="0"/>
              </a:rPr>
              <a:t>VERTROUWEN</a:t>
            </a:r>
            <a:endParaRPr kumimoji="0" lang="nl-NL" sz="2000" b="1" i="0" u="none" strike="noStrike" cap="none" normalizeH="0" baseline="0">
              <a:ln>
                <a:noFill/>
              </a:ln>
              <a:solidFill>
                <a:srgbClr val="0000FF"/>
              </a:solidFill>
              <a:effectLst/>
              <a:latin typeface="Arial" pitchFamily="34" charset="0"/>
              <a:cs typeface="Arial" pitchFamily="34" charset="0"/>
            </a:endParaRPr>
          </a:p>
        </p:txBody>
      </p:sp>
      <p:sp>
        <p:nvSpPr>
          <p:cNvPr id="1028" name="AutoShape 4"/>
          <p:cNvSpPr>
            <a:spLocks noChangeArrowheads="1"/>
          </p:cNvSpPr>
          <p:nvPr/>
        </p:nvSpPr>
        <p:spPr bwMode="auto">
          <a:xfrm>
            <a:off x="3952722" y="2591229"/>
            <a:ext cx="2200672" cy="667935"/>
          </a:xfrm>
          <a:prstGeom prst="irregularSeal2">
            <a:avLst/>
          </a:prstGeom>
          <a:solidFill>
            <a:schemeClr val="accent2">
              <a:lumMod val="20000"/>
              <a:lumOff val="80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mbria" pitchFamily="18" charset="0"/>
                <a:ea typeface="MS Mincho" pitchFamily="49" charset="-128"/>
                <a:cs typeface="Arial" pitchFamily="34" charset="0"/>
              </a:rPr>
              <a:t>MOED</a:t>
            </a:r>
            <a:endParaRPr kumimoji="0" lang="nl-NL" sz="2000" b="1" i="0" u="none" strike="noStrike" cap="none" normalizeH="0" baseline="0">
              <a:ln>
                <a:noFill/>
              </a:ln>
              <a:solidFill>
                <a:srgbClr val="0000FF"/>
              </a:solidFill>
              <a:effectLst/>
              <a:latin typeface="Arial" pitchFamily="34" charset="0"/>
              <a:cs typeface="Arial" pitchFamily="34" charset="0"/>
            </a:endParaRPr>
          </a:p>
        </p:txBody>
      </p:sp>
      <p:sp>
        <p:nvSpPr>
          <p:cNvPr id="1029" name="AutoShape 5"/>
          <p:cNvSpPr>
            <a:spLocks noChangeArrowheads="1"/>
          </p:cNvSpPr>
          <p:nvPr/>
        </p:nvSpPr>
        <p:spPr bwMode="auto">
          <a:xfrm rot="499925">
            <a:off x="6086955" y="1852613"/>
            <a:ext cx="2949541" cy="752163"/>
          </a:xfrm>
          <a:prstGeom prst="irregularSeal2">
            <a:avLst/>
          </a:prstGeom>
          <a:solidFill>
            <a:schemeClr val="accent2">
              <a:lumMod val="20000"/>
              <a:lumOff val="80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mbria" pitchFamily="18" charset="0"/>
                <a:ea typeface="MS Mincho" pitchFamily="49" charset="-128"/>
                <a:cs typeface="Arial" pitchFamily="34" charset="0"/>
              </a:rPr>
              <a:t>GELUKKIG</a:t>
            </a:r>
            <a:endParaRPr kumimoji="0" lang="nl-NL" sz="2000" b="1" i="0" u="none" strike="noStrike" cap="none" normalizeH="0" baseline="0">
              <a:ln>
                <a:noFill/>
              </a:ln>
              <a:solidFill>
                <a:srgbClr val="0000FF"/>
              </a:solidFill>
              <a:effectLst/>
              <a:latin typeface="Arial" pitchFamily="34" charset="0"/>
              <a:cs typeface="Arial" pitchFamily="34" charset="0"/>
            </a:endParaRPr>
          </a:p>
        </p:txBody>
      </p:sp>
      <p:sp>
        <p:nvSpPr>
          <p:cNvPr id="1030" name="AutoShape 6"/>
          <p:cNvSpPr>
            <a:spLocks noChangeArrowheads="1"/>
          </p:cNvSpPr>
          <p:nvPr/>
        </p:nvSpPr>
        <p:spPr bwMode="auto">
          <a:xfrm rot="499925">
            <a:off x="441325" y="3259163"/>
            <a:ext cx="4544884" cy="639662"/>
          </a:xfrm>
          <a:prstGeom prst="irregularSeal2">
            <a:avLst/>
          </a:prstGeom>
          <a:solidFill>
            <a:schemeClr val="accent2">
              <a:lumMod val="20000"/>
              <a:lumOff val="80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mbria" pitchFamily="18" charset="0"/>
                <a:ea typeface="MS Mincho" pitchFamily="49" charset="-128"/>
                <a:cs typeface="Arial" pitchFamily="34" charset="0"/>
              </a:rPr>
              <a:t>HUMOR / LACHEN</a:t>
            </a:r>
            <a:endParaRPr kumimoji="0" lang="nl-NL" sz="2000" b="1" i="0" u="none" strike="noStrike" cap="none" normalizeH="0" baseline="0">
              <a:ln>
                <a:noFill/>
              </a:ln>
              <a:solidFill>
                <a:srgbClr val="0000FF"/>
              </a:solidFill>
              <a:effectLst/>
              <a:latin typeface="Arial" pitchFamily="34" charset="0"/>
              <a:cs typeface="Arial" pitchFamily="34" charset="0"/>
            </a:endParaRPr>
          </a:p>
        </p:txBody>
      </p:sp>
      <p:sp>
        <p:nvSpPr>
          <p:cNvPr id="1031" name="AutoShape 7"/>
          <p:cNvSpPr>
            <a:spLocks noChangeArrowheads="1"/>
          </p:cNvSpPr>
          <p:nvPr/>
        </p:nvSpPr>
        <p:spPr bwMode="auto">
          <a:xfrm rot="499925">
            <a:off x="5706370" y="3461782"/>
            <a:ext cx="3062732" cy="742150"/>
          </a:xfrm>
          <a:prstGeom prst="irregularSeal2">
            <a:avLst/>
          </a:prstGeom>
          <a:solidFill>
            <a:schemeClr val="accent2">
              <a:lumMod val="20000"/>
              <a:lumOff val="80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mbria" pitchFamily="18" charset="0"/>
                <a:ea typeface="MS Mincho" pitchFamily="49" charset="-128"/>
                <a:cs typeface="Arial" pitchFamily="34" charset="0"/>
              </a:rPr>
              <a:t>MOTIVATIE</a:t>
            </a:r>
            <a:endParaRPr kumimoji="0" lang="nl-NL" sz="2000" b="1" i="0" u="none" strike="noStrike" cap="none" normalizeH="0" baseline="0">
              <a:ln>
                <a:noFill/>
              </a:ln>
              <a:solidFill>
                <a:srgbClr val="0000FF"/>
              </a:solidFill>
              <a:effectLst/>
              <a:latin typeface="Arial" pitchFamily="34" charset="0"/>
              <a:cs typeface="Arial" pitchFamily="34" charset="0"/>
            </a:endParaRPr>
          </a:p>
        </p:txBody>
      </p:sp>
      <p:sp>
        <p:nvSpPr>
          <p:cNvPr id="1032" name="AutoShape 8"/>
          <p:cNvSpPr>
            <a:spLocks noChangeArrowheads="1"/>
          </p:cNvSpPr>
          <p:nvPr/>
        </p:nvSpPr>
        <p:spPr bwMode="auto">
          <a:xfrm rot="499925">
            <a:off x="3952722" y="5215847"/>
            <a:ext cx="2019402" cy="742150"/>
          </a:xfrm>
          <a:prstGeom prst="irregularSeal2">
            <a:avLst/>
          </a:prstGeom>
          <a:solidFill>
            <a:schemeClr val="accent2">
              <a:lumMod val="20000"/>
              <a:lumOff val="80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mbria" pitchFamily="18" charset="0"/>
                <a:ea typeface="MS Mincho" pitchFamily="49" charset="-128"/>
                <a:cs typeface="Arial" pitchFamily="34" charset="0"/>
              </a:rPr>
              <a:t>LIEFDE</a:t>
            </a:r>
            <a:endParaRPr kumimoji="0" lang="nl-NL" sz="2000" b="1" i="0" u="none" strike="noStrike" cap="none" normalizeH="0" baseline="0">
              <a:ln>
                <a:noFill/>
              </a:ln>
              <a:solidFill>
                <a:srgbClr val="0000FF"/>
              </a:solidFill>
              <a:effectLst/>
              <a:latin typeface="Arial" pitchFamily="34" charset="0"/>
              <a:cs typeface="Arial" pitchFamily="34" charset="0"/>
            </a:endParaRPr>
          </a:p>
        </p:txBody>
      </p:sp>
      <p:sp>
        <p:nvSpPr>
          <p:cNvPr id="1033" name="AutoShape 9"/>
          <p:cNvSpPr>
            <a:spLocks noChangeArrowheads="1"/>
          </p:cNvSpPr>
          <p:nvPr/>
        </p:nvSpPr>
        <p:spPr bwMode="auto">
          <a:xfrm rot="499925">
            <a:off x="5912247" y="4712834"/>
            <a:ext cx="2856855" cy="742150"/>
          </a:xfrm>
          <a:prstGeom prst="irregularSeal2">
            <a:avLst/>
          </a:prstGeom>
          <a:solidFill>
            <a:schemeClr val="accent2">
              <a:lumMod val="20000"/>
              <a:lumOff val="80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mbria" pitchFamily="18" charset="0"/>
                <a:ea typeface="MS Mincho" pitchFamily="49" charset="-128"/>
                <a:cs typeface="Arial" pitchFamily="34" charset="0"/>
              </a:rPr>
              <a:t>ENERGIE</a:t>
            </a:r>
            <a:endParaRPr kumimoji="0" lang="nl-NL" sz="2000" b="1" i="0" u="none" strike="noStrike" cap="none" normalizeH="0" baseline="0">
              <a:ln>
                <a:noFill/>
              </a:ln>
              <a:solidFill>
                <a:srgbClr val="0000FF"/>
              </a:solidFill>
              <a:effectLst/>
              <a:latin typeface="Arial" pitchFamily="34" charset="0"/>
              <a:cs typeface="Arial" pitchFamily="34" charset="0"/>
            </a:endParaRPr>
          </a:p>
        </p:txBody>
      </p:sp>
      <p:sp>
        <p:nvSpPr>
          <p:cNvPr id="1034" name="AutoShape 10"/>
          <p:cNvSpPr>
            <a:spLocks noChangeArrowheads="1"/>
          </p:cNvSpPr>
          <p:nvPr/>
        </p:nvSpPr>
        <p:spPr bwMode="auto">
          <a:xfrm rot="499925">
            <a:off x="5672740" y="6115850"/>
            <a:ext cx="2997934" cy="742150"/>
          </a:xfrm>
          <a:prstGeom prst="irregularSeal2">
            <a:avLst/>
          </a:prstGeom>
          <a:solidFill>
            <a:schemeClr val="accent2">
              <a:lumMod val="20000"/>
              <a:lumOff val="80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mbria" pitchFamily="18" charset="0"/>
                <a:ea typeface="MS Mincho" pitchFamily="49" charset="-128"/>
                <a:cs typeface="Arial" pitchFamily="34" charset="0"/>
              </a:rPr>
              <a:t>KRACHT</a:t>
            </a:r>
            <a:endParaRPr kumimoji="0" lang="nl-NL" sz="2000" b="1" i="0" u="none" strike="noStrike" cap="none" normalizeH="0" baseline="0">
              <a:ln>
                <a:noFill/>
              </a:ln>
              <a:solidFill>
                <a:srgbClr val="0000FF"/>
              </a:solidFill>
              <a:effectLst/>
              <a:latin typeface="Arial" pitchFamily="34" charset="0"/>
              <a:cs typeface="Arial" pitchFamily="34" charset="0"/>
            </a:endParaRPr>
          </a:p>
        </p:txBody>
      </p:sp>
      <p:sp>
        <p:nvSpPr>
          <p:cNvPr id="1035" name="AutoShape 11"/>
          <p:cNvSpPr>
            <a:spLocks noChangeArrowheads="1"/>
          </p:cNvSpPr>
          <p:nvPr/>
        </p:nvSpPr>
        <p:spPr bwMode="auto">
          <a:xfrm>
            <a:off x="866203" y="4203932"/>
            <a:ext cx="5220752" cy="775723"/>
          </a:xfrm>
          <a:prstGeom prst="irregularSeal2">
            <a:avLst/>
          </a:prstGeom>
          <a:solidFill>
            <a:schemeClr val="accent2">
              <a:lumMod val="20000"/>
              <a:lumOff val="80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mbria" pitchFamily="18" charset="0"/>
                <a:ea typeface="MS Mincho" pitchFamily="49" charset="-128"/>
                <a:cs typeface="Arial" pitchFamily="34" charset="0"/>
              </a:rPr>
              <a:t>ZELFVERTROUWEN</a:t>
            </a:r>
            <a:endParaRPr kumimoji="0" lang="nl-NL" sz="2000" b="1" i="0" u="none" strike="noStrike" cap="none" normalizeH="0" baseline="0" dirty="0">
              <a:ln>
                <a:noFill/>
              </a:ln>
              <a:solidFill>
                <a:srgbClr val="0000FF"/>
              </a:solidFill>
              <a:effectLst/>
              <a:latin typeface="Arial" pitchFamily="34" charset="0"/>
              <a:cs typeface="Arial" pitchFamily="34" charset="0"/>
            </a:endParaRPr>
          </a:p>
        </p:txBody>
      </p:sp>
      <p:sp>
        <p:nvSpPr>
          <p:cNvPr id="1036" name="AutoShape 12"/>
          <p:cNvSpPr>
            <a:spLocks noChangeArrowheads="1"/>
          </p:cNvSpPr>
          <p:nvPr/>
        </p:nvSpPr>
        <p:spPr bwMode="auto">
          <a:xfrm>
            <a:off x="866203" y="5373701"/>
            <a:ext cx="2278594" cy="742150"/>
          </a:xfrm>
          <a:prstGeom prst="irregularSeal2">
            <a:avLst/>
          </a:prstGeom>
          <a:solidFill>
            <a:schemeClr val="accent2">
              <a:lumMod val="20000"/>
              <a:lumOff val="80000"/>
            </a:schemeClr>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a:ln>
                  <a:noFill/>
                </a:ln>
                <a:solidFill>
                  <a:srgbClr val="0000FF"/>
                </a:solidFill>
                <a:effectLst/>
                <a:latin typeface="Cambria" pitchFamily="18" charset="0"/>
                <a:ea typeface="MS Mincho" pitchFamily="49" charset="-128"/>
                <a:cs typeface="Arial" pitchFamily="34" charset="0"/>
              </a:rPr>
              <a:t>RUST</a:t>
            </a:r>
            <a:endParaRPr kumimoji="0" lang="nl-NL" sz="2000" b="1" i="0" u="none" strike="noStrike" cap="none" normalizeH="0" baseline="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0-#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0-#ppt_w/2"/>
                                          </p:val>
                                        </p:tav>
                                        <p:tav tm="100000">
                                          <p:val>
                                            <p:strVal val="#ppt_x"/>
                                          </p:val>
                                        </p:tav>
                                      </p:tavLst>
                                    </p:anim>
                                    <p:anim calcmode="lin" valueType="num">
                                      <p:cBhvr additive="base">
                                        <p:cTn id="20"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0-#ppt_w/2"/>
                                          </p:val>
                                        </p:tav>
                                        <p:tav tm="100000">
                                          <p:val>
                                            <p:strVal val="#ppt_x"/>
                                          </p:val>
                                        </p:tav>
                                      </p:tavLst>
                                    </p:anim>
                                    <p:anim calcmode="lin" valueType="num">
                                      <p:cBhvr additive="base">
                                        <p:cTn id="26"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1"/>
                                        </p:tgtEl>
                                        <p:attrNameLst>
                                          <p:attrName>style.visibility</p:attrName>
                                        </p:attrNameLst>
                                      </p:cBhvr>
                                      <p:to>
                                        <p:strVal val="visible"/>
                                      </p:to>
                                    </p:set>
                                    <p:anim calcmode="lin" valueType="num">
                                      <p:cBhvr additive="base">
                                        <p:cTn id="31" dur="500" fill="hold"/>
                                        <p:tgtEl>
                                          <p:spTgt spid="1031"/>
                                        </p:tgtEl>
                                        <p:attrNameLst>
                                          <p:attrName>ppt_x</p:attrName>
                                        </p:attrNameLst>
                                      </p:cBhvr>
                                      <p:tavLst>
                                        <p:tav tm="0">
                                          <p:val>
                                            <p:strVal val="0-#ppt_w/2"/>
                                          </p:val>
                                        </p:tav>
                                        <p:tav tm="100000">
                                          <p:val>
                                            <p:strVal val="#ppt_x"/>
                                          </p:val>
                                        </p:tav>
                                      </p:tavLst>
                                    </p:anim>
                                    <p:anim calcmode="lin" valueType="num">
                                      <p:cBhvr additive="base">
                                        <p:cTn id="32"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35"/>
                                        </p:tgtEl>
                                        <p:attrNameLst>
                                          <p:attrName>style.visibility</p:attrName>
                                        </p:attrNameLst>
                                      </p:cBhvr>
                                      <p:to>
                                        <p:strVal val="visible"/>
                                      </p:to>
                                    </p:set>
                                    <p:anim calcmode="lin" valueType="num">
                                      <p:cBhvr additive="base">
                                        <p:cTn id="37" dur="500" fill="hold"/>
                                        <p:tgtEl>
                                          <p:spTgt spid="1035"/>
                                        </p:tgtEl>
                                        <p:attrNameLst>
                                          <p:attrName>ppt_x</p:attrName>
                                        </p:attrNameLst>
                                      </p:cBhvr>
                                      <p:tavLst>
                                        <p:tav tm="0">
                                          <p:val>
                                            <p:strVal val="0-#ppt_w/2"/>
                                          </p:val>
                                        </p:tav>
                                        <p:tav tm="100000">
                                          <p:val>
                                            <p:strVal val="#ppt_x"/>
                                          </p:val>
                                        </p:tav>
                                      </p:tavLst>
                                    </p:anim>
                                    <p:anim calcmode="lin" valueType="num">
                                      <p:cBhvr additive="base">
                                        <p:cTn id="38" dur="500" fill="hold"/>
                                        <p:tgtEl>
                                          <p:spTgt spid="103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33"/>
                                        </p:tgtEl>
                                        <p:attrNameLst>
                                          <p:attrName>style.visibility</p:attrName>
                                        </p:attrNameLst>
                                      </p:cBhvr>
                                      <p:to>
                                        <p:strVal val="visible"/>
                                      </p:to>
                                    </p:set>
                                    <p:anim calcmode="lin" valueType="num">
                                      <p:cBhvr additive="base">
                                        <p:cTn id="43" dur="500" fill="hold"/>
                                        <p:tgtEl>
                                          <p:spTgt spid="1033"/>
                                        </p:tgtEl>
                                        <p:attrNameLst>
                                          <p:attrName>ppt_x</p:attrName>
                                        </p:attrNameLst>
                                      </p:cBhvr>
                                      <p:tavLst>
                                        <p:tav tm="0">
                                          <p:val>
                                            <p:strVal val="0-#ppt_w/2"/>
                                          </p:val>
                                        </p:tav>
                                        <p:tav tm="100000">
                                          <p:val>
                                            <p:strVal val="#ppt_x"/>
                                          </p:val>
                                        </p:tav>
                                      </p:tavLst>
                                    </p:anim>
                                    <p:anim calcmode="lin" valueType="num">
                                      <p:cBhvr additive="base">
                                        <p:cTn id="44" dur="5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36"/>
                                        </p:tgtEl>
                                        <p:attrNameLst>
                                          <p:attrName>style.visibility</p:attrName>
                                        </p:attrNameLst>
                                      </p:cBhvr>
                                      <p:to>
                                        <p:strVal val="visible"/>
                                      </p:to>
                                    </p:set>
                                    <p:anim calcmode="lin" valueType="num">
                                      <p:cBhvr additive="base">
                                        <p:cTn id="49" dur="500" fill="hold"/>
                                        <p:tgtEl>
                                          <p:spTgt spid="1036"/>
                                        </p:tgtEl>
                                        <p:attrNameLst>
                                          <p:attrName>ppt_x</p:attrName>
                                        </p:attrNameLst>
                                      </p:cBhvr>
                                      <p:tavLst>
                                        <p:tav tm="0">
                                          <p:val>
                                            <p:strVal val="0-#ppt_w/2"/>
                                          </p:val>
                                        </p:tav>
                                        <p:tav tm="100000">
                                          <p:val>
                                            <p:strVal val="#ppt_x"/>
                                          </p:val>
                                        </p:tav>
                                      </p:tavLst>
                                    </p:anim>
                                    <p:anim calcmode="lin" valueType="num">
                                      <p:cBhvr additive="base">
                                        <p:cTn id="50" dur="500" fill="hold"/>
                                        <p:tgtEl>
                                          <p:spTgt spid="103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32"/>
                                        </p:tgtEl>
                                        <p:attrNameLst>
                                          <p:attrName>style.visibility</p:attrName>
                                        </p:attrNameLst>
                                      </p:cBhvr>
                                      <p:to>
                                        <p:strVal val="visible"/>
                                      </p:to>
                                    </p:set>
                                    <p:anim calcmode="lin" valueType="num">
                                      <p:cBhvr additive="base">
                                        <p:cTn id="55" dur="500" fill="hold"/>
                                        <p:tgtEl>
                                          <p:spTgt spid="1032"/>
                                        </p:tgtEl>
                                        <p:attrNameLst>
                                          <p:attrName>ppt_x</p:attrName>
                                        </p:attrNameLst>
                                      </p:cBhvr>
                                      <p:tavLst>
                                        <p:tav tm="0">
                                          <p:val>
                                            <p:strVal val="0-#ppt_w/2"/>
                                          </p:val>
                                        </p:tav>
                                        <p:tav tm="100000">
                                          <p:val>
                                            <p:strVal val="#ppt_x"/>
                                          </p:val>
                                        </p:tav>
                                      </p:tavLst>
                                    </p:anim>
                                    <p:anim calcmode="lin" valueType="num">
                                      <p:cBhvr additive="base">
                                        <p:cTn id="56"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34"/>
                                        </p:tgtEl>
                                        <p:attrNameLst>
                                          <p:attrName>style.visibility</p:attrName>
                                        </p:attrNameLst>
                                      </p:cBhvr>
                                      <p:to>
                                        <p:strVal val="visible"/>
                                      </p:to>
                                    </p:set>
                                    <p:anim calcmode="lin" valueType="num">
                                      <p:cBhvr additive="base">
                                        <p:cTn id="61" dur="500" fill="hold"/>
                                        <p:tgtEl>
                                          <p:spTgt spid="1034"/>
                                        </p:tgtEl>
                                        <p:attrNameLst>
                                          <p:attrName>ppt_x</p:attrName>
                                        </p:attrNameLst>
                                      </p:cBhvr>
                                      <p:tavLst>
                                        <p:tav tm="0">
                                          <p:val>
                                            <p:strVal val="0-#ppt_w/2"/>
                                          </p:val>
                                        </p:tav>
                                        <p:tav tm="100000">
                                          <p:val>
                                            <p:strVal val="#ppt_x"/>
                                          </p:val>
                                        </p:tav>
                                      </p:tavLst>
                                    </p:anim>
                                    <p:anim calcmode="lin" valueType="num">
                                      <p:cBhvr additive="base">
                                        <p:cTn id="62"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p:cNvSpPr txBox="1"/>
          <p:nvPr/>
        </p:nvSpPr>
        <p:spPr>
          <a:xfrm>
            <a:off x="2843808" y="188640"/>
            <a:ext cx="5045164" cy="707886"/>
          </a:xfrm>
          <a:prstGeom prst="rect">
            <a:avLst/>
          </a:prstGeom>
          <a:noFill/>
        </p:spPr>
        <p:txBody>
          <a:bodyPr wrap="none" rtlCol="0">
            <a:spAutoFit/>
          </a:bodyPr>
          <a:lstStyle/>
          <a:p>
            <a:r>
              <a:rPr lang="nl-NL" sz="4000" b="1">
                <a:solidFill>
                  <a:srgbClr val="0000FF"/>
                </a:solidFill>
              </a:rPr>
              <a:t>Neurologische Niveaus</a:t>
            </a:r>
            <a:endParaRPr lang="nl-NL" sz="3200" b="1">
              <a:solidFill>
                <a:srgbClr val="0000FF"/>
              </a:solidFill>
            </a:endParaRPr>
          </a:p>
        </p:txBody>
      </p:sp>
      <p:grpSp>
        <p:nvGrpSpPr>
          <p:cNvPr id="50" name="Groep 49"/>
          <p:cNvGrpSpPr/>
          <p:nvPr/>
        </p:nvGrpSpPr>
        <p:grpSpPr>
          <a:xfrm>
            <a:off x="4211960" y="1052736"/>
            <a:ext cx="1872208" cy="1512168"/>
            <a:chOff x="3491880" y="1052736"/>
            <a:chExt cx="1872208" cy="1512168"/>
          </a:xfrm>
        </p:grpSpPr>
        <p:pic>
          <p:nvPicPr>
            <p:cNvPr id="3" name="Picture 2" descr="http://excellenceassured.com/wp-content/uploads/2011/08/Screen-shot-2011-08-25-at-08.45.37.png"/>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3491880" y="1052736"/>
              <a:ext cx="1872208" cy="1512168"/>
            </a:xfrm>
            <a:prstGeom prst="rect">
              <a:avLst/>
            </a:prstGeom>
            <a:noFill/>
          </p:spPr>
        </p:pic>
        <p:sp>
          <p:nvSpPr>
            <p:cNvPr id="17" name="Tekstvak 16"/>
            <p:cNvSpPr txBox="1"/>
            <p:nvPr/>
          </p:nvSpPr>
          <p:spPr>
            <a:xfrm>
              <a:off x="4067944" y="1988840"/>
              <a:ext cx="729687" cy="338554"/>
            </a:xfrm>
            <a:prstGeom prst="rect">
              <a:avLst/>
            </a:prstGeom>
            <a:solidFill>
              <a:srgbClr val="FFFF00"/>
            </a:solidFill>
          </p:spPr>
          <p:txBody>
            <a:bodyPr wrap="none" rtlCol="0">
              <a:spAutoFit/>
            </a:bodyPr>
            <a:lstStyle/>
            <a:p>
              <a:r>
                <a:rPr lang="nl-NL" sz="1600" b="1" dirty="0">
                  <a:solidFill>
                    <a:srgbClr val="0000FF"/>
                  </a:solidFill>
                </a:rPr>
                <a:t>Missie</a:t>
              </a:r>
            </a:p>
          </p:txBody>
        </p:sp>
      </p:grpSp>
      <p:grpSp>
        <p:nvGrpSpPr>
          <p:cNvPr id="51" name="Groep 50"/>
          <p:cNvGrpSpPr/>
          <p:nvPr/>
        </p:nvGrpSpPr>
        <p:grpSpPr>
          <a:xfrm>
            <a:off x="3851920" y="2564904"/>
            <a:ext cx="2664296" cy="936104"/>
            <a:chOff x="3131840" y="2564904"/>
            <a:chExt cx="2664296" cy="936104"/>
          </a:xfrm>
        </p:grpSpPr>
        <p:pic>
          <p:nvPicPr>
            <p:cNvPr id="4" name="Picture 2" descr="http://excellenceassured.com/wp-content/uploads/2011/08/Screen-shot-2011-08-25-at-08.45.37.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3131840" y="2564904"/>
              <a:ext cx="2664296" cy="936104"/>
            </a:xfrm>
            <a:prstGeom prst="rect">
              <a:avLst/>
            </a:prstGeom>
            <a:noFill/>
          </p:spPr>
        </p:pic>
        <p:pic>
          <p:nvPicPr>
            <p:cNvPr id="19" name="Picture 2" descr="http://excellenceassured.com/wp-content/uploads/2011/08/Screen-shot-2011-08-25-at-08.45.37.png"/>
            <p:cNvPicPr>
              <a:picLocks noChangeAspect="1" noChangeArrowheads="1"/>
            </p:cNvPicPr>
            <p:nvPr/>
          </p:nvPicPr>
          <p:blipFill>
            <a:blip r:embed="rId4" cstate="print">
              <a:duotone>
                <a:prstClr val="black"/>
                <a:srgbClr val="FF0000">
                  <a:tint val="45000"/>
                  <a:satMod val="400000"/>
                </a:srgbClr>
              </a:duotone>
            </a:blip>
            <a:srcRect r="89189" b="46154"/>
            <a:stretch>
              <a:fillRect/>
            </a:stretch>
          </p:blipFill>
          <p:spPr bwMode="auto">
            <a:xfrm>
              <a:off x="3779912" y="2852936"/>
              <a:ext cx="1368152" cy="288032"/>
            </a:xfrm>
            <a:prstGeom prst="rect">
              <a:avLst/>
            </a:prstGeom>
            <a:noFill/>
          </p:spPr>
        </p:pic>
        <p:sp>
          <p:nvSpPr>
            <p:cNvPr id="24" name="Tekstvak 23"/>
            <p:cNvSpPr txBox="1"/>
            <p:nvPr/>
          </p:nvSpPr>
          <p:spPr>
            <a:xfrm>
              <a:off x="3995936" y="2852936"/>
              <a:ext cx="972126" cy="338554"/>
            </a:xfrm>
            <a:prstGeom prst="rect">
              <a:avLst/>
            </a:prstGeom>
            <a:noFill/>
          </p:spPr>
          <p:txBody>
            <a:bodyPr wrap="none" rtlCol="0">
              <a:spAutoFit/>
            </a:bodyPr>
            <a:lstStyle/>
            <a:p>
              <a:r>
                <a:rPr lang="nl-NL" sz="1600" b="1">
                  <a:solidFill>
                    <a:srgbClr val="0000FF"/>
                  </a:solidFill>
                </a:rPr>
                <a:t>Identiteit</a:t>
              </a:r>
            </a:p>
          </p:txBody>
        </p:sp>
      </p:grpSp>
      <p:grpSp>
        <p:nvGrpSpPr>
          <p:cNvPr id="52" name="Groep 51"/>
          <p:cNvGrpSpPr/>
          <p:nvPr/>
        </p:nvGrpSpPr>
        <p:grpSpPr>
          <a:xfrm>
            <a:off x="3491880" y="3429000"/>
            <a:ext cx="3456384" cy="720080"/>
            <a:chOff x="2771800" y="3429000"/>
            <a:chExt cx="3456384" cy="720080"/>
          </a:xfrm>
        </p:grpSpPr>
        <p:pic>
          <p:nvPicPr>
            <p:cNvPr id="5" name="Picture 2" descr="http://excellenceassured.com/wp-content/uploads/2011/08/Screen-shot-2011-08-25-at-08.45.37.png"/>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2771800" y="3429000"/>
              <a:ext cx="3456384" cy="720080"/>
            </a:xfrm>
            <a:prstGeom prst="rect">
              <a:avLst/>
            </a:prstGeom>
            <a:noFill/>
          </p:spPr>
        </p:pic>
        <p:pic>
          <p:nvPicPr>
            <p:cNvPr id="20" name="Picture 2" descr="http://excellenceassured.com/wp-content/uploads/2011/08/Screen-shot-2011-08-25-at-08.45.37.png"/>
            <p:cNvPicPr>
              <a:picLocks noChangeAspect="1" noChangeArrowheads="1"/>
            </p:cNvPicPr>
            <p:nvPr/>
          </p:nvPicPr>
          <p:blipFill>
            <a:blip r:embed="rId5" cstate="print">
              <a:duotone>
                <a:prstClr val="black"/>
                <a:schemeClr val="accent4">
                  <a:tint val="45000"/>
                  <a:satMod val="400000"/>
                </a:schemeClr>
              </a:duotone>
            </a:blip>
            <a:srcRect r="93750" b="41164"/>
            <a:stretch>
              <a:fillRect/>
            </a:stretch>
          </p:blipFill>
          <p:spPr bwMode="auto">
            <a:xfrm>
              <a:off x="3707904" y="3573016"/>
              <a:ext cx="1512168" cy="279648"/>
            </a:xfrm>
            <a:prstGeom prst="rect">
              <a:avLst/>
            </a:prstGeom>
            <a:noFill/>
          </p:spPr>
        </p:pic>
        <p:sp>
          <p:nvSpPr>
            <p:cNvPr id="25" name="Tekstvak 24"/>
            <p:cNvSpPr txBox="1"/>
            <p:nvPr/>
          </p:nvSpPr>
          <p:spPr>
            <a:xfrm>
              <a:off x="3851920" y="3492297"/>
              <a:ext cx="1493422" cy="584775"/>
            </a:xfrm>
            <a:prstGeom prst="rect">
              <a:avLst/>
            </a:prstGeom>
            <a:noFill/>
          </p:spPr>
          <p:txBody>
            <a:bodyPr wrap="none" rtlCol="0">
              <a:spAutoFit/>
            </a:bodyPr>
            <a:lstStyle/>
            <a:p>
              <a:r>
                <a:rPr lang="nl-NL" sz="1600" b="1" dirty="0">
                  <a:solidFill>
                    <a:srgbClr val="0000FF"/>
                  </a:solidFill>
                </a:rPr>
                <a:t>Overtuigingen, </a:t>
              </a:r>
            </a:p>
            <a:p>
              <a:pPr algn="ctr"/>
              <a:r>
                <a:rPr lang="nl-NL" sz="1600" b="1" dirty="0">
                  <a:solidFill>
                    <a:srgbClr val="0000FF"/>
                  </a:solidFill>
                </a:rPr>
                <a:t>Waarden</a:t>
              </a:r>
            </a:p>
          </p:txBody>
        </p:sp>
      </p:grpSp>
      <p:grpSp>
        <p:nvGrpSpPr>
          <p:cNvPr id="46" name="Groep 45"/>
          <p:cNvGrpSpPr/>
          <p:nvPr/>
        </p:nvGrpSpPr>
        <p:grpSpPr>
          <a:xfrm>
            <a:off x="3059832" y="4149080"/>
            <a:ext cx="4320480" cy="864096"/>
            <a:chOff x="2339752" y="4149080"/>
            <a:chExt cx="4320480" cy="864096"/>
          </a:xfrm>
        </p:grpSpPr>
        <p:pic>
          <p:nvPicPr>
            <p:cNvPr id="6" name="Picture 2" descr="http://excellenceassured.com/wp-content/uploads/2011/08/Screen-shot-2011-08-25-at-08.45.37.png"/>
            <p:cNvPicPr>
              <a:picLocks noChangeAspect="1" noChangeArrowheads="1"/>
            </p:cNvPicPr>
            <p:nvPr/>
          </p:nvPicPr>
          <p:blipFill>
            <a:blip r:embed="rId6" cstate="print">
              <a:duotone>
                <a:prstClr val="black"/>
                <a:schemeClr val="tx2">
                  <a:lumMod val="60000"/>
                  <a:lumOff val="40000"/>
                  <a:tint val="45000"/>
                  <a:satMod val="400000"/>
                </a:schemeClr>
              </a:duotone>
            </a:blip>
            <a:srcRect/>
            <a:stretch>
              <a:fillRect/>
            </a:stretch>
          </p:blipFill>
          <p:spPr bwMode="auto">
            <a:xfrm>
              <a:off x="2339752" y="4149080"/>
              <a:ext cx="4320480" cy="864096"/>
            </a:xfrm>
            <a:prstGeom prst="rect">
              <a:avLst/>
            </a:prstGeom>
            <a:noFill/>
          </p:spPr>
        </p:pic>
        <p:pic>
          <p:nvPicPr>
            <p:cNvPr id="21" name="Picture 2" descr="http://excellenceassured.com/wp-content/uploads/2011/08/Screen-shot-2011-08-25-at-08.45.37.png"/>
            <p:cNvPicPr>
              <a:picLocks noChangeAspect="1" noChangeArrowheads="1"/>
            </p:cNvPicPr>
            <p:nvPr/>
          </p:nvPicPr>
          <p:blipFill>
            <a:blip r:embed="rId6" cstate="print">
              <a:duotone>
                <a:prstClr val="black"/>
                <a:schemeClr val="tx2">
                  <a:lumMod val="60000"/>
                  <a:lumOff val="40000"/>
                  <a:tint val="45000"/>
                  <a:satMod val="400000"/>
                </a:schemeClr>
              </a:duotone>
            </a:blip>
            <a:srcRect r="93333" b="50970"/>
            <a:stretch>
              <a:fillRect/>
            </a:stretch>
          </p:blipFill>
          <p:spPr bwMode="auto">
            <a:xfrm>
              <a:off x="3707904" y="4365104"/>
              <a:ext cx="1656184" cy="279648"/>
            </a:xfrm>
            <a:prstGeom prst="rect">
              <a:avLst/>
            </a:prstGeom>
            <a:noFill/>
          </p:spPr>
        </p:pic>
        <p:sp>
          <p:nvSpPr>
            <p:cNvPr id="26" name="Tekstvak 25"/>
            <p:cNvSpPr txBox="1"/>
            <p:nvPr/>
          </p:nvSpPr>
          <p:spPr>
            <a:xfrm>
              <a:off x="3779912" y="4365104"/>
              <a:ext cx="1363450" cy="338554"/>
            </a:xfrm>
            <a:prstGeom prst="rect">
              <a:avLst/>
            </a:prstGeom>
            <a:noFill/>
          </p:spPr>
          <p:txBody>
            <a:bodyPr wrap="none" rtlCol="0">
              <a:spAutoFit/>
            </a:bodyPr>
            <a:lstStyle/>
            <a:p>
              <a:r>
                <a:rPr lang="nl-NL" sz="1600" b="1" dirty="0">
                  <a:solidFill>
                    <a:srgbClr val="0000FF"/>
                  </a:solidFill>
                </a:rPr>
                <a:t>Vaardigheden</a:t>
              </a:r>
            </a:p>
          </p:txBody>
        </p:sp>
      </p:grpSp>
      <p:grpSp>
        <p:nvGrpSpPr>
          <p:cNvPr id="45" name="Groep 44"/>
          <p:cNvGrpSpPr/>
          <p:nvPr/>
        </p:nvGrpSpPr>
        <p:grpSpPr>
          <a:xfrm>
            <a:off x="2555776" y="5013176"/>
            <a:ext cx="5112568" cy="792088"/>
            <a:chOff x="1835696" y="5013176"/>
            <a:chExt cx="5112568" cy="792088"/>
          </a:xfrm>
        </p:grpSpPr>
        <p:pic>
          <p:nvPicPr>
            <p:cNvPr id="7" name="Picture 2" descr="http://excellenceassured.com/wp-content/uploads/2011/08/Screen-shot-2011-08-25-at-08.45.37.png"/>
            <p:cNvPicPr>
              <a:picLocks noChangeAspect="1" noChangeArrowheads="1"/>
            </p:cNvPicPr>
            <p:nvPr/>
          </p:nvPicPr>
          <p:blipFill>
            <a:blip r:embed="rId7" cstate="print">
              <a:duotone>
                <a:prstClr val="black"/>
                <a:srgbClr val="FFFF00">
                  <a:tint val="45000"/>
                  <a:satMod val="400000"/>
                </a:srgbClr>
              </a:duotone>
            </a:blip>
            <a:srcRect/>
            <a:stretch>
              <a:fillRect/>
            </a:stretch>
          </p:blipFill>
          <p:spPr bwMode="auto">
            <a:xfrm>
              <a:off x="1835696" y="5013176"/>
              <a:ext cx="5112568" cy="792088"/>
            </a:xfrm>
            <a:prstGeom prst="rect">
              <a:avLst/>
            </a:prstGeom>
            <a:noFill/>
          </p:spPr>
        </p:pic>
        <p:pic>
          <p:nvPicPr>
            <p:cNvPr id="22" name="Picture 2" descr="http://excellenceassured.com/wp-content/uploads/2011/08/Screen-shot-2011-08-25-at-08.45.37.png"/>
            <p:cNvPicPr>
              <a:picLocks noChangeAspect="1" noChangeArrowheads="1"/>
            </p:cNvPicPr>
            <p:nvPr/>
          </p:nvPicPr>
          <p:blipFill>
            <a:blip r:embed="rId7" cstate="print">
              <a:duotone>
                <a:prstClr val="black"/>
                <a:srgbClr val="FFFF00">
                  <a:tint val="45000"/>
                  <a:satMod val="400000"/>
                </a:srgbClr>
              </a:duotone>
            </a:blip>
            <a:srcRect l="11268" r="70422" b="46513"/>
            <a:stretch>
              <a:fillRect/>
            </a:stretch>
          </p:blipFill>
          <p:spPr bwMode="auto">
            <a:xfrm>
              <a:off x="3779912" y="5157192"/>
              <a:ext cx="1440160" cy="279648"/>
            </a:xfrm>
            <a:prstGeom prst="rect">
              <a:avLst/>
            </a:prstGeom>
            <a:noFill/>
          </p:spPr>
        </p:pic>
        <p:sp>
          <p:nvSpPr>
            <p:cNvPr id="28" name="Tekstvak 27"/>
            <p:cNvSpPr txBox="1"/>
            <p:nvPr/>
          </p:nvSpPr>
          <p:spPr>
            <a:xfrm>
              <a:off x="3995936" y="5157192"/>
              <a:ext cx="797334" cy="338554"/>
            </a:xfrm>
            <a:prstGeom prst="rect">
              <a:avLst/>
            </a:prstGeom>
            <a:noFill/>
          </p:spPr>
          <p:txBody>
            <a:bodyPr wrap="none" rtlCol="0">
              <a:spAutoFit/>
            </a:bodyPr>
            <a:lstStyle/>
            <a:p>
              <a:r>
                <a:rPr lang="nl-NL" sz="1600" b="1" dirty="0">
                  <a:solidFill>
                    <a:srgbClr val="0000FF"/>
                  </a:solidFill>
                </a:rPr>
                <a:t>Gedrag</a:t>
              </a:r>
            </a:p>
          </p:txBody>
        </p:sp>
      </p:grpSp>
      <p:grpSp>
        <p:nvGrpSpPr>
          <p:cNvPr id="44" name="Groep 43"/>
          <p:cNvGrpSpPr/>
          <p:nvPr/>
        </p:nvGrpSpPr>
        <p:grpSpPr>
          <a:xfrm>
            <a:off x="1979712" y="5805264"/>
            <a:ext cx="5904656" cy="865709"/>
            <a:chOff x="-2340768" y="5805264"/>
            <a:chExt cx="5904656" cy="865709"/>
          </a:xfrm>
        </p:grpSpPr>
        <p:grpSp>
          <p:nvGrpSpPr>
            <p:cNvPr id="43" name="Groep 42"/>
            <p:cNvGrpSpPr/>
            <p:nvPr/>
          </p:nvGrpSpPr>
          <p:grpSpPr>
            <a:xfrm>
              <a:off x="-2340768" y="5805264"/>
              <a:ext cx="5904656" cy="865709"/>
              <a:chOff x="-2340768" y="5805264"/>
              <a:chExt cx="5904656" cy="865709"/>
            </a:xfrm>
          </p:grpSpPr>
          <p:pic>
            <p:nvPicPr>
              <p:cNvPr id="8" name="Picture 2" descr="http://excellenceassured.com/wp-content/uploads/2011/08/Screen-shot-2011-08-25-at-08.45.37.png"/>
              <p:cNvPicPr>
                <a:picLocks noChangeAspect="1" noChangeArrowheads="1"/>
              </p:cNvPicPr>
              <p:nvPr/>
            </p:nvPicPr>
            <p:blipFill>
              <a:blip r:embed="rId8" cstate="print">
                <a:duotone>
                  <a:prstClr val="black"/>
                  <a:srgbClr val="009900">
                    <a:tint val="45000"/>
                    <a:satMod val="400000"/>
                  </a:srgbClr>
                </a:duotone>
              </a:blip>
              <a:srcRect/>
              <a:stretch>
                <a:fillRect/>
              </a:stretch>
            </p:blipFill>
            <p:spPr bwMode="auto">
              <a:xfrm>
                <a:off x="-2340768" y="5805264"/>
                <a:ext cx="5904656" cy="865709"/>
              </a:xfrm>
              <a:prstGeom prst="rect">
                <a:avLst/>
              </a:prstGeom>
              <a:noFill/>
            </p:spPr>
          </p:pic>
          <p:pic>
            <p:nvPicPr>
              <p:cNvPr id="23" name="Picture 2" descr="http://excellenceassured.com/wp-content/uploads/2011/08/Screen-shot-2011-08-25-at-08.45.37.png"/>
              <p:cNvPicPr>
                <a:picLocks noChangeAspect="1" noChangeArrowheads="1"/>
              </p:cNvPicPr>
              <p:nvPr/>
            </p:nvPicPr>
            <p:blipFill>
              <a:blip r:embed="rId8" cstate="print">
                <a:duotone>
                  <a:prstClr val="black"/>
                  <a:srgbClr val="009900">
                    <a:tint val="45000"/>
                    <a:satMod val="400000"/>
                  </a:srgbClr>
                </a:duotone>
              </a:blip>
              <a:srcRect l="9756" t="7349" r="67073" b="26108"/>
              <a:stretch>
                <a:fillRect/>
              </a:stretch>
            </p:blipFill>
            <p:spPr bwMode="auto">
              <a:xfrm>
                <a:off x="-36512" y="6021288"/>
                <a:ext cx="1368152" cy="288032"/>
              </a:xfrm>
              <a:prstGeom prst="rect">
                <a:avLst/>
              </a:prstGeom>
              <a:noFill/>
            </p:spPr>
          </p:pic>
        </p:grpSp>
        <p:sp>
          <p:nvSpPr>
            <p:cNvPr id="27" name="Tekstvak 26"/>
            <p:cNvSpPr txBox="1"/>
            <p:nvPr/>
          </p:nvSpPr>
          <p:spPr>
            <a:xfrm>
              <a:off x="251520" y="6021288"/>
              <a:ext cx="1043876" cy="338554"/>
            </a:xfrm>
            <a:prstGeom prst="rect">
              <a:avLst/>
            </a:prstGeom>
            <a:noFill/>
          </p:spPr>
          <p:txBody>
            <a:bodyPr wrap="none" rtlCol="0">
              <a:spAutoFit/>
            </a:bodyPr>
            <a:lstStyle/>
            <a:p>
              <a:r>
                <a:rPr lang="nl-NL" sz="1600" b="1" dirty="0">
                  <a:solidFill>
                    <a:srgbClr val="0000FF"/>
                  </a:solidFill>
                </a:rPr>
                <a:t>Omgeving</a:t>
              </a:r>
            </a:p>
          </p:txBody>
        </p:sp>
      </p:grpSp>
      <p:sp>
        <p:nvSpPr>
          <p:cNvPr id="34" name="Tekstvak 33"/>
          <p:cNvSpPr txBox="1"/>
          <p:nvPr/>
        </p:nvSpPr>
        <p:spPr>
          <a:xfrm>
            <a:off x="108627" y="188640"/>
            <a:ext cx="2159117" cy="3170099"/>
          </a:xfrm>
          <a:prstGeom prst="rect">
            <a:avLst/>
          </a:prstGeom>
          <a:solidFill>
            <a:schemeClr val="accent6">
              <a:lumMod val="40000"/>
              <a:lumOff val="60000"/>
            </a:schemeClr>
          </a:solidFill>
          <a:ln>
            <a:solidFill>
              <a:schemeClr val="tx1"/>
            </a:solidFill>
          </a:ln>
        </p:spPr>
        <p:txBody>
          <a:bodyPr wrap="square" rtlCol="0">
            <a:spAutoFit/>
          </a:bodyPr>
          <a:lstStyle/>
          <a:p>
            <a:r>
              <a:rPr lang="nl-NL" sz="2000" b="1">
                <a:solidFill>
                  <a:srgbClr val="0000FF"/>
                </a:solidFill>
              </a:rPr>
              <a:t>Hulpbronnen bijv.:</a:t>
            </a:r>
          </a:p>
          <a:p>
            <a:r>
              <a:rPr lang="nl-NL" b="1">
                <a:solidFill>
                  <a:srgbClr val="0000FF"/>
                </a:solidFill>
              </a:rPr>
              <a:t>Moeder Aarde</a:t>
            </a:r>
          </a:p>
          <a:p>
            <a:r>
              <a:rPr lang="nl-NL" b="1">
                <a:solidFill>
                  <a:srgbClr val="0000FF"/>
                </a:solidFill>
              </a:rPr>
              <a:t>God</a:t>
            </a:r>
          </a:p>
          <a:p>
            <a:r>
              <a:rPr lang="nl-NL" b="1">
                <a:solidFill>
                  <a:srgbClr val="0000FF"/>
                </a:solidFill>
              </a:rPr>
              <a:t>Zelfvertrouwen</a:t>
            </a:r>
          </a:p>
          <a:p>
            <a:r>
              <a:rPr lang="nl-NL" b="1">
                <a:solidFill>
                  <a:srgbClr val="0000FF"/>
                </a:solidFill>
              </a:rPr>
              <a:t>Adem</a:t>
            </a:r>
          </a:p>
          <a:p>
            <a:r>
              <a:rPr lang="nl-NL" b="1">
                <a:solidFill>
                  <a:srgbClr val="0000FF"/>
                </a:solidFill>
              </a:rPr>
              <a:t>Liefde</a:t>
            </a:r>
          </a:p>
          <a:p>
            <a:r>
              <a:rPr lang="nl-NL" b="1">
                <a:solidFill>
                  <a:srgbClr val="0000FF"/>
                </a:solidFill>
              </a:rPr>
              <a:t>Humor</a:t>
            </a:r>
          </a:p>
          <a:p>
            <a:r>
              <a:rPr lang="nl-NL" b="1">
                <a:solidFill>
                  <a:srgbClr val="0000FF"/>
                </a:solidFill>
              </a:rPr>
              <a:t>Motivatie</a:t>
            </a:r>
          </a:p>
          <a:p>
            <a:r>
              <a:rPr lang="nl-NL" b="1">
                <a:solidFill>
                  <a:srgbClr val="0000FF"/>
                </a:solidFill>
              </a:rPr>
              <a:t>Kracht</a:t>
            </a:r>
          </a:p>
          <a:p>
            <a:r>
              <a:rPr lang="nl-NL" b="1">
                <a:solidFill>
                  <a:srgbClr val="0000FF"/>
                </a:solidFill>
              </a:rPr>
              <a:t>Sport</a:t>
            </a:r>
          </a:p>
          <a:p>
            <a:r>
              <a:rPr lang="nl-NL" b="1">
                <a:solidFill>
                  <a:srgbClr val="0000FF"/>
                </a:solidFill>
              </a:rPr>
              <a:t>Familie</a:t>
            </a:r>
          </a:p>
        </p:txBody>
      </p:sp>
      <p:sp>
        <p:nvSpPr>
          <p:cNvPr id="36" name="PIJL-RECHTS 35"/>
          <p:cNvSpPr/>
          <p:nvPr/>
        </p:nvSpPr>
        <p:spPr>
          <a:xfrm rot="20075707">
            <a:off x="910264" y="2724433"/>
            <a:ext cx="3795079" cy="233795"/>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PIJL-RECHTS 36"/>
          <p:cNvSpPr/>
          <p:nvPr/>
        </p:nvSpPr>
        <p:spPr>
          <a:xfrm rot="20496010">
            <a:off x="1069873" y="3279384"/>
            <a:ext cx="3043814" cy="203145"/>
          </a:xfrm>
          <a:prstGeom prst="rightArrow">
            <a:avLst/>
          </a:prstGeom>
          <a:solidFill>
            <a:srgbClr val="E54F3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PIJL-RECHTS 37"/>
          <p:cNvSpPr/>
          <p:nvPr/>
        </p:nvSpPr>
        <p:spPr>
          <a:xfrm rot="21172198">
            <a:off x="1188181" y="3768159"/>
            <a:ext cx="2530290" cy="224357"/>
          </a:xfrm>
          <a:prstGeom prst="rightArrow">
            <a:avLst/>
          </a:prstGeom>
          <a:solidFill>
            <a:srgbClr val="BE8CC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PIJL-RECHTS 38"/>
          <p:cNvSpPr/>
          <p:nvPr/>
        </p:nvSpPr>
        <p:spPr>
          <a:xfrm rot="263090">
            <a:off x="1190924" y="4218758"/>
            <a:ext cx="2230311" cy="171735"/>
          </a:xfrm>
          <a:prstGeom prst="rightArrow">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PIJL-RECHTS 39"/>
          <p:cNvSpPr/>
          <p:nvPr/>
        </p:nvSpPr>
        <p:spPr>
          <a:xfrm rot="1407916">
            <a:off x="1097820" y="4757118"/>
            <a:ext cx="2369276" cy="186049"/>
          </a:xfrm>
          <a:prstGeom prst="rightArrow">
            <a:avLst/>
          </a:prstGeom>
          <a:solidFill>
            <a:srgbClr val="E1E15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PIJL-RECHTS 40"/>
          <p:cNvSpPr/>
          <p:nvPr/>
        </p:nvSpPr>
        <p:spPr>
          <a:xfrm rot="2069440" flipV="1">
            <a:off x="782613" y="5146873"/>
            <a:ext cx="2826246" cy="209842"/>
          </a:xfrm>
          <a:prstGeom prst="rightArrow">
            <a:avLst/>
          </a:prstGeom>
          <a:solidFill>
            <a:srgbClr val="8FE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PIJL-RECHTS 34"/>
          <p:cNvSpPr/>
          <p:nvPr/>
        </p:nvSpPr>
        <p:spPr>
          <a:xfrm rot="4461681">
            <a:off x="164264" y="3433287"/>
            <a:ext cx="431548"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PIJL-RECHTS 41"/>
          <p:cNvSpPr/>
          <p:nvPr/>
        </p:nvSpPr>
        <p:spPr>
          <a:xfrm rot="1125866">
            <a:off x="526412" y="3796548"/>
            <a:ext cx="431548"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childTnLst>
                                    <p:set>
                                      <p:cBhvr>
                                        <p:cTn id="6" dur="1" fill="hold">
                                          <p:stCondLst>
                                            <p:cond delay="0"/>
                                          </p:stCondLst>
                                        </p:cTn>
                                        <p:tgtEl>
                                          <p:spTgt spid="34">
                                            <p:bg/>
                                          </p:spTgt>
                                        </p:tgtEl>
                                        <p:attrNameLst>
                                          <p:attrName>style.visibility</p:attrName>
                                        </p:attrNameLst>
                                      </p:cBhvr>
                                      <p:to>
                                        <p:strVal val="visible"/>
                                      </p:to>
                                    </p:set>
                                    <p:anim calcmode="lin" valueType="num">
                                      <p:cBhvr additive="base">
                                        <p:cTn id="7" dur="500" fill="hold"/>
                                        <p:tgtEl>
                                          <p:spTgt spid="3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4">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 calcmode="lin" valueType="num">
                                      <p:cBhvr additive="base">
                                        <p:cTn id="1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anim calcmode="lin" valueType="num">
                                      <p:cBhvr additive="base">
                                        <p:cTn id="15" dur="500" fill="hold"/>
                                        <p:tgtEl>
                                          <p:spTgt spid="3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 calcmode="lin" valueType="num">
                                      <p:cBhvr additive="base">
                                        <p:cTn id="19" dur="500" fill="hold"/>
                                        <p:tgtEl>
                                          <p:spTgt spid="3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childTnLst>
                                    <p:set>
                                      <p:cBhvr>
                                        <p:cTn id="22" dur="1" fill="hold">
                                          <p:stCondLst>
                                            <p:cond delay="0"/>
                                          </p:stCondLst>
                                        </p:cTn>
                                        <p:tgtEl>
                                          <p:spTgt spid="34">
                                            <p:txEl>
                                              <p:pRg st="3" end="3"/>
                                            </p:txEl>
                                          </p:spTgt>
                                        </p:tgtEl>
                                        <p:attrNameLst>
                                          <p:attrName>style.visibility</p:attrName>
                                        </p:attrNameLst>
                                      </p:cBhvr>
                                      <p:to>
                                        <p:strVal val="visible"/>
                                      </p:to>
                                    </p:set>
                                    <p:anim calcmode="lin" valueType="num">
                                      <p:cBhvr additive="base">
                                        <p:cTn id="23" dur="500" fill="hold"/>
                                        <p:tgtEl>
                                          <p:spTgt spid="3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childTnLst>
                                    <p:set>
                                      <p:cBhvr>
                                        <p:cTn id="26" dur="1" fill="hold">
                                          <p:stCondLst>
                                            <p:cond delay="0"/>
                                          </p:stCondLst>
                                        </p:cTn>
                                        <p:tgtEl>
                                          <p:spTgt spid="34">
                                            <p:txEl>
                                              <p:pRg st="4" end="4"/>
                                            </p:txEl>
                                          </p:spTgt>
                                        </p:tgtEl>
                                        <p:attrNameLst>
                                          <p:attrName>style.visibility</p:attrName>
                                        </p:attrNameLst>
                                      </p:cBhvr>
                                      <p:to>
                                        <p:strVal val="visible"/>
                                      </p:to>
                                    </p:set>
                                    <p:anim calcmode="lin" valueType="num">
                                      <p:cBhvr additive="base">
                                        <p:cTn id="27" dur="500" fill="hold"/>
                                        <p:tgtEl>
                                          <p:spTgt spid="3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childTnLst>
                                    <p:set>
                                      <p:cBhvr>
                                        <p:cTn id="30" dur="1" fill="hold">
                                          <p:stCondLst>
                                            <p:cond delay="0"/>
                                          </p:stCondLst>
                                        </p:cTn>
                                        <p:tgtEl>
                                          <p:spTgt spid="34">
                                            <p:txEl>
                                              <p:pRg st="5" end="5"/>
                                            </p:txEl>
                                          </p:spTgt>
                                        </p:tgtEl>
                                        <p:attrNameLst>
                                          <p:attrName>style.visibility</p:attrName>
                                        </p:attrNameLst>
                                      </p:cBhvr>
                                      <p:to>
                                        <p:strVal val="visible"/>
                                      </p:to>
                                    </p:set>
                                    <p:anim calcmode="lin" valueType="num">
                                      <p:cBhvr additive="base">
                                        <p:cTn id="31" dur="500" fill="hold"/>
                                        <p:tgtEl>
                                          <p:spTgt spid="3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1" nodeType="withEffect">
                                  <p:stCondLst>
                                    <p:cond delay="0"/>
                                  </p:stCondLst>
                                  <p:childTnLst>
                                    <p:set>
                                      <p:cBhvr>
                                        <p:cTn id="34" dur="1" fill="hold">
                                          <p:stCondLst>
                                            <p:cond delay="0"/>
                                          </p:stCondLst>
                                        </p:cTn>
                                        <p:tgtEl>
                                          <p:spTgt spid="34">
                                            <p:txEl>
                                              <p:pRg st="6" end="6"/>
                                            </p:txEl>
                                          </p:spTgt>
                                        </p:tgtEl>
                                        <p:attrNameLst>
                                          <p:attrName>style.visibility</p:attrName>
                                        </p:attrNameLst>
                                      </p:cBhvr>
                                      <p:to>
                                        <p:strVal val="visible"/>
                                      </p:to>
                                    </p:set>
                                    <p:anim calcmode="lin" valueType="num">
                                      <p:cBhvr additive="base">
                                        <p:cTn id="35" dur="500" fill="hold"/>
                                        <p:tgtEl>
                                          <p:spTgt spid="34">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4">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1" nodeType="withEffect">
                                  <p:stCondLst>
                                    <p:cond delay="0"/>
                                  </p:stCondLst>
                                  <p:childTnLst>
                                    <p:set>
                                      <p:cBhvr>
                                        <p:cTn id="38" dur="1" fill="hold">
                                          <p:stCondLst>
                                            <p:cond delay="0"/>
                                          </p:stCondLst>
                                        </p:cTn>
                                        <p:tgtEl>
                                          <p:spTgt spid="34">
                                            <p:txEl>
                                              <p:pRg st="7" end="7"/>
                                            </p:txEl>
                                          </p:spTgt>
                                        </p:tgtEl>
                                        <p:attrNameLst>
                                          <p:attrName>style.visibility</p:attrName>
                                        </p:attrNameLst>
                                      </p:cBhvr>
                                      <p:to>
                                        <p:strVal val="visible"/>
                                      </p:to>
                                    </p:set>
                                    <p:anim calcmode="lin" valueType="num">
                                      <p:cBhvr additive="base">
                                        <p:cTn id="39" dur="500" fill="hold"/>
                                        <p:tgtEl>
                                          <p:spTgt spid="34">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4">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1" nodeType="withEffect">
                                  <p:stCondLst>
                                    <p:cond delay="0"/>
                                  </p:stCondLst>
                                  <p:childTnLst>
                                    <p:set>
                                      <p:cBhvr>
                                        <p:cTn id="42" dur="1" fill="hold">
                                          <p:stCondLst>
                                            <p:cond delay="0"/>
                                          </p:stCondLst>
                                        </p:cTn>
                                        <p:tgtEl>
                                          <p:spTgt spid="34">
                                            <p:txEl>
                                              <p:pRg st="8" end="8"/>
                                            </p:txEl>
                                          </p:spTgt>
                                        </p:tgtEl>
                                        <p:attrNameLst>
                                          <p:attrName>style.visibility</p:attrName>
                                        </p:attrNameLst>
                                      </p:cBhvr>
                                      <p:to>
                                        <p:strVal val="visible"/>
                                      </p:to>
                                    </p:set>
                                    <p:anim calcmode="lin" valueType="num">
                                      <p:cBhvr additive="base">
                                        <p:cTn id="43" dur="500" fill="hold"/>
                                        <p:tgtEl>
                                          <p:spTgt spid="34">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4">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1" nodeType="withEffect">
                                  <p:stCondLst>
                                    <p:cond delay="0"/>
                                  </p:stCondLst>
                                  <p:childTnLst>
                                    <p:set>
                                      <p:cBhvr>
                                        <p:cTn id="46" dur="1" fill="hold">
                                          <p:stCondLst>
                                            <p:cond delay="0"/>
                                          </p:stCondLst>
                                        </p:cTn>
                                        <p:tgtEl>
                                          <p:spTgt spid="34">
                                            <p:txEl>
                                              <p:pRg st="9" end="9"/>
                                            </p:txEl>
                                          </p:spTgt>
                                        </p:tgtEl>
                                        <p:attrNameLst>
                                          <p:attrName>style.visibility</p:attrName>
                                        </p:attrNameLst>
                                      </p:cBhvr>
                                      <p:to>
                                        <p:strVal val="visible"/>
                                      </p:to>
                                    </p:set>
                                    <p:anim calcmode="lin" valueType="num">
                                      <p:cBhvr additive="base">
                                        <p:cTn id="47" dur="500" fill="hold"/>
                                        <p:tgtEl>
                                          <p:spTgt spid="34">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4">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1" nodeType="withEffect">
                                  <p:stCondLst>
                                    <p:cond delay="0"/>
                                  </p:stCondLst>
                                  <p:childTnLst>
                                    <p:set>
                                      <p:cBhvr>
                                        <p:cTn id="50" dur="1" fill="hold">
                                          <p:stCondLst>
                                            <p:cond delay="0"/>
                                          </p:stCondLst>
                                        </p:cTn>
                                        <p:tgtEl>
                                          <p:spTgt spid="34">
                                            <p:txEl>
                                              <p:pRg st="10" end="10"/>
                                            </p:txEl>
                                          </p:spTgt>
                                        </p:tgtEl>
                                        <p:attrNameLst>
                                          <p:attrName>style.visibility</p:attrName>
                                        </p:attrNameLst>
                                      </p:cBhvr>
                                      <p:to>
                                        <p:strVal val="visible"/>
                                      </p:to>
                                    </p:set>
                                    <p:anim calcmode="lin" valueType="num">
                                      <p:cBhvr additive="base">
                                        <p:cTn id="51" dur="500" fill="hold"/>
                                        <p:tgtEl>
                                          <p:spTgt spid="34">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0-#ppt_w/2"/>
                                          </p:val>
                                        </p:tav>
                                        <p:tav tm="100000">
                                          <p:val>
                                            <p:strVal val="#ppt_x"/>
                                          </p:val>
                                        </p:tav>
                                      </p:tavLst>
                                    </p:anim>
                                    <p:anim calcmode="lin" valueType="num">
                                      <p:cBhvr additive="base">
                                        <p:cTn id="58" dur="500" fill="hold"/>
                                        <p:tgtEl>
                                          <p:spTgt spid="35"/>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0-#ppt_w/2"/>
                                          </p:val>
                                        </p:tav>
                                        <p:tav tm="100000">
                                          <p:val>
                                            <p:strVal val="#ppt_x"/>
                                          </p:val>
                                        </p:tav>
                                      </p:tavLst>
                                    </p:anim>
                                    <p:anim calcmode="lin" valueType="num">
                                      <p:cBhvr additive="base">
                                        <p:cTn id="6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0-#ppt_w/2"/>
                                          </p:val>
                                        </p:tav>
                                        <p:tav tm="100000">
                                          <p:val>
                                            <p:strVal val="#ppt_x"/>
                                          </p:val>
                                        </p:tav>
                                      </p:tavLst>
                                    </p:anim>
                                    <p:anim calcmode="lin" valueType="num">
                                      <p:cBhvr additive="base">
                                        <p:cTn id="6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500" fill="hold"/>
                                        <p:tgtEl>
                                          <p:spTgt spid="44"/>
                                        </p:tgtEl>
                                        <p:attrNameLst>
                                          <p:attrName>ppt_x</p:attrName>
                                        </p:attrNameLst>
                                      </p:cBhvr>
                                      <p:tavLst>
                                        <p:tav tm="0">
                                          <p:val>
                                            <p:strVal val="0-#ppt_w/2"/>
                                          </p:val>
                                        </p:tav>
                                        <p:tav tm="100000">
                                          <p:val>
                                            <p:strVal val="#ppt_x"/>
                                          </p:val>
                                        </p:tav>
                                      </p:tavLst>
                                    </p:anim>
                                    <p:anim calcmode="lin" valueType="num">
                                      <p:cBhvr additive="base">
                                        <p:cTn id="74"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500" fill="hold"/>
                                        <p:tgtEl>
                                          <p:spTgt spid="40"/>
                                        </p:tgtEl>
                                        <p:attrNameLst>
                                          <p:attrName>ppt_x</p:attrName>
                                        </p:attrNameLst>
                                      </p:cBhvr>
                                      <p:tavLst>
                                        <p:tav tm="0">
                                          <p:val>
                                            <p:strVal val="0-#ppt_w/2"/>
                                          </p:val>
                                        </p:tav>
                                        <p:tav tm="100000">
                                          <p:val>
                                            <p:strVal val="#ppt_x"/>
                                          </p:val>
                                        </p:tav>
                                      </p:tavLst>
                                    </p:anim>
                                    <p:anim calcmode="lin" valueType="num">
                                      <p:cBhvr additive="base">
                                        <p:cTn id="8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fill="hold"/>
                                        <p:tgtEl>
                                          <p:spTgt spid="45"/>
                                        </p:tgtEl>
                                        <p:attrNameLst>
                                          <p:attrName>ppt_x</p:attrName>
                                        </p:attrNameLst>
                                      </p:cBhvr>
                                      <p:tavLst>
                                        <p:tav tm="0">
                                          <p:val>
                                            <p:strVal val="0-#ppt_w/2"/>
                                          </p:val>
                                        </p:tav>
                                        <p:tav tm="100000">
                                          <p:val>
                                            <p:strVal val="#ppt_x"/>
                                          </p:val>
                                        </p:tav>
                                      </p:tavLst>
                                    </p:anim>
                                    <p:anim calcmode="lin" valueType="num">
                                      <p:cBhvr additive="base">
                                        <p:cTn id="8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500" fill="hold"/>
                                        <p:tgtEl>
                                          <p:spTgt spid="39"/>
                                        </p:tgtEl>
                                        <p:attrNameLst>
                                          <p:attrName>ppt_x</p:attrName>
                                        </p:attrNameLst>
                                      </p:cBhvr>
                                      <p:tavLst>
                                        <p:tav tm="0">
                                          <p:val>
                                            <p:strVal val="0-#ppt_w/2"/>
                                          </p:val>
                                        </p:tav>
                                        <p:tav tm="100000">
                                          <p:val>
                                            <p:strVal val="#ppt_x"/>
                                          </p:val>
                                        </p:tav>
                                      </p:tavLst>
                                    </p:anim>
                                    <p:anim calcmode="lin" valueType="num">
                                      <p:cBhvr additive="base">
                                        <p:cTn id="9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fill="hold"/>
                                        <p:tgtEl>
                                          <p:spTgt spid="46"/>
                                        </p:tgtEl>
                                        <p:attrNameLst>
                                          <p:attrName>ppt_x</p:attrName>
                                        </p:attrNameLst>
                                      </p:cBhvr>
                                      <p:tavLst>
                                        <p:tav tm="0">
                                          <p:val>
                                            <p:strVal val="0-#ppt_w/2"/>
                                          </p:val>
                                        </p:tav>
                                        <p:tav tm="100000">
                                          <p:val>
                                            <p:strVal val="#ppt_x"/>
                                          </p:val>
                                        </p:tav>
                                      </p:tavLst>
                                    </p:anim>
                                    <p:anim calcmode="lin" valueType="num">
                                      <p:cBhvr additive="base">
                                        <p:cTn id="9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500" fill="hold"/>
                                        <p:tgtEl>
                                          <p:spTgt spid="38"/>
                                        </p:tgtEl>
                                        <p:attrNameLst>
                                          <p:attrName>ppt_x</p:attrName>
                                        </p:attrNameLst>
                                      </p:cBhvr>
                                      <p:tavLst>
                                        <p:tav tm="0">
                                          <p:val>
                                            <p:strVal val="0-#ppt_w/2"/>
                                          </p:val>
                                        </p:tav>
                                        <p:tav tm="100000">
                                          <p:val>
                                            <p:strVal val="#ppt_x"/>
                                          </p:val>
                                        </p:tav>
                                      </p:tavLst>
                                    </p:anim>
                                    <p:anim calcmode="lin" valueType="num">
                                      <p:cBhvr additive="base">
                                        <p:cTn id="10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additive="base">
                                        <p:cTn id="109" dur="500" fill="hold"/>
                                        <p:tgtEl>
                                          <p:spTgt spid="52"/>
                                        </p:tgtEl>
                                        <p:attrNameLst>
                                          <p:attrName>ppt_x</p:attrName>
                                        </p:attrNameLst>
                                      </p:cBhvr>
                                      <p:tavLst>
                                        <p:tav tm="0">
                                          <p:val>
                                            <p:strVal val="0-#ppt_w/2"/>
                                          </p:val>
                                        </p:tav>
                                        <p:tav tm="100000">
                                          <p:val>
                                            <p:strVal val="#ppt_x"/>
                                          </p:val>
                                        </p:tav>
                                      </p:tavLst>
                                    </p:anim>
                                    <p:anim calcmode="lin" valueType="num">
                                      <p:cBhvr additive="base">
                                        <p:cTn id="110"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0-#ppt_w/2"/>
                                          </p:val>
                                        </p:tav>
                                        <p:tav tm="100000">
                                          <p:val>
                                            <p:strVal val="#ppt_x"/>
                                          </p:val>
                                        </p:tav>
                                      </p:tavLst>
                                    </p:anim>
                                    <p:anim calcmode="lin" valueType="num">
                                      <p:cBhvr additive="base">
                                        <p:cTn id="11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additive="base">
                                        <p:cTn id="121" dur="500" fill="hold"/>
                                        <p:tgtEl>
                                          <p:spTgt spid="51"/>
                                        </p:tgtEl>
                                        <p:attrNameLst>
                                          <p:attrName>ppt_x</p:attrName>
                                        </p:attrNameLst>
                                      </p:cBhvr>
                                      <p:tavLst>
                                        <p:tav tm="0">
                                          <p:val>
                                            <p:strVal val="0-#ppt_w/2"/>
                                          </p:val>
                                        </p:tav>
                                        <p:tav tm="100000">
                                          <p:val>
                                            <p:strVal val="#ppt_x"/>
                                          </p:val>
                                        </p:tav>
                                      </p:tavLst>
                                    </p:anim>
                                    <p:anim calcmode="lin" valueType="num">
                                      <p:cBhvr additive="base">
                                        <p:cTn id="12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additive="base">
                                        <p:cTn id="127" dur="500" fill="hold"/>
                                        <p:tgtEl>
                                          <p:spTgt spid="36"/>
                                        </p:tgtEl>
                                        <p:attrNameLst>
                                          <p:attrName>ppt_x</p:attrName>
                                        </p:attrNameLst>
                                      </p:cBhvr>
                                      <p:tavLst>
                                        <p:tav tm="0">
                                          <p:val>
                                            <p:strVal val="0-#ppt_w/2"/>
                                          </p:val>
                                        </p:tav>
                                        <p:tav tm="100000">
                                          <p:val>
                                            <p:strVal val="#ppt_x"/>
                                          </p:val>
                                        </p:tav>
                                      </p:tavLst>
                                    </p:anim>
                                    <p:anim calcmode="lin" valueType="num">
                                      <p:cBhvr additive="base">
                                        <p:cTn id="12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nodeType="clickEffect">
                                  <p:stCondLst>
                                    <p:cond delay="0"/>
                                  </p:stCondLst>
                                  <p:childTnLst>
                                    <p:set>
                                      <p:cBhvr>
                                        <p:cTn id="132" dur="1" fill="hold">
                                          <p:stCondLst>
                                            <p:cond delay="0"/>
                                          </p:stCondLst>
                                        </p:cTn>
                                        <p:tgtEl>
                                          <p:spTgt spid="50"/>
                                        </p:tgtEl>
                                        <p:attrNameLst>
                                          <p:attrName>style.visibility</p:attrName>
                                        </p:attrNameLst>
                                      </p:cBhvr>
                                      <p:to>
                                        <p:strVal val="visible"/>
                                      </p:to>
                                    </p:set>
                                    <p:anim calcmode="lin" valueType="num">
                                      <p:cBhvr additive="base">
                                        <p:cTn id="133" dur="500" fill="hold"/>
                                        <p:tgtEl>
                                          <p:spTgt spid="50"/>
                                        </p:tgtEl>
                                        <p:attrNameLst>
                                          <p:attrName>ppt_x</p:attrName>
                                        </p:attrNameLst>
                                      </p:cBhvr>
                                      <p:tavLst>
                                        <p:tav tm="0">
                                          <p:val>
                                            <p:strVal val="0-#ppt_w/2"/>
                                          </p:val>
                                        </p:tav>
                                        <p:tav tm="100000">
                                          <p:val>
                                            <p:strVal val="#ppt_x"/>
                                          </p:val>
                                        </p:tav>
                                      </p:tavLst>
                                    </p:anim>
                                    <p:anim calcmode="lin" valueType="num">
                                      <p:cBhvr additive="base">
                                        <p:cTn id="134"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build="p" animBg="1"/>
      <p:bldP spid="36" grpId="0" animBg="1"/>
      <p:bldP spid="37" grpId="0" animBg="1"/>
      <p:bldP spid="38" grpId="0" animBg="1"/>
      <p:bldP spid="40"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4624"/>
            <a:ext cx="9144000" cy="1143000"/>
          </a:xfrm>
        </p:spPr>
        <p:txBody>
          <a:bodyPr>
            <a:normAutofit fontScale="90000"/>
          </a:bodyPr>
          <a:lstStyle/>
          <a:p>
            <a:r>
              <a:rPr lang="nl-NL" sz="3600" b="1" i="1" dirty="0">
                <a:solidFill>
                  <a:srgbClr val="0000FF"/>
                </a:solidFill>
              </a:rPr>
              <a:t>Oefening 15: Vanuit jouw bronnen de Neurologische Niveaus op één lijn brengen vanuit je bronnen</a:t>
            </a:r>
            <a:endParaRPr lang="nl-NL" dirty="0">
              <a:solidFill>
                <a:srgbClr val="0000FF"/>
              </a:solidFill>
            </a:endParaRPr>
          </a:p>
        </p:txBody>
      </p:sp>
      <p:sp>
        <p:nvSpPr>
          <p:cNvPr id="3" name="Tijdelijke aanduiding voor inhoud 2"/>
          <p:cNvSpPr>
            <a:spLocks noGrp="1"/>
          </p:cNvSpPr>
          <p:nvPr>
            <p:ph idx="1"/>
          </p:nvPr>
        </p:nvSpPr>
        <p:spPr>
          <a:xfrm>
            <a:off x="251520" y="2132856"/>
            <a:ext cx="8640960" cy="2808312"/>
          </a:xfrm>
          <a:solidFill>
            <a:schemeClr val="accent2">
              <a:lumMod val="20000"/>
              <a:lumOff val="80000"/>
            </a:schemeClr>
          </a:solidFill>
        </p:spPr>
        <p:txBody>
          <a:bodyPr>
            <a:noAutofit/>
          </a:bodyPr>
          <a:lstStyle/>
          <a:p>
            <a:pPr marL="0" indent="0">
              <a:spcAft>
                <a:spcPts val="2400"/>
              </a:spcAft>
              <a:buNone/>
            </a:pPr>
            <a:r>
              <a:rPr lang="nl-NL" sz="2400" dirty="0">
                <a:solidFill>
                  <a:srgbClr val="0000FF"/>
                </a:solidFill>
              </a:rPr>
              <a:t>Oefening in tweetallen: A stapt langs de kaartjes van de niveaus, neemt de tijd om naar binnen te gaan en vertelt aan de begeleider B wat er in hem/haar op komt. B schrijft dit op voor A.</a:t>
            </a:r>
          </a:p>
          <a:p>
            <a:pPr marL="0" lvl="0" indent="0">
              <a:buNone/>
            </a:pPr>
            <a:r>
              <a:rPr lang="nl-NL" sz="2400" b="1" u="sng" dirty="0">
                <a:solidFill>
                  <a:srgbClr val="0000FF"/>
                </a:solidFill>
              </a:rPr>
              <a:t>Zoek een bron</a:t>
            </a:r>
            <a:r>
              <a:rPr lang="nl-NL" sz="2400" dirty="0">
                <a:solidFill>
                  <a:srgbClr val="0000FF"/>
                </a:solidFill>
              </a:rPr>
              <a:t>: Denk aan een situatie waarbij je een bron zou kunnen gebruiken. </a:t>
            </a:r>
          </a:p>
          <a:p>
            <a:pPr marL="0" lvl="0" indent="0">
              <a:buNone/>
            </a:pPr>
            <a:r>
              <a:rPr lang="nl-NL" sz="2400" dirty="0">
                <a:solidFill>
                  <a:srgbClr val="0000FF"/>
                </a:solidFill>
              </a:rPr>
              <a:t>Welke bron zou je in die situatie kiezen?</a:t>
            </a:r>
          </a:p>
        </p:txBody>
      </p:sp>
      <p:sp>
        <p:nvSpPr>
          <p:cNvPr id="5" name="Rechthoek 4"/>
          <p:cNvSpPr/>
          <p:nvPr/>
        </p:nvSpPr>
        <p:spPr>
          <a:xfrm>
            <a:off x="2771800" y="1412776"/>
            <a:ext cx="3308919" cy="369332"/>
          </a:xfrm>
          <a:prstGeom prst="rect">
            <a:avLst/>
          </a:prstGeom>
        </p:spPr>
        <p:txBody>
          <a:bodyPr wrap="none">
            <a:spAutoFit/>
          </a:bodyPr>
          <a:lstStyle/>
          <a:p>
            <a:pPr lvl="0">
              <a:spcBef>
                <a:spcPct val="20000"/>
              </a:spcBef>
              <a:defRPr/>
            </a:pPr>
            <a:r>
              <a:rPr lang="nl-NL" b="1" i="1" dirty="0">
                <a:solidFill>
                  <a:srgbClr val="0000FF"/>
                </a:solidFill>
              </a:rPr>
              <a:t>Zie bladzijde 19 van je handboek</a:t>
            </a:r>
            <a:endParaRPr lang="nl-NL" sz="1600" b="1"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4624"/>
            <a:ext cx="9144000" cy="648072"/>
          </a:xfrm>
        </p:spPr>
        <p:txBody>
          <a:bodyPr>
            <a:normAutofit/>
          </a:bodyPr>
          <a:lstStyle/>
          <a:p>
            <a:r>
              <a:rPr lang="nl-NL" sz="3600" b="1" i="1" dirty="0">
                <a:solidFill>
                  <a:srgbClr val="0000FF"/>
                </a:solidFill>
              </a:rPr>
              <a:t>Oefening 15: vervolg 1</a:t>
            </a:r>
            <a:endParaRPr lang="nl-NL" dirty="0">
              <a:solidFill>
                <a:srgbClr val="0000FF"/>
              </a:solidFill>
            </a:endParaRPr>
          </a:p>
        </p:txBody>
      </p:sp>
      <p:sp>
        <p:nvSpPr>
          <p:cNvPr id="3" name="Tijdelijke aanduiding voor inhoud 2"/>
          <p:cNvSpPr>
            <a:spLocks noGrp="1"/>
          </p:cNvSpPr>
          <p:nvPr>
            <p:ph idx="1"/>
          </p:nvPr>
        </p:nvSpPr>
        <p:spPr>
          <a:xfrm>
            <a:off x="323528" y="692696"/>
            <a:ext cx="8496944" cy="3168352"/>
          </a:xfrm>
          <a:solidFill>
            <a:schemeClr val="accent2">
              <a:lumMod val="20000"/>
              <a:lumOff val="80000"/>
            </a:schemeClr>
          </a:solidFill>
        </p:spPr>
        <p:txBody>
          <a:bodyPr>
            <a:noAutofit/>
          </a:bodyPr>
          <a:lstStyle/>
          <a:p>
            <a:pPr marL="457200" lvl="0" indent="-457200">
              <a:buAutoNum type="arabicPeriod" startAt="2"/>
            </a:pPr>
            <a:r>
              <a:rPr lang="nl-NL" sz="2800" dirty="0">
                <a:solidFill>
                  <a:srgbClr val="0000FF"/>
                </a:solidFill>
              </a:rPr>
              <a:t>Leg de kaartjes met de neurologische niveaus op de grond met ruime afstand.</a:t>
            </a:r>
          </a:p>
          <a:p>
            <a:pPr marL="966788" indent="-514350">
              <a:buFont typeface="+mj-lt"/>
              <a:buAutoNum type="alphaLcPeriod"/>
            </a:pPr>
            <a:r>
              <a:rPr lang="nl-NL" sz="2800" dirty="0">
                <a:solidFill>
                  <a:srgbClr val="0000FF"/>
                </a:solidFill>
              </a:rPr>
              <a:t>A stapt langs de kaartjes van de niveaus, neemt de tijd om naar binnen te gaan en vertelt aan B wat er in hem/haar op komt. </a:t>
            </a:r>
          </a:p>
          <a:p>
            <a:pPr marL="966788" indent="-514350">
              <a:buFont typeface="+mj-lt"/>
              <a:buAutoNum type="alphaLcPeriod"/>
            </a:pPr>
            <a:r>
              <a:rPr lang="nl-NL" sz="2800" dirty="0">
                <a:solidFill>
                  <a:srgbClr val="0000FF"/>
                </a:solidFill>
              </a:rPr>
              <a:t>B schrijft dit op voor A.</a:t>
            </a:r>
          </a:p>
          <a:p>
            <a:pPr>
              <a:buNone/>
            </a:pPr>
            <a:endParaRPr lang="nl-NL" sz="2800" dirty="0">
              <a:solidFill>
                <a:srgbClr val="0000FF"/>
              </a:solidFill>
            </a:endParaRPr>
          </a:p>
        </p:txBody>
      </p:sp>
      <p:sp>
        <p:nvSpPr>
          <p:cNvPr id="4" name="Tijdelijke aanduiding voor inhoud 2"/>
          <p:cNvSpPr txBox="1">
            <a:spLocks/>
          </p:cNvSpPr>
          <p:nvPr/>
        </p:nvSpPr>
        <p:spPr>
          <a:xfrm>
            <a:off x="467544" y="4221088"/>
            <a:ext cx="8075240" cy="2448272"/>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endParaRPr kumimoji="0" lang="nl-NL" b="0" i="1" u="none" strike="noStrike" kern="1200" cap="none" spc="0" normalizeH="0" baseline="0" noProof="0" dirty="0">
              <a:ln>
                <a:noFill/>
              </a:ln>
              <a:solidFill>
                <a:srgbClr val="0000FF"/>
              </a:solidFill>
              <a:effectLst/>
              <a:uLnTx/>
              <a:uFillTx/>
              <a:latin typeface="+mn-lt"/>
              <a:ea typeface="+mn-ea"/>
              <a:cs typeface="+mn-cs"/>
            </a:endParaRPr>
          </a:p>
        </p:txBody>
      </p:sp>
      <p:sp>
        <p:nvSpPr>
          <p:cNvPr id="6145" name="Rectangle 1"/>
          <p:cNvSpPr>
            <a:spLocks noChangeArrowheads="1"/>
          </p:cNvSpPr>
          <p:nvPr/>
        </p:nvSpPr>
        <p:spPr bwMode="auto">
          <a:xfrm>
            <a:off x="0" y="4048329"/>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8650" marR="0" lvl="0" indent="-628650" algn="l" defTabSz="914400" rtl="0" eaLnBrk="1" fontAlgn="base" latinLnBrk="0" hangingPunct="1">
              <a:lnSpc>
                <a:spcPct val="100000"/>
              </a:lnSpc>
              <a:spcBef>
                <a:spcPct val="0"/>
              </a:spcBef>
              <a:spcAft>
                <a:spcPct val="0"/>
              </a:spcAft>
              <a:buClrTx/>
              <a:buSzTx/>
              <a:tabLst/>
            </a:pPr>
            <a:r>
              <a:rPr lang="nl-NL" sz="3200" dirty="0">
                <a:solidFill>
                  <a:srgbClr val="0000FF"/>
                </a:solidFill>
              </a:rPr>
              <a:t>3.   Focus op elk niveau afzonderlijk en ervaar hoe jouw bron op dit niveau kan bijdragen aan jouw levenslijn.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145">
                                            <p:txEl>
                                              <p:pRg st="0" end="0"/>
                                            </p:txEl>
                                          </p:spTgt>
                                        </p:tgtEl>
                                        <p:attrNameLst>
                                          <p:attrName>style.visibility</p:attrName>
                                        </p:attrNameLst>
                                      </p:cBhvr>
                                      <p:to>
                                        <p:strVal val="visible"/>
                                      </p:to>
                                    </p:set>
                                    <p:anim calcmode="lin" valueType="num">
                                      <p:cBhvr additive="base">
                                        <p:cTn id="29" dur="500" fill="hold"/>
                                        <p:tgtEl>
                                          <p:spTgt spid="6145">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1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14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4624"/>
            <a:ext cx="9144000" cy="720080"/>
          </a:xfrm>
        </p:spPr>
        <p:txBody>
          <a:bodyPr>
            <a:normAutofit/>
          </a:bodyPr>
          <a:lstStyle/>
          <a:p>
            <a:r>
              <a:rPr lang="nl-NL" sz="3600" b="1" i="1" dirty="0">
                <a:solidFill>
                  <a:srgbClr val="0000FF"/>
                </a:solidFill>
              </a:rPr>
              <a:t>Oefening 15: vervolg 2</a:t>
            </a:r>
          </a:p>
        </p:txBody>
      </p:sp>
      <p:sp>
        <p:nvSpPr>
          <p:cNvPr id="3" name="Tijdelijke aanduiding voor inhoud 2"/>
          <p:cNvSpPr>
            <a:spLocks noGrp="1"/>
          </p:cNvSpPr>
          <p:nvPr>
            <p:ph idx="1"/>
          </p:nvPr>
        </p:nvSpPr>
        <p:spPr>
          <a:xfrm>
            <a:off x="0" y="1268760"/>
            <a:ext cx="9144000" cy="4464496"/>
          </a:xfrm>
          <a:solidFill>
            <a:schemeClr val="accent2">
              <a:lumMod val="20000"/>
              <a:lumOff val="80000"/>
            </a:schemeClr>
          </a:solidFill>
        </p:spPr>
        <p:txBody>
          <a:bodyPr>
            <a:noAutofit/>
          </a:bodyPr>
          <a:lstStyle/>
          <a:p>
            <a:pPr lvl="0">
              <a:buFont typeface="+mj-lt"/>
              <a:buAutoNum type="arabicPeriod" startAt="4"/>
            </a:pPr>
            <a:r>
              <a:rPr lang="nl-NL" sz="2000" dirty="0">
                <a:solidFill>
                  <a:srgbClr val="0000FF"/>
                </a:solidFill>
              </a:rPr>
              <a:t>Neem de tijd om alle niveaus te ervaren en op elkaar af te stemmen. Merk elke nieuwe gedachte op en laat B deze opschrijven. Houd een open focus zo dat deze gedachten kunnen stromen (dus in plaats van ja, maar : …ja, en dat ook …) Ervaar de nieuwe situatie.</a:t>
            </a:r>
          </a:p>
          <a:p>
            <a:pPr>
              <a:buNone/>
            </a:pPr>
            <a:r>
              <a:rPr lang="nl-NL" sz="2000" dirty="0">
                <a:solidFill>
                  <a:srgbClr val="0000FF"/>
                </a:solidFill>
              </a:rPr>
              <a:t> </a:t>
            </a:r>
          </a:p>
          <a:p>
            <a:pPr lvl="0">
              <a:buNone/>
            </a:pPr>
            <a:r>
              <a:rPr lang="nl-NL" sz="2000" dirty="0">
                <a:solidFill>
                  <a:srgbClr val="0000FF"/>
                </a:solidFill>
              </a:rPr>
              <a:t>5.	Kijk in de toekomst van je leven met deze nieuwe situatie, merk op dat je in deze nieuwe toekomstscenario’s meer op één lijn met je waarden, overtuigingen identiteit en missie bent en een zinvoller en hoopvoller leven leidt.</a:t>
            </a:r>
          </a:p>
          <a:p>
            <a:pPr>
              <a:buNone/>
            </a:pPr>
            <a:r>
              <a:rPr lang="nl-NL" sz="2000" dirty="0">
                <a:solidFill>
                  <a:srgbClr val="0000FF"/>
                </a:solidFill>
              </a:rPr>
              <a:t> </a:t>
            </a:r>
          </a:p>
          <a:p>
            <a:pPr lvl="0">
              <a:buNone/>
            </a:pPr>
            <a:r>
              <a:rPr lang="nl-NL" sz="2000" dirty="0">
                <a:solidFill>
                  <a:srgbClr val="0000FF"/>
                </a:solidFill>
              </a:rPr>
              <a:t>6.	Test: ga de komende dagen telkens na hoeveel zinvoller je dagelijkse leven kan zijn door zinvollere doelen te stellen waarbij  je je bronnen nog sterker kunt voelen.</a:t>
            </a:r>
          </a:p>
          <a:p>
            <a:pPr>
              <a:buNone/>
            </a:pPr>
            <a:endParaRPr lang="nl-NL" sz="2000" dirty="0">
              <a:solidFill>
                <a:srgbClr val="0000FF"/>
              </a:solidFill>
            </a:endParaRPr>
          </a:p>
        </p:txBody>
      </p:sp>
      <p:sp>
        <p:nvSpPr>
          <p:cNvPr id="4" name="Tijdelijke aanduiding voor inhoud 2"/>
          <p:cNvSpPr txBox="1">
            <a:spLocks/>
          </p:cNvSpPr>
          <p:nvPr/>
        </p:nvSpPr>
        <p:spPr>
          <a:xfrm>
            <a:off x="467544" y="4221088"/>
            <a:ext cx="8075240" cy="2448272"/>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endParaRPr kumimoji="0" lang="nl-NL" b="0" i="1"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81134-5DC8-4FBE-AF94-FCA5DBCD46C1}"/>
              </a:ext>
            </a:extLst>
          </p:cNvPr>
          <p:cNvSpPr>
            <a:spLocks noGrp="1"/>
          </p:cNvSpPr>
          <p:nvPr>
            <p:ph type="title"/>
          </p:nvPr>
        </p:nvSpPr>
        <p:spPr>
          <a:xfrm>
            <a:off x="457200" y="116632"/>
            <a:ext cx="8229600" cy="778098"/>
          </a:xfrm>
        </p:spPr>
        <p:txBody>
          <a:bodyPr>
            <a:normAutofit/>
          </a:bodyPr>
          <a:lstStyle/>
          <a:p>
            <a:r>
              <a:rPr lang="nl-NL" sz="3600" b="1" i="1" dirty="0">
                <a:solidFill>
                  <a:srgbClr val="0000FF"/>
                </a:solidFill>
              </a:rPr>
              <a:t>Oefening 15 (vervolg 3)</a:t>
            </a:r>
          </a:p>
        </p:txBody>
      </p:sp>
      <p:sp>
        <p:nvSpPr>
          <p:cNvPr id="4" name="Rectangle 1">
            <a:extLst>
              <a:ext uri="{FF2B5EF4-FFF2-40B4-BE49-F238E27FC236}">
                <a16:creationId xmlns:a16="http://schemas.microsoft.com/office/drawing/2014/main" id="{358D0E9B-0F86-4A73-93D4-EDE4AD62177F}"/>
              </a:ext>
            </a:extLst>
          </p:cNvPr>
          <p:cNvSpPr>
            <a:spLocks noGrp="1" noChangeArrowheads="1"/>
          </p:cNvSpPr>
          <p:nvPr>
            <p:ph idx="1"/>
          </p:nvPr>
        </p:nvSpPr>
        <p:spPr bwMode="auto">
          <a:xfrm>
            <a:off x="107504" y="883741"/>
            <a:ext cx="857929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lvl="1" indent="-400050" fontAlgn="base">
              <a:spcBef>
                <a:spcPct val="0"/>
              </a:spcBef>
              <a:spcAft>
                <a:spcPct val="0"/>
              </a:spcAft>
              <a:buNone/>
            </a:pPr>
            <a:r>
              <a:rPr lang="nl-NL" sz="2400" dirty="0">
                <a:solidFill>
                  <a:srgbClr val="0000FF"/>
                </a:solidFill>
              </a:rPr>
              <a:t>3.   Focus op elk niveau afzonderlijk en ervaar hoe jouw bron op dit niveau kan bijdragen aan jouw levenslijn.</a:t>
            </a:r>
          </a:p>
          <a:p>
            <a:pPr marL="806450" lvl="2" indent="-354013" eaLnBrk="0" fontAlgn="base" hangingPunct="0">
              <a:spcBef>
                <a:spcPct val="0"/>
              </a:spcBef>
              <a:spcAft>
                <a:spcPct val="0"/>
              </a:spcAft>
              <a:buFont typeface="+mj-lt"/>
              <a:buAutoNum type="alphaLcPeriod"/>
            </a:pPr>
            <a:r>
              <a:rPr lang="nl-NL" b="1" dirty="0">
                <a:solidFill>
                  <a:srgbClr val="0000FF"/>
                </a:solidFill>
              </a:rPr>
              <a:t>Omgeving</a:t>
            </a:r>
            <a:r>
              <a:rPr lang="nl-NL" dirty="0">
                <a:solidFill>
                  <a:srgbClr val="0000FF"/>
                </a:solidFill>
              </a:rPr>
              <a:t>: Wanneer en waar ervaar je je bron het beste?</a:t>
            </a:r>
          </a:p>
          <a:p>
            <a:pPr marL="806450" lvl="2" indent="-354013" eaLnBrk="0" fontAlgn="base" hangingPunct="0">
              <a:spcBef>
                <a:spcPct val="0"/>
              </a:spcBef>
              <a:spcAft>
                <a:spcPct val="0"/>
              </a:spcAft>
              <a:buFont typeface="+mj-lt"/>
              <a:buAutoNum type="alphaLcPeriod"/>
            </a:pPr>
            <a:r>
              <a:rPr lang="nl-NL" b="1" dirty="0">
                <a:solidFill>
                  <a:srgbClr val="0000FF"/>
                </a:solidFill>
              </a:rPr>
              <a:t>Gedrag</a:t>
            </a:r>
            <a:r>
              <a:rPr lang="nl-NL" dirty="0">
                <a:solidFill>
                  <a:srgbClr val="0000FF"/>
                </a:solidFill>
              </a:rPr>
              <a:t>: Welk gedrag zal je helpen om je bron nog meer tot uitdrukking te brengen op dit tijdstip en op deze plaats?</a:t>
            </a:r>
          </a:p>
          <a:p>
            <a:pPr marL="806450" lvl="2" indent="-354013" eaLnBrk="0" fontAlgn="base" hangingPunct="0">
              <a:spcBef>
                <a:spcPct val="0"/>
              </a:spcBef>
              <a:spcAft>
                <a:spcPct val="0"/>
              </a:spcAft>
              <a:buFont typeface="+mj-lt"/>
              <a:buAutoNum type="alphaLcPeriod"/>
            </a:pPr>
            <a:r>
              <a:rPr lang="nl-NL" b="1" dirty="0">
                <a:solidFill>
                  <a:srgbClr val="0000FF"/>
                </a:solidFill>
              </a:rPr>
              <a:t>Vaardigheden</a:t>
            </a:r>
            <a:r>
              <a:rPr lang="nl-NL" dirty="0">
                <a:solidFill>
                  <a:srgbClr val="0000FF"/>
                </a:solidFill>
              </a:rPr>
              <a:t>: Welke vaardigheden helpen je om je bron in dit gedrag te voelen?</a:t>
            </a:r>
          </a:p>
          <a:p>
            <a:pPr marL="806450" lvl="2" indent="-354013" eaLnBrk="0" fontAlgn="base" hangingPunct="0">
              <a:spcBef>
                <a:spcPct val="0"/>
              </a:spcBef>
              <a:spcAft>
                <a:spcPct val="0"/>
              </a:spcAft>
              <a:buFont typeface="+mj-lt"/>
              <a:buAutoNum type="alphaLcPeriod"/>
            </a:pPr>
            <a:r>
              <a:rPr lang="nl-NL" b="1" dirty="0">
                <a:solidFill>
                  <a:srgbClr val="0000FF"/>
                </a:solidFill>
              </a:rPr>
              <a:t>Waarden en overtuigingen</a:t>
            </a:r>
            <a:r>
              <a:rPr lang="nl-NL" dirty="0">
                <a:solidFill>
                  <a:srgbClr val="0000FF"/>
                </a:solidFill>
              </a:rPr>
              <a:t>: Welke van jouw waarden en jouw overtuigingen helpen je om deze mogelijkheden te benutten vanuit je bronnen?</a:t>
            </a:r>
          </a:p>
          <a:p>
            <a:pPr marL="806450" lvl="2" indent="-354013" eaLnBrk="0" fontAlgn="base" hangingPunct="0">
              <a:spcBef>
                <a:spcPct val="0"/>
              </a:spcBef>
              <a:spcAft>
                <a:spcPct val="0"/>
              </a:spcAft>
              <a:buFont typeface="+mj-lt"/>
              <a:buAutoNum type="alphaLcPeriod"/>
            </a:pPr>
            <a:r>
              <a:rPr lang="nl-NL" b="1" dirty="0">
                <a:solidFill>
                  <a:srgbClr val="0000FF"/>
                </a:solidFill>
              </a:rPr>
              <a:t>Identiteit</a:t>
            </a:r>
            <a:r>
              <a:rPr lang="nl-NL" dirty="0">
                <a:solidFill>
                  <a:srgbClr val="0000FF"/>
                </a:solidFill>
              </a:rPr>
              <a:t>: Wat voor een soort persoon ben jij als je deze waarden en overtuigingen vanuit je bronnen benut? Wat voor soort mens ben je als je uit deze bronnen energie put?</a:t>
            </a:r>
          </a:p>
          <a:p>
            <a:pPr marL="806450" lvl="2" indent="-354013" eaLnBrk="0" fontAlgn="base" hangingPunct="0">
              <a:spcBef>
                <a:spcPct val="0"/>
              </a:spcBef>
              <a:spcAft>
                <a:spcPct val="0"/>
              </a:spcAft>
              <a:buFont typeface="+mj-lt"/>
              <a:buAutoNum type="alphaLcPeriod"/>
            </a:pPr>
            <a:r>
              <a:rPr lang="nl-NL" b="1" dirty="0">
                <a:solidFill>
                  <a:srgbClr val="0000FF"/>
                </a:solidFill>
              </a:rPr>
              <a:t>Missie</a:t>
            </a:r>
            <a:r>
              <a:rPr lang="nl-NL" dirty="0">
                <a:solidFill>
                  <a:srgbClr val="0000FF"/>
                </a:solidFill>
              </a:rPr>
              <a:t>: Wat is het belangrijkste en diepere doel van jouw leven? Wat is jouw levensmissie? Hoe helpt jouw bron daarbij?</a:t>
            </a:r>
          </a:p>
        </p:txBody>
      </p:sp>
    </p:spTree>
    <p:extLst>
      <p:ext uri="{BB962C8B-B14F-4D97-AF65-F5344CB8AC3E}">
        <p14:creationId xmlns:p14="http://schemas.microsoft.com/office/powerpoint/2010/main" val="298672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knowledgeoverflow.com/wp-content/uploads/2012/06/happy-smiley-4.jpg?b867bc"/>
          <p:cNvPicPr>
            <a:picLocks noChangeAspect="1" noChangeArrowheads="1"/>
          </p:cNvPicPr>
          <p:nvPr/>
        </p:nvPicPr>
        <p:blipFill>
          <a:blip r:embed="rId2" cstate="print"/>
          <a:srcRect/>
          <a:stretch>
            <a:fillRect/>
          </a:stretch>
        </p:blipFill>
        <p:spPr bwMode="auto">
          <a:xfrm>
            <a:off x="35496" y="188640"/>
            <a:ext cx="2389920" cy="2376264"/>
          </a:xfrm>
          <a:prstGeom prst="rect">
            <a:avLst/>
          </a:prstGeom>
          <a:noFill/>
        </p:spPr>
      </p:pic>
      <p:sp>
        <p:nvSpPr>
          <p:cNvPr id="2" name="Titel 1"/>
          <p:cNvSpPr>
            <a:spLocks noGrp="1"/>
          </p:cNvSpPr>
          <p:nvPr>
            <p:ph type="title"/>
          </p:nvPr>
        </p:nvSpPr>
        <p:spPr>
          <a:xfrm>
            <a:off x="3851920" y="620688"/>
            <a:ext cx="4104456" cy="504056"/>
          </a:xfrm>
        </p:spPr>
        <p:txBody>
          <a:bodyPr>
            <a:noAutofit/>
          </a:bodyPr>
          <a:lstStyle/>
          <a:p>
            <a:r>
              <a:rPr lang="en-US" b="1" dirty="0" err="1">
                <a:solidFill>
                  <a:srgbClr val="0000FF"/>
                </a:solidFill>
              </a:rPr>
              <a:t>Zonnestraaltjes</a:t>
            </a:r>
            <a:endParaRPr lang="nl-NL" b="1" dirty="0">
              <a:solidFill>
                <a:srgbClr val="0000FF"/>
              </a:solidFill>
            </a:endParaRPr>
          </a:p>
        </p:txBody>
      </p:sp>
      <p:grpSp>
        <p:nvGrpSpPr>
          <p:cNvPr id="4" name="Groep 3">
            <a:extLst>
              <a:ext uri="{FF2B5EF4-FFF2-40B4-BE49-F238E27FC236}">
                <a16:creationId xmlns:a16="http://schemas.microsoft.com/office/drawing/2014/main" id="{D641C349-4D24-4D98-A0E5-ED2BB7C8D170}"/>
              </a:ext>
            </a:extLst>
          </p:cNvPr>
          <p:cNvGrpSpPr/>
          <p:nvPr/>
        </p:nvGrpSpPr>
        <p:grpSpPr>
          <a:xfrm>
            <a:off x="-1550" y="1705974"/>
            <a:ext cx="9182062" cy="5152027"/>
            <a:chOff x="-1550" y="1705974"/>
            <a:chExt cx="9182062" cy="5152027"/>
          </a:xfrm>
        </p:grpSpPr>
        <p:sp>
          <p:nvSpPr>
            <p:cNvPr id="17" name="PIJL-OMLAAG 16"/>
            <p:cNvSpPr/>
            <p:nvPr/>
          </p:nvSpPr>
          <p:spPr>
            <a:xfrm rot="17995293">
              <a:off x="5283749" y="41342"/>
              <a:ext cx="432048" cy="687717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rot="19973382">
              <a:off x="2125972" y="2499463"/>
              <a:ext cx="432048" cy="306617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368955" y="2652785"/>
              <a:ext cx="432048" cy="273630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rot="19030909">
              <a:off x="3444610" y="1705974"/>
              <a:ext cx="432048" cy="419827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OMLAAG 17"/>
            <p:cNvSpPr/>
            <p:nvPr/>
          </p:nvSpPr>
          <p:spPr>
            <a:xfrm rot="21046863">
              <a:off x="1262305" y="2674184"/>
              <a:ext cx="432048" cy="269903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descr="blij 7.jpg"/>
            <p:cNvPicPr>
              <a:picLocks noChangeAspect="1"/>
            </p:cNvPicPr>
            <p:nvPr/>
          </p:nvPicPr>
          <p:blipFill>
            <a:blip r:embed="rId3" cstate="print"/>
            <a:srcRect l="31407" r="10266" b="11403"/>
            <a:stretch>
              <a:fillRect/>
            </a:stretch>
          </p:blipFill>
          <p:spPr>
            <a:xfrm>
              <a:off x="-1550" y="5445224"/>
              <a:ext cx="1395966" cy="1412776"/>
            </a:xfrm>
            <a:prstGeom prst="rect">
              <a:avLst/>
            </a:prstGeom>
          </p:spPr>
        </p:pic>
        <p:pic>
          <p:nvPicPr>
            <p:cNvPr id="22" name="Afbeelding 21" descr="blij2.JPG"/>
            <p:cNvPicPr>
              <a:picLocks noChangeAspect="1"/>
            </p:cNvPicPr>
            <p:nvPr/>
          </p:nvPicPr>
          <p:blipFill>
            <a:blip r:embed="rId4" cstate="print"/>
            <a:srcRect l="24491" r="17182" b="21780"/>
            <a:stretch>
              <a:fillRect/>
            </a:stretch>
          </p:blipFill>
          <p:spPr>
            <a:xfrm>
              <a:off x="5868144" y="5445224"/>
              <a:ext cx="1581209" cy="1412776"/>
            </a:xfrm>
            <a:prstGeom prst="rect">
              <a:avLst/>
            </a:prstGeom>
          </p:spPr>
        </p:pic>
        <p:pic>
          <p:nvPicPr>
            <p:cNvPr id="23" name="Afbeelding 22" descr="blij-4.jpg"/>
            <p:cNvPicPr>
              <a:picLocks noChangeAspect="1"/>
            </p:cNvPicPr>
            <p:nvPr/>
          </p:nvPicPr>
          <p:blipFill>
            <a:blip r:embed="rId5" cstate="print"/>
            <a:srcRect l="24677" r="25969"/>
            <a:stretch>
              <a:fillRect/>
            </a:stretch>
          </p:blipFill>
          <p:spPr>
            <a:xfrm>
              <a:off x="1330090" y="5445224"/>
              <a:ext cx="1332941" cy="1412776"/>
            </a:xfrm>
            <a:prstGeom prst="rect">
              <a:avLst/>
            </a:prstGeom>
          </p:spPr>
        </p:pic>
        <p:pic>
          <p:nvPicPr>
            <p:cNvPr id="24" name="Afbeelding 23" descr="blij5.png"/>
            <p:cNvPicPr>
              <a:picLocks noChangeAspect="1"/>
            </p:cNvPicPr>
            <p:nvPr/>
          </p:nvPicPr>
          <p:blipFill>
            <a:blip r:embed="rId6" cstate="print"/>
            <a:srcRect l="30285" r="29334" b="43916"/>
            <a:stretch>
              <a:fillRect/>
            </a:stretch>
          </p:blipFill>
          <p:spPr>
            <a:xfrm>
              <a:off x="3635896" y="5445224"/>
              <a:ext cx="1130222" cy="1412776"/>
            </a:xfrm>
            <a:prstGeom prst="rect">
              <a:avLst/>
            </a:prstGeom>
          </p:spPr>
        </p:pic>
        <p:pic>
          <p:nvPicPr>
            <p:cNvPr id="25" name="Afbeelding 24" descr="blij-gezicht 1.jpg"/>
            <p:cNvPicPr>
              <a:picLocks noChangeAspect="1"/>
            </p:cNvPicPr>
            <p:nvPr/>
          </p:nvPicPr>
          <p:blipFill>
            <a:blip r:embed="rId7" cstate="print"/>
            <a:stretch>
              <a:fillRect/>
            </a:stretch>
          </p:blipFill>
          <p:spPr>
            <a:xfrm>
              <a:off x="2627784" y="5445224"/>
              <a:ext cx="1061705" cy="1412776"/>
            </a:xfrm>
            <a:prstGeom prst="rect">
              <a:avLst/>
            </a:prstGeom>
          </p:spPr>
        </p:pic>
        <p:sp>
          <p:nvSpPr>
            <p:cNvPr id="27" name="PIJL-OMLAAG 26"/>
            <p:cNvSpPr/>
            <p:nvPr/>
          </p:nvSpPr>
          <p:spPr>
            <a:xfrm rot="18367347">
              <a:off x="4427985" y="923041"/>
              <a:ext cx="432048" cy="5415856"/>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descr="blij 8.jpg"/>
            <p:cNvPicPr>
              <a:picLocks noChangeAspect="1"/>
            </p:cNvPicPr>
            <p:nvPr/>
          </p:nvPicPr>
          <p:blipFill>
            <a:blip r:embed="rId8" cstate="print"/>
            <a:srcRect l="38975" r="2751" b="4326"/>
            <a:stretch>
              <a:fillRect/>
            </a:stretch>
          </p:blipFill>
          <p:spPr>
            <a:xfrm>
              <a:off x="7452320" y="5439330"/>
              <a:ext cx="1728192" cy="1418670"/>
            </a:xfrm>
            <a:prstGeom prst="rect">
              <a:avLst/>
            </a:prstGeom>
          </p:spPr>
        </p:pic>
        <p:pic>
          <p:nvPicPr>
            <p:cNvPr id="13" name="Afbeelding 12" descr="blij 6.jpg"/>
            <p:cNvPicPr>
              <a:picLocks noChangeAspect="1"/>
            </p:cNvPicPr>
            <p:nvPr/>
          </p:nvPicPr>
          <p:blipFill>
            <a:blip r:embed="rId9" cstate="print"/>
            <a:srcRect l="37305"/>
            <a:stretch>
              <a:fillRect/>
            </a:stretch>
          </p:blipFill>
          <p:spPr>
            <a:xfrm>
              <a:off x="4644008" y="5445225"/>
              <a:ext cx="1327958" cy="1412776"/>
            </a:xfrm>
            <a:prstGeom prst="rect">
              <a:avLst/>
            </a:prstGeom>
          </p:spPr>
        </p:pic>
        <p:sp>
          <p:nvSpPr>
            <p:cNvPr id="29" name="PIJL-OMLAAG 28"/>
            <p:cNvSpPr/>
            <p:nvPr/>
          </p:nvSpPr>
          <p:spPr>
            <a:xfrm rot="19567209">
              <a:off x="2721986" y="2224616"/>
              <a:ext cx="432048" cy="343424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ijdelijke aanduiding voor inhoud 2"/>
          <p:cNvSpPr>
            <a:spLocks noGrp="1"/>
          </p:cNvSpPr>
          <p:nvPr>
            <p:ph idx="1"/>
          </p:nvPr>
        </p:nvSpPr>
        <p:spPr>
          <a:xfrm>
            <a:off x="0" y="2348880"/>
            <a:ext cx="9144000" cy="2520280"/>
          </a:xfrm>
        </p:spPr>
        <p:txBody>
          <a:bodyPr>
            <a:normAutofit/>
          </a:bodyPr>
          <a:lstStyle/>
          <a:p>
            <a:pPr>
              <a:buNone/>
            </a:pPr>
            <a:r>
              <a:rPr lang="nl-NL" sz="2800" dirty="0">
                <a:solidFill>
                  <a:srgbClr val="0000FF"/>
                </a:solidFill>
              </a:rPr>
              <a:t>In tweetallen, 2 minuten elk, de één luistert ander praat.</a:t>
            </a:r>
          </a:p>
          <a:p>
            <a:pPr marL="0" indent="0">
              <a:buNone/>
            </a:pPr>
            <a:r>
              <a:rPr lang="nl-NL" sz="2800" dirty="0">
                <a:solidFill>
                  <a:srgbClr val="0000FF"/>
                </a:solidFill>
              </a:rPr>
              <a:t>Focus op een recente gebeurtenis waarin je </a:t>
            </a:r>
            <a:r>
              <a:rPr lang="nl-NL" sz="2800" b="1" u="sng" dirty="0">
                <a:solidFill>
                  <a:srgbClr val="0000FF"/>
                </a:solidFill>
              </a:rPr>
              <a:t>energie, blijheid of geluk </a:t>
            </a:r>
            <a:r>
              <a:rPr lang="nl-NL" sz="2800" dirty="0">
                <a:solidFill>
                  <a:srgbClr val="0000FF"/>
                </a:solidFill>
              </a:rPr>
              <a:t>voelde.</a:t>
            </a:r>
          </a:p>
          <a:p>
            <a:pPr marL="0" indent="0">
              <a:buNone/>
            </a:pPr>
            <a:r>
              <a:rPr lang="nl-NL" sz="2800" dirty="0">
                <a:solidFill>
                  <a:srgbClr val="0000FF"/>
                </a:solidFill>
              </a:rPr>
              <a:t>Deel in de hele groep de titel van jouw ervaring en laat je gevoelens op je gezicht zien</a:t>
            </a:r>
          </a:p>
        </p:txBody>
      </p:sp>
    </p:spTree>
    <p:extLst>
      <p:ext uri="{BB962C8B-B14F-4D97-AF65-F5344CB8AC3E}">
        <p14:creationId xmlns:p14="http://schemas.microsoft.com/office/powerpoint/2010/main" val="35269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hitegadget.com/attachments/pc-wallpapers/130338d1358923418-photo-frame-photo-frame-image-1024x768.jpg"/>
          <p:cNvPicPr>
            <a:picLocks noChangeAspect="1" noChangeArrowheads="1"/>
          </p:cNvPicPr>
          <p:nvPr/>
        </p:nvPicPr>
        <p:blipFill>
          <a:blip r:embed="rId2" cstate="screen"/>
          <a:srcRect/>
          <a:stretch>
            <a:fillRect/>
          </a:stretch>
        </p:blipFill>
        <p:spPr bwMode="auto">
          <a:xfrm>
            <a:off x="0" y="13149"/>
            <a:ext cx="9144000" cy="6882794"/>
          </a:xfrm>
          <a:prstGeom prst="rect">
            <a:avLst/>
          </a:prstGeom>
          <a:noFill/>
        </p:spPr>
      </p:pic>
      <p:sp>
        <p:nvSpPr>
          <p:cNvPr id="2" name="Titel 1"/>
          <p:cNvSpPr>
            <a:spLocks noGrp="1"/>
          </p:cNvSpPr>
          <p:nvPr>
            <p:ph type="title"/>
          </p:nvPr>
        </p:nvSpPr>
        <p:spPr>
          <a:xfrm>
            <a:off x="755576" y="980728"/>
            <a:ext cx="7581528" cy="782960"/>
          </a:xfrm>
        </p:spPr>
        <p:txBody>
          <a:bodyPr/>
          <a:lstStyle/>
          <a:p>
            <a:r>
              <a:rPr lang="en-US" b="1" dirty="0">
                <a:solidFill>
                  <a:srgbClr val="3333CC"/>
                </a:solidFill>
              </a:rPr>
              <a:t>Open Frame</a:t>
            </a:r>
            <a:endParaRPr lang="nl-NL" b="1" dirty="0">
              <a:solidFill>
                <a:srgbClr val="3333CC"/>
              </a:solidFill>
            </a:endParaRPr>
          </a:p>
        </p:txBody>
      </p:sp>
      <p:sp>
        <p:nvSpPr>
          <p:cNvPr id="3" name="Tijdelijke aanduiding voor inhoud 2"/>
          <p:cNvSpPr>
            <a:spLocks noGrp="1"/>
          </p:cNvSpPr>
          <p:nvPr>
            <p:ph idx="1"/>
          </p:nvPr>
        </p:nvSpPr>
        <p:spPr>
          <a:xfrm>
            <a:off x="1115616" y="1600201"/>
            <a:ext cx="3744416" cy="2980927"/>
          </a:xfrm>
        </p:spPr>
        <p:txBody>
          <a:bodyPr>
            <a:normAutofit/>
          </a:bodyPr>
          <a:lstStyle/>
          <a:p>
            <a:r>
              <a:rPr lang="nl-NL" dirty="0">
                <a:solidFill>
                  <a:srgbClr val="3333CC"/>
                </a:solidFill>
              </a:rPr>
              <a:t>Vragen</a:t>
            </a:r>
          </a:p>
          <a:p>
            <a:r>
              <a:rPr lang="nl-NL" dirty="0">
                <a:solidFill>
                  <a:srgbClr val="3333CC"/>
                </a:solidFill>
              </a:rPr>
              <a:t>Gebeurtenissen</a:t>
            </a:r>
          </a:p>
          <a:p>
            <a:r>
              <a:rPr lang="nl-NL" dirty="0">
                <a:solidFill>
                  <a:srgbClr val="3333CC"/>
                </a:solidFill>
              </a:rPr>
              <a:t>Korte verhalen</a:t>
            </a:r>
          </a:p>
          <a:p>
            <a:pPr marL="0" indent="0"/>
            <a:r>
              <a:rPr lang="nl-NL" dirty="0">
                <a:solidFill>
                  <a:srgbClr val="3333CC"/>
                </a:solidFill>
              </a:rPr>
              <a:t>   Levenservaringen</a:t>
            </a:r>
          </a:p>
        </p:txBody>
      </p:sp>
      <p:sp>
        <p:nvSpPr>
          <p:cNvPr id="5" name="Tijdelijke aanduiding voor inhoud 2"/>
          <p:cNvSpPr txBox="1">
            <a:spLocks/>
          </p:cNvSpPr>
          <p:nvPr/>
        </p:nvSpPr>
        <p:spPr>
          <a:xfrm>
            <a:off x="899592" y="4149079"/>
            <a:ext cx="4248472" cy="110872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3200" b="1" i="1" dirty="0">
                <a:solidFill>
                  <a:srgbClr val="3333CC"/>
                </a:solidFill>
              </a:rPr>
              <a:t>Doel</a:t>
            </a:r>
            <a:r>
              <a:rPr kumimoji="0" lang="nl-NL" sz="3200" b="1" i="1" u="none" strike="noStrike" kern="1200" cap="none" spc="0" normalizeH="0" baseline="0" noProof="0" dirty="0">
                <a:ln>
                  <a:noFill/>
                </a:ln>
                <a:solidFill>
                  <a:srgbClr val="3333CC"/>
                </a:solidFill>
                <a:effectLst/>
                <a:uLnTx/>
                <a:uFillTx/>
                <a:latin typeface="+mn-lt"/>
                <a:ea typeface="+mn-ea"/>
                <a:cs typeface="+mn-cs"/>
              </a:rPr>
              <a:t>: toepassen van NLP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200" b="1" i="1" u="none" strike="noStrike" kern="1200" cap="none" spc="0" normalizeH="0" baseline="0" noProof="0" dirty="0">
                <a:ln>
                  <a:noFill/>
                </a:ln>
                <a:solidFill>
                  <a:srgbClr val="3333CC"/>
                </a:solidFill>
                <a:effectLst/>
                <a:uLnTx/>
                <a:uFillTx/>
                <a:latin typeface="+mn-lt"/>
                <a:ea typeface="+mn-ea"/>
                <a:cs typeface="+mn-cs"/>
              </a:rPr>
              <a:t>in jouw eigen werkelijkheid.</a:t>
            </a:r>
          </a:p>
        </p:txBody>
      </p:sp>
      <p:sp>
        <p:nvSpPr>
          <p:cNvPr id="6" name="Tijdelijke aanduiding voor inhoud 2">
            <a:extLst>
              <a:ext uri="{FF2B5EF4-FFF2-40B4-BE49-F238E27FC236}">
                <a16:creationId xmlns:a16="http://schemas.microsoft.com/office/drawing/2014/main" id="{E50CC4C9-4215-499F-8814-9CBC51C106A7}"/>
              </a:ext>
            </a:extLst>
          </p:cNvPr>
          <p:cNvSpPr txBox="1">
            <a:spLocks/>
          </p:cNvSpPr>
          <p:nvPr/>
        </p:nvSpPr>
        <p:spPr>
          <a:xfrm>
            <a:off x="4644008" y="1600201"/>
            <a:ext cx="3600400" cy="23244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solidFill>
                  <a:srgbClr val="3333CC"/>
                </a:solidFill>
              </a:rPr>
              <a:t>Verheldering</a:t>
            </a:r>
          </a:p>
          <a:p>
            <a:r>
              <a:rPr lang="nl-NL" dirty="0">
                <a:solidFill>
                  <a:srgbClr val="3333CC"/>
                </a:solidFill>
              </a:rPr>
              <a:t>Anekdotes</a:t>
            </a:r>
          </a:p>
          <a:p>
            <a:r>
              <a:rPr lang="nl-NL" dirty="0">
                <a:solidFill>
                  <a:srgbClr val="3333CC"/>
                </a:solidFill>
              </a:rPr>
              <a:t>Leuke belevenissen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0-#ppt_w/2"/>
                                          </p:val>
                                        </p:tav>
                                        <p:tav tm="100000">
                                          <p:val>
                                            <p:strVal val="#ppt_x"/>
                                          </p:val>
                                        </p:tav>
                                      </p:tavLst>
                                    </p:anim>
                                    <p:anim calcmode="lin" valueType="num">
                                      <p:cBhvr additive="base">
                                        <p:cTn id="5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3528" y="692696"/>
            <a:ext cx="8640960" cy="3600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rPr>
              <a:t>6 Missie</a:t>
            </a:r>
          </a:p>
        </p:txBody>
      </p:sp>
      <p:sp>
        <p:nvSpPr>
          <p:cNvPr id="2" name="Titel 1"/>
          <p:cNvSpPr>
            <a:spLocks noGrp="1"/>
          </p:cNvSpPr>
          <p:nvPr>
            <p:ph type="title"/>
          </p:nvPr>
        </p:nvSpPr>
        <p:spPr>
          <a:xfrm>
            <a:off x="457200" y="44624"/>
            <a:ext cx="8229600" cy="720080"/>
          </a:xfrm>
        </p:spPr>
        <p:txBody>
          <a:bodyPr>
            <a:normAutofit fontScale="90000"/>
          </a:bodyPr>
          <a:lstStyle/>
          <a:p>
            <a:r>
              <a:rPr lang="nl-NL" b="1" dirty="0">
                <a:solidFill>
                  <a:srgbClr val="0000FF"/>
                </a:solidFill>
              </a:rPr>
              <a:t>Neurologische niveaus</a:t>
            </a:r>
          </a:p>
        </p:txBody>
      </p:sp>
      <p:sp>
        <p:nvSpPr>
          <p:cNvPr id="3" name="Tijdelijke aanduiding voor inhoud 2"/>
          <p:cNvSpPr>
            <a:spLocks noGrp="1"/>
          </p:cNvSpPr>
          <p:nvPr>
            <p:ph idx="1"/>
          </p:nvPr>
        </p:nvSpPr>
        <p:spPr>
          <a:xfrm>
            <a:off x="611560" y="2996952"/>
            <a:ext cx="8075240" cy="1080120"/>
          </a:xfrm>
        </p:spPr>
        <p:txBody>
          <a:bodyPr>
            <a:normAutofit/>
          </a:bodyPr>
          <a:lstStyle/>
          <a:p>
            <a:pPr algn="ctr">
              <a:buNone/>
            </a:pPr>
            <a:r>
              <a:rPr lang="nl-NL" sz="2000" b="1" dirty="0" err="1">
                <a:solidFill>
                  <a:srgbClr val="FF0000"/>
                </a:solidFill>
              </a:rPr>
              <a:t>4a</a:t>
            </a:r>
            <a:r>
              <a:rPr lang="nl-NL" sz="2000" b="1" dirty="0">
                <a:solidFill>
                  <a:srgbClr val="FF0000"/>
                </a:solidFill>
              </a:rPr>
              <a:t> Waarden en normen.</a:t>
            </a:r>
            <a:r>
              <a:rPr lang="nl-NL" sz="2000" dirty="0">
                <a:solidFill>
                  <a:srgbClr val="0000FF"/>
                </a:solidFill>
              </a:rPr>
              <a:t> Alles wat geen feit is, nominalisaties.</a:t>
            </a:r>
          </a:p>
          <a:p>
            <a:pPr algn="ctr">
              <a:buNone/>
            </a:pPr>
            <a:r>
              <a:rPr lang="nl-NL" sz="2000" b="1" dirty="0">
                <a:solidFill>
                  <a:srgbClr val="FF0000"/>
                </a:solidFill>
              </a:rPr>
              <a:t>4b Overtuigingen.</a:t>
            </a:r>
            <a:r>
              <a:rPr lang="nl-NL" sz="2000" dirty="0">
                <a:solidFill>
                  <a:srgbClr val="0000FF"/>
                </a:solidFill>
              </a:rPr>
              <a:t> Datgene wat voor jou belangrijk is en waarvan je aanneemt dat het waar is voor jou.</a:t>
            </a:r>
          </a:p>
        </p:txBody>
      </p:sp>
      <p:sp>
        <p:nvSpPr>
          <p:cNvPr id="5" name="Rechthoek 4"/>
          <p:cNvSpPr/>
          <p:nvPr/>
        </p:nvSpPr>
        <p:spPr>
          <a:xfrm>
            <a:off x="323528" y="1628800"/>
            <a:ext cx="8640960" cy="3600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rPr>
              <a:t>5 Identiteit</a:t>
            </a:r>
          </a:p>
        </p:txBody>
      </p:sp>
      <p:sp>
        <p:nvSpPr>
          <p:cNvPr id="6" name="Rechthoek 5"/>
          <p:cNvSpPr/>
          <p:nvPr/>
        </p:nvSpPr>
        <p:spPr>
          <a:xfrm>
            <a:off x="323528" y="1043444"/>
            <a:ext cx="8640960" cy="400110"/>
          </a:xfrm>
          <a:prstGeom prst="rect">
            <a:avLst/>
          </a:prstGeom>
        </p:spPr>
        <p:txBody>
          <a:bodyPr wrap="square">
            <a:spAutoFit/>
          </a:bodyPr>
          <a:lstStyle/>
          <a:p>
            <a:pPr algn="ctr">
              <a:buNone/>
            </a:pPr>
            <a:r>
              <a:rPr lang="nl-NL" sz="2000" dirty="0">
                <a:solidFill>
                  <a:srgbClr val="0000FF"/>
                </a:solidFill>
              </a:rPr>
              <a:t>Hetgeen richting geeft aan ons leven: Zingeving, missie, doel</a:t>
            </a:r>
          </a:p>
        </p:txBody>
      </p:sp>
      <p:sp>
        <p:nvSpPr>
          <p:cNvPr id="7" name="Rechthoek 6"/>
          <p:cNvSpPr/>
          <p:nvPr/>
        </p:nvSpPr>
        <p:spPr>
          <a:xfrm>
            <a:off x="107504" y="1948770"/>
            <a:ext cx="9036496" cy="400110"/>
          </a:xfrm>
          <a:prstGeom prst="rect">
            <a:avLst/>
          </a:prstGeom>
        </p:spPr>
        <p:txBody>
          <a:bodyPr wrap="square">
            <a:spAutoFit/>
          </a:bodyPr>
          <a:lstStyle/>
          <a:p>
            <a:pPr algn="ctr"/>
            <a:r>
              <a:rPr lang="nl-NL" sz="2000" dirty="0">
                <a:solidFill>
                  <a:srgbClr val="0000FF"/>
                </a:solidFill>
              </a:rPr>
              <a:t>Persoonlijkheid: ‘ik ben’. Op dit niveau spelen ook de emoties. Je zelfgevoel.</a:t>
            </a:r>
          </a:p>
        </p:txBody>
      </p:sp>
      <p:sp>
        <p:nvSpPr>
          <p:cNvPr id="8" name="Rechthoek 7"/>
          <p:cNvSpPr/>
          <p:nvPr/>
        </p:nvSpPr>
        <p:spPr>
          <a:xfrm>
            <a:off x="323528" y="6093296"/>
            <a:ext cx="8640960" cy="3600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rPr>
              <a:t>1 Omgeving</a:t>
            </a:r>
          </a:p>
        </p:txBody>
      </p:sp>
      <p:sp>
        <p:nvSpPr>
          <p:cNvPr id="9" name="Rechthoek 8"/>
          <p:cNvSpPr/>
          <p:nvPr/>
        </p:nvSpPr>
        <p:spPr>
          <a:xfrm>
            <a:off x="323528" y="5085184"/>
            <a:ext cx="8640960" cy="3600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rPr>
              <a:t>2 Gedrag</a:t>
            </a:r>
          </a:p>
        </p:txBody>
      </p:sp>
      <p:sp>
        <p:nvSpPr>
          <p:cNvPr id="10" name="Rechthoek 9"/>
          <p:cNvSpPr/>
          <p:nvPr/>
        </p:nvSpPr>
        <p:spPr>
          <a:xfrm>
            <a:off x="323528" y="4221088"/>
            <a:ext cx="8640960" cy="3600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rPr>
              <a:t>3 Vaardigheden</a:t>
            </a:r>
          </a:p>
        </p:txBody>
      </p:sp>
      <p:sp>
        <p:nvSpPr>
          <p:cNvPr id="11" name="Rechthoek 10"/>
          <p:cNvSpPr/>
          <p:nvPr/>
        </p:nvSpPr>
        <p:spPr>
          <a:xfrm>
            <a:off x="323528" y="2636912"/>
            <a:ext cx="8640960" cy="3600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rPr>
              <a:t>4 Overtuigingen en Waarden</a:t>
            </a:r>
          </a:p>
        </p:txBody>
      </p:sp>
      <p:sp>
        <p:nvSpPr>
          <p:cNvPr id="12" name="Tijdelijke aanduiding voor inhoud 2"/>
          <p:cNvSpPr txBox="1">
            <a:spLocks/>
          </p:cNvSpPr>
          <p:nvPr/>
        </p:nvSpPr>
        <p:spPr>
          <a:xfrm>
            <a:off x="611560" y="4581128"/>
            <a:ext cx="8075240" cy="36004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a:ln>
                  <a:noFill/>
                </a:ln>
                <a:solidFill>
                  <a:srgbClr val="0000FF"/>
                </a:solidFill>
                <a:effectLst/>
                <a:uLnTx/>
                <a:uFillTx/>
                <a:latin typeface="+mn-lt"/>
                <a:ea typeface="+mn-ea"/>
                <a:cs typeface="+mn-cs"/>
              </a:rPr>
              <a:t>Vermogens, hulpbronnen, kwaliteiten, wat je kunt.</a:t>
            </a:r>
          </a:p>
        </p:txBody>
      </p:sp>
      <p:sp>
        <p:nvSpPr>
          <p:cNvPr id="13" name="Tijdelijke aanduiding voor inhoud 2"/>
          <p:cNvSpPr txBox="1">
            <a:spLocks/>
          </p:cNvSpPr>
          <p:nvPr/>
        </p:nvSpPr>
        <p:spPr>
          <a:xfrm>
            <a:off x="251520" y="5445224"/>
            <a:ext cx="8784976" cy="360040"/>
          </a:xfrm>
          <a:prstGeom prst="rect">
            <a:avLst/>
          </a:prstGeom>
        </p:spPr>
        <p:txBody>
          <a:bodyPr vert="horz" lIns="91440" tIns="45720" rIns="91440" bIns="45720" rtlCol="0">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200" b="0" i="0" u="none" strike="noStrike" kern="1200" cap="none" spc="0" normalizeH="0" baseline="0" noProof="0" dirty="0">
                <a:ln>
                  <a:noFill/>
                </a:ln>
                <a:solidFill>
                  <a:srgbClr val="0000FF"/>
                </a:solidFill>
                <a:effectLst/>
                <a:uLnTx/>
                <a:uFillTx/>
                <a:latin typeface="+mn-lt"/>
                <a:ea typeface="+mn-ea"/>
                <a:cs typeface="+mn-cs"/>
              </a:rPr>
              <a:t> Alles wat je kunt zien en horen van de ander, wat je op video vast kunt leggen.</a:t>
            </a:r>
          </a:p>
        </p:txBody>
      </p:sp>
      <p:sp>
        <p:nvSpPr>
          <p:cNvPr id="14" name="Tijdelijke aanduiding voor inhoud 2"/>
          <p:cNvSpPr txBox="1">
            <a:spLocks/>
          </p:cNvSpPr>
          <p:nvPr/>
        </p:nvSpPr>
        <p:spPr>
          <a:xfrm>
            <a:off x="611560" y="6453336"/>
            <a:ext cx="8075240" cy="28803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a:ln>
                  <a:noFill/>
                </a:ln>
                <a:solidFill>
                  <a:srgbClr val="0000FF"/>
                </a:solidFill>
                <a:effectLst/>
                <a:uLnTx/>
                <a:uFillTx/>
                <a:latin typeface="+mn-lt"/>
                <a:ea typeface="+mn-ea"/>
                <a:cs typeface="+mn-cs"/>
              </a:rPr>
              <a:t>Alles wat om je heen is, de context en de tijd.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0-#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0-#ppt_w/2"/>
                                          </p:val>
                                        </p:tav>
                                        <p:tav tm="100000">
                                          <p:val>
                                            <p:strVal val="#ppt_x"/>
                                          </p:val>
                                        </p:tav>
                                      </p:tavLst>
                                    </p:anim>
                                    <p:anim calcmode="lin" valueType="num">
                                      <p:cBhvr additive="base">
                                        <p:cTn id="6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0-#ppt_w/2"/>
                                          </p:val>
                                        </p:tav>
                                        <p:tav tm="100000">
                                          <p:val>
                                            <p:strVal val="#ppt_x"/>
                                          </p:val>
                                        </p:tav>
                                      </p:tavLst>
                                    </p:anim>
                                    <p:anim calcmode="lin" valueType="num">
                                      <p:cBhvr additive="base">
                                        <p:cTn id="7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0-#ppt_w/2"/>
                                          </p:val>
                                        </p:tav>
                                        <p:tav tm="100000">
                                          <p:val>
                                            <p:strVal val="#ppt_x"/>
                                          </p:val>
                                        </p:tav>
                                      </p:tavLst>
                                    </p:anim>
                                    <p:anim calcmode="lin" valueType="num">
                                      <p:cBhvr additive="base">
                                        <p:cTn id="8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5" grpId="0" animBg="1"/>
      <p:bldP spid="6" grpId="0"/>
      <p:bldP spid="7" grpId="0"/>
      <p:bldP spid="8" grpId="0" animBg="1"/>
      <p:bldP spid="9" grpId="0" animBg="1"/>
      <p:bldP spid="10" grpId="0" animBg="1"/>
      <p:bldP spid="11" grpId="0" animBg="1"/>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384"/>
            <a:ext cx="8964488" cy="548680"/>
          </a:xfrm>
        </p:spPr>
        <p:txBody>
          <a:bodyPr>
            <a:noAutofit/>
          </a:bodyPr>
          <a:lstStyle/>
          <a:p>
            <a:r>
              <a:rPr lang="nl-NL" sz="3200" b="1" dirty="0">
                <a:solidFill>
                  <a:srgbClr val="0000FF"/>
                </a:solidFill>
              </a:rPr>
              <a:t>12. Oefening Herkennen van Neurologische Niveaus</a:t>
            </a:r>
          </a:p>
        </p:txBody>
      </p:sp>
      <p:sp>
        <p:nvSpPr>
          <p:cNvPr id="3" name="Tijdelijke aanduiding voor inhoud 2"/>
          <p:cNvSpPr>
            <a:spLocks noGrp="1"/>
          </p:cNvSpPr>
          <p:nvPr>
            <p:ph idx="1"/>
          </p:nvPr>
        </p:nvSpPr>
        <p:spPr>
          <a:xfrm>
            <a:off x="457200" y="432048"/>
            <a:ext cx="8686800" cy="6165304"/>
          </a:xfrm>
        </p:spPr>
        <p:txBody>
          <a:bodyPr>
            <a:noAutofit/>
          </a:bodyPr>
          <a:lstStyle/>
          <a:p>
            <a:pPr>
              <a:spcBef>
                <a:spcPts val="600"/>
              </a:spcBef>
              <a:buNone/>
            </a:pPr>
            <a:r>
              <a:rPr lang="nl-NL" sz="1200" dirty="0"/>
              <a:t>Geef van onderstaande uitspraken aan op welk neurologisch niveau ze liggen.</a:t>
            </a:r>
          </a:p>
          <a:p>
            <a:pPr>
              <a:spcBef>
                <a:spcPts val="0"/>
              </a:spcBef>
              <a:spcAft>
                <a:spcPts val="1200"/>
              </a:spcAft>
              <a:buNone/>
            </a:pPr>
            <a:r>
              <a:rPr lang="nl-NL" sz="1200" dirty="0"/>
              <a:t>Sommige uitspraken liggen op meerdere niveaus tegelijk.</a:t>
            </a:r>
          </a:p>
          <a:p>
            <a:pPr>
              <a:lnSpc>
                <a:spcPct val="120000"/>
              </a:lnSpc>
              <a:buNone/>
              <a:tabLst>
                <a:tab pos="6902450" algn="l"/>
              </a:tabLst>
            </a:pPr>
            <a:r>
              <a:rPr lang="nl-NL" sz="1400" dirty="0"/>
              <a:t>1. In een ander bedrijf zou ik niet zo snel aan de top gekomen zijn als hier.	</a:t>
            </a:r>
          </a:p>
          <a:p>
            <a:pPr>
              <a:lnSpc>
                <a:spcPct val="120000"/>
              </a:lnSpc>
              <a:buNone/>
              <a:tabLst>
                <a:tab pos="6902450" algn="l"/>
              </a:tabLst>
            </a:pPr>
            <a:r>
              <a:rPr lang="nl-NL" sz="1400" dirty="0">
                <a:solidFill>
                  <a:srgbClr val="0000FF"/>
                </a:solidFill>
              </a:rPr>
              <a:t>Overtuiging over omgeving</a:t>
            </a:r>
          </a:p>
          <a:p>
            <a:pPr>
              <a:lnSpc>
                <a:spcPct val="120000"/>
              </a:lnSpc>
              <a:buNone/>
              <a:tabLst>
                <a:tab pos="6902450" algn="l"/>
              </a:tabLst>
            </a:pPr>
            <a:r>
              <a:rPr lang="nl-NL" sz="1400" dirty="0"/>
              <a:t>2. Hij zit een paar dagen voor zijn werk in Parijs en vliegt van daar naar Brussel.	</a:t>
            </a:r>
          </a:p>
          <a:p>
            <a:pPr>
              <a:lnSpc>
                <a:spcPct val="120000"/>
              </a:lnSpc>
              <a:buNone/>
              <a:tabLst>
                <a:tab pos="6902450" algn="l"/>
              </a:tabLst>
            </a:pPr>
            <a:r>
              <a:rPr lang="nl-NL" sz="1400" dirty="0">
                <a:solidFill>
                  <a:srgbClr val="0000FF"/>
                </a:solidFill>
              </a:rPr>
              <a:t>Omgeving</a:t>
            </a:r>
          </a:p>
          <a:p>
            <a:pPr>
              <a:lnSpc>
                <a:spcPct val="120000"/>
              </a:lnSpc>
              <a:buNone/>
              <a:tabLst>
                <a:tab pos="6902450" algn="l"/>
              </a:tabLst>
            </a:pPr>
            <a:r>
              <a:rPr lang="nl-NL" sz="1400" dirty="0"/>
              <a:t>3. Zij is zo iemand die alles voor anderen over heeft. 	</a:t>
            </a:r>
          </a:p>
          <a:p>
            <a:pPr>
              <a:lnSpc>
                <a:spcPct val="120000"/>
              </a:lnSpc>
              <a:buNone/>
              <a:tabLst>
                <a:tab pos="6902450" algn="l"/>
              </a:tabLst>
            </a:pPr>
            <a:r>
              <a:rPr lang="nl-NL" sz="1400" dirty="0">
                <a:solidFill>
                  <a:srgbClr val="0000FF"/>
                </a:solidFill>
              </a:rPr>
              <a:t>Identiteit </a:t>
            </a:r>
          </a:p>
          <a:p>
            <a:pPr>
              <a:lnSpc>
                <a:spcPct val="120000"/>
              </a:lnSpc>
              <a:buNone/>
              <a:tabLst>
                <a:tab pos="6902450" algn="l"/>
              </a:tabLst>
            </a:pPr>
            <a:r>
              <a:rPr lang="nl-NL" sz="1400" dirty="0"/>
              <a:t>4. Wie naar deze film kijkt schiet al snel in de lach.	</a:t>
            </a:r>
          </a:p>
          <a:p>
            <a:pPr>
              <a:lnSpc>
                <a:spcPct val="120000"/>
              </a:lnSpc>
              <a:buNone/>
              <a:tabLst>
                <a:tab pos="6902450" algn="l"/>
              </a:tabLst>
            </a:pPr>
            <a:r>
              <a:rPr lang="nl-NL" sz="1400" dirty="0">
                <a:solidFill>
                  <a:srgbClr val="0000FF"/>
                </a:solidFill>
              </a:rPr>
              <a:t>Gedrag</a:t>
            </a:r>
          </a:p>
          <a:p>
            <a:pPr>
              <a:lnSpc>
                <a:spcPct val="120000"/>
              </a:lnSpc>
              <a:buNone/>
              <a:tabLst>
                <a:tab pos="6902450" algn="l"/>
              </a:tabLst>
            </a:pPr>
            <a:r>
              <a:rPr lang="nl-NL" sz="1400" dirty="0"/>
              <a:t>5. Meisjes hebben nu eenmaal geen aanleg voor wiskunde.	</a:t>
            </a:r>
          </a:p>
          <a:p>
            <a:pPr>
              <a:lnSpc>
                <a:spcPct val="120000"/>
              </a:lnSpc>
              <a:buNone/>
              <a:tabLst>
                <a:tab pos="6902450" algn="l"/>
              </a:tabLst>
            </a:pPr>
            <a:r>
              <a:rPr lang="nl-NL" sz="1400" dirty="0">
                <a:solidFill>
                  <a:srgbClr val="0000FF"/>
                </a:solidFill>
              </a:rPr>
              <a:t>Overtuiging over identiteit</a:t>
            </a:r>
          </a:p>
          <a:p>
            <a:pPr>
              <a:lnSpc>
                <a:spcPct val="120000"/>
              </a:lnSpc>
              <a:buNone/>
              <a:tabLst>
                <a:tab pos="6902450" algn="l"/>
              </a:tabLst>
            </a:pPr>
            <a:r>
              <a:rPr lang="nl-NL" sz="1400" dirty="0"/>
              <a:t>6. Waar is de WC?	</a:t>
            </a:r>
          </a:p>
          <a:p>
            <a:pPr>
              <a:lnSpc>
                <a:spcPct val="120000"/>
              </a:lnSpc>
              <a:buNone/>
              <a:tabLst>
                <a:tab pos="6902450" algn="l"/>
              </a:tabLst>
            </a:pPr>
            <a:r>
              <a:rPr lang="nl-NL" sz="1400" dirty="0">
                <a:solidFill>
                  <a:srgbClr val="0000FF"/>
                </a:solidFill>
              </a:rPr>
              <a:t>Omgeving</a:t>
            </a:r>
          </a:p>
          <a:p>
            <a:pPr>
              <a:lnSpc>
                <a:spcPct val="120000"/>
              </a:lnSpc>
              <a:buNone/>
              <a:tabLst>
                <a:tab pos="6902450" algn="l"/>
              </a:tabLst>
            </a:pPr>
            <a:r>
              <a:rPr lang="nl-NL" sz="1400" dirty="0"/>
              <a:t>8. Het gaat bij topsport tenslotte om de mentaliteit.	</a:t>
            </a:r>
          </a:p>
          <a:p>
            <a:pPr>
              <a:lnSpc>
                <a:spcPct val="120000"/>
              </a:lnSpc>
              <a:buNone/>
              <a:tabLst>
                <a:tab pos="6902450" algn="l"/>
              </a:tabLst>
            </a:pPr>
            <a:r>
              <a:rPr lang="nl-NL" sz="1400" dirty="0">
                <a:solidFill>
                  <a:srgbClr val="0000FF"/>
                </a:solidFill>
              </a:rPr>
              <a:t>Overtuiging  over waarde</a:t>
            </a:r>
          </a:p>
          <a:p>
            <a:pPr>
              <a:lnSpc>
                <a:spcPct val="120000"/>
              </a:lnSpc>
              <a:buNone/>
              <a:tabLst>
                <a:tab pos="3675063" algn="l"/>
                <a:tab pos="6902450" algn="l"/>
              </a:tabLst>
            </a:pPr>
            <a:r>
              <a:rPr lang="nl-NL" sz="1400" dirty="0"/>
              <a:t>9. Ik zou het wel willen doen, maar ik weet dat het me nooit zal lukken.	</a:t>
            </a:r>
          </a:p>
          <a:p>
            <a:pPr>
              <a:lnSpc>
                <a:spcPct val="120000"/>
              </a:lnSpc>
              <a:buNone/>
              <a:tabLst>
                <a:tab pos="3675063" algn="l"/>
                <a:tab pos="6902450" algn="l"/>
              </a:tabLst>
            </a:pPr>
            <a:r>
              <a:rPr lang="nl-NL" sz="1400" dirty="0">
                <a:solidFill>
                  <a:srgbClr val="0000FF"/>
                </a:solidFill>
              </a:rPr>
              <a:t>Overtuiging over vaardigheden</a:t>
            </a:r>
          </a:p>
          <a:p>
            <a:pPr>
              <a:lnSpc>
                <a:spcPct val="120000"/>
              </a:lnSpc>
              <a:buNone/>
              <a:tabLst>
                <a:tab pos="6902450" algn="l"/>
              </a:tabLst>
            </a:pPr>
            <a:r>
              <a:rPr lang="nl-NL" sz="1400" dirty="0"/>
              <a:t>10. Zit de deur op slot en is het gas uit?	</a:t>
            </a:r>
          </a:p>
          <a:p>
            <a:pPr>
              <a:lnSpc>
                <a:spcPct val="120000"/>
              </a:lnSpc>
              <a:buNone/>
              <a:tabLst>
                <a:tab pos="6902450" algn="l"/>
              </a:tabLst>
            </a:pPr>
            <a:r>
              <a:rPr lang="nl-NL" sz="1400" dirty="0">
                <a:solidFill>
                  <a:srgbClr val="0000FF"/>
                </a:solidFill>
              </a:rPr>
              <a:t>Omgeving</a:t>
            </a:r>
          </a:p>
          <a:p>
            <a:pPr>
              <a:lnSpc>
                <a:spcPct val="120000"/>
              </a:lnSpc>
            </a:pPr>
            <a:endParaRPr lang="nl-NL"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fill="hold"/>
                                        <p:tgtEl>
                                          <p:spTgt spid="3">
                                            <p:txEl>
                                              <p:pRg st="17" end="17"/>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additive="base">
                                        <p:cTn id="115" dur="500" fill="hold"/>
                                        <p:tgtEl>
                                          <p:spTgt spid="3">
                                            <p:txEl>
                                              <p:pRg st="18" end="18"/>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3">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additive="base">
                                        <p:cTn id="121" dur="500" fill="hold"/>
                                        <p:tgtEl>
                                          <p:spTgt spid="3">
                                            <p:txEl>
                                              <p:pRg st="19" end="19"/>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3">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96C53-23EC-4048-B05C-F93094CE1F11}"/>
              </a:ext>
            </a:extLst>
          </p:cNvPr>
          <p:cNvSpPr>
            <a:spLocks noGrp="1"/>
          </p:cNvSpPr>
          <p:nvPr>
            <p:ph type="title"/>
          </p:nvPr>
        </p:nvSpPr>
        <p:spPr/>
        <p:txBody>
          <a:bodyPr/>
          <a:lstStyle/>
          <a:p>
            <a:endParaRPr lang="nl-NL"/>
          </a:p>
        </p:txBody>
      </p:sp>
      <p:pic>
        <p:nvPicPr>
          <p:cNvPr id="4" name="Afbeelding 3">
            <a:hlinkClick r:id="rId2" action="ppaction://hlinkfile"/>
            <a:extLst>
              <a:ext uri="{FF2B5EF4-FFF2-40B4-BE49-F238E27FC236}">
                <a16:creationId xmlns:a16="http://schemas.microsoft.com/office/drawing/2014/main" id="{6CF24EEF-370C-4EF7-9993-1F74B76EA8BE}"/>
              </a:ext>
            </a:extLst>
          </p:cNvPr>
          <p:cNvPicPr>
            <a:picLocks noChangeAspect="1"/>
          </p:cNvPicPr>
          <p:nvPr/>
        </p:nvPicPr>
        <p:blipFill>
          <a:blip r:embed="rId3"/>
          <a:stretch>
            <a:fillRect/>
          </a:stretch>
        </p:blipFill>
        <p:spPr>
          <a:xfrm>
            <a:off x="420387" y="0"/>
            <a:ext cx="8303225" cy="6858000"/>
          </a:xfrm>
          <a:prstGeom prst="rect">
            <a:avLst/>
          </a:prstGeom>
        </p:spPr>
      </p:pic>
      <p:sp>
        <p:nvSpPr>
          <p:cNvPr id="5" name="Rechthoek 4">
            <a:extLst>
              <a:ext uri="{FF2B5EF4-FFF2-40B4-BE49-F238E27FC236}">
                <a16:creationId xmlns:a16="http://schemas.microsoft.com/office/drawing/2014/main" id="{6C488FB3-0D24-4B91-99C1-B5DDE26027D7}"/>
              </a:ext>
            </a:extLst>
          </p:cNvPr>
          <p:cNvSpPr/>
          <p:nvPr/>
        </p:nvSpPr>
        <p:spPr>
          <a:xfrm>
            <a:off x="539552" y="17778"/>
            <a:ext cx="1300356" cy="646331"/>
          </a:xfrm>
          <a:prstGeom prst="rect">
            <a:avLst/>
          </a:prstGeom>
          <a:noFill/>
        </p:spPr>
        <p:txBody>
          <a:bodyPr wrap="none" lIns="91440" tIns="45720" rIns="91440" bIns="45720">
            <a:spAutoFit/>
          </a:bodyPr>
          <a:lstStyle/>
          <a:p>
            <a:pPr algn="ctr"/>
            <a:r>
              <a:rPr lang="nl-NL"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Video</a:t>
            </a:r>
            <a:endParaRPr lang="nl-N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7079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E15BE-D513-4D77-8544-447CCF66A719}"/>
              </a:ext>
            </a:extLst>
          </p:cNvPr>
          <p:cNvSpPr>
            <a:spLocks noGrp="1"/>
          </p:cNvSpPr>
          <p:nvPr>
            <p:ph type="title"/>
          </p:nvPr>
        </p:nvSpPr>
        <p:spPr>
          <a:xfrm>
            <a:off x="457200" y="231230"/>
            <a:ext cx="8229600" cy="1143000"/>
          </a:xfrm>
        </p:spPr>
        <p:txBody>
          <a:bodyPr/>
          <a:lstStyle/>
          <a:p>
            <a:r>
              <a:rPr lang="nl-NL" dirty="0">
                <a:solidFill>
                  <a:srgbClr val="0000FF"/>
                </a:solidFill>
              </a:rPr>
              <a:t>Communicatie ‘op niveau’ (blz 17)</a:t>
            </a:r>
          </a:p>
        </p:txBody>
      </p:sp>
      <p:sp>
        <p:nvSpPr>
          <p:cNvPr id="3" name="Tijdelijke aanduiding voor inhoud 2">
            <a:extLst>
              <a:ext uri="{FF2B5EF4-FFF2-40B4-BE49-F238E27FC236}">
                <a16:creationId xmlns:a16="http://schemas.microsoft.com/office/drawing/2014/main" id="{3D44F127-5E38-44CF-A958-2071FC48183A}"/>
              </a:ext>
            </a:extLst>
          </p:cNvPr>
          <p:cNvSpPr>
            <a:spLocks noGrp="1"/>
          </p:cNvSpPr>
          <p:nvPr>
            <p:ph idx="1"/>
          </p:nvPr>
        </p:nvSpPr>
        <p:spPr>
          <a:xfrm>
            <a:off x="457200" y="1556792"/>
            <a:ext cx="8229600" cy="4525963"/>
          </a:xfrm>
        </p:spPr>
        <p:txBody>
          <a:bodyPr/>
          <a:lstStyle/>
          <a:p>
            <a:pPr marL="514350" indent="-514350">
              <a:buFont typeface="+mj-lt"/>
              <a:buAutoNum type="arabicPeriod"/>
            </a:pPr>
            <a:r>
              <a:rPr lang="nl-NL" dirty="0">
                <a:solidFill>
                  <a:srgbClr val="0000FF"/>
                </a:solidFill>
              </a:rPr>
              <a:t>Kies een plek (omgeving) bijvoorbeeld in je huis, auto, fiets, straat, werk….</a:t>
            </a:r>
          </a:p>
          <a:p>
            <a:pPr marL="514350" indent="-514350">
              <a:buFont typeface="+mj-lt"/>
              <a:buAutoNum type="arabicPeriod"/>
            </a:pPr>
            <a:r>
              <a:rPr lang="nl-NL" dirty="0">
                <a:solidFill>
                  <a:srgbClr val="0000FF"/>
                </a:solidFill>
              </a:rPr>
              <a:t>Ga alle neurologische niveaus langs en benoem een negatieve reactie. (omgeving, gedrag….)</a:t>
            </a:r>
          </a:p>
          <a:p>
            <a:pPr marL="514350" indent="-514350">
              <a:buFont typeface="+mj-lt"/>
              <a:buAutoNum type="arabicPeriod"/>
            </a:pPr>
            <a:r>
              <a:rPr lang="nl-NL" dirty="0">
                <a:solidFill>
                  <a:srgbClr val="0000FF"/>
                </a:solidFill>
              </a:rPr>
              <a:t>Doe hetzelfde met een positieve reactie.</a:t>
            </a:r>
          </a:p>
          <a:p>
            <a:pPr marL="0" indent="0">
              <a:buNone/>
            </a:pPr>
            <a:r>
              <a:rPr lang="nl-NL" dirty="0">
                <a:solidFill>
                  <a:srgbClr val="0000FF"/>
                </a:solidFill>
              </a:rPr>
              <a:t>Hoe gemakkelijk is het om deze overstap te maken?</a:t>
            </a:r>
          </a:p>
          <a:p>
            <a:endParaRPr lang="nl-NL" dirty="0">
              <a:solidFill>
                <a:srgbClr val="0000FF"/>
              </a:solidFill>
            </a:endParaRPr>
          </a:p>
        </p:txBody>
      </p:sp>
    </p:spTree>
    <p:extLst>
      <p:ext uri="{BB962C8B-B14F-4D97-AF65-F5344CB8AC3E}">
        <p14:creationId xmlns:p14="http://schemas.microsoft.com/office/powerpoint/2010/main" val="99446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i="1" dirty="0">
                <a:solidFill>
                  <a:srgbClr val="0000FF"/>
                </a:solidFill>
              </a:rPr>
              <a:t>Oefening 13 met praktijkvoorbeelden uit het onderwijs</a:t>
            </a:r>
            <a:endParaRPr lang="nl-NL" dirty="0">
              <a:solidFill>
                <a:srgbClr val="0000FF"/>
              </a:solidFill>
            </a:endParaRPr>
          </a:p>
        </p:txBody>
      </p:sp>
      <p:sp>
        <p:nvSpPr>
          <p:cNvPr id="3" name="Tijdelijke aanduiding voor inhoud 2"/>
          <p:cNvSpPr>
            <a:spLocks noGrp="1"/>
          </p:cNvSpPr>
          <p:nvPr>
            <p:ph idx="1"/>
          </p:nvPr>
        </p:nvSpPr>
        <p:spPr/>
        <p:txBody>
          <a:bodyPr>
            <a:normAutofit fontScale="47500" lnSpcReduction="20000"/>
          </a:bodyPr>
          <a:lstStyle/>
          <a:p>
            <a:pPr>
              <a:buNone/>
            </a:pPr>
            <a:r>
              <a:rPr lang="nl-NL" sz="4000" dirty="0">
                <a:solidFill>
                  <a:srgbClr val="0000FF"/>
                </a:solidFill>
              </a:rPr>
              <a:t>Maak van de negatieve opmerkingen van de docent motiverende opmerkingen in vraagvorm.</a:t>
            </a:r>
          </a:p>
          <a:p>
            <a:pPr>
              <a:buNone/>
            </a:pPr>
            <a:r>
              <a:rPr lang="nl-NL" sz="4000" dirty="0">
                <a:solidFill>
                  <a:srgbClr val="0000FF"/>
                </a:solidFill>
              </a:rPr>
              <a:t>(in drie/tweetallen één voorbeeld uitwerken en delen in de groep)</a:t>
            </a:r>
          </a:p>
          <a:p>
            <a:pPr>
              <a:buNone/>
            </a:pPr>
            <a:endParaRPr lang="nl-NL" sz="4000" dirty="0">
              <a:solidFill>
                <a:srgbClr val="0000FF"/>
              </a:solidFill>
            </a:endParaRPr>
          </a:p>
          <a:p>
            <a:pPr>
              <a:buNone/>
            </a:pPr>
            <a:r>
              <a:rPr lang="nl-NL" sz="4000" dirty="0">
                <a:solidFill>
                  <a:srgbClr val="0000FF"/>
                </a:solidFill>
              </a:rPr>
              <a:t>De docent heeft de leerling heeft een vier voor zijn proefwerk gegeven. (Waarneming)</a:t>
            </a:r>
          </a:p>
          <a:p>
            <a:pPr>
              <a:buNone/>
            </a:pPr>
            <a:r>
              <a:rPr lang="nl-NL" sz="4000" dirty="0">
                <a:solidFill>
                  <a:srgbClr val="0000FF"/>
                </a:solidFill>
              </a:rPr>
              <a:t> </a:t>
            </a:r>
          </a:p>
          <a:p>
            <a:pPr>
              <a:buNone/>
            </a:pPr>
            <a:r>
              <a:rPr lang="nl-NL" sz="4000" b="1" i="1" dirty="0">
                <a:solidFill>
                  <a:srgbClr val="0000FF"/>
                </a:solidFill>
              </a:rPr>
              <a:t>Voorbeeld:</a:t>
            </a:r>
            <a:endParaRPr lang="nl-NL" sz="4000" dirty="0">
              <a:solidFill>
                <a:srgbClr val="0000FF"/>
              </a:solidFill>
            </a:endParaRPr>
          </a:p>
          <a:p>
            <a:pPr>
              <a:buNone/>
            </a:pPr>
            <a:r>
              <a:rPr lang="nl-NL" sz="4000" dirty="0">
                <a:solidFill>
                  <a:srgbClr val="0000FF"/>
                </a:solidFill>
              </a:rPr>
              <a:t>Docent: "Het was ook zo </a:t>
            </a:r>
            <a:r>
              <a:rPr lang="nl-NL" sz="4000" b="1" u="sng" dirty="0">
                <a:solidFill>
                  <a:srgbClr val="0000FF"/>
                </a:solidFill>
              </a:rPr>
              <a:t>onrustig</a:t>
            </a:r>
            <a:r>
              <a:rPr lang="nl-NL" sz="4000" dirty="0">
                <a:solidFill>
                  <a:srgbClr val="0000FF"/>
                </a:solidFill>
              </a:rPr>
              <a:t> in de klas"</a:t>
            </a:r>
          </a:p>
          <a:p>
            <a:pPr>
              <a:buNone/>
            </a:pPr>
            <a:r>
              <a:rPr lang="nl-NL" sz="4000" dirty="0">
                <a:solidFill>
                  <a:srgbClr val="0000FF"/>
                </a:solidFill>
              </a:rPr>
              <a:t> </a:t>
            </a:r>
          </a:p>
          <a:p>
            <a:pPr>
              <a:buNone/>
            </a:pPr>
            <a:r>
              <a:rPr lang="nl-NL" sz="4000" dirty="0">
                <a:solidFill>
                  <a:srgbClr val="0000FF"/>
                </a:solidFill>
              </a:rPr>
              <a:t>Effect:</a:t>
            </a:r>
          </a:p>
          <a:p>
            <a:pPr>
              <a:buNone/>
            </a:pPr>
            <a:r>
              <a:rPr lang="nl-NL" sz="4000" dirty="0">
                <a:solidFill>
                  <a:srgbClr val="0000FF"/>
                </a:solidFill>
              </a:rPr>
              <a:t>De oorzaak wordt in de Omgeving gelegd, de leerling voelt zich niet aangesproken op Vermogens, Gedrag of Overtuiging (motivatie?).</a:t>
            </a:r>
          </a:p>
          <a:p>
            <a:pPr>
              <a:buNone/>
            </a:pPr>
            <a:r>
              <a:rPr lang="nl-NL" sz="4000" dirty="0">
                <a:solidFill>
                  <a:srgbClr val="0000FF"/>
                </a:solidFill>
              </a:rPr>
              <a:t> </a:t>
            </a:r>
          </a:p>
          <a:p>
            <a:pPr>
              <a:buNone/>
            </a:pPr>
            <a:r>
              <a:rPr lang="nl-NL" sz="4000" i="1" dirty="0">
                <a:solidFill>
                  <a:srgbClr val="0000FF"/>
                </a:solidFill>
              </a:rPr>
              <a:t>Beter: Hoe zou het zijn als je apart </a:t>
            </a:r>
            <a:r>
              <a:rPr lang="nl-NL" sz="4000" b="1" i="1" u="sng" dirty="0">
                <a:solidFill>
                  <a:srgbClr val="0000FF"/>
                </a:solidFill>
              </a:rPr>
              <a:t>rustig</a:t>
            </a:r>
            <a:r>
              <a:rPr lang="nl-NL" sz="4000" i="1" dirty="0">
                <a:solidFill>
                  <a:srgbClr val="0000FF"/>
                </a:solidFill>
              </a:rPr>
              <a:t> op een kamertje het proefwerk zou kunnen maken?</a:t>
            </a:r>
            <a:endParaRPr lang="nl-NL" sz="4000" dirty="0">
              <a:solidFill>
                <a:srgbClr val="0000FF"/>
              </a:solidFill>
            </a:endParaRPr>
          </a:p>
          <a:p>
            <a:pPr>
              <a:buNone/>
            </a:pPr>
            <a:endParaRPr lang="nl-NL" sz="4000" dirty="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7384"/>
            <a:ext cx="8229600" cy="504056"/>
          </a:xfrm>
        </p:spPr>
        <p:txBody>
          <a:bodyPr>
            <a:normAutofit fontScale="90000"/>
          </a:bodyPr>
          <a:lstStyle/>
          <a:p>
            <a:r>
              <a:rPr lang="nl-NL" b="1" dirty="0">
                <a:solidFill>
                  <a:srgbClr val="0000FF"/>
                </a:solidFill>
              </a:rPr>
              <a:t>Vervolg oefening 13 </a:t>
            </a:r>
          </a:p>
        </p:txBody>
      </p:sp>
      <p:sp>
        <p:nvSpPr>
          <p:cNvPr id="3" name="Tijdelijke aanduiding voor inhoud 2"/>
          <p:cNvSpPr>
            <a:spLocks noGrp="1"/>
          </p:cNvSpPr>
          <p:nvPr>
            <p:ph idx="1"/>
          </p:nvPr>
        </p:nvSpPr>
        <p:spPr>
          <a:xfrm>
            <a:off x="457200" y="476672"/>
            <a:ext cx="8229600" cy="5688632"/>
          </a:xfrm>
        </p:spPr>
        <p:txBody>
          <a:bodyPr>
            <a:noAutofit/>
          </a:bodyPr>
          <a:lstStyle/>
          <a:p>
            <a:pPr marL="742950" lvl="0" indent="-742950">
              <a:buNone/>
            </a:pPr>
            <a:r>
              <a:rPr lang="nl-NL" sz="1800" b="1" dirty="0">
                <a:solidFill>
                  <a:srgbClr val="0000FF"/>
                </a:solidFill>
              </a:rPr>
              <a:t>Docent: "Je hebt het veel te snel gemaakt"</a:t>
            </a:r>
          </a:p>
          <a:p>
            <a:pPr>
              <a:buNone/>
            </a:pPr>
            <a:r>
              <a:rPr lang="nl-NL" sz="1800" dirty="0">
                <a:solidFill>
                  <a:srgbClr val="0000FF"/>
                </a:solidFill>
              </a:rPr>
              <a:t>Effect: De oorzaak wordt bij het Gedrag gelegd (en Gedrag kun je veranderen).</a:t>
            </a:r>
          </a:p>
          <a:p>
            <a:pPr>
              <a:buNone/>
            </a:pPr>
            <a:r>
              <a:rPr lang="nl-NL" sz="1800" dirty="0">
                <a:solidFill>
                  <a:srgbClr val="0000FF"/>
                </a:solidFill>
              </a:rPr>
              <a:t> </a:t>
            </a:r>
          </a:p>
          <a:p>
            <a:pPr lvl="0">
              <a:buNone/>
            </a:pPr>
            <a:r>
              <a:rPr lang="nl-NL" sz="1800" b="1" dirty="0">
                <a:solidFill>
                  <a:srgbClr val="0000FF"/>
                </a:solidFill>
              </a:rPr>
              <a:t>Docent: "Je hebt nog niet zoveel inzicht in die sommen, is het wel?" </a:t>
            </a:r>
          </a:p>
          <a:p>
            <a:pPr marL="538163" indent="-538163">
              <a:buNone/>
            </a:pPr>
            <a:r>
              <a:rPr lang="nl-NL" sz="1800" dirty="0">
                <a:solidFill>
                  <a:srgbClr val="0000FF"/>
                </a:solidFill>
              </a:rPr>
              <a:t>Effect: De opmerking betreft de Vermogens. Ook op het verbeteren van je Vermogens heb je zelf invloed.</a:t>
            </a:r>
          </a:p>
          <a:p>
            <a:pPr>
              <a:buNone/>
            </a:pPr>
            <a:r>
              <a:rPr lang="nl-NL" sz="1800" dirty="0">
                <a:solidFill>
                  <a:srgbClr val="0000FF"/>
                </a:solidFill>
              </a:rPr>
              <a:t> </a:t>
            </a:r>
          </a:p>
          <a:p>
            <a:pPr marL="717550" lvl="0" indent="-717550">
              <a:buNone/>
            </a:pPr>
            <a:r>
              <a:rPr lang="nl-NL" sz="1800" b="1" dirty="0">
                <a:solidFill>
                  <a:srgbClr val="0000FF"/>
                </a:solidFill>
              </a:rPr>
              <a:t>Docent: "Maak je er maar niet al te druk om. Een heleboel meisjes haken uiteindelijk toch af bij wiskunde."</a:t>
            </a:r>
          </a:p>
          <a:p>
            <a:pPr marL="538163" indent="-538163">
              <a:buNone/>
            </a:pPr>
            <a:r>
              <a:rPr lang="nl-NL" sz="1800" dirty="0">
                <a:solidFill>
                  <a:srgbClr val="0000FF"/>
                </a:solidFill>
              </a:rPr>
              <a:t>Effect: Er wordt een Overtuiging uitgesproken of bekrachtigd die invloed heeft op het zelfbeeld, ook op het hele leerproces: van 'willen' via 'kunnen' tot 'doen'.</a:t>
            </a:r>
          </a:p>
          <a:p>
            <a:pPr>
              <a:buNone/>
            </a:pPr>
            <a:r>
              <a:rPr lang="nl-NL" sz="1800" dirty="0">
                <a:solidFill>
                  <a:srgbClr val="0000FF"/>
                </a:solidFill>
              </a:rPr>
              <a:t> </a:t>
            </a:r>
          </a:p>
          <a:p>
            <a:pPr lvl="0">
              <a:buNone/>
            </a:pPr>
            <a:r>
              <a:rPr lang="nl-NL" sz="1800" b="1" dirty="0">
                <a:solidFill>
                  <a:srgbClr val="0000FF"/>
                </a:solidFill>
              </a:rPr>
              <a:t>Docent: "Je bent nu eenmaal zwak in wiskunde." (of: je bent dyslectisch).</a:t>
            </a:r>
          </a:p>
          <a:p>
            <a:pPr marL="627063" indent="-627063">
              <a:buNone/>
            </a:pPr>
            <a:r>
              <a:rPr lang="nl-NL" sz="1800" dirty="0">
                <a:solidFill>
                  <a:srgbClr val="0000FF"/>
                </a:solidFill>
              </a:rPr>
              <a:t>Effect: Zo'n opmerking raakt iemand in zijn Identiteit en de leerling zal niet gemakkelijk iets veranderen.</a:t>
            </a:r>
          </a:p>
          <a:p>
            <a:pPr>
              <a:buNone/>
            </a:pPr>
            <a:r>
              <a:rPr lang="nl-NL" sz="1800" dirty="0">
                <a:solidFill>
                  <a:srgbClr val="0000FF"/>
                </a:solidFill>
              </a:rPr>
              <a:t> </a:t>
            </a:r>
          </a:p>
          <a:p>
            <a:pPr lvl="0">
              <a:buNone/>
            </a:pPr>
            <a:r>
              <a:rPr lang="nl-NL" sz="1800" b="1" dirty="0">
                <a:solidFill>
                  <a:srgbClr val="0000FF"/>
                </a:solidFill>
              </a:rPr>
              <a:t>Docent: “Als je dokter wilt worden, mag je wel wat meer aandacht aan wiskunde besteden”.</a:t>
            </a:r>
          </a:p>
          <a:p>
            <a:pPr marL="538163" indent="-538163">
              <a:buNone/>
            </a:pPr>
            <a:r>
              <a:rPr lang="nl-NL" sz="1800" dirty="0">
                <a:solidFill>
                  <a:srgbClr val="0000FF"/>
                </a:solidFill>
              </a:rPr>
              <a:t>Effect: De docent doet een appel op de missie van de leerling, die zal denken: wat wil ik uiteindelijk?.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3365</TotalTime>
  <Words>1751</Words>
  <Application>Microsoft Office PowerPoint</Application>
  <PresentationFormat>Diavoorstelling (4:3)</PresentationFormat>
  <Paragraphs>172</Paragraphs>
  <Slides>18</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Cambria</vt:lpstr>
      <vt:lpstr>Comic Sans MS</vt:lpstr>
      <vt:lpstr>Office-thema</vt:lpstr>
      <vt:lpstr>bij de NLP-vervolgcursus  “Je ongekende vermogens nog beter ontwikkelen”</vt:lpstr>
      <vt:lpstr>Zonnestraaltjes</vt:lpstr>
      <vt:lpstr>Open Frame</vt:lpstr>
      <vt:lpstr>Neurologische niveaus</vt:lpstr>
      <vt:lpstr>12. Oefening Herkennen van Neurologische Niveaus</vt:lpstr>
      <vt:lpstr>PowerPoint-presentatie</vt:lpstr>
      <vt:lpstr>Communicatie ‘op niveau’ (blz 17)</vt:lpstr>
      <vt:lpstr>Oefening 13 met praktijkvoorbeelden uit het onderwijs</vt:lpstr>
      <vt:lpstr>Vervolg oefening 13 </vt:lpstr>
      <vt:lpstr>Vervolg oefening 13 </vt:lpstr>
      <vt:lpstr>PowerPoint-presentatie</vt:lpstr>
      <vt:lpstr>Hulpbronnen, hoe gebruik je ze?</vt:lpstr>
      <vt:lpstr>Wat zijn bronnen?</vt:lpstr>
      <vt:lpstr>PowerPoint-presentatie</vt:lpstr>
      <vt:lpstr>Oefening 15: Vanuit jouw bronnen de Neurologische Niveaus op één lijn brengen vanuit je bronnen</vt:lpstr>
      <vt:lpstr>Oefening 15: vervolg 1</vt:lpstr>
      <vt:lpstr>Oefening 15: vervolg 2</vt:lpstr>
      <vt:lpstr>Oefening 15 (vervolg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 jij ‘je ongekende vermogens’ leren kennen?</dc:title>
  <dc:creator>Sytse</dc:creator>
  <cp:lastModifiedBy>sytse tjallingii</cp:lastModifiedBy>
  <cp:revision>70</cp:revision>
  <dcterms:created xsi:type="dcterms:W3CDTF">2015-01-05T14:54:59Z</dcterms:created>
  <dcterms:modified xsi:type="dcterms:W3CDTF">2020-01-20T15:02:54Z</dcterms:modified>
</cp:coreProperties>
</file>