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48" r:id="rId1"/>
  </p:sldMasterIdLst>
  <p:notesMasterIdLst>
    <p:notesMasterId r:id="rId21"/>
  </p:notesMasterIdLst>
  <p:sldIdLst>
    <p:sldId id="259" r:id="rId2"/>
    <p:sldId id="328" r:id="rId3"/>
    <p:sldId id="466" r:id="rId4"/>
    <p:sldId id="376" r:id="rId5"/>
    <p:sldId id="331" r:id="rId6"/>
    <p:sldId id="467" r:id="rId7"/>
    <p:sldId id="468" r:id="rId8"/>
    <p:sldId id="330" r:id="rId9"/>
    <p:sldId id="469" r:id="rId10"/>
    <p:sldId id="504" r:id="rId11"/>
    <p:sldId id="505" r:id="rId12"/>
    <p:sldId id="506" r:id="rId13"/>
    <p:sldId id="440" r:id="rId14"/>
    <p:sldId id="323" r:id="rId15"/>
    <p:sldId id="334" r:id="rId16"/>
    <p:sldId id="335" r:id="rId17"/>
    <p:sldId id="336" r:id="rId18"/>
    <p:sldId id="507" r:id="rId19"/>
    <p:sldId id="338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20-1-2020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"/>
            <a:ext cx="5544617" cy="4637316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281936"/>
            <a:ext cx="4032448" cy="576064"/>
          </a:xfrm>
        </p:spPr>
        <p:txBody>
          <a:bodyPr>
            <a:normAutofit fontScale="92500"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Volksuniversiteit 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832048" y="4653136"/>
            <a:ext cx="7772400" cy="161404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bij</a:t>
            </a:r>
            <a:r>
              <a:rPr lang="en-US" b="1" dirty="0">
                <a:solidFill>
                  <a:srgbClr val="FF0000"/>
                </a:solidFill>
              </a:rPr>
              <a:t> de NLP-</a:t>
            </a:r>
            <a:r>
              <a:rPr lang="en-US" b="1" dirty="0" err="1">
                <a:solidFill>
                  <a:srgbClr val="FF0000"/>
                </a:solidFill>
              </a:rPr>
              <a:t>vervolgcursus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“Je </a:t>
            </a:r>
            <a:r>
              <a:rPr lang="en-US" b="1" dirty="0" err="1">
                <a:solidFill>
                  <a:srgbClr val="FF0000"/>
                </a:solidFill>
              </a:rPr>
              <a:t>ongekende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vermogens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beter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ontwikkelen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724128" y="628193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>
                <a:solidFill>
                  <a:srgbClr val="0000FF"/>
                </a:solidFill>
              </a:rPr>
              <a:t>Week 1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 rot="20349446">
            <a:off x="2894882" y="1607221"/>
            <a:ext cx="33682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Welkom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19970" y="82717"/>
            <a:ext cx="33843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nl-NL" sz="2600" b="1" i="0" u="none" strike="noStrike" cap="none" normalizeH="0" baseline="0" dirty="0" err="1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Staps</a:t>
            </a:r>
            <a:r>
              <a:rPr kumimoji="0" lang="nl-NL" sz="2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Leer Proces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2850" y="5733256"/>
            <a:ext cx="4699825" cy="504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Onbewust 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32850" y="764705"/>
            <a:ext cx="4699825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nl-NL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nbewust </a:t>
            </a:r>
            <a:r>
              <a:rPr lang="nl-NL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32850" y="2420888"/>
            <a:ext cx="4699825" cy="62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onbekwaam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32215" y="4005064"/>
            <a:ext cx="4699825" cy="568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nl-NL" sz="2800" b="1" i="0" u="none" strike="noStrike" cap="none" normalizeH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nl-NL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5586" y="2048034"/>
            <a:ext cx="2148092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worden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5326" y="3674524"/>
            <a:ext cx="1257234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Oefenen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6193" y="5393768"/>
            <a:ext cx="1600116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Routineren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6309320"/>
            <a:ext cx="3885996" cy="4953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Afleren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van stap 4 naar 2 en weer naar 4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Opnieuw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leren: van 2 naar 4.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b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38943" y="487596"/>
            <a:ext cx="1872208" cy="1224136"/>
          </a:xfrm>
          <a:prstGeom prst="rect">
            <a:avLst/>
          </a:prstGeom>
          <a:noFill/>
        </p:spPr>
      </p:pic>
      <p:pic>
        <p:nvPicPr>
          <p:cNvPr id="16" name="Picture 2" descr="http://images.slideplayer.nl/8/2197953/slides/slide_3.jpg"/>
          <p:cNvPicPr>
            <a:picLocks noChangeAspect="1" noChangeArrowheads="1"/>
          </p:cNvPicPr>
          <p:nvPr/>
        </p:nvPicPr>
        <p:blipFill rotWithShape="1">
          <a:blip r:embed="rId3" cstate="screen"/>
          <a:srcRect l="4895" t="4564" r="6121" b="6744"/>
          <a:stretch/>
        </p:blipFill>
        <p:spPr bwMode="auto">
          <a:xfrm>
            <a:off x="7164288" y="2055718"/>
            <a:ext cx="1794126" cy="1085250"/>
          </a:xfrm>
          <a:prstGeom prst="rect">
            <a:avLst/>
          </a:prstGeom>
          <a:noFill/>
        </p:spPr>
      </p:pic>
      <p:pic>
        <p:nvPicPr>
          <p:cNvPr id="17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05460" y="3633532"/>
            <a:ext cx="2016224" cy="1296144"/>
          </a:xfrm>
          <a:prstGeom prst="rect">
            <a:avLst/>
          </a:prstGeom>
          <a:noFill/>
        </p:spPr>
      </p:pic>
      <p:pic>
        <p:nvPicPr>
          <p:cNvPr id="18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01695" y="5285012"/>
            <a:ext cx="2016224" cy="1224136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8B3CE5A-21CA-44C7-9B7D-B1B428D25FE1}"/>
              </a:ext>
            </a:extLst>
          </p:cNvPr>
          <p:cNvSpPr txBox="1"/>
          <p:nvPr/>
        </p:nvSpPr>
        <p:spPr>
          <a:xfrm>
            <a:off x="3667033" y="384919"/>
            <a:ext cx="3622815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Voorbeeld: vreemde taal, bijv. Engels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02154F-32D7-4349-B4ED-C7BDB5DDFA0E}"/>
              </a:ext>
            </a:extLst>
          </p:cNvPr>
          <p:cNvSpPr txBox="1"/>
          <p:nvPr/>
        </p:nvSpPr>
        <p:spPr>
          <a:xfrm>
            <a:off x="3613481" y="1434842"/>
            <a:ext cx="362281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Als je heel jong bent denk je er niet aan dat je geen Engels kunt verstaan.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619672" y="1507314"/>
            <a:ext cx="1633769" cy="76556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619672" y="3140968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619672" y="4797152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A02EA9D-A34F-4C44-89B7-A5745310EB1C}"/>
              </a:ext>
            </a:extLst>
          </p:cNvPr>
          <p:cNvSpPr txBox="1"/>
          <p:nvPr/>
        </p:nvSpPr>
        <p:spPr>
          <a:xfrm>
            <a:off x="3707904" y="3057468"/>
            <a:ext cx="3600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Bij het ouder worden  begin je je bewust te worden dat je Engels niet kunt verstaan.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4B42286-0CEE-451F-9EF1-567AE97D7CFC}"/>
              </a:ext>
            </a:extLst>
          </p:cNvPr>
          <p:cNvSpPr/>
          <p:nvPr/>
        </p:nvSpPr>
        <p:spPr>
          <a:xfrm>
            <a:off x="6754327" y="-41143"/>
            <a:ext cx="23694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Hoe voel je je?</a:t>
            </a:r>
            <a:endParaRPr lang="nl-NL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FD19873-A81E-4D07-8C55-5E9A5A2C1721}"/>
              </a:ext>
            </a:extLst>
          </p:cNvPr>
          <p:cNvSpPr/>
          <p:nvPr/>
        </p:nvSpPr>
        <p:spPr>
          <a:xfrm>
            <a:off x="7939043" y="1674975"/>
            <a:ext cx="269361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omlaag 23">
            <a:extLst>
              <a:ext uri="{FF2B5EF4-FFF2-40B4-BE49-F238E27FC236}">
                <a16:creationId xmlns:a16="http://schemas.microsoft.com/office/drawing/2014/main" id="{04244901-6EB4-4F94-8539-F0437EF035D3}"/>
              </a:ext>
            </a:extLst>
          </p:cNvPr>
          <p:cNvSpPr/>
          <p:nvPr/>
        </p:nvSpPr>
        <p:spPr>
          <a:xfrm>
            <a:off x="7991449" y="3197993"/>
            <a:ext cx="269361" cy="48731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6209B509-109A-4AE3-8D93-1236AF3CB73F}"/>
              </a:ext>
            </a:extLst>
          </p:cNvPr>
          <p:cNvSpPr/>
          <p:nvPr/>
        </p:nvSpPr>
        <p:spPr>
          <a:xfrm>
            <a:off x="8017675" y="4823645"/>
            <a:ext cx="269361" cy="54956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8A24F34-09D2-464E-9997-C5D86EDBC6CB}"/>
              </a:ext>
            </a:extLst>
          </p:cNvPr>
          <p:cNvSpPr txBox="1"/>
          <p:nvPr/>
        </p:nvSpPr>
        <p:spPr>
          <a:xfrm>
            <a:off x="3685489" y="4581681"/>
            <a:ext cx="3622815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Als je  10 jaar of ouder wordt ga je op school Engels leren, je  gaat je bewust bekwamen in het Engels spreken en verstaan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032C58-2504-41BC-9826-3B3EA54681EE}"/>
              </a:ext>
            </a:extLst>
          </p:cNvPr>
          <p:cNvSpPr txBox="1"/>
          <p:nvPr/>
        </p:nvSpPr>
        <p:spPr>
          <a:xfrm>
            <a:off x="3613449" y="6261183"/>
            <a:ext cx="4126870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Als je naar Engeland gaat en je krijgt ervaring dan hoef je niet meer na te denken bij het Engels spreken of verstaan.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1B8ABCD-0219-4929-A38A-7CC2CD8252B2}"/>
              </a:ext>
            </a:extLst>
          </p:cNvPr>
          <p:cNvSpPr txBox="1"/>
          <p:nvPr/>
        </p:nvSpPr>
        <p:spPr>
          <a:xfrm>
            <a:off x="7341315" y="1184810"/>
            <a:ext cx="126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B065000-C54B-4F81-8580-0E64547CF617}"/>
              </a:ext>
            </a:extLst>
          </p:cNvPr>
          <p:cNvSpPr txBox="1"/>
          <p:nvPr/>
        </p:nvSpPr>
        <p:spPr>
          <a:xfrm>
            <a:off x="7349231" y="2664254"/>
            <a:ext cx="15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uitdaging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EEDAA92-D32A-40AB-BEDD-D7E25BC1CA0E}"/>
              </a:ext>
            </a:extLst>
          </p:cNvPr>
          <p:cNvSpPr txBox="1"/>
          <p:nvPr/>
        </p:nvSpPr>
        <p:spPr>
          <a:xfrm>
            <a:off x="7447000" y="2277303"/>
            <a:ext cx="143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C0EDF0A-92AA-45B6-B113-7EA6F591A0C2}"/>
              </a:ext>
            </a:extLst>
          </p:cNvPr>
          <p:cNvSpPr txBox="1"/>
          <p:nvPr/>
        </p:nvSpPr>
        <p:spPr>
          <a:xfrm>
            <a:off x="7248155" y="4243424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beter gevoel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CC3DFD7-DE7F-40D2-A3BC-2E16AB263F9E}"/>
              </a:ext>
            </a:extLst>
          </p:cNvPr>
          <p:cNvSpPr txBox="1"/>
          <p:nvPr/>
        </p:nvSpPr>
        <p:spPr>
          <a:xfrm>
            <a:off x="7101695" y="5801929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4 succes ervaring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93F5A65-9DDC-455E-BC7F-4ABD57133EF5}"/>
              </a:ext>
            </a:extLst>
          </p:cNvPr>
          <p:cNvSpPr/>
          <p:nvPr/>
        </p:nvSpPr>
        <p:spPr>
          <a:xfrm>
            <a:off x="8694822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1" grpId="0" animBg="1"/>
      <p:bldP spid="4100" grpId="0" animBg="1"/>
      <p:bldP spid="4099" grpId="0" animBg="1"/>
      <p:bldP spid="4098" grpId="0" build="p" animBg="1"/>
      <p:bldP spid="2" grpId="0" animBg="1"/>
      <p:bldP spid="20" grpId="0" animBg="1"/>
      <p:bldP spid="4104" grpId="0" animBg="1"/>
      <p:bldP spid="4103" grpId="0" animBg="1"/>
      <p:bldP spid="4102" grpId="0" animBg="1"/>
      <p:bldP spid="21" grpId="0" animBg="1"/>
      <p:bldP spid="3" grpId="0"/>
      <p:bldP spid="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611560" y="0"/>
            <a:ext cx="618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Gevoelens in het 4 </a:t>
            </a:r>
            <a:r>
              <a:rPr lang="nl-NL" sz="3200" b="1" dirty="0" err="1">
                <a:solidFill>
                  <a:srgbClr val="0000FF"/>
                </a:solidFill>
              </a:rPr>
              <a:t>staps</a:t>
            </a:r>
            <a:r>
              <a:rPr lang="nl-NL" sz="3200" b="1" dirty="0">
                <a:solidFill>
                  <a:srgbClr val="0000FF"/>
                </a:solidFill>
              </a:rPr>
              <a:t> leerproces</a:t>
            </a:r>
            <a:endParaRPr lang="nl-NL" sz="2000" b="1" dirty="0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18762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555776" y="47988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08176" y="235062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2b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449440" y="2492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75369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812360" y="5951021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</a:rPr>
              <a:t>tijd</a:t>
            </a:r>
            <a:endParaRPr lang="nl-NL" b="1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472252" y="2099511"/>
            <a:ext cx="394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 err="1">
                <a:solidFill>
                  <a:srgbClr val="FF0000"/>
                </a:solidFill>
              </a:rPr>
              <a:t>gevoelens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971600" y="1988840"/>
            <a:ext cx="126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44017" y="1988840"/>
            <a:ext cx="15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uitdaging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627784" y="4437112"/>
            <a:ext cx="143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104808" y="1556792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beter gevoel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7037166" y="620688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0000FF"/>
                </a:solidFill>
              </a:rPr>
              <a:t>4 succes ervaring</a:t>
            </a:r>
            <a:endParaRPr lang="nl-NL" sz="1100" b="1">
              <a:solidFill>
                <a:srgbClr val="0000FF"/>
              </a:solidFill>
            </a:endParaRPr>
          </a:p>
        </p:txBody>
      </p:sp>
      <p:sp>
        <p:nvSpPr>
          <p:cNvPr id="26" name="PIJL-LINKS 25"/>
          <p:cNvSpPr/>
          <p:nvPr/>
        </p:nvSpPr>
        <p:spPr>
          <a:xfrm>
            <a:off x="827584" y="4941168"/>
            <a:ext cx="1800200" cy="9361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teleurgesteld stoppen</a:t>
            </a:r>
          </a:p>
        </p:txBody>
      </p:sp>
      <p:pic>
        <p:nvPicPr>
          <p:cNvPr id="1026" name="Picture 2" descr="http://opmaat-eduware.nl/uploadmap/gezichtsuitdrukkingen-_Combineren/Teleurgestel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3" y="5733256"/>
            <a:ext cx="792089" cy="1120702"/>
          </a:xfrm>
          <a:prstGeom prst="rect">
            <a:avLst/>
          </a:prstGeom>
          <a:noFill/>
        </p:spPr>
      </p:pic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images.sodahead.com/polls/0/0/3/8/1/8/5/3/5/935344683_succes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3645024"/>
            <a:ext cx="1728192" cy="1944216"/>
          </a:xfrm>
          <a:prstGeom prst="rect">
            <a:avLst/>
          </a:prstGeom>
          <a:noFill/>
        </p:spPr>
      </p:pic>
      <p:pic>
        <p:nvPicPr>
          <p:cNvPr id="1036" name="Picture 12" descr="http://cdn2-b.examiner.com/sites/default/files/styles/image_content_width/hash/87/68/87681f16d108bfc01e00493c73e7e139.jpg?itok=_FGB6oq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9711" y="1772816"/>
            <a:ext cx="2264289" cy="2397646"/>
          </a:xfrm>
          <a:prstGeom prst="rect">
            <a:avLst/>
          </a:prstGeom>
          <a:noFill/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729CD9AB-EDA4-4E78-A3A4-896F32D14A0A}"/>
              </a:ext>
            </a:extLst>
          </p:cNvPr>
          <p:cNvSpPr/>
          <p:nvPr/>
        </p:nvSpPr>
        <p:spPr>
          <a:xfrm>
            <a:off x="8694822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  <p:bldP spid="18" grpId="0"/>
      <p:bldP spid="19" grpId="0"/>
      <p:bldP spid="21" grpId="0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ony Robbins meaning of wealth - Business Insider">
            <a:extLst>
              <a:ext uri="{FF2B5EF4-FFF2-40B4-BE49-F238E27FC236}">
                <a16:creationId xmlns:a16="http://schemas.microsoft.com/office/drawing/2014/main" id="{72F20512-7171-4AC0-A240-539DCA9B2B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08843"/>
            <a:ext cx="3467983" cy="25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Mandela In &amp;#39;Serious But Stable&amp;#39; Condition In Hospital">
            <a:extLst>
              <a:ext uri="{FF2B5EF4-FFF2-40B4-BE49-F238E27FC236}">
                <a16:creationId xmlns:a16="http://schemas.microsoft.com/office/drawing/2014/main" id="{227E585A-9334-4572-B425-5B9F24D6D6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46" y="2244403"/>
            <a:ext cx="3268345" cy="25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Mother Teresa | Canonization, Awards, Facts, &amp;amp; Feast Day ...">
            <a:extLst>
              <a:ext uri="{FF2B5EF4-FFF2-40B4-BE49-F238E27FC236}">
                <a16:creationId xmlns:a16="http://schemas.microsoft.com/office/drawing/2014/main" id="{4A54C407-A8CD-434C-B362-AE7E74FE7C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4" y="4025320"/>
            <a:ext cx="2263140" cy="2853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236D9F4B-3FE9-4698-8600-D371D38AA1FA}"/>
              </a:ext>
            </a:extLst>
          </p:cNvPr>
          <p:cNvGrpSpPr/>
          <p:nvPr/>
        </p:nvGrpSpPr>
        <p:grpSpPr>
          <a:xfrm>
            <a:off x="2915816" y="4343454"/>
            <a:ext cx="4057015" cy="2535556"/>
            <a:chOff x="0" y="-215660"/>
            <a:chExt cx="4057650" cy="2535882"/>
          </a:xfrm>
        </p:grpSpPr>
        <p:pic>
          <p:nvPicPr>
            <p:cNvPr id="6" name="Afbeelding 5" descr="foto van Hart van Nederland.">
              <a:extLst>
                <a:ext uri="{FF2B5EF4-FFF2-40B4-BE49-F238E27FC236}">
                  <a16:creationId xmlns:a16="http://schemas.microsoft.com/office/drawing/2014/main" id="{3D95A4ED-A947-4C47-9EF6-15B8C03C5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15660"/>
              <a:ext cx="4057650" cy="22834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kstvak 53">
              <a:extLst>
                <a:ext uri="{FF2B5EF4-FFF2-40B4-BE49-F238E27FC236}">
                  <a16:creationId xmlns:a16="http://schemas.microsoft.com/office/drawing/2014/main" id="{EBC6E2D3-A581-4AC8-879B-374872276777}"/>
                </a:ext>
              </a:extLst>
            </p:cNvPr>
            <p:cNvSpPr txBox="1"/>
            <p:nvPr/>
          </p:nvSpPr>
          <p:spPr>
            <a:xfrm>
              <a:off x="0" y="2174172"/>
              <a:ext cx="4057650" cy="14605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  <a:tabLst>
                  <a:tab pos="215900" algn="l"/>
                </a:tabLst>
              </a:pPr>
              <a:r>
                <a:rPr lang="nl-NL" sz="800" b="1" i="1">
                  <a:solidFill>
                    <a:srgbClr val="00002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Carlijn Achterbeekte</a:t>
              </a:r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FC85B7-BEE9-4064-AEFF-EBF2ABCFA6D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704" y="700746"/>
            <a:ext cx="2534145" cy="33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E41A49E-A0DD-48BA-8664-8ECAF57C4740}"/>
              </a:ext>
            </a:extLst>
          </p:cNvPr>
          <p:cNvSpPr/>
          <p:nvPr/>
        </p:nvSpPr>
        <p:spPr>
          <a:xfrm>
            <a:off x="6682737" y="6134671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  <a:latin typeface="Oswald"/>
              </a:rPr>
              <a:t>’Ik houd van uitdagingen,</a:t>
            </a:r>
            <a:br>
              <a:rPr lang="nl-NL" dirty="0">
                <a:solidFill>
                  <a:srgbClr val="0000FF"/>
                </a:solidFill>
                <a:latin typeface="Oswald"/>
              </a:rPr>
            </a:br>
            <a:r>
              <a:rPr lang="nl-NL" dirty="0">
                <a:solidFill>
                  <a:srgbClr val="0000FF"/>
                </a:solidFill>
                <a:latin typeface="Oswald"/>
              </a:rPr>
              <a:t>in welke vorm dan ook’</a:t>
            </a:r>
            <a:endParaRPr lang="nl-NL" b="0" i="0" dirty="0">
              <a:solidFill>
                <a:srgbClr val="0000FF"/>
              </a:solidFill>
              <a:effectLst/>
              <a:latin typeface="Oswald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F6F9B48-2750-456C-B528-5EBB220340F2}"/>
              </a:ext>
            </a:extLst>
          </p:cNvPr>
          <p:cNvSpPr txBox="1"/>
          <p:nvPr/>
        </p:nvSpPr>
        <p:spPr>
          <a:xfrm>
            <a:off x="598433" y="-91832"/>
            <a:ext cx="6188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Wie zijn jouw leermeesters?</a:t>
            </a:r>
          </a:p>
        </p:txBody>
      </p:sp>
    </p:spTree>
    <p:extLst>
      <p:ext uri="{BB962C8B-B14F-4D97-AF65-F5344CB8AC3E}">
        <p14:creationId xmlns:p14="http://schemas.microsoft.com/office/powerpoint/2010/main" val="40731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40013" y="116632"/>
            <a:ext cx="3654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Oefening Leermeesters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2242987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A vertelt aan B van welke mensen je het meest hebt geleerd (leermeesters).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A beantwoordt de volgende vragen:</a:t>
            </a:r>
          </a:p>
          <a:p>
            <a:r>
              <a:rPr lang="nl-NL" sz="2000" dirty="0">
                <a:solidFill>
                  <a:srgbClr val="0000FF"/>
                </a:solidFill>
              </a:rPr>
              <a:t>Welke kwaliteiten hadden zij waardoor je van hen leerde?</a:t>
            </a:r>
          </a:p>
          <a:p>
            <a:r>
              <a:rPr lang="nl-NL" sz="2000" dirty="0">
                <a:solidFill>
                  <a:srgbClr val="0000FF"/>
                </a:solidFill>
              </a:rPr>
              <a:t>Welke context (voorwaarden) creëerden, zodat jij kon leren?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Hoe motiveerden zij jou?</a:t>
            </a:r>
          </a:p>
          <a:p>
            <a:r>
              <a:rPr lang="nl-NL" sz="2000" dirty="0">
                <a:solidFill>
                  <a:srgbClr val="0000FF"/>
                </a:solidFill>
              </a:rPr>
              <a:t>Als je je leermeesters nu zou kunnen spreken, wat zou je ze laten weten?</a:t>
            </a:r>
          </a:p>
          <a:p>
            <a:r>
              <a:rPr lang="nl-NL" sz="2000" dirty="0">
                <a:solidFill>
                  <a:srgbClr val="0000FF"/>
                </a:solidFill>
              </a:rPr>
              <a:t>B doet hetzelfde</a:t>
            </a:r>
          </a:p>
        </p:txBody>
      </p:sp>
      <p:pic>
        <p:nvPicPr>
          <p:cNvPr id="2052" name="Picture 4" descr="http://thumbs.dreamstime.com/x/het-dak-van-de-wapens-van-de-veiligheid-van-de-familie-van-het-kind-van-de-vader-van-de-moeder-5820311.jpg"/>
          <p:cNvPicPr>
            <a:picLocks noChangeAspect="1" noChangeArrowheads="1"/>
          </p:cNvPicPr>
          <p:nvPr/>
        </p:nvPicPr>
        <p:blipFill>
          <a:blip r:embed="rId2" cstate="print"/>
          <a:srcRect b="12511"/>
          <a:stretch>
            <a:fillRect/>
          </a:stretch>
        </p:blipFill>
        <p:spPr bwMode="auto">
          <a:xfrm>
            <a:off x="49084" y="0"/>
            <a:ext cx="2555776" cy="2236021"/>
          </a:xfrm>
          <a:prstGeom prst="rect">
            <a:avLst/>
          </a:prstGeom>
          <a:noFill/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67228E8-20CC-470A-9942-8D255EF7A0BB}"/>
              </a:ext>
            </a:extLst>
          </p:cNvPr>
          <p:cNvSpPr/>
          <p:nvPr/>
        </p:nvSpPr>
        <p:spPr>
          <a:xfrm>
            <a:off x="8694823" y="6487873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pic>
        <p:nvPicPr>
          <p:cNvPr id="2050" name="Picture 2" descr="OzgurunalCMD: Johan Cruijff">
            <a:extLst>
              <a:ext uri="{FF2B5EF4-FFF2-40B4-BE49-F238E27FC236}">
                <a16:creationId xmlns:a16="http://schemas.microsoft.com/office/drawing/2014/main" id="{98619FA2-7153-4AED-A9F5-D6539F2E4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r="15658" b="14231"/>
          <a:stretch/>
        </p:blipFill>
        <p:spPr bwMode="auto">
          <a:xfrm>
            <a:off x="6467453" y="0"/>
            <a:ext cx="2652933" cy="24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 10 machtigste mensen ter wereld - Jobat.be">
            <a:extLst>
              <a:ext uri="{FF2B5EF4-FFF2-40B4-BE49-F238E27FC236}">
                <a16:creationId xmlns:a16="http://schemas.microsoft.com/office/drawing/2014/main" id="{77C4F239-A12F-41D6-8850-FB5E1F637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 b="7824"/>
          <a:stretch/>
        </p:blipFill>
        <p:spPr bwMode="auto">
          <a:xfrm>
            <a:off x="6506567" y="2227100"/>
            <a:ext cx="2580308" cy="21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en Máxima of the Netherlands - Wikipedia">
            <a:extLst>
              <a:ext uri="{FF2B5EF4-FFF2-40B4-BE49-F238E27FC236}">
                <a16:creationId xmlns:a16="http://schemas.microsoft.com/office/drawing/2014/main" id="{99FF29E1-FD3B-43D0-913F-18116358C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29331"/>
          <a:stretch/>
        </p:blipFill>
        <p:spPr bwMode="auto">
          <a:xfrm>
            <a:off x="6506567" y="4411868"/>
            <a:ext cx="2580308" cy="24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3333CC"/>
                </a:solidFill>
              </a:rPr>
              <a:t>Vooronderstellingen van NLP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1047800"/>
            <a:ext cx="85689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Respect voor andermans model van de wereld en dat van mijzelf!.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betekenis van je communicatie is de respons die je krijgt.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Lichaam en geest beïnvloeden elkaar.</a:t>
            </a: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woorden die wij gebruiken zijn NIET de gebeurtenis of de zaak die zij weergeven (De kaart is niet het gebied).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belangrijkste informatie over iemand is zijn gedrag.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Het huidige gedrag is de beste keus die er is (gedrag is aanpasbaar).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Ga er van uit dat alle gedrag een positieve bedoeling heeft.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Iemands gedrag staat niet voor de persoon die hij is (accepteer de persoon, verander het gedrag).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mens heeft alle bekwaamheden die nodig zijn om te slagen (er zijn geen mensen zonder hulpbronnen, alleen mensen die hun hulpbronnen niet gebruiken).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Ik ben de baas over mijn geest en daarom over mijn resultaten.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persoon met het meest flexibele gedrag zal het systeem beheersen.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Mislukking bestaat niet, alleen feedback. </a:t>
            </a:r>
            <a:r>
              <a:rPr lang="nl-NL" sz="1400" dirty="0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(om er van te leren)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Weerstand bij iemand waarmee je communiceert is een teken van gebrek aan "rapport" 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Alle procedures dienen de keuze te verruimen.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Gedrag en verandering dienen geëvalueerd te worden in termen van context en ecologie.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Alles is erop gericht om opnieuw één en volledig te worden met jezelf.</a:t>
            </a:r>
            <a:endParaRPr lang="nl-NL" sz="1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rgbClr val="3333CC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Het is zoals het is, accepteer dat de situatie is zoals hij is.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836712"/>
            <a:ext cx="568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Als je van een vooronderstelling uit gaat werkt hij voor je.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DED4C-08F2-46D3-A954-B37B7B909509}"/>
              </a:ext>
            </a:extLst>
          </p:cNvPr>
          <p:cNvSpPr txBox="1"/>
          <p:nvPr/>
        </p:nvSpPr>
        <p:spPr>
          <a:xfrm rot="20727119">
            <a:off x="1087127" y="3928803"/>
            <a:ext cx="684076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Oefening</a:t>
            </a:r>
            <a:r>
              <a:rPr lang="en-US" sz="2400" b="1" dirty="0">
                <a:solidFill>
                  <a:srgbClr val="FF0000"/>
                </a:solidFill>
              </a:rPr>
              <a:t> 5 </a:t>
            </a:r>
            <a:r>
              <a:rPr lang="en-US" sz="2400" b="1" dirty="0" err="1">
                <a:solidFill>
                  <a:srgbClr val="FF0000"/>
                </a:solidFill>
              </a:rPr>
              <a:t>Kruis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tenminste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drie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vooronderstellingen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aan</a:t>
            </a:r>
            <a:r>
              <a:rPr lang="en-US" sz="2400" b="1" dirty="0">
                <a:solidFill>
                  <a:srgbClr val="FF0000"/>
                </a:solidFill>
              </a:rPr>
              <a:t> die je het </a:t>
            </a:r>
            <a:r>
              <a:rPr lang="en-US" sz="2400" b="1" dirty="0" err="1">
                <a:solidFill>
                  <a:srgbClr val="FF0000"/>
                </a:solidFill>
              </a:rPr>
              <a:t>meest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aanspreken</a:t>
            </a:r>
            <a:r>
              <a:rPr lang="en-US" sz="2400" b="1" dirty="0">
                <a:solidFill>
                  <a:srgbClr val="FF0000"/>
                </a:solidFill>
              </a:rPr>
              <a:t>. In </a:t>
            </a:r>
            <a:r>
              <a:rPr lang="en-US" sz="2400" b="1" dirty="0" err="1">
                <a:solidFill>
                  <a:srgbClr val="FF0000"/>
                </a:solidFill>
              </a:rPr>
              <a:t>welk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situaties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zijn</a:t>
            </a:r>
            <a:r>
              <a:rPr lang="en-US" sz="2400" b="1" dirty="0">
                <a:solidFill>
                  <a:srgbClr val="FF0000"/>
                </a:solidFill>
              </a:rPr>
              <a:t> ze van </a:t>
            </a:r>
            <a:r>
              <a:rPr lang="en-US" sz="2400" b="1" dirty="0" err="1">
                <a:solidFill>
                  <a:srgbClr val="FF0000"/>
                </a:solidFill>
              </a:rPr>
              <a:t>toepassing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4800" b="1" dirty="0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V</a:t>
            </a:r>
            <a:r>
              <a:rPr lang="nl-NL" sz="4800" b="1" dirty="0" bmk="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ooronderstelling 17 van NLP:</a:t>
            </a:r>
            <a:r>
              <a:rPr lang="nl-NL" sz="4800" b="1" dirty="0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endParaRPr lang="nl-NL" sz="4800" dirty="0">
              <a:solidFill>
                <a:srgbClr val="0000FF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556792"/>
            <a:ext cx="8128130" cy="139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091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MS Mincho" pitchFamily="49" charset="-128"/>
                <a:cs typeface="Arial" pitchFamily="34" charset="0"/>
              </a:rPr>
              <a:t>Het is zoals het is,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MS Mincho" pitchFamily="49" charset="-128"/>
                <a:cs typeface="Arial" pitchFamily="34" charset="0"/>
              </a:rPr>
              <a:t>accepteer dat de situatie is zoals hij is.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1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(Tekst geïnspireerd door </a:t>
            </a:r>
            <a:r>
              <a:rPr kumimoji="0" lang="nl-NL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Luise</a:t>
            </a: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nl-NL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Hay</a:t>
            </a: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) 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Het toepassen van de vooronderstellingen</a:t>
            </a:r>
          </a:p>
        </p:txBody>
      </p:sp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7380312" y="0"/>
            <a:ext cx="1763688" cy="16561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Cirkel voor je situatie</a:t>
            </a:r>
            <a:endParaRPr kumimoji="0" lang="nl-NL" sz="28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131840" y="1556792"/>
            <a:ext cx="5784999" cy="4968552"/>
            <a:chOff x="3818" y="9234"/>
            <a:chExt cx="4621" cy="4184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5330" y="10718"/>
              <a:ext cx="1440" cy="13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Cirkel voor je situatie</a:t>
              </a:r>
              <a:endParaRPr kumimoji="0" lang="nl-NL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3818" y="10122"/>
              <a:ext cx="1424" cy="130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Respect voor het model van de wereld</a:t>
              </a:r>
              <a:endParaRPr kumimoji="0" lang="nl-NL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5538" y="9234"/>
              <a:ext cx="1483" cy="12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4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De kaart is niet het gebied</a:t>
              </a:r>
              <a:endParaRPr kumimoji="0" lang="nl-NL" sz="4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7038" y="10434"/>
              <a:ext cx="1401" cy="13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6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De huidige keus is de beste voor dat moment</a:t>
              </a:r>
              <a:endParaRPr kumimoji="0" lang="nl-NL" sz="4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4143" y="11887"/>
              <a:ext cx="1418" cy="13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7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Positieve intentie</a:t>
              </a:r>
              <a:endParaRPr kumimoji="0" lang="nl-NL" sz="4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6273" y="12108"/>
              <a:ext cx="1535" cy="13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8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Onderscheid  persoon en gedrag</a:t>
              </a:r>
              <a:endParaRPr kumimoji="0" lang="nl-NL" sz="4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687905"/>
            <a:ext cx="32758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400" b="0" i="0" u="none" strike="noStrike" cap="none" normalizeH="0" baseline="0" dirty="0" bmk="_Toc376467428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0" i="0" u="none" strike="noStrike" cap="none" normalizeH="0" baseline="0" dirty="0" bmk="_Toc376467428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1: maak een cirkel op een leeg papier, met daarom heen lege </a:t>
            </a:r>
            <a:r>
              <a:rPr kumimoji="0" lang="nl-NL" sz="1600" b="0" i="0" u="none" strike="noStrike" cap="none" normalizeH="0" baseline="0" dirty="0" bmk="_Toc376467428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cirkels</a:t>
            </a:r>
            <a:r>
              <a:rPr kumimoji="0" lang="nl-NL" sz="1400" b="0" i="0" u="none" strike="noStrike" cap="none" normalizeH="0" baseline="0" dirty="0" bmk="_Toc376467428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Schrijf in de eerste cirkel de situatie waar je het over gaat hebben. Schrijf in de andere cirkels steeds een vooronderstelling die je kan helpen.</a:t>
            </a: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0" i="0" u="none" strike="noStrike" cap="none" normalizeH="0" baseline="0" dirty="0" bmk="_Toc376467429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2. Stap  letterlijk in de binnenste cirkel en associeer je met de situatie, zie, voel, hoor, proef ruik wat je in die situatie ervaart.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8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3 Stap in iedere cirkel van de verschillende vooronderstellingen en ervaar wat die doen in jouw situatie. Kijk naar jezelf (gedissocieerd) in de situatie door de filters van deze vooronderstelling.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8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kumimoji="0" lang="nl-NL" sz="1400" b="0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4 Neem de vooronderstelling helemaal in je op en stap daarmee weer in de binnenste cirkel geassocieerd in jezelf en integreer de vooronderstelling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endParaRPr lang="nl-NL" sz="1400" dirty="0" bmk="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nl-NL" sz="1400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Stap 5. Ga zo door totdat je alle (in ieder geval drie) vooronderstellingen hebt geïntegreerd 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-32160"/>
            <a:ext cx="9252520" cy="922114"/>
          </a:xfrm>
        </p:spPr>
        <p:txBody>
          <a:bodyPr>
            <a:noAutofit/>
          </a:bodyPr>
          <a:lstStyle/>
          <a:p>
            <a:pPr lvl="0"/>
            <a:r>
              <a:rPr lang="nl-NL" sz="4000" b="1" i="1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Ontwikkelen door de Drie levensvragen </a:t>
            </a:r>
            <a:endParaRPr lang="nl-NL" sz="4000" dirty="0">
              <a:solidFill>
                <a:srgbClr val="0000FF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04722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Waar focus ik op?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Welke betekenis geef ik er aan?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Wat doe ik ermee?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D3D280B-E6AD-46D3-871A-3B801BE4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3" y="21093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nl-NL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Onderwerp: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			  2			     3</a:t>
            </a:r>
          </a:p>
        </p:txBody>
      </p:sp>
      <p:graphicFrame>
        <p:nvGraphicFramePr>
          <p:cNvPr id="3" name="Tabel 6">
            <a:extLst>
              <a:ext uri="{FF2B5EF4-FFF2-40B4-BE49-F238E27FC236}">
                <a16:creationId xmlns:a16="http://schemas.microsoft.com/office/drawing/2014/main" id="{80B48AB2-6DF1-4A96-80E9-204F5DCF7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46867"/>
              </p:ext>
            </p:extLst>
          </p:nvPr>
        </p:nvGraphicFramePr>
        <p:xfrm>
          <a:off x="171446" y="3179782"/>
          <a:ext cx="2880320" cy="36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36830158"/>
                    </a:ext>
                  </a:extLst>
                </a:gridCol>
              </a:tblGrid>
              <a:tr h="1051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</a:rPr>
                        <a:t>Waar focus ik op?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87563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kern="12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+mn-cs"/>
                        </a:rPr>
                        <a:t>Welke betekenis geef ik er aan?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284312"/>
                  </a:ext>
                </a:extLst>
              </a:tr>
              <a:tr h="117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kern="12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+mn-cs"/>
                        </a:rPr>
                        <a:t>Wat doe ik er mee? 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03606"/>
                  </a:ext>
                </a:extLst>
              </a:tr>
            </a:tbl>
          </a:graphicData>
        </a:graphic>
      </p:graphicFrame>
      <p:graphicFrame>
        <p:nvGraphicFramePr>
          <p:cNvPr id="11" name="Tabel 6">
            <a:extLst>
              <a:ext uri="{FF2B5EF4-FFF2-40B4-BE49-F238E27FC236}">
                <a16:creationId xmlns:a16="http://schemas.microsoft.com/office/drawing/2014/main" id="{FB444F7A-2D3E-4EF9-A807-6BF7A93A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57215"/>
              </p:ext>
            </p:extLst>
          </p:nvPr>
        </p:nvGraphicFramePr>
        <p:xfrm>
          <a:off x="3131840" y="3179781"/>
          <a:ext cx="2880320" cy="36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36830158"/>
                    </a:ext>
                  </a:extLst>
                </a:gridCol>
              </a:tblGrid>
              <a:tr h="1051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</a:rPr>
                        <a:t>Waar focus ik op?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87563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kern="12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+mn-cs"/>
                        </a:rPr>
                        <a:t>Welke betekenis geef ik er aan?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284312"/>
                  </a:ext>
                </a:extLst>
              </a:tr>
              <a:tr h="117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kern="12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+mn-cs"/>
                        </a:rPr>
                        <a:t>Wat doe ik er mee? 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03606"/>
                  </a:ext>
                </a:extLst>
              </a:tr>
            </a:tbl>
          </a:graphicData>
        </a:graphic>
      </p:graphicFrame>
      <p:graphicFrame>
        <p:nvGraphicFramePr>
          <p:cNvPr id="12" name="Tabel 6">
            <a:extLst>
              <a:ext uri="{FF2B5EF4-FFF2-40B4-BE49-F238E27FC236}">
                <a16:creationId xmlns:a16="http://schemas.microsoft.com/office/drawing/2014/main" id="{2B6DD388-B299-4B2A-9F90-D3806B5A2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95074"/>
              </p:ext>
            </p:extLst>
          </p:nvPr>
        </p:nvGraphicFramePr>
        <p:xfrm>
          <a:off x="6263680" y="3186531"/>
          <a:ext cx="2880320" cy="36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36830158"/>
                    </a:ext>
                  </a:extLst>
                </a:gridCol>
              </a:tblGrid>
              <a:tr h="1051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</a:rPr>
                        <a:t>Waar focus ik op?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87563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kern="12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+mn-cs"/>
                        </a:rPr>
                        <a:t>Welke betekenis geef ik er aan?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284312"/>
                  </a:ext>
                </a:extLst>
              </a:tr>
              <a:tr h="117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kern="12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+mn-cs"/>
                        </a:rPr>
                        <a:t>Wat doe ik er mee? 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036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27D9D-09C2-48E4-9264-82203FE0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Oefening Communicatiemodel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99BFCD-B487-466A-8DE8-D24ADA21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Negatief oordeel: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Welk negatief oordeel over een ander of over een situatie heb je zelf wel eens gegeven?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Deze oefening gaat er over hoe je je kunt leren om het ook anders te zien.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Je hebt de volgende Kaarten: 1 Het Gebied, 2 Filters A: Weglaten, B: Vervormen, C: Generaliseren, 3 De Kaart, 4 De Stemming, 5 De Fysiologie, 6 Het Gedrag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Ga op de kaarten 1 t/m 6 staan en word je bewust wat je op elk van deze kaarten met dit oordeel hebt gedaan.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Positief oordeel: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Ga nogmaals op elke kaart staan en besluit nu hoe je ook tot een positievere Kaart, Stemming, Fysiologie en uiteindelijk Gedrag kunt komen.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B3E2FC1-91E9-471C-B19A-F955C4D47FBB}"/>
              </a:ext>
            </a:extLst>
          </p:cNvPr>
          <p:cNvSpPr txBox="1">
            <a:spLocks/>
          </p:cNvSpPr>
          <p:nvPr/>
        </p:nvSpPr>
        <p:spPr>
          <a:xfrm>
            <a:off x="251520" y="674111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0000FF"/>
                </a:solidFill>
              </a:rPr>
              <a:t>Demo en tweetallen</a:t>
            </a:r>
          </a:p>
        </p:txBody>
      </p:sp>
    </p:spTree>
    <p:extLst>
      <p:ext uri="{BB962C8B-B14F-4D97-AF65-F5344CB8AC3E}">
        <p14:creationId xmlns:p14="http://schemas.microsoft.com/office/powerpoint/2010/main" val="31181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6300192" y="0"/>
            <a:ext cx="28803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6600" b="1" dirty="0">
                <a:solidFill>
                  <a:srgbClr val="FF0000"/>
                </a:solidFill>
              </a:rPr>
              <a:t>Gebied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5400" b="1" dirty="0">
                <a:solidFill>
                  <a:schemeClr val="tx2">
                    <a:lumMod val="75000"/>
                  </a:schemeClr>
                </a:solidFill>
              </a:rPr>
              <a:t>Kaart</a:t>
            </a:r>
            <a:endParaRPr lang="nl-N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Shape 222" descr="gezicht"/>
          <p:cNvPicPr preferRelativeResize="0"/>
          <p:nvPr/>
        </p:nvPicPr>
        <p:blipFill rotWithShape="1">
          <a:blip r:embed="rId3" cstate="print">
            <a:alphaModFix/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510337" y="985837"/>
            <a:ext cx="1381125" cy="5070475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Shape 223"/>
          <p:cNvGrpSpPr/>
          <p:nvPr/>
        </p:nvGrpSpPr>
        <p:grpSpPr>
          <a:xfrm>
            <a:off x="7036730" y="1583084"/>
            <a:ext cx="2320651" cy="2158306"/>
            <a:chOff x="4432" y="997"/>
            <a:chExt cx="1461" cy="1359"/>
          </a:xfrm>
        </p:grpSpPr>
        <p:sp>
          <p:nvSpPr>
            <p:cNvPr id="224" name="Shape 224"/>
            <p:cNvSpPr/>
            <p:nvPr/>
          </p:nvSpPr>
          <p:spPr>
            <a:xfrm rot="-1742448">
              <a:off x="4579" y="1224"/>
              <a:ext cx="1168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-1759665">
              <a:off x="4699" y="1483"/>
              <a:ext cx="900" cy="3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  <a:b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</a:br>
              <a: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26" name="Shape 226"/>
          <p:cNvSpPr/>
          <p:nvPr/>
        </p:nvSpPr>
        <p:spPr>
          <a:xfrm>
            <a:off x="363552" y="948011"/>
            <a:ext cx="2519361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2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Interne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2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Voorstelling</a:t>
            </a:r>
          </a:p>
        </p:txBody>
      </p:sp>
      <p:sp>
        <p:nvSpPr>
          <p:cNvPr id="227" name="Shape 227"/>
          <p:cNvSpPr/>
          <p:nvPr/>
        </p:nvSpPr>
        <p:spPr>
          <a:xfrm>
            <a:off x="1227219" y="2086284"/>
            <a:ext cx="839787" cy="7635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396260" y="2918263"/>
            <a:ext cx="2519362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 Stemming</a:t>
            </a:r>
          </a:p>
        </p:txBody>
      </p:sp>
      <p:sp>
        <p:nvSpPr>
          <p:cNvPr id="229" name="Shape 229"/>
          <p:cNvSpPr/>
          <p:nvPr/>
        </p:nvSpPr>
        <p:spPr>
          <a:xfrm>
            <a:off x="1144138" y="3889281"/>
            <a:ext cx="839788" cy="705669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17873" y="4650535"/>
            <a:ext cx="2519362" cy="85407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 Fysiologie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369467" y="448812"/>
            <a:ext cx="3014663" cy="4905375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3936181" y="595536"/>
            <a:ext cx="2182386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4" name="Shape 234"/>
          <p:cNvSpPr/>
          <p:nvPr/>
        </p:nvSpPr>
        <p:spPr>
          <a:xfrm>
            <a:off x="3511736" y="1238160"/>
            <a:ext cx="2636837" cy="304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nl-NL" b="0" i="0" dirty="0">
                <a:ln>
                  <a:noFill/>
                </a:ln>
                <a:gradFill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0"/>
                </a:gradFill>
                <a:latin typeface="Arial Black"/>
              </a:rPr>
              <a:t>A </a:t>
            </a:r>
            <a:r>
              <a:rPr b="0" i="0" dirty="0" err="1">
                <a:ln>
                  <a:noFill/>
                </a:ln>
                <a:gradFill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0"/>
                </a:gradFill>
                <a:latin typeface="Arial Black"/>
              </a:rPr>
              <a:t>Weglaten</a:t>
            </a:r>
            <a:endParaRPr b="0" i="0" dirty="0">
              <a:ln>
                <a:noFill/>
              </a:ln>
              <a:gradFill>
                <a:gsLst>
                  <a:gs pos="0">
                    <a:srgbClr val="000076"/>
                  </a:gs>
                  <a:gs pos="100000">
                    <a:srgbClr val="99CCFF"/>
                  </a:gs>
                </a:gsLst>
                <a:lin ang="0" scaled="0"/>
              </a:gradFill>
              <a:latin typeface="Arial Black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503810" y="1753844"/>
            <a:ext cx="2641599" cy="419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nl-NL" b="1" i="0" dirty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B </a:t>
            </a:r>
            <a:r>
              <a:rPr b="1" i="0" dirty="0" err="1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Vervormen</a:t>
            </a:r>
            <a:endParaRPr b="1" i="0" dirty="0">
              <a:ln>
                <a:noFill/>
              </a:ln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3575393" y="2290421"/>
            <a:ext cx="2441574" cy="342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nl-NL"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/>
              </a:rPr>
              <a:t>C </a:t>
            </a:r>
            <a:r>
              <a:rPr b="0" i="0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/>
              </a:rPr>
              <a:t>Generaliseren</a:t>
            </a:r>
            <a:endParaRPr b="0" i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7" name="Shape 237"/>
          <p:cNvSpPr/>
          <p:nvPr/>
        </p:nvSpPr>
        <p:spPr>
          <a:xfrm rot="2898783">
            <a:off x="2467768" y="2413793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Shape 239"/>
          <p:cNvGrpSpPr/>
          <p:nvPr/>
        </p:nvGrpSpPr>
        <p:grpSpPr>
          <a:xfrm>
            <a:off x="6057987" y="2828680"/>
            <a:ext cx="1162923" cy="2037311"/>
            <a:chOff x="3816" y="1781"/>
            <a:chExt cx="732" cy="1283"/>
          </a:xfrm>
        </p:grpSpPr>
        <p:sp>
          <p:nvSpPr>
            <p:cNvPr id="240" name="Shape 240"/>
            <p:cNvSpPr/>
            <p:nvPr/>
          </p:nvSpPr>
          <p:spPr>
            <a:xfrm rot="542469">
              <a:off x="3836" y="1814"/>
              <a:ext cx="431" cy="287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rot="-1568690">
              <a:off x="3979" y="2165"/>
              <a:ext cx="504" cy="287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-2625491">
              <a:off x="3953" y="2617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8316416" y="98072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360117" y="30303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368314" y="773249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16318" y="2838875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29598" y="453313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5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AE65754B-5136-4EDF-BE7A-26A247D47D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10" y="2830112"/>
            <a:ext cx="2892775" cy="2495891"/>
          </a:xfrm>
          <a:prstGeom prst="rect">
            <a:avLst/>
          </a:prstGeom>
        </p:spPr>
      </p:pic>
      <p:sp>
        <p:nvSpPr>
          <p:cNvPr id="221" name="Shape 221"/>
          <p:cNvSpPr/>
          <p:nvPr/>
        </p:nvSpPr>
        <p:spPr>
          <a:xfrm>
            <a:off x="4824649" y="5270173"/>
            <a:ext cx="2519361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4831808" y="511759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6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 rot="13013947">
            <a:off x="2221962" y="4456172"/>
            <a:ext cx="2987661" cy="692149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0" y="5439107"/>
            <a:ext cx="9180512" cy="147732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Negatieve situatie:</a:t>
            </a:r>
          </a:p>
          <a:p>
            <a:r>
              <a:rPr lang="nl-NL" dirty="0">
                <a:solidFill>
                  <a:srgbClr val="0000FF"/>
                </a:solidFill>
              </a:rPr>
              <a:t>Ga op de kaarten 1 t/m 6 staan en word je bewust wat je op elk van deze kaarten met dit oordeel hebt gedaan.</a:t>
            </a:r>
          </a:p>
          <a:p>
            <a:r>
              <a:rPr lang="nl-NL" dirty="0">
                <a:solidFill>
                  <a:srgbClr val="0000FF"/>
                </a:solidFill>
              </a:rPr>
              <a:t>Positieve situatie:</a:t>
            </a:r>
          </a:p>
          <a:p>
            <a:r>
              <a:rPr lang="nl-NL" dirty="0">
                <a:solidFill>
                  <a:srgbClr val="0000FF"/>
                </a:solidFill>
              </a:rPr>
              <a:t>Ga ook weer op de kaarten 1 t/m 6 staan. Wat is het verschil?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srgbClr val="0000FF"/>
                </a:solidFill>
              </a:rPr>
              <a:t>Even voorstellen …….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Stel je zelf voor aan de groep met jouw belangrijkste positieve eigenschap(pen)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612" t="23534" r="71457" b="47057"/>
          <a:stretch>
            <a:fillRect/>
          </a:stretch>
        </p:blipFill>
        <p:spPr bwMode="auto">
          <a:xfrm>
            <a:off x="0" y="2969568"/>
            <a:ext cx="1944216" cy="18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756" t="17234" r="58069" b="47767"/>
          <a:stretch>
            <a:fillRect/>
          </a:stretch>
        </p:blipFill>
        <p:spPr bwMode="auto">
          <a:xfrm>
            <a:off x="7559824" y="1124744"/>
            <a:ext cx="1584176" cy="22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1931" t="17234" r="44682" b="51266"/>
          <a:stretch>
            <a:fillRect/>
          </a:stretch>
        </p:blipFill>
        <p:spPr bwMode="auto">
          <a:xfrm>
            <a:off x="2051720" y="2708920"/>
            <a:ext cx="1584176" cy="20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4925" t="24234" r="28932" b="47066"/>
          <a:stretch>
            <a:fillRect/>
          </a:stretch>
        </p:blipFill>
        <p:spPr bwMode="auto">
          <a:xfrm>
            <a:off x="3563888" y="328498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9100" t="46965" r="14363" b="24667"/>
          <a:stretch>
            <a:fillRect/>
          </a:stretch>
        </p:blipFill>
        <p:spPr bwMode="auto">
          <a:xfrm>
            <a:off x="5436096" y="4869160"/>
            <a:ext cx="1762653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geduld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797152"/>
            <a:ext cx="2150492" cy="182484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2413" t="16667" r="30907" b="53680"/>
          <a:stretch>
            <a:fillRect/>
          </a:stretch>
        </p:blipFill>
        <p:spPr bwMode="auto">
          <a:xfrm>
            <a:off x="7380312" y="335699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2988" t="44400" r="72050" b="28300"/>
          <a:stretch>
            <a:fillRect/>
          </a:stretch>
        </p:blipFill>
        <p:spPr bwMode="auto">
          <a:xfrm>
            <a:off x="3635896" y="5129808"/>
            <a:ext cx="168387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27163" t="35300" r="59450" b="31801"/>
          <a:stretch>
            <a:fillRect/>
          </a:stretch>
        </p:blipFill>
        <p:spPr bwMode="auto">
          <a:xfrm>
            <a:off x="7236296" y="4913784"/>
            <a:ext cx="140645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69408" t="38129" r="15744" b="31516"/>
          <a:stretch>
            <a:fillRect/>
          </a:stretch>
        </p:blipFill>
        <p:spPr bwMode="auto">
          <a:xfrm>
            <a:off x="0" y="0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56422" t="45702" r="29849" b="27085"/>
          <a:stretch>
            <a:fillRect/>
          </a:stretch>
        </p:blipFill>
        <p:spPr bwMode="auto">
          <a:xfrm>
            <a:off x="6804248" y="0"/>
            <a:ext cx="13316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1612" t="52943" r="71457" b="19187"/>
          <a:stretch>
            <a:fillRect/>
          </a:stretch>
        </p:blipFill>
        <p:spPr bwMode="auto">
          <a:xfrm>
            <a:off x="0" y="4869160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69100" t="10934" r="14363" b="53035"/>
          <a:stretch>
            <a:fillRect/>
          </a:stretch>
        </p:blipFill>
        <p:spPr bwMode="auto">
          <a:xfrm>
            <a:off x="5436096" y="2708920"/>
            <a:ext cx="176265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149"/>
            <a:ext cx="9144000" cy="6882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81528" cy="782960"/>
          </a:xfrm>
        </p:spPr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Open Frame</a:t>
            </a:r>
            <a:endParaRPr lang="nl-NL" b="1" dirty="0">
              <a:solidFill>
                <a:srgbClr val="33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3744416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Vragen</a:t>
            </a:r>
          </a:p>
          <a:p>
            <a:r>
              <a:rPr lang="nl-NL" dirty="0">
                <a:solidFill>
                  <a:srgbClr val="3333CC"/>
                </a:solidFill>
              </a:rPr>
              <a:t>Gebeurtenissen</a:t>
            </a:r>
          </a:p>
          <a:p>
            <a:r>
              <a:rPr lang="nl-NL" dirty="0">
                <a:solidFill>
                  <a:srgbClr val="3333CC"/>
                </a:solidFill>
              </a:rPr>
              <a:t>Korte verhalen</a:t>
            </a:r>
          </a:p>
          <a:p>
            <a:pPr marL="0" indent="0"/>
            <a:r>
              <a:rPr lang="nl-NL" dirty="0">
                <a:solidFill>
                  <a:srgbClr val="3333CC"/>
                </a:solidFill>
              </a:rPr>
              <a:t>   Levenservaringen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149079"/>
            <a:ext cx="4248472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3333CC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NLP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jouw eigen werkelijkheid.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0CC4C9-4215-499F-8814-9CBC51C106A7}"/>
              </a:ext>
            </a:extLst>
          </p:cNvPr>
          <p:cNvSpPr txBox="1">
            <a:spLocks/>
          </p:cNvSpPr>
          <p:nvPr/>
        </p:nvSpPr>
        <p:spPr>
          <a:xfrm>
            <a:off x="4644008" y="1600201"/>
            <a:ext cx="3600400" cy="232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3333CC"/>
                </a:solidFill>
              </a:rPr>
              <a:t>Verheldering</a:t>
            </a:r>
          </a:p>
          <a:p>
            <a:r>
              <a:rPr lang="nl-NL" dirty="0">
                <a:solidFill>
                  <a:srgbClr val="3333CC"/>
                </a:solidFill>
              </a:rPr>
              <a:t>Anekdotes</a:t>
            </a:r>
          </a:p>
          <a:p>
            <a:r>
              <a:rPr lang="nl-NL" dirty="0">
                <a:solidFill>
                  <a:srgbClr val="3333CC"/>
                </a:solidFill>
              </a:rPr>
              <a:t>Leuke belevenissen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Wat zijn jouw doelen met deze NLP cursus?</a:t>
            </a:r>
          </a:p>
        </p:txBody>
      </p:sp>
      <p:sp>
        <p:nvSpPr>
          <p:cNvPr id="4" name="Rechthoek 3"/>
          <p:cNvSpPr/>
          <p:nvPr/>
        </p:nvSpPr>
        <p:spPr>
          <a:xfrm>
            <a:off x="323528" y="1484784"/>
            <a:ext cx="8496944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6053418"/>
            <a:ext cx="9036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Gebruik positieve termen (vermijd ‘niet’, ‘geen’ of ‘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ont-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‘)</a:t>
            </a:r>
            <a:endParaRPr kumimoji="0" lang="nl-NL" sz="11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90F39-5AAB-4726-9519-4D5AEDB7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wil jij je beter ontwikkelen?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69965-E709-4D46-A25B-F9772EDE5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69"/>
          <a:stretch/>
        </p:blipFill>
        <p:spPr bwMode="auto">
          <a:xfrm>
            <a:off x="199305" y="1484784"/>
            <a:ext cx="772295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1F2758B-4480-49E5-B4CB-17B8C10DC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r="81289"/>
          <a:stretch/>
        </p:blipFill>
        <p:spPr bwMode="auto">
          <a:xfrm>
            <a:off x="1187623" y="1484784"/>
            <a:ext cx="648073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B842958-123F-4AA3-9862-39845AE35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69761"/>
          <a:stretch/>
        </p:blipFill>
        <p:spPr bwMode="auto">
          <a:xfrm>
            <a:off x="1907703" y="1484784"/>
            <a:ext cx="936105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3780CB3-3F59-4F76-8CA2-29B1FAE88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6" r="57410"/>
          <a:stretch/>
        </p:blipFill>
        <p:spPr bwMode="auto">
          <a:xfrm>
            <a:off x="2987823" y="1484784"/>
            <a:ext cx="936105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6D32BA4-11B4-46A2-8B04-570B03FE7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6" r="42589"/>
          <a:stretch/>
        </p:blipFill>
        <p:spPr bwMode="auto">
          <a:xfrm>
            <a:off x="4067943" y="1484784"/>
            <a:ext cx="115213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20FF7C1-05EE-4960-9838-8C54747F0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7" r="27769"/>
          <a:stretch/>
        </p:blipFill>
        <p:spPr bwMode="auto">
          <a:xfrm>
            <a:off x="5364089" y="1484784"/>
            <a:ext cx="115213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DF16354-074B-4E11-BF2F-CBA8B4642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r="13771"/>
          <a:stretch/>
        </p:blipFill>
        <p:spPr bwMode="auto">
          <a:xfrm>
            <a:off x="6444207" y="1484784"/>
            <a:ext cx="1296145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F8179B2-9AC3-43A2-AEE2-7E6B12D90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9"/>
          <a:stretch/>
        </p:blipFill>
        <p:spPr bwMode="auto">
          <a:xfrm>
            <a:off x="7740351" y="1484784"/>
            <a:ext cx="1204343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220-91FA-40F8-8F54-11A44C94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Welke van deze vermogens wil jij verder ontwikkelen?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B0CF95-12C4-4E87-9648-3A3A292EF8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2771"/>
            <a:ext cx="432048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Strategy and Leadership for Nonprofits+: Leverage Your ...">
            <a:extLst>
              <a:ext uri="{FF2B5EF4-FFF2-40B4-BE49-F238E27FC236}">
                <a16:creationId xmlns:a16="http://schemas.microsoft.com/office/drawing/2014/main" id="{01F0F44A-6FA0-42A1-920E-8B699AB110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5197996" cy="336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48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gereedschapskist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43808" y="2348880"/>
            <a:ext cx="3731150" cy="34765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nl-N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699792" y="1772816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Focussen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588224" y="1988840"/>
            <a:ext cx="1728191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Wijzer worden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763688" y="2780927"/>
            <a:ext cx="93610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308303" y="3429000"/>
            <a:ext cx="1512167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Respecteren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508104" y="1556792"/>
            <a:ext cx="1368151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Ankeren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475656" y="2276872"/>
            <a:ext cx="1836712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Betekenis geven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0" y="4283803"/>
            <a:ext cx="2843807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 voorstelling veranderen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0" y="5085183"/>
            <a:ext cx="2915816" cy="64807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Kiezen voor de hoogste neurologische niveaus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23528" y="5805264"/>
            <a:ext cx="3240359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Versterkende overtuigingen opbouwen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139953" y="6237312"/>
            <a:ext cx="2592287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Hulpbronnen aanboren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228183" y="4725144"/>
            <a:ext cx="2736303" cy="64807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Uitgaan van voor-onderstellingen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236296" y="3861048"/>
            <a:ext cx="165618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Herkaderen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164288" y="2420888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Loslaten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7236296" y="2924944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Accepteren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79511" y="3437383"/>
            <a:ext cx="2672680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tructuur leren veranderen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796135" y="5445223"/>
            <a:ext cx="2016224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 maken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588224" y="4293096"/>
            <a:ext cx="237626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waarnemingsposities</a:t>
            </a: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welke NLP technieken kun je dit het best?</a:t>
            </a:r>
          </a:p>
        </p:txBody>
      </p:sp>
      <p:sp>
        <p:nvSpPr>
          <p:cNvPr id="26" name="Shape 128"/>
          <p:cNvSpPr txBox="1"/>
          <p:nvPr/>
        </p:nvSpPr>
        <p:spPr>
          <a:xfrm>
            <a:off x="3347864" y="1124744"/>
            <a:ext cx="3096344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Vooronderstellingen toepassen</a:t>
            </a:r>
          </a:p>
        </p:txBody>
      </p:sp>
      <p:sp>
        <p:nvSpPr>
          <p:cNvPr id="27" name="Shape 128"/>
          <p:cNvSpPr txBox="1"/>
          <p:nvPr/>
        </p:nvSpPr>
        <p:spPr>
          <a:xfrm>
            <a:off x="5148064" y="5805264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Miltontaal</a:t>
            </a:r>
            <a:endParaRPr lang="nl-N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128"/>
          <p:cNvSpPr txBox="1"/>
          <p:nvPr/>
        </p:nvSpPr>
        <p:spPr>
          <a:xfrm>
            <a:off x="2771800" y="6488668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A2663-2260-4E4D-BBE1-1EB3B070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Wat zijn je ongekende vermogens?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30944E-54E8-43CC-8F34-2462ED68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Welke talenten ken je nog niet van jezelf?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61EE12-740B-46E8-8C1F-9AC9783EA0C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67595" r="31000" b="2532"/>
          <a:stretch/>
        </p:blipFill>
        <p:spPr bwMode="auto">
          <a:xfrm>
            <a:off x="6804248" y="2311026"/>
            <a:ext cx="1952367" cy="185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EDC8064-B3E2-4767-8A95-CEADF9E590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4764" r="52416" b="64557"/>
          <a:stretch/>
        </p:blipFill>
        <p:spPr bwMode="auto">
          <a:xfrm>
            <a:off x="2563994" y="2410707"/>
            <a:ext cx="1841819" cy="1882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20CE595-A244-4295-A11C-E0D82A38D73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35443" r="51975" b="32659"/>
          <a:stretch/>
        </p:blipFill>
        <p:spPr bwMode="auto">
          <a:xfrm>
            <a:off x="465773" y="2311025"/>
            <a:ext cx="2059304" cy="1982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1F48C7-0288-4EF3-BD5D-156CFC1BBD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35443" r="9334" b="32659"/>
          <a:stretch/>
        </p:blipFill>
        <p:spPr bwMode="auto">
          <a:xfrm>
            <a:off x="4572000" y="2410707"/>
            <a:ext cx="1841818" cy="1982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935D9DF-0FCC-46A8-A847-C834110174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97267"/>
            <a:ext cx="2933872" cy="2689682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A1EAE77-7DAB-4194-BB38-D829C1E603C1}"/>
              </a:ext>
            </a:extLst>
          </p:cNvPr>
          <p:cNvSpPr txBox="1">
            <a:spLocks/>
          </p:cNvSpPr>
          <p:nvPr/>
        </p:nvSpPr>
        <p:spPr>
          <a:xfrm>
            <a:off x="4340913" y="4597253"/>
            <a:ext cx="2016224" cy="82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Kijk op blz 7 </a:t>
            </a: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van je handboek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E125C92-E6E5-42B6-9246-09ADFFDF9E70}"/>
              </a:ext>
            </a:extLst>
          </p:cNvPr>
          <p:cNvSpPr txBox="1">
            <a:spLocks/>
          </p:cNvSpPr>
          <p:nvPr/>
        </p:nvSpPr>
        <p:spPr>
          <a:xfrm>
            <a:off x="323528" y="5009601"/>
            <a:ext cx="6033609" cy="1848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In tweetallen</a:t>
            </a: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Bekijk de afbeelding op blz 7 van je handboek.</a:t>
            </a: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Benoem enkele voor jou </a:t>
            </a:r>
            <a:r>
              <a:rPr lang="nl-NL" sz="2000" dirty="0" err="1">
                <a:solidFill>
                  <a:srgbClr val="0000FF"/>
                </a:solidFill>
              </a:rPr>
              <a:t>waaardevolle</a:t>
            </a:r>
            <a:r>
              <a:rPr lang="nl-NL" sz="2000" dirty="0">
                <a:solidFill>
                  <a:srgbClr val="0000FF"/>
                </a:solidFill>
              </a:rPr>
              <a:t> talenten die je nog verder zou willen ontwikkelen.</a:t>
            </a:r>
          </a:p>
          <a:p>
            <a:pPr marL="0" indent="0">
              <a:buFont typeface="Arial" pitchFamily="34" charset="0"/>
              <a:buNone/>
            </a:pPr>
            <a:r>
              <a:rPr lang="nl-NL" sz="2000" dirty="0">
                <a:solidFill>
                  <a:srgbClr val="0000FF"/>
                </a:solidFill>
              </a:rPr>
              <a:t>Vul nu jouw doelen met deze NLP cursus in op blz 6.</a:t>
            </a:r>
          </a:p>
        </p:txBody>
      </p:sp>
    </p:spTree>
    <p:extLst>
      <p:ext uri="{BB962C8B-B14F-4D97-AF65-F5344CB8AC3E}">
        <p14:creationId xmlns:p14="http://schemas.microsoft.com/office/powerpoint/2010/main" val="28837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1329</Words>
  <Application>Microsoft Office PowerPoint</Application>
  <PresentationFormat>Diavoorstelling (4:3)</PresentationFormat>
  <Paragraphs>210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Comic Sans MS</vt:lpstr>
      <vt:lpstr>Lucida Calligraphy</vt:lpstr>
      <vt:lpstr>Lucida Handwriting</vt:lpstr>
      <vt:lpstr>Oswald</vt:lpstr>
      <vt:lpstr>Times New Roman</vt:lpstr>
      <vt:lpstr>Office-thema</vt:lpstr>
      <vt:lpstr>bij de NLP-vervolgcursus  “Je ongekende vermogens nog beter ontwikkelen”</vt:lpstr>
      <vt:lpstr>Even voorstellen …….</vt:lpstr>
      <vt:lpstr>Zonnestraaltjes</vt:lpstr>
      <vt:lpstr>Open Frame</vt:lpstr>
      <vt:lpstr>Wat zijn jouw doelen met deze NLP cursus?</vt:lpstr>
      <vt:lpstr>Hoe wil jij je beter ontwikkelen?</vt:lpstr>
      <vt:lpstr>Welke van deze vermogens wil jij verder ontwikkelen?</vt:lpstr>
      <vt:lpstr>PowerPoint-presentatie</vt:lpstr>
      <vt:lpstr>Wat zijn je ongekende vermogens?</vt:lpstr>
      <vt:lpstr>PowerPoint-presentatie</vt:lpstr>
      <vt:lpstr>PowerPoint-presentatie</vt:lpstr>
      <vt:lpstr>PowerPoint-presentatie</vt:lpstr>
      <vt:lpstr>PowerPoint-presentatie</vt:lpstr>
      <vt:lpstr>Vooronderstellingen van NLP</vt:lpstr>
      <vt:lpstr>Vooronderstelling 17 van NLP: </vt:lpstr>
      <vt:lpstr>Het toepassen van de vooronderstellingen</vt:lpstr>
      <vt:lpstr>Ontwikkelen door de Drie levensvragen </vt:lpstr>
      <vt:lpstr>Oefening Communicatiemodel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45</cp:revision>
  <dcterms:created xsi:type="dcterms:W3CDTF">2015-01-05T14:54:59Z</dcterms:created>
  <dcterms:modified xsi:type="dcterms:W3CDTF">2020-01-20T09:46:31Z</dcterms:modified>
</cp:coreProperties>
</file>