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9" r:id="rId4"/>
    <p:sldId id="266" r:id="rId5"/>
    <p:sldId id="284" r:id="rId6"/>
    <p:sldId id="277" r:id="rId7"/>
    <p:sldId id="278" r:id="rId8"/>
    <p:sldId id="280" r:id="rId9"/>
    <p:sldId id="283" r:id="rId10"/>
    <p:sldId id="271" r:id="rId11"/>
    <p:sldId id="274" r:id="rId12"/>
    <p:sldId id="285" r:id="rId13"/>
    <p:sldId id="286" r:id="rId14"/>
    <p:sldId id="281" r:id="rId15"/>
    <p:sldId id="273" r:id="rId16"/>
    <p:sldId id="287" r:id="rId17"/>
    <p:sldId id="270" r:id="rId18"/>
    <p:sldId id="265" r:id="rId19"/>
    <p:sldId id="258" r:id="rId20"/>
    <p:sldId id="259" r:id="rId21"/>
    <p:sldId id="288" r:id="rId22"/>
    <p:sldId id="28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18CB-2850-4F7B-9876-B4E6AD822C60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1B63-C503-4495-AD93-D68E513C918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NLP-vervolgcursus “Met je ongekende vermogens je succes vergroten”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2017 week 9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7D097FD-49B8-435E-8C05-A131923A5E97}"/>
              </a:ext>
            </a:extLst>
          </p:cNvPr>
          <p:cNvSpPr/>
          <p:nvPr/>
        </p:nvSpPr>
        <p:spPr>
          <a:xfrm rot="20470830">
            <a:off x="1594409" y="3342894"/>
            <a:ext cx="611096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Werken met delen: </a:t>
            </a:r>
          </a:p>
          <a:p>
            <a:pPr algn="ctr"/>
            <a:r>
              <a:rPr lang="nl-NL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Visual Squash</a:t>
            </a:r>
            <a:endParaRPr lang="nl-N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49452FA-722C-4FFF-8E25-670D92C0A3AC}"/>
              </a:ext>
            </a:extLst>
          </p:cNvPr>
          <p:cNvGrpSpPr/>
          <p:nvPr/>
        </p:nvGrpSpPr>
        <p:grpSpPr>
          <a:xfrm>
            <a:off x="4427983" y="909439"/>
            <a:ext cx="4323954" cy="3096827"/>
            <a:chOff x="4427983" y="1170088"/>
            <a:chExt cx="4323954" cy="3096827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D423943D-C9E6-4340-9B1F-A108CCC61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6256" y="1171290"/>
              <a:ext cx="1875681" cy="3095625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B1944ED-0733-4AEC-ACC6-CD81AAD7A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3" y="1170088"/>
              <a:ext cx="3459857" cy="30956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83" y="-1746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Voorbeelden van onbewuste 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077072"/>
            <a:ext cx="9130777" cy="2636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</a:rPr>
              <a:t>Aan de ene kant wil gezond leven …..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FF0000"/>
                </a:solidFill>
              </a:rPr>
              <a:t>maar aan de andere kant vind ik gebak wel heel erg lekker.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</a:rPr>
              <a:t>Aan de ene kant wil ik graag aan een groep vertellen ……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FF0000"/>
                </a:solidFill>
              </a:rPr>
              <a:t>maar aan de andere kant ben ik bang om voor een groep te staan.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</a:rPr>
              <a:t>Aan de ene kant wil ik graag doen wat ik leuk vind ….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FF0000"/>
                </a:solidFill>
              </a:rPr>
              <a:t>maar aan de ander kant schaam ik me om gek gevonden te worden.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</a:rPr>
              <a:t>Aan de ene kant wil ik graag aan die persoon vertellen wat ik vind ….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FF0000"/>
                </a:solidFill>
              </a:rPr>
              <a:t>maar aan de andere kant voel ik me daar te onzeker voor.</a:t>
            </a:r>
          </a:p>
          <a:p>
            <a:pPr marL="0" indent="0">
              <a:buNone/>
            </a:pP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22530" name="Picture 2" descr="https://i.ytimg.com/vi/2Xi4Gny2nP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2515" y="908720"/>
            <a:ext cx="3816424" cy="3096344"/>
          </a:xfrm>
          <a:prstGeom prst="rect">
            <a:avLst/>
          </a:prstGeom>
          <a:noFill/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00993" y="560853"/>
            <a:ext cx="9036496" cy="3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 de ene kant wil ik stoppen met roken …. maar aan de andere kant ga ik toch door.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s://i.ytimg.com/vi/2Xi4Gny2nPk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3" y="1033607"/>
            <a:ext cx="3459857" cy="381055"/>
          </a:xfrm>
          <a:prstGeom prst="rect">
            <a:avLst/>
          </a:prstGeom>
          <a:noFill/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A6F3BA8-1C44-49C8-907D-D31FE3983499}"/>
              </a:ext>
            </a:extLst>
          </p:cNvPr>
          <p:cNvSpPr txBox="1"/>
          <p:nvPr/>
        </p:nvSpPr>
        <p:spPr>
          <a:xfrm>
            <a:off x="5740604" y="3037109"/>
            <a:ext cx="302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80 tot 90% van de sterfgevallen door longkanker </a:t>
            </a:r>
          </a:p>
          <a:p>
            <a:r>
              <a:rPr lang="nl-NL" dirty="0">
                <a:solidFill>
                  <a:schemeClr val="bg1"/>
                </a:solidFill>
              </a:rPr>
              <a:t>is het gevolg van roken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Oefening 70 Werken met delen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916832"/>
            <a:ext cx="9144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Zoek naar tegengestelde delen die je in jezelf herkent, schrijf deze op.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Je kunt hiervoor denken aan: relaties, gezondheid, familie, werk, buren, milieu, eten, etc.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Kijk welke tegengestelde delen je vindt op de verschillende levensgebieden.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Neem 5 minuten individueel om dit uit te zoeken.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Dit is een vooroefening voor de volgende stap.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7E132-EBDB-4DBA-8AAA-318C3A57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68" y="188640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Tegengestelde delen?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CB847E-003B-4FE0-B653-17CA1D4E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6137919"/>
            <a:ext cx="8229600" cy="7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aan de andere kant vind ik taart zo lekker……</a:t>
            </a:r>
          </a:p>
        </p:txBody>
      </p:sp>
      <p:pic>
        <p:nvPicPr>
          <p:cNvPr id="2050" name="Picture 2" descr="Afbeeldingsresultaat voor taart">
            <a:extLst>
              <a:ext uri="{FF2B5EF4-FFF2-40B4-BE49-F238E27FC236}">
                <a16:creationId xmlns:a16="http://schemas.microsoft.com/office/drawing/2014/main" id="{72746994-0875-45C8-9978-AEA1E466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4039"/>
            <a:ext cx="6099498" cy="31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31FE980-07AA-47C8-AF1A-A51578EDCB1F}"/>
              </a:ext>
            </a:extLst>
          </p:cNvPr>
          <p:cNvSpPr txBox="1">
            <a:spLocks/>
          </p:cNvSpPr>
          <p:nvPr/>
        </p:nvSpPr>
        <p:spPr>
          <a:xfrm>
            <a:off x="1258603" y="1324549"/>
            <a:ext cx="7077472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Aan de ene kant wil ik zo graag afvallen.</a:t>
            </a:r>
          </a:p>
        </p:txBody>
      </p:sp>
      <p:pic>
        <p:nvPicPr>
          <p:cNvPr id="2052" name="Picture 4" descr="Afbeeldingsresultaat voor afvallen">
            <a:extLst>
              <a:ext uri="{FF2B5EF4-FFF2-40B4-BE49-F238E27FC236}">
                <a16:creationId xmlns:a16="http://schemas.microsoft.com/office/drawing/2014/main" id="{60555ECC-B9CB-432C-B989-15B5CA434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8" y="417239"/>
            <a:ext cx="957581" cy="19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afvallen">
            <a:extLst>
              <a:ext uri="{FF2B5EF4-FFF2-40B4-BE49-F238E27FC236}">
                <a16:creationId xmlns:a16="http://schemas.microsoft.com/office/drawing/2014/main" id="{31DED1D2-BD86-447D-BDF6-0D0137805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885396" y="1324549"/>
            <a:ext cx="799979" cy="20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6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49AC9-5AFD-4DFD-81D8-5541CC27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Vooronderstellingen over 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85774-D6BB-4F2F-9FD1-84440C5D4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625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Tegenstrijdige delen manifesteren zich op het niveau van gedrag. </a:t>
            </a:r>
          </a:p>
          <a:p>
            <a:r>
              <a:rPr lang="nl-NL" dirty="0">
                <a:solidFill>
                  <a:srgbClr val="0000FF"/>
                </a:solidFill>
              </a:rPr>
              <a:t>Strijd en overgave, weggaan en blijven, doorgaan en stoppen.</a:t>
            </a:r>
          </a:p>
          <a:p>
            <a:r>
              <a:rPr lang="nl-NL" dirty="0">
                <a:solidFill>
                  <a:srgbClr val="0000FF"/>
                </a:solidFill>
              </a:rPr>
              <a:t>Delen hebben dezelfde positieve bedoeling of intentie </a:t>
            </a:r>
          </a:p>
          <a:p>
            <a:r>
              <a:rPr lang="nl-NL" dirty="0">
                <a:solidFill>
                  <a:srgbClr val="0000FF"/>
                </a:solidFill>
              </a:rPr>
              <a:t>Door </a:t>
            </a:r>
            <a:r>
              <a:rPr lang="nl-NL" dirty="0" err="1">
                <a:solidFill>
                  <a:srgbClr val="0000FF"/>
                </a:solidFill>
              </a:rPr>
              <a:t>upchuncken</a:t>
            </a:r>
            <a:r>
              <a:rPr lang="nl-NL" dirty="0">
                <a:solidFill>
                  <a:srgbClr val="0000FF"/>
                </a:solidFill>
              </a:rPr>
              <a:t> blijkt dat beide delen dezelfde allerhoogste intentie hebben.</a:t>
            </a:r>
          </a:p>
          <a:p>
            <a:r>
              <a:rPr lang="nl-NL" dirty="0">
                <a:solidFill>
                  <a:srgbClr val="0000FF"/>
                </a:solidFill>
              </a:rPr>
              <a:t>Bijvoorbeeld: Geluk, Rust, Liefde, Vrede, Vrijheid</a:t>
            </a:r>
          </a:p>
          <a:p>
            <a:r>
              <a:rPr lang="nl-NL" dirty="0">
                <a:solidFill>
                  <a:srgbClr val="0000FF"/>
                </a:solidFill>
              </a:rPr>
              <a:t>Deze twee delen  waren ooit een deel van één groter geheel. </a:t>
            </a:r>
          </a:p>
          <a:p>
            <a:r>
              <a:rPr lang="nl-NL" dirty="0">
                <a:solidFill>
                  <a:srgbClr val="0000FF"/>
                </a:solidFill>
              </a:rPr>
              <a:t>Tegenstrijdige delen maken dat we niet meer 'één en volledig met onszelf' kunnen zijn. </a:t>
            </a:r>
          </a:p>
          <a:p>
            <a:r>
              <a:rPr lang="nl-NL" dirty="0">
                <a:solidFill>
                  <a:srgbClr val="0000FF"/>
                </a:solidFill>
              </a:rPr>
              <a:t>In onze persoonlijke ontwikkeling was er een tijd ,dat we zonder delen functioneerden, </a:t>
            </a:r>
          </a:p>
          <a:p>
            <a:r>
              <a:rPr lang="nl-NL" dirty="0">
                <a:solidFill>
                  <a:srgbClr val="0000FF"/>
                </a:solidFill>
              </a:rPr>
              <a:t>Bijvoorbeeld zonder schaamte, twijfel, etc. </a:t>
            </a:r>
          </a:p>
          <a:p>
            <a:r>
              <a:rPr lang="nl-NL" dirty="0">
                <a:solidFill>
                  <a:srgbClr val="0000FF"/>
                </a:solidFill>
              </a:rPr>
              <a:t>Delen zijn het resultaat van significant emotionele gebeurtenissen (SEG).</a:t>
            </a:r>
          </a:p>
          <a:p>
            <a:r>
              <a:rPr lang="nl-NL" dirty="0">
                <a:solidFill>
                  <a:srgbClr val="0000FF"/>
                </a:solidFill>
              </a:rPr>
              <a:t>NLP wil tegenstrijdige delen weer samen brengen </a:t>
            </a:r>
          </a:p>
          <a:p>
            <a:r>
              <a:rPr lang="nl-NL" dirty="0">
                <a:solidFill>
                  <a:srgbClr val="0000FF"/>
                </a:solidFill>
              </a:rPr>
              <a:t>Hierdoor voel je je weer volledig jezelf ,  met meer energie, harmonieus en evenwichtig</a:t>
            </a:r>
          </a:p>
          <a:p>
            <a:r>
              <a:rPr lang="nl-NL" dirty="0">
                <a:solidFill>
                  <a:srgbClr val="0000FF"/>
                </a:solidFill>
              </a:rPr>
              <a:t>Vooronderstelling No. 16 van NLP: Alles is er op gericht om opnieuw één en volledig te worden met jezelf.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elen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/>
          <a:stretch>
            <a:fillRect/>
          </a:stretch>
        </p:blipFill>
        <p:spPr bwMode="auto">
          <a:xfrm>
            <a:off x="6084168" y="188640"/>
            <a:ext cx="30963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7164288" y="1916832"/>
            <a:ext cx="792088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/>
          <p:cNvSpPr/>
          <p:nvPr/>
        </p:nvSpPr>
        <p:spPr>
          <a:xfrm>
            <a:off x="6804248" y="2069232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al 6"/>
          <p:cNvSpPr/>
          <p:nvPr/>
        </p:nvSpPr>
        <p:spPr>
          <a:xfrm>
            <a:off x="7668344" y="2492896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7092280" y="2708920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al 8"/>
          <p:cNvSpPr/>
          <p:nvPr/>
        </p:nvSpPr>
        <p:spPr>
          <a:xfrm>
            <a:off x="7164288" y="3284984"/>
            <a:ext cx="720080" cy="13681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al 9"/>
          <p:cNvSpPr/>
          <p:nvPr/>
        </p:nvSpPr>
        <p:spPr>
          <a:xfrm>
            <a:off x="7524328" y="2996952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5698976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Onbewuste delen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268760"/>
            <a:ext cx="6048672" cy="53298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Delen ………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zijn onbewust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hebben een gedrag </a:t>
            </a:r>
            <a:r>
              <a:rPr lang="nl-NL" sz="2400" b="1" u="sng" dirty="0">
                <a:solidFill>
                  <a:srgbClr val="0000FF"/>
                </a:solidFill>
              </a:rPr>
              <a:t>en</a:t>
            </a:r>
            <a:r>
              <a:rPr lang="nl-NL" sz="2400" dirty="0">
                <a:solidFill>
                  <a:srgbClr val="0000FF"/>
                </a:solidFill>
              </a:rPr>
              <a:t> een intentie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komen voort uit Significante Emotionele Gebeurtenissen (</a:t>
            </a:r>
            <a:r>
              <a:rPr lang="nl-NL" sz="2400" dirty="0" err="1">
                <a:solidFill>
                  <a:srgbClr val="0000FF"/>
                </a:solidFill>
              </a:rPr>
              <a:t>SEG</a:t>
            </a:r>
            <a:r>
              <a:rPr lang="nl-NL" sz="24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beschermen en continueren niet -geïntegreerd gedrag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zijn zelf een bron van incongruentie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twee delen hebben dezelfde hoogste bedoeling/intentie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zijn ooit deel geweest van een groter geheel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herintegratie van delen is mogelijk</a:t>
            </a:r>
          </a:p>
          <a:p>
            <a:endParaRPr lang="nl-NL" sz="2800" dirty="0">
              <a:solidFill>
                <a:srgbClr val="0000FF"/>
              </a:solidFill>
            </a:endParaRPr>
          </a:p>
          <a:p>
            <a:pPr>
              <a:buNone/>
            </a:pPr>
            <a:endParaRPr lang="nl-NL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896544" cy="79208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Je communiceert met delen wanneer ……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3312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je praat over iets wat je graag wilt, maar wat je steeds niet doet.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je praat over iets wat je niet wilt, maar toch steeds weer doet.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er sprake is van tegenwerking of weerstand tijdens het werken met NLP.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je dissocieert ernstig -bijvoorbeeld bij psychosomatische klachten.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je wilt ontdekken waarom je bepaalde dingen doet, voelt, denkt.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000" dirty="0">
                <a:solidFill>
                  <a:srgbClr val="0000FF"/>
                </a:solidFill>
              </a:rPr>
              <a:t>je wilt iets nog beter doen dan je al kunt.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nl-NL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nl-NL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24578" name="Picture 2" descr="http://images2.proud2bme.nl/hsfile_2634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429">
            <a:off x="5037154" y="460970"/>
            <a:ext cx="4010025" cy="209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1E169-DB86-4B9D-A257-6F425456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Oefening 70: Welke stappen zet je bij het werken met delen?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E86839-372A-439E-8F95-555442525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nl-NL" dirty="0">
                <a:solidFill>
                  <a:srgbClr val="0000FF"/>
                </a:solidFill>
              </a:rPr>
              <a:t>Benoem één deel en doe daarmee de volgende oefening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Begroet het deel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Welke reactie geeft het deel (geen reactie is ook reactie)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Bedank het deel voor zijn reactie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Wat zou je willen zeggen tegen dit deel?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Wat zou het deel voor je willen bereiken? 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Welke vragen stel je aan het deel?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Hoe respecteer je ieder antwoord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Bedank het deel telkens.</a:t>
            </a:r>
          </a:p>
          <a:p>
            <a:pPr lvl="0"/>
            <a:r>
              <a:rPr lang="nl-NL" dirty="0">
                <a:solidFill>
                  <a:srgbClr val="0000FF"/>
                </a:solidFill>
              </a:rPr>
              <a:t>Vat de kernpunten samen, </a:t>
            </a:r>
            <a:r>
              <a:rPr lang="nl-NL" dirty="0" err="1">
                <a:solidFill>
                  <a:srgbClr val="0000FF"/>
                </a:solidFill>
              </a:rPr>
              <a:t>chunk</a:t>
            </a:r>
            <a:r>
              <a:rPr lang="nl-NL" dirty="0">
                <a:solidFill>
                  <a:srgbClr val="0000FF"/>
                </a:solidFill>
              </a:rPr>
              <a:t> up naar de positieve intentie</a:t>
            </a:r>
          </a:p>
          <a:p>
            <a:r>
              <a:rPr lang="nl-NL" dirty="0">
                <a:solidFill>
                  <a:srgbClr val="0000FF"/>
                </a:solidFill>
              </a:rPr>
              <a:t>Hoe neem je afscheid van het deel?</a:t>
            </a:r>
          </a:p>
        </p:txBody>
      </p:sp>
    </p:spTree>
    <p:extLst>
      <p:ext uri="{BB962C8B-B14F-4D97-AF65-F5344CB8AC3E}">
        <p14:creationId xmlns:p14="http://schemas.microsoft.com/office/powerpoint/2010/main" val="5521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Visual Squash: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>
          <a:xfrm>
            <a:off x="4175448" y="188640"/>
            <a:ext cx="49685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 integreren van delen</a:t>
            </a:r>
          </a:p>
        </p:txBody>
      </p:sp>
      <p:pic>
        <p:nvPicPr>
          <p:cNvPr id="16" name="Afbeelding 15" descr="harmon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836712"/>
            <a:ext cx="4464496" cy="4613313"/>
          </a:xfrm>
          <a:prstGeom prst="rect">
            <a:avLst/>
          </a:prstGeom>
        </p:spPr>
      </p:pic>
      <p:pic>
        <p:nvPicPr>
          <p:cNvPr id="1026" name="Picture 2" descr="http://artreeyoga.nl/yogablog/wp-content/uploads/2012/03/YinYang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630688" cy="4630688"/>
          </a:xfrm>
          <a:prstGeom prst="rect">
            <a:avLst/>
          </a:prstGeom>
          <a:noFill/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0" y="5445224"/>
            <a:ext cx="44999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Yin en yang zijn tegengestelde delen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355976" y="5445224"/>
            <a:ext cx="47880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nl-NL" sz="2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ater en vuur zijn tegengestelde delen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755576" y="6021288"/>
            <a:ext cx="7920880" cy="836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Harmonie brengen in</a:t>
            </a:r>
            <a:r>
              <a:rPr kumimoji="0" lang="nl-NL" sz="32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tegengestelde delen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1"/>
      <p:bldP spid="18" grpId="1"/>
      <p:bldP spid="19" grpId="1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Visual Squash: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1" name="PIJL-OMHOOG 40"/>
          <p:cNvSpPr/>
          <p:nvPr/>
        </p:nvSpPr>
        <p:spPr>
          <a:xfrm>
            <a:off x="2987824" y="2204864"/>
            <a:ext cx="2592288" cy="345638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00FF"/>
                </a:solidFill>
              </a:rPr>
              <a:t>upchunken</a:t>
            </a:r>
            <a:r>
              <a:rPr lang="nl-NL" dirty="0">
                <a:solidFill>
                  <a:srgbClr val="0000FF"/>
                </a:solidFill>
              </a:rPr>
              <a:t> tot de hoogste  positieve </a:t>
            </a:r>
          </a:p>
          <a:p>
            <a:pPr algn="ctr"/>
            <a:r>
              <a:rPr lang="nl-NL" dirty="0">
                <a:solidFill>
                  <a:srgbClr val="0000FF"/>
                </a:solidFill>
              </a:rPr>
              <a:t>bedoeling /intentie</a:t>
            </a:r>
          </a:p>
        </p:txBody>
      </p:sp>
      <p:grpSp>
        <p:nvGrpSpPr>
          <p:cNvPr id="6" name="Groep 44"/>
          <p:cNvGrpSpPr/>
          <p:nvPr/>
        </p:nvGrpSpPr>
        <p:grpSpPr>
          <a:xfrm>
            <a:off x="683568" y="3501008"/>
            <a:ext cx="1779627" cy="3238619"/>
            <a:chOff x="107504" y="3356992"/>
            <a:chExt cx="1779627" cy="3238619"/>
          </a:xfrm>
        </p:grpSpPr>
        <p:pic>
          <p:nvPicPr>
            <p:cNvPr id="7172" name="Picture 4" descr="http://www.ansafar.com/uploads/images/trainingen/vrijheid6kk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356992"/>
              <a:ext cx="1779627" cy="2491478"/>
            </a:xfrm>
            <a:prstGeom prst="rect">
              <a:avLst/>
            </a:prstGeom>
            <a:noFill/>
          </p:spPr>
        </p:pic>
        <p:sp>
          <p:nvSpPr>
            <p:cNvPr id="42" name="Tekstvak 41"/>
            <p:cNvSpPr txBox="1"/>
            <p:nvPr/>
          </p:nvSpPr>
          <p:spPr>
            <a:xfrm>
              <a:off x="251520" y="5949280"/>
              <a:ext cx="1512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metafoor bijv. voor vrijheid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6614753" y="3573016"/>
            <a:ext cx="2061703" cy="3094603"/>
            <a:chOff x="6614753" y="3573016"/>
            <a:chExt cx="2061703" cy="3094603"/>
          </a:xfrm>
        </p:grpSpPr>
        <p:pic>
          <p:nvPicPr>
            <p:cNvPr id="43" name="Afbeelding 42" descr="veilighei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14753" y="3573016"/>
              <a:ext cx="2061703" cy="1944216"/>
            </a:xfrm>
            <a:prstGeom prst="rect">
              <a:avLst/>
            </a:prstGeom>
          </p:spPr>
        </p:pic>
        <p:sp>
          <p:nvSpPr>
            <p:cNvPr id="44" name="Tekstvak 43"/>
            <p:cNvSpPr txBox="1"/>
            <p:nvPr/>
          </p:nvSpPr>
          <p:spPr>
            <a:xfrm>
              <a:off x="6732240" y="602128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metafoor bijv. voor veiligheid</a:t>
              </a:r>
            </a:p>
          </p:txBody>
        </p:sp>
      </p:grpSp>
      <p:sp>
        <p:nvSpPr>
          <p:cNvPr id="47" name="Titel 1"/>
          <p:cNvSpPr txBox="1">
            <a:spLocks/>
          </p:cNvSpPr>
          <p:nvPr/>
        </p:nvSpPr>
        <p:spPr>
          <a:xfrm>
            <a:off x="4175448" y="116632"/>
            <a:ext cx="49685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 integreren van delen</a:t>
            </a:r>
          </a:p>
        </p:txBody>
      </p:sp>
      <p:pic>
        <p:nvPicPr>
          <p:cNvPr id="7174" name="Picture 6" descr="http://upload.wikimedia.org/wikipedia/commons/thumb/4/43/Peace_dove.svg/250px-Peace_dov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2160240" cy="2108396"/>
          </a:xfrm>
          <a:prstGeom prst="rect">
            <a:avLst/>
          </a:prstGeom>
          <a:noFill/>
        </p:spPr>
      </p:pic>
      <p:sp>
        <p:nvSpPr>
          <p:cNvPr id="48" name="Tekstvak 47"/>
          <p:cNvSpPr txBox="1"/>
          <p:nvPr/>
        </p:nvSpPr>
        <p:spPr>
          <a:xfrm>
            <a:off x="4385655" y="1403971"/>
            <a:ext cx="157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Samensmelten tot één metafoor </a:t>
            </a:r>
          </a:p>
          <a:p>
            <a:r>
              <a:rPr lang="nl-NL" dirty="0">
                <a:solidFill>
                  <a:srgbClr val="0000FF"/>
                </a:solidFill>
              </a:rPr>
              <a:t>bijv. vrede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179512" y="836712"/>
            <a:ext cx="1269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voorbeeld</a:t>
            </a:r>
          </a:p>
        </p:txBody>
      </p:sp>
      <p:sp>
        <p:nvSpPr>
          <p:cNvPr id="46" name="PIJL-RECHTS 45"/>
          <p:cNvSpPr/>
          <p:nvPr/>
        </p:nvSpPr>
        <p:spPr>
          <a:xfrm>
            <a:off x="3131840" y="6021288"/>
            <a:ext cx="30963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tegenpool van dit deel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F322426-B08A-480D-870D-CAF36822D4BA}"/>
              </a:ext>
            </a:extLst>
          </p:cNvPr>
          <p:cNvSpPr/>
          <p:nvPr/>
        </p:nvSpPr>
        <p:spPr>
          <a:xfrm>
            <a:off x="5201623" y="632882"/>
            <a:ext cx="1407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Geluk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A0DAC2F-6123-4D3B-A7F7-D4269832A185}"/>
              </a:ext>
            </a:extLst>
          </p:cNvPr>
          <p:cNvSpPr/>
          <p:nvPr/>
        </p:nvSpPr>
        <p:spPr>
          <a:xfrm>
            <a:off x="6841393" y="1601942"/>
            <a:ext cx="1117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Rust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01C5F7A-A15E-431F-882F-DB0A106D481D}"/>
              </a:ext>
            </a:extLst>
          </p:cNvPr>
          <p:cNvSpPr/>
          <p:nvPr/>
        </p:nvSpPr>
        <p:spPr>
          <a:xfrm>
            <a:off x="7259167" y="2086472"/>
            <a:ext cx="1458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Liefde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B61C90E-A816-4F45-A0A7-F09D5C9AD988}"/>
              </a:ext>
            </a:extLst>
          </p:cNvPr>
          <p:cNvSpPr/>
          <p:nvPr/>
        </p:nvSpPr>
        <p:spPr>
          <a:xfrm>
            <a:off x="7614080" y="2571001"/>
            <a:ext cx="1429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Vrede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2475947-02AE-4AAA-BE10-9F7DD7B0B5DF}"/>
              </a:ext>
            </a:extLst>
          </p:cNvPr>
          <p:cNvSpPr/>
          <p:nvPr/>
        </p:nvSpPr>
        <p:spPr>
          <a:xfrm>
            <a:off x="5821004" y="1117412"/>
            <a:ext cx="1833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Vrijheid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B69DC38-0E0D-4BDB-B6B7-BAD5BD322954}"/>
              </a:ext>
            </a:extLst>
          </p:cNvPr>
          <p:cNvSpPr/>
          <p:nvPr/>
        </p:nvSpPr>
        <p:spPr>
          <a:xfrm>
            <a:off x="6892608" y="613356"/>
            <a:ext cx="2208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Compleet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407A4C3-7C16-49A5-A111-41186281468F}"/>
              </a:ext>
            </a:extLst>
          </p:cNvPr>
          <p:cNvSpPr/>
          <p:nvPr/>
        </p:nvSpPr>
        <p:spPr>
          <a:xfrm>
            <a:off x="6162252" y="2584430"/>
            <a:ext cx="1138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Heel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8DF392A1-227A-4819-BB7E-28C436C285CB}"/>
              </a:ext>
            </a:extLst>
          </p:cNvPr>
          <p:cNvSpPr/>
          <p:nvPr/>
        </p:nvSpPr>
        <p:spPr>
          <a:xfrm>
            <a:off x="8123456" y="1318976"/>
            <a:ext cx="856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Blij</a:t>
            </a:r>
            <a:endParaRPr lang="nl-NL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/>
      <p:bldP spid="48" grpId="0"/>
      <p:bldP spid="46" grpId="0" animBg="1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Visual Squash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://cdn1.welingelichtekringen.nl/wp-content/uploads/2012/12/Schermafbeelding-2012-12-20-om-12.16.53-PM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2081" y="4149080"/>
            <a:ext cx="2088232" cy="2237652"/>
          </a:xfrm>
          <a:prstGeom prst="rect">
            <a:avLst/>
          </a:prstGeom>
          <a:noFill/>
        </p:spPr>
      </p:pic>
      <p:pic>
        <p:nvPicPr>
          <p:cNvPr id="12" name="Picture 2" descr="http://cdn1.welingelichtekringen.nl/wp-content/uploads/2012/12/Schermafbeelding-2012-12-20-om-12.16.53-PM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/>
          <a:stretch>
            <a:fillRect/>
          </a:stretch>
        </p:blipFill>
        <p:spPr bwMode="auto">
          <a:xfrm rot="10800000" flipH="1">
            <a:off x="7308304" y="4181389"/>
            <a:ext cx="1800200" cy="2237652"/>
          </a:xfrm>
          <a:prstGeom prst="rect">
            <a:avLst/>
          </a:prstGeom>
          <a:noFill/>
        </p:spPr>
      </p:pic>
      <p:pic>
        <p:nvPicPr>
          <p:cNvPr id="16" name="Afbeelding 15" descr="zelfvervull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549438"/>
            <a:ext cx="1224136" cy="977208"/>
          </a:xfrm>
          <a:prstGeom prst="rect">
            <a:avLst/>
          </a:prstGeom>
        </p:spPr>
      </p:pic>
      <p:pic>
        <p:nvPicPr>
          <p:cNvPr id="17" name="Afbeelding 16" descr="vrede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764704"/>
            <a:ext cx="1207318" cy="886642"/>
          </a:xfrm>
          <a:prstGeom prst="rect">
            <a:avLst/>
          </a:prstGeom>
        </p:spPr>
      </p:pic>
      <p:grpSp>
        <p:nvGrpSpPr>
          <p:cNvPr id="30" name="Groep 29"/>
          <p:cNvGrpSpPr/>
          <p:nvPr/>
        </p:nvGrpSpPr>
        <p:grpSpPr>
          <a:xfrm>
            <a:off x="5508104" y="4179457"/>
            <a:ext cx="1584175" cy="976976"/>
            <a:chOff x="2057275" y="4149080"/>
            <a:chExt cx="1242659" cy="897632"/>
          </a:xfrm>
        </p:grpSpPr>
        <p:grpSp>
          <p:nvGrpSpPr>
            <p:cNvPr id="27" name="Groep 26"/>
            <p:cNvGrpSpPr/>
            <p:nvPr/>
          </p:nvGrpSpPr>
          <p:grpSpPr>
            <a:xfrm>
              <a:off x="2057275" y="4149080"/>
              <a:ext cx="1242659" cy="897632"/>
              <a:chOff x="2075799" y="4149080"/>
              <a:chExt cx="1242659" cy="897632"/>
            </a:xfrm>
          </p:grpSpPr>
          <p:pic>
            <p:nvPicPr>
              <p:cNvPr id="26" name="Afbeelding 25" descr="lijn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75799" y="4149080"/>
                <a:ext cx="360040" cy="504056"/>
              </a:xfrm>
              <a:prstGeom prst="rect">
                <a:avLst/>
              </a:prstGeom>
            </p:spPr>
          </p:pic>
          <p:pic>
            <p:nvPicPr>
              <p:cNvPr id="13" name="Afbeelding 12" descr="vrijheid aandeenekant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830" y="4221088"/>
                <a:ext cx="954628" cy="825624"/>
              </a:xfrm>
              <a:prstGeom prst="rect">
                <a:avLst/>
              </a:prstGeom>
            </p:spPr>
          </p:pic>
        </p:grpSp>
        <p:pic>
          <p:nvPicPr>
            <p:cNvPr id="28" name="Afbeelding 27" descr="genieten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22120" y="4213888"/>
              <a:ext cx="124358" cy="223224"/>
            </a:xfrm>
            <a:prstGeom prst="rect">
              <a:avLst/>
            </a:prstGeom>
          </p:spPr>
        </p:pic>
      </p:grpSp>
      <p:grpSp>
        <p:nvGrpSpPr>
          <p:cNvPr id="34" name="Groep 33"/>
          <p:cNvGrpSpPr/>
          <p:nvPr/>
        </p:nvGrpSpPr>
        <p:grpSpPr>
          <a:xfrm>
            <a:off x="7452320" y="4176056"/>
            <a:ext cx="1656184" cy="1018849"/>
            <a:chOff x="7236296" y="4005064"/>
            <a:chExt cx="1368152" cy="936104"/>
          </a:xfrm>
        </p:grpSpPr>
        <p:pic>
          <p:nvPicPr>
            <p:cNvPr id="32" name="Afbeelding 44" descr="delenintegrere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005064"/>
              <a:ext cx="1368152" cy="936104"/>
            </a:xfrm>
            <a:prstGeom prst="rect">
              <a:avLst/>
            </a:prstGeom>
            <a:noFill/>
          </p:spPr>
        </p:pic>
        <p:pic>
          <p:nvPicPr>
            <p:cNvPr id="33" name="Afbeelding 32" descr="andere kant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64" y="4492960"/>
              <a:ext cx="1125860" cy="240568"/>
            </a:xfrm>
            <a:prstGeom prst="rect">
              <a:avLst/>
            </a:prstGeom>
          </p:spPr>
        </p:pic>
      </p:grpSp>
      <p:pic>
        <p:nvPicPr>
          <p:cNvPr id="37" name="Afbeelding 44" descr="delenintegrere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7438"/>
            <a:ext cx="1152128" cy="852978"/>
          </a:xfrm>
          <a:prstGeom prst="rect">
            <a:avLst/>
          </a:prstGeom>
          <a:noFill/>
        </p:spPr>
      </p:pic>
      <p:pic>
        <p:nvPicPr>
          <p:cNvPr id="38" name="Afbeelding 44" descr="delenintegrere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467682"/>
            <a:ext cx="1440160" cy="1097222"/>
          </a:xfrm>
          <a:prstGeom prst="rect">
            <a:avLst/>
          </a:prstGeom>
          <a:noFill/>
        </p:spPr>
      </p:pic>
      <p:pic>
        <p:nvPicPr>
          <p:cNvPr id="35" name="Afbeelding 44" descr="delenintegrere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11742"/>
            <a:ext cx="1440160" cy="999255"/>
          </a:xfrm>
          <a:prstGeom prst="rect">
            <a:avLst/>
          </a:prstGeom>
          <a:noFill/>
        </p:spPr>
      </p:pic>
      <p:pic>
        <p:nvPicPr>
          <p:cNvPr id="15" name="Afbeelding 14" descr="voldoening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2413534"/>
            <a:ext cx="1152128" cy="977208"/>
          </a:xfrm>
          <a:prstGeom prst="rect">
            <a:avLst/>
          </a:prstGeom>
        </p:spPr>
      </p:pic>
      <p:pic>
        <p:nvPicPr>
          <p:cNvPr id="36" name="Afbeelding 44" descr="delenintegrere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280611"/>
            <a:ext cx="1440160" cy="940477"/>
          </a:xfrm>
          <a:prstGeom prst="rect">
            <a:avLst/>
          </a:prstGeom>
          <a:noFill/>
        </p:spPr>
      </p:pic>
      <p:pic>
        <p:nvPicPr>
          <p:cNvPr id="14" name="Afbeelding 13" descr="genieten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277630"/>
            <a:ext cx="1296144" cy="977208"/>
          </a:xfrm>
          <a:prstGeom prst="rect">
            <a:avLst/>
          </a:prstGeom>
        </p:spPr>
      </p:pic>
      <p:sp>
        <p:nvSpPr>
          <p:cNvPr id="39" name="Tekstvak 38"/>
          <p:cNvSpPr txBox="1"/>
          <p:nvPr/>
        </p:nvSpPr>
        <p:spPr>
          <a:xfrm>
            <a:off x="5724128" y="6381328"/>
            <a:ext cx="134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rechterhand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7452320" y="6381328"/>
            <a:ext cx="11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linkerhand</a:t>
            </a:r>
          </a:p>
        </p:txBody>
      </p:sp>
      <p:sp>
        <p:nvSpPr>
          <p:cNvPr id="50" name="PIJL-OMHOOG 49"/>
          <p:cNvSpPr/>
          <p:nvPr/>
        </p:nvSpPr>
        <p:spPr>
          <a:xfrm>
            <a:off x="1547664" y="1196752"/>
            <a:ext cx="2304256" cy="4032448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00FF"/>
                </a:solidFill>
              </a:rPr>
              <a:t>Up-chunken</a:t>
            </a:r>
            <a:r>
              <a:rPr lang="nl-NL" dirty="0">
                <a:solidFill>
                  <a:srgbClr val="0000FF"/>
                </a:solidFill>
              </a:rPr>
              <a:t> tot de hoogste  positieve </a:t>
            </a:r>
          </a:p>
          <a:p>
            <a:pPr algn="ctr"/>
            <a:r>
              <a:rPr lang="nl-NL" dirty="0">
                <a:solidFill>
                  <a:srgbClr val="0000FF"/>
                </a:solidFill>
              </a:rPr>
              <a:t>bedoeling /intentie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2048" y="5284365"/>
            <a:ext cx="4139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"Wat is de positieve intentie van dit deel ?”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"Om wat te bereiken?”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“Om waar te komen?” </a:t>
            </a:r>
            <a:endParaRPr kumimoji="0" lang="nl-NL" sz="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“Wat brengt het je?” </a:t>
            </a:r>
            <a:endParaRPr kumimoji="0" lang="nl-NL" sz="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“En wat geeft het deel dan aan?”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(</a:t>
            </a:r>
            <a:r>
              <a:rPr kumimoji="0" lang="nl-NL" sz="1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Chunk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up tot hoogste positieve intentie) 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107504" y="692696"/>
            <a:ext cx="1269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voorbeeld</a:t>
            </a:r>
          </a:p>
        </p:txBody>
      </p:sp>
      <p:sp>
        <p:nvSpPr>
          <p:cNvPr id="53" name="PIJL-RECHTS 52"/>
          <p:cNvSpPr/>
          <p:nvPr/>
        </p:nvSpPr>
        <p:spPr>
          <a:xfrm>
            <a:off x="6588224" y="5013176"/>
            <a:ext cx="151216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i="1" dirty="0"/>
              <a:t>tegenpool van dit deel</a:t>
            </a:r>
            <a:endParaRPr lang="nl-NL" sz="1050" dirty="0"/>
          </a:p>
        </p:txBody>
      </p:sp>
      <p:sp>
        <p:nvSpPr>
          <p:cNvPr id="29" name="Afgeronde rechthoek 28"/>
          <p:cNvSpPr/>
          <p:nvPr/>
        </p:nvSpPr>
        <p:spPr>
          <a:xfrm>
            <a:off x="5868144" y="5301208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Ik</a:t>
            </a:r>
            <a:r>
              <a:rPr lang="en-US" sz="1600" dirty="0"/>
              <a:t> doe </a:t>
            </a:r>
            <a:r>
              <a:rPr lang="en-US" sz="1600" dirty="0" err="1"/>
              <a:t>waar</a:t>
            </a:r>
            <a:r>
              <a:rPr lang="en-US" sz="1600" dirty="0"/>
              <a:t>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zin</a:t>
            </a:r>
            <a:r>
              <a:rPr lang="en-US" sz="1600" dirty="0"/>
              <a:t> in </a:t>
            </a:r>
            <a:r>
              <a:rPr lang="en-US" sz="1600" dirty="0" err="1"/>
              <a:t>heb</a:t>
            </a:r>
            <a:endParaRPr lang="nl-NL" sz="1600" dirty="0"/>
          </a:p>
        </p:txBody>
      </p:sp>
      <p:sp>
        <p:nvSpPr>
          <p:cNvPr id="31" name="Afgeronde rechthoek 30"/>
          <p:cNvSpPr/>
          <p:nvPr/>
        </p:nvSpPr>
        <p:spPr>
          <a:xfrm>
            <a:off x="7668344" y="5301208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Ik</a:t>
            </a:r>
            <a:r>
              <a:rPr lang="en-US" sz="1400" dirty="0"/>
              <a:t> doe </a:t>
            </a:r>
            <a:r>
              <a:rPr lang="en-US" sz="1400" dirty="0" err="1"/>
              <a:t>alleen</a:t>
            </a:r>
            <a:r>
              <a:rPr lang="en-US" sz="1400" dirty="0"/>
              <a:t> </a:t>
            </a:r>
            <a:r>
              <a:rPr lang="en-US" sz="1400" dirty="0" err="1"/>
              <a:t>waar</a:t>
            </a:r>
            <a:r>
              <a:rPr lang="en-US" sz="1400" dirty="0"/>
              <a:t> </a:t>
            </a:r>
            <a:r>
              <a:rPr lang="en-US" sz="1400" dirty="0" err="1"/>
              <a:t>ik</a:t>
            </a:r>
            <a:r>
              <a:rPr lang="en-US" sz="1400" dirty="0"/>
              <a:t> </a:t>
            </a:r>
            <a:r>
              <a:rPr lang="en-US" sz="1400" dirty="0" err="1"/>
              <a:t>niet</a:t>
            </a:r>
            <a:r>
              <a:rPr lang="en-US" sz="1400" dirty="0"/>
              <a:t> bang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ben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0" grpId="0" animBg="1"/>
      <p:bldP spid="7175" grpId="0" build="p"/>
      <p:bldP spid="53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-OMLAAG 6"/>
          <p:cNvSpPr/>
          <p:nvPr/>
        </p:nvSpPr>
        <p:spPr>
          <a:xfrm rot="17835539">
            <a:off x="5090850" y="739335"/>
            <a:ext cx="432048" cy="5559337"/>
          </a:xfrm>
          <a:prstGeom prst="downArrow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20386800">
            <a:off x="2073583" y="2641173"/>
            <a:ext cx="432048" cy="3744416"/>
          </a:xfrm>
          <a:prstGeom prst="downArrow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2852936"/>
            <a:ext cx="432048" cy="3744416"/>
          </a:xfrm>
          <a:prstGeom prst="downArrow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634878" y="1932699"/>
            <a:ext cx="432048" cy="4875736"/>
          </a:xfrm>
          <a:prstGeom prst="downArrow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20986611">
            <a:off x="1115616" y="2780928"/>
            <a:ext cx="432048" cy="3744416"/>
          </a:xfrm>
          <a:prstGeom prst="downArrow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556" name="Picture 4" descr="http://1.bp.blogspot.com/-b6g1juBY204/Uic22ULii8I/AAAAAAAAQ_w/qVWmGkb_gsQ/s1600/close-up-foto-vlinder-bloem-wallpaper-achtergr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290250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4320480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312368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b="1" u="sng" dirty="0">
                <a:solidFill>
                  <a:srgbClr val="0000FF"/>
                </a:solidFill>
              </a:rPr>
              <a:t>energie, blijheid of geluk </a:t>
            </a:r>
            <a:r>
              <a:rPr lang="nl-NL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9643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7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Laat beide metaforen samen smelten</a:t>
            </a:r>
          </a:p>
        </p:txBody>
      </p:sp>
      <p:pic>
        <p:nvPicPr>
          <p:cNvPr id="467" name="Afbeelding 9" descr="bloem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44" y="1481749"/>
            <a:ext cx="3747460" cy="1906499"/>
          </a:xfrm>
          <a:prstGeom prst="rect">
            <a:avLst/>
          </a:prstGeom>
          <a:noFill/>
        </p:spPr>
      </p:pic>
      <p:pic>
        <p:nvPicPr>
          <p:cNvPr id="468" name="Afbeelding 7" descr="hart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23997"/>
            <a:ext cx="2814424" cy="2041307"/>
          </a:xfrm>
          <a:prstGeom prst="rect">
            <a:avLst/>
          </a:prstGeom>
          <a:noFill/>
        </p:spPr>
      </p:pic>
      <p:pic>
        <p:nvPicPr>
          <p:cNvPr id="469" name="Afbeelding 8" descr="steen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39" y="3951374"/>
            <a:ext cx="2860931" cy="2069914"/>
          </a:xfrm>
          <a:prstGeom prst="rect">
            <a:avLst/>
          </a:prstGeom>
          <a:noFill/>
        </p:spPr>
      </p:pic>
      <p:sp>
        <p:nvSpPr>
          <p:cNvPr id="471" name="AutoShape 593"/>
          <p:cNvSpPr>
            <a:spLocks noChangeArrowheads="1"/>
          </p:cNvSpPr>
          <p:nvPr/>
        </p:nvSpPr>
        <p:spPr bwMode="auto">
          <a:xfrm rot="2794810">
            <a:off x="3358920" y="3718748"/>
            <a:ext cx="361881" cy="781050"/>
          </a:xfrm>
          <a:prstGeom prst="upArrow">
            <a:avLst>
              <a:gd name="adj1" fmla="val 50000"/>
              <a:gd name="adj2" fmla="val 5394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" name="AutoShape 594"/>
          <p:cNvSpPr>
            <a:spLocks noChangeArrowheads="1"/>
          </p:cNvSpPr>
          <p:nvPr/>
        </p:nvSpPr>
        <p:spPr bwMode="auto">
          <a:xfrm rot="19173524">
            <a:off x="5775920" y="3704115"/>
            <a:ext cx="361950" cy="780902"/>
          </a:xfrm>
          <a:prstGeom prst="upArrow">
            <a:avLst>
              <a:gd name="adj1" fmla="val 50000"/>
              <a:gd name="adj2" fmla="val 5394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B1711C-BD7A-4822-99EB-BC58EB5E34EF}"/>
              </a:ext>
            </a:extLst>
          </p:cNvPr>
          <p:cNvSpPr txBox="1"/>
          <p:nvPr/>
        </p:nvSpPr>
        <p:spPr>
          <a:xfrm>
            <a:off x="6713073" y="2034368"/>
            <a:ext cx="229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Metafoor voor samen-</a:t>
            </a:r>
          </a:p>
          <a:p>
            <a:r>
              <a:rPr lang="nl-NL" dirty="0">
                <a:solidFill>
                  <a:srgbClr val="0000FF"/>
                </a:solidFill>
              </a:rPr>
              <a:t>gevoegde delen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EBA7D6-910D-44C2-B5B5-51A9927E2BA0}"/>
              </a:ext>
            </a:extLst>
          </p:cNvPr>
          <p:cNvSpPr txBox="1"/>
          <p:nvPr/>
        </p:nvSpPr>
        <p:spPr>
          <a:xfrm>
            <a:off x="2879765" y="6165304"/>
            <a:ext cx="357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Metaforen voor tegenstrijdige delen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nimBg="1"/>
      <p:bldP spid="4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BA22-9129-4F05-8872-CBDC5773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Je lichaam als eenheid voelen</a:t>
            </a:r>
          </a:p>
        </p:txBody>
      </p:sp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98EE4B03-B403-47D0-8302-72B0C7BA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&#10;&#10;Automatisch gegenereerde beschrijving">
            <a:extLst>
              <a:ext uri="{FF2B5EF4-FFF2-40B4-BE49-F238E27FC236}">
                <a16:creationId xmlns:a16="http://schemas.microsoft.com/office/drawing/2014/main" id="{0A2EB8EE-4FE3-4A57-A9A8-2E0AB6F5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9454C9-8CB0-41FC-846E-A13A195F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262264"/>
          </a:xfr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3909014-5CBC-470B-B702-3CDD96CC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Je lichaam als eenheid voelen</a:t>
            </a:r>
          </a:p>
        </p:txBody>
      </p:sp>
    </p:spTree>
    <p:extLst>
      <p:ext uri="{BB962C8B-B14F-4D97-AF65-F5344CB8AC3E}">
        <p14:creationId xmlns:p14="http://schemas.microsoft.com/office/powerpoint/2010/main" val="3926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Open Frame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412776"/>
            <a:ext cx="7128792" cy="298092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Vragen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Gebeurtenissen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Korte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verhalen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Deel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echte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levenservaring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denken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vanuit</a:t>
            </a:r>
            <a:r>
              <a:rPr lang="en-US" dirty="0">
                <a:solidFill>
                  <a:srgbClr val="0000FF"/>
                </a:solidFill>
              </a:rPr>
              <a:t> NLP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284712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00708"/>
            <a:ext cx="5040560" cy="1440160"/>
          </a:xfrm>
        </p:spPr>
        <p:txBody>
          <a:bodyPr>
            <a:normAutofit fontScale="90000"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Werken met delen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59" y="2204864"/>
            <a:ext cx="4356891" cy="1008112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Harmonie brengen in je onbewuste</a:t>
            </a:r>
          </a:p>
        </p:txBody>
      </p:sp>
      <p:pic>
        <p:nvPicPr>
          <p:cNvPr id="4" name="Afbeelding 3" descr="IMG_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5471592" y="-10694"/>
            <a:ext cx="3672408" cy="6858001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03437" y="6118792"/>
            <a:ext cx="287431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Uit welke delen besta jij?</a:t>
            </a: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3B0ECD-93CA-4CB7-AFEA-9C2B60F2A6BC}"/>
              </a:ext>
            </a:extLst>
          </p:cNvPr>
          <p:cNvSpPr/>
          <p:nvPr/>
        </p:nvSpPr>
        <p:spPr>
          <a:xfrm>
            <a:off x="179512" y="35332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12.1 NLP en Delen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EF9F1-1B86-4DFD-8A46-62EFDF75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Wat is een ‘deel’?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6A40D-36F9-4B67-8907-31B77CBB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371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Delen: </a:t>
            </a:r>
          </a:p>
          <a:p>
            <a:r>
              <a:rPr lang="nl-NL" dirty="0">
                <a:solidFill>
                  <a:srgbClr val="0000FF"/>
                </a:solidFill>
              </a:rPr>
              <a:t>Een motivatiestroom voor een bepaald gedrag.</a:t>
            </a:r>
          </a:p>
          <a:p>
            <a:r>
              <a:rPr lang="nl-NL" dirty="0">
                <a:solidFill>
                  <a:srgbClr val="0000FF"/>
                </a:solidFill>
              </a:rPr>
              <a:t>Gedeelten van de persoonlijkheid die kunnen zorgen voor innerlijke conflicten. </a:t>
            </a:r>
          </a:p>
          <a:p>
            <a:r>
              <a:rPr lang="nl-NL" dirty="0">
                <a:solidFill>
                  <a:srgbClr val="0000FF"/>
                </a:solidFill>
              </a:rPr>
              <a:t>Werkbare metafoor om effectief te veranderen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Innerlijk conflict: </a:t>
            </a:r>
          </a:p>
          <a:p>
            <a:r>
              <a:rPr lang="nl-NL" dirty="0">
                <a:solidFill>
                  <a:srgbClr val="0000FF"/>
                </a:solidFill>
              </a:rPr>
              <a:t>twee motivatiestromen (‘delen’) die onverenigbare gedragingen willen uitvoeren in reactie op dezelfde stimulus. </a:t>
            </a:r>
          </a:p>
          <a:p>
            <a:r>
              <a:rPr lang="nl-NL" dirty="0">
                <a:solidFill>
                  <a:srgbClr val="0000FF"/>
                </a:solidFill>
              </a:rPr>
              <a:t>Delen zorgen voor een bepaalde mate van incongruentie in de persoon, immers, ze houden innerlijke conflicten in stand.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00FF"/>
                </a:solidFill>
              </a:rPr>
              <a:t>Voorbeelden van ‘delen’ die een innerlijk conflict kunnen veroorzaken:</a:t>
            </a:r>
          </a:p>
          <a:p>
            <a:r>
              <a:rPr lang="nl-NL" dirty="0">
                <a:solidFill>
                  <a:srgbClr val="0000FF"/>
                </a:solidFill>
              </a:rPr>
              <a:t>zwijgen en praten, </a:t>
            </a:r>
          </a:p>
          <a:p>
            <a:r>
              <a:rPr lang="nl-NL" dirty="0">
                <a:solidFill>
                  <a:srgbClr val="0000FF"/>
                </a:solidFill>
              </a:rPr>
              <a:t>haten en liefhebben, </a:t>
            </a:r>
          </a:p>
          <a:p>
            <a:r>
              <a:rPr lang="nl-NL" dirty="0">
                <a:solidFill>
                  <a:srgbClr val="0000FF"/>
                </a:solidFill>
              </a:rPr>
              <a:t>weglopen en benaderen.</a:t>
            </a:r>
          </a:p>
          <a:p>
            <a:r>
              <a:rPr lang="nl-NL" dirty="0">
                <a:solidFill>
                  <a:srgbClr val="0000FF"/>
                </a:solidFill>
              </a:rPr>
              <a:t>snoepen en afvallen</a:t>
            </a:r>
          </a:p>
          <a:p>
            <a:r>
              <a:rPr lang="nl-NL" dirty="0">
                <a:solidFill>
                  <a:srgbClr val="0000FF"/>
                </a:solidFill>
              </a:rPr>
              <a:t>roken en gezond zijn en blijven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706A5BE-2AF1-4A41-9DE9-4AA2730F9AB8}"/>
              </a:ext>
            </a:extLst>
          </p:cNvPr>
          <p:cNvSpPr/>
          <p:nvPr/>
        </p:nvSpPr>
        <p:spPr>
          <a:xfrm>
            <a:off x="179512" y="35332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12.1 NLP en Delen</a:t>
            </a:r>
            <a:endParaRPr lang="nl-NL" dirty="0"/>
          </a:p>
        </p:txBody>
      </p:sp>
      <p:pic>
        <p:nvPicPr>
          <p:cNvPr id="5" name="Afbeelding 4" descr="http://upload.wikimedia.org/wikipedia/commons/thumb/1/17/Yin_yang.svg/466px-Yin_yang.svg.png">
            <a:extLst>
              <a:ext uri="{FF2B5EF4-FFF2-40B4-BE49-F238E27FC236}">
                <a16:creationId xmlns:a16="http://schemas.microsoft.com/office/drawing/2014/main" id="{381C9FC5-8CB2-4DC4-932E-C8881D9846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332"/>
            <a:ext cx="2534556" cy="26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4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98BB2A-C509-46AF-A539-7B9D0BA3C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fbeelding 1" descr="onbewuste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567" y="0"/>
            <a:ext cx="5904656" cy="6858000"/>
          </a:xfrm>
          <a:prstGeom prst="rect">
            <a:avLst/>
          </a:prstGeom>
          <a:ln>
            <a:noFill/>
          </a:ln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5868144" y="5517232"/>
            <a:ext cx="288032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nl-NL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het onbewuste verwerkt 11.200.000 bits/sec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561856" y="692696"/>
            <a:ext cx="2664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het bewuste verwerkt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60 bits/sec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61FDA09F-6BA8-46B0-BBB9-34B254173894}"/>
              </a:ext>
            </a:extLst>
          </p:cNvPr>
          <p:cNvSpPr/>
          <p:nvPr/>
        </p:nvSpPr>
        <p:spPr>
          <a:xfrm>
            <a:off x="107504" y="3462218"/>
            <a:ext cx="2808312" cy="133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Positieve intentie van delen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9F91954E-3071-4083-A365-06E916501B71}"/>
              </a:ext>
            </a:extLst>
          </p:cNvPr>
          <p:cNvSpPr/>
          <p:nvPr/>
        </p:nvSpPr>
        <p:spPr>
          <a:xfrm>
            <a:off x="380601" y="624679"/>
            <a:ext cx="3330625" cy="5760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het bewuste = topje van de ijsberg</a:t>
            </a:r>
            <a:endParaRPr lang="nl-N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EA6370A1-C743-42C9-A0BF-94BBB4CB723D}"/>
              </a:ext>
            </a:extLst>
          </p:cNvPr>
          <p:cNvSpPr/>
          <p:nvPr/>
        </p:nvSpPr>
        <p:spPr>
          <a:xfrm>
            <a:off x="107504" y="5061528"/>
            <a:ext cx="4464496" cy="5760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het onbewuste = onderwater deel van de ijsberg</a:t>
            </a:r>
            <a:endParaRPr lang="nl-NL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ACAE9F-9365-4F0A-BC25-3E580C29F632}"/>
              </a:ext>
            </a:extLst>
          </p:cNvPr>
          <p:cNvSpPr txBox="1"/>
          <p:nvPr/>
        </p:nvSpPr>
        <p:spPr>
          <a:xfrm>
            <a:off x="251520" y="1535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Het IJsberg model voor het bewuste en het onbewuste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8BA4EF08-8939-4EC6-A60E-F90EE742B5B8}"/>
              </a:ext>
            </a:extLst>
          </p:cNvPr>
          <p:cNvSpPr/>
          <p:nvPr/>
        </p:nvSpPr>
        <p:spPr>
          <a:xfrm>
            <a:off x="251521" y="1136302"/>
            <a:ext cx="3330624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Tegenstrijdig gedrag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57" grpId="0" animBg="1"/>
      <p:bldP spid="5" grpId="0" animBg="1"/>
      <p:bldP spid="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lephant Rider Animal-640x1136 wallpap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0"/>
            <a:ext cx="4896544" cy="6858000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492896"/>
            <a:ext cx="3995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Als de berijder een duidelijke boodschap doorgeeft aan de olifant, gaat deze de weg die het bewuste wil.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64288" y="18864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bewuste 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4168" y="234888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onbewuste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365104"/>
            <a:ext cx="3995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olifant vermijdt gevaar, zoals het onbewuste ook doet.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De functies van het onbewuste</a:t>
            </a:r>
            <a:endParaRPr lang="nl-NL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772816"/>
            <a:ext cx="8820472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indent="-358775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FF"/>
                </a:solidFill>
              </a:rPr>
              <a:t>informatie verzamelen, bewust worden van de positieve intentie van tegenstrijdig gedragingen</a:t>
            </a:r>
          </a:p>
          <a:p>
            <a:pPr marL="358775" lvl="0" indent="-358775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400" b="1" dirty="0">
                <a:solidFill>
                  <a:srgbClr val="0000FF"/>
                </a:solidFill>
              </a:rPr>
              <a:t>hulpbronnen zoeken </a:t>
            </a:r>
          </a:p>
          <a:p>
            <a:pPr marL="358775" lvl="0" indent="-358775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400" b="1" dirty="0">
                <a:solidFill>
                  <a:srgbClr val="0000FF"/>
                </a:solidFill>
              </a:rPr>
              <a:t>weerstand en "tegenwerking" onderzoeken en serieus nemen</a:t>
            </a:r>
          </a:p>
          <a:p>
            <a:pPr marL="358775" lvl="0" indent="-358775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400" b="1" dirty="0">
                <a:solidFill>
                  <a:srgbClr val="0000FF"/>
                </a:solidFill>
              </a:rPr>
              <a:t>innerlijke conflicten oplossen</a:t>
            </a:r>
          </a:p>
          <a:p>
            <a:pPr marL="358775" lvl="0" indent="-358775">
              <a:lnSpc>
                <a:spcPct val="200000"/>
              </a:lnSpc>
              <a:buFont typeface="Arial" pitchFamily="34" charset="0"/>
              <a:buChar char="•"/>
            </a:pPr>
            <a:r>
              <a:rPr lang="nl-NL" sz="2400" b="1" dirty="0">
                <a:solidFill>
                  <a:srgbClr val="0000FF"/>
                </a:solidFill>
              </a:rPr>
              <a:t>opnieuw één en volledig te worden met jezelf (= </a:t>
            </a:r>
            <a:r>
              <a:rPr lang="nl-NL" sz="2400" b="1" dirty="0" err="1">
                <a:solidFill>
                  <a:srgbClr val="0000FF"/>
                </a:solidFill>
              </a:rPr>
              <a:t>Gestalt</a:t>
            </a:r>
            <a:r>
              <a:rPr lang="nl-NL" sz="2400" b="1" dirty="0">
                <a:solidFill>
                  <a:srgbClr val="0000FF"/>
                </a:solidFill>
              </a:rPr>
              <a:t>*)</a:t>
            </a:r>
            <a:endParaRPr lang="nl-NL" sz="2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60077" y="548680"/>
            <a:ext cx="838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Wat is het doel van het werken met delen?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BC4238B-DE14-4FE3-B6FD-A88DD99DD795}"/>
              </a:ext>
            </a:extLst>
          </p:cNvPr>
          <p:cNvSpPr/>
          <p:nvPr/>
        </p:nvSpPr>
        <p:spPr>
          <a:xfrm>
            <a:off x="557300" y="60932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</a:rPr>
              <a:t>*Het begrip ‘</a:t>
            </a:r>
            <a:r>
              <a:rPr lang="nl-NL" dirty="0" err="1">
                <a:solidFill>
                  <a:srgbClr val="0000FF"/>
                </a:solidFill>
                <a:latin typeface="Arial" panose="020B0604020202020204" pitchFamily="34" charset="0"/>
              </a:rPr>
              <a:t>Gestalt</a:t>
            </a:r>
            <a:r>
              <a:rPr lang="nl-NL" dirty="0">
                <a:solidFill>
                  <a:srgbClr val="0000FF"/>
                </a:solidFill>
                <a:latin typeface="Arial" panose="020B0604020202020204" pitchFamily="34" charset="0"/>
              </a:rPr>
              <a:t>’ staat voor "een totaalbeeld", waarbij het geheel méér is dan de som van de samenstellende delen. 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fritz Perls">
            <a:extLst>
              <a:ext uri="{FF2B5EF4-FFF2-40B4-BE49-F238E27FC236}">
                <a16:creationId xmlns:a16="http://schemas.microsoft.com/office/drawing/2014/main" id="{C81F1DFD-7F75-40E5-8D33-D423652BC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/>
          <a:stretch/>
        </p:blipFill>
        <p:spPr bwMode="auto">
          <a:xfrm>
            <a:off x="4716015" y="1716087"/>
            <a:ext cx="4418569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6BDA568-23E6-4451-82E1-AD15C9A0BF16}"/>
              </a:ext>
            </a:extLst>
          </p:cNvPr>
          <p:cNvSpPr txBox="1"/>
          <p:nvPr/>
        </p:nvSpPr>
        <p:spPr>
          <a:xfrm>
            <a:off x="1475656" y="476672"/>
            <a:ext cx="702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Richard </a:t>
            </a:r>
            <a:r>
              <a:rPr lang="nl-NL" sz="2800" dirty="0" err="1">
                <a:solidFill>
                  <a:srgbClr val="0000FF"/>
                </a:solidFill>
              </a:rPr>
              <a:t>Bandler</a:t>
            </a:r>
            <a:r>
              <a:rPr lang="nl-NL" sz="2800" dirty="0">
                <a:solidFill>
                  <a:srgbClr val="0000FF"/>
                </a:solidFill>
              </a:rPr>
              <a:t> en John </a:t>
            </a:r>
            <a:r>
              <a:rPr lang="nl-NL" sz="2800" dirty="0" err="1">
                <a:solidFill>
                  <a:srgbClr val="0000FF"/>
                </a:solidFill>
              </a:rPr>
              <a:t>Grinder</a:t>
            </a:r>
            <a:r>
              <a:rPr lang="nl-NL" sz="2800" dirty="0">
                <a:solidFill>
                  <a:srgbClr val="0000FF"/>
                </a:solidFill>
              </a:rPr>
              <a:t> modelleerden</a:t>
            </a:r>
          </a:p>
          <a:p>
            <a:r>
              <a:rPr lang="nl-NL" sz="2800" dirty="0">
                <a:solidFill>
                  <a:srgbClr val="0000FF"/>
                </a:solidFill>
              </a:rPr>
              <a:t> de grote </a:t>
            </a:r>
            <a:r>
              <a:rPr lang="nl-NL" sz="2800" dirty="0" err="1">
                <a:solidFill>
                  <a:srgbClr val="0000FF"/>
                </a:solidFill>
              </a:rPr>
              <a:t>Gestaltpsycholoog</a:t>
            </a:r>
            <a:r>
              <a:rPr lang="nl-NL" sz="2800" dirty="0">
                <a:solidFill>
                  <a:srgbClr val="0000FF"/>
                </a:solidFill>
              </a:rPr>
              <a:t> Fritz </a:t>
            </a:r>
            <a:r>
              <a:rPr lang="nl-NL" sz="2800" dirty="0" err="1">
                <a:solidFill>
                  <a:srgbClr val="0000FF"/>
                </a:solidFill>
              </a:rPr>
              <a:t>Perls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Picture 2" descr="Afbeeldingsresultaat voor fritz Perls">
            <a:extLst>
              <a:ext uri="{FF2B5EF4-FFF2-40B4-BE49-F238E27FC236}">
                <a16:creationId xmlns:a16="http://schemas.microsoft.com/office/drawing/2014/main" id="{F503B924-BD22-4CD0-B41C-54436D82F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7"/>
          <a:stretch/>
        </p:blipFill>
        <p:spPr bwMode="auto">
          <a:xfrm>
            <a:off x="1214723" y="4913475"/>
            <a:ext cx="3213263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1201</Words>
  <Application>Microsoft Office PowerPoint</Application>
  <PresentationFormat>Diavoorstelling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Brush Script MT</vt:lpstr>
      <vt:lpstr>Calibri</vt:lpstr>
      <vt:lpstr>Times New Roman</vt:lpstr>
      <vt:lpstr>Office-thema</vt:lpstr>
      <vt:lpstr>bij de NLP-vervolgcursus “Met je ongekende vermogens je succes vergroten”</vt:lpstr>
      <vt:lpstr>Zonnestraaltjes</vt:lpstr>
      <vt:lpstr>Open Frame</vt:lpstr>
      <vt:lpstr>Werken met delen</vt:lpstr>
      <vt:lpstr>Wat is een ‘deel’?</vt:lpstr>
      <vt:lpstr>PowerPoint-presentatie</vt:lpstr>
      <vt:lpstr>PowerPoint-presentatie</vt:lpstr>
      <vt:lpstr>PowerPoint-presentatie</vt:lpstr>
      <vt:lpstr>PowerPoint-presentatie</vt:lpstr>
      <vt:lpstr>Voorbeelden van onbewuste delen</vt:lpstr>
      <vt:lpstr>Oefening 70 Werken met delen</vt:lpstr>
      <vt:lpstr>Tegengestelde delen?</vt:lpstr>
      <vt:lpstr>Vooronderstellingen over delen</vt:lpstr>
      <vt:lpstr>Onbewuste delen</vt:lpstr>
      <vt:lpstr>Je communiceert met delen wanneer ……</vt:lpstr>
      <vt:lpstr>Oefening 70: Welke stappen zet je bij het werken met delen?</vt:lpstr>
      <vt:lpstr>Visual Squash:</vt:lpstr>
      <vt:lpstr>Visual Squash:</vt:lpstr>
      <vt:lpstr>Visual Squash</vt:lpstr>
      <vt:lpstr>Laat beide metaforen samen smelten</vt:lpstr>
      <vt:lpstr>Je lichaam als eenheid voelen</vt:lpstr>
      <vt:lpstr>Je lichaam als eenheid voelen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Unconscious Parts</dc:title>
  <dc:creator>Sytse</dc:creator>
  <cp:lastModifiedBy>sytse tjallingii</cp:lastModifiedBy>
  <cp:revision>66</cp:revision>
  <dcterms:created xsi:type="dcterms:W3CDTF">2014-11-24T16:42:08Z</dcterms:created>
  <dcterms:modified xsi:type="dcterms:W3CDTF">2019-03-12T13:14:23Z</dcterms:modified>
</cp:coreProperties>
</file>