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30"/>
  </p:notesMasterIdLst>
  <p:sldIdLst>
    <p:sldId id="343" r:id="rId2"/>
    <p:sldId id="466" r:id="rId3"/>
    <p:sldId id="337" r:id="rId4"/>
    <p:sldId id="350" r:id="rId5"/>
    <p:sldId id="288" r:id="rId6"/>
    <p:sldId id="351" r:id="rId7"/>
    <p:sldId id="289" r:id="rId8"/>
    <p:sldId id="294" r:id="rId9"/>
    <p:sldId id="290" r:id="rId10"/>
    <p:sldId id="330" r:id="rId11"/>
    <p:sldId id="314" r:id="rId12"/>
    <p:sldId id="344" r:id="rId13"/>
    <p:sldId id="331" r:id="rId14"/>
    <p:sldId id="332" r:id="rId15"/>
    <p:sldId id="345" r:id="rId16"/>
    <p:sldId id="346" r:id="rId17"/>
    <p:sldId id="349" r:id="rId18"/>
    <p:sldId id="340" r:id="rId19"/>
    <p:sldId id="347" r:id="rId20"/>
    <p:sldId id="348" r:id="rId21"/>
    <p:sldId id="333" r:id="rId22"/>
    <p:sldId id="335" r:id="rId23"/>
    <p:sldId id="338" r:id="rId24"/>
    <p:sldId id="317" r:id="rId25"/>
    <p:sldId id="334" r:id="rId26"/>
    <p:sldId id="339" r:id="rId27"/>
    <p:sldId id="341" r:id="rId28"/>
    <p:sldId id="315" r:id="rId29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A40000"/>
    <a:srgbClr val="0000FF"/>
    <a:srgbClr val="D56509"/>
    <a:srgbClr val="000066"/>
    <a:srgbClr val="CCFF33"/>
    <a:srgbClr val="FF6161"/>
    <a:srgbClr val="FF9797"/>
    <a:srgbClr val="9AE8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1548" y="6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3CFF73-8F0B-42F1-A10D-BF208C4A231D}" type="datetimeFigureOut">
              <a:rPr lang="nl-NL" smtClean="0"/>
              <a:pPr/>
              <a:t>25-2-2019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28C1F9-8664-4361-BC8E-7400A54B9CEE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het opmaakprofiel van de modelondertitel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04119-8251-452F-887A-A2FABBF4A000}" type="datetimeFigureOut">
              <a:rPr lang="nl-NL" smtClean="0"/>
              <a:pPr/>
              <a:t>25-2-2019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D0783-7DC3-4857-96B3-B76A027C1E32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04119-8251-452F-887A-A2FABBF4A000}" type="datetimeFigureOut">
              <a:rPr lang="nl-NL" smtClean="0"/>
              <a:pPr/>
              <a:t>25-2-2019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D0783-7DC3-4857-96B3-B76A027C1E32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04119-8251-452F-887A-A2FABBF4A000}" type="datetimeFigureOut">
              <a:rPr lang="nl-NL" smtClean="0"/>
              <a:pPr/>
              <a:t>25-2-2019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D0783-7DC3-4857-96B3-B76A027C1E32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04119-8251-452F-887A-A2FABBF4A000}" type="datetimeFigureOut">
              <a:rPr lang="nl-NL" smtClean="0"/>
              <a:pPr/>
              <a:t>25-2-2019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D0783-7DC3-4857-96B3-B76A027C1E32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04119-8251-452F-887A-A2FABBF4A000}" type="datetimeFigureOut">
              <a:rPr lang="nl-NL" smtClean="0"/>
              <a:pPr/>
              <a:t>25-2-2019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D0783-7DC3-4857-96B3-B76A027C1E32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04119-8251-452F-887A-A2FABBF4A000}" type="datetimeFigureOut">
              <a:rPr lang="nl-NL" smtClean="0"/>
              <a:pPr/>
              <a:t>25-2-2019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D0783-7DC3-4857-96B3-B76A027C1E32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04119-8251-452F-887A-A2FABBF4A000}" type="datetimeFigureOut">
              <a:rPr lang="nl-NL" smtClean="0"/>
              <a:pPr/>
              <a:t>25-2-2019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D0783-7DC3-4857-96B3-B76A027C1E32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04119-8251-452F-887A-A2FABBF4A000}" type="datetimeFigureOut">
              <a:rPr lang="nl-NL" smtClean="0"/>
              <a:pPr/>
              <a:t>25-2-2019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D0783-7DC3-4857-96B3-B76A027C1E32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04119-8251-452F-887A-A2FABBF4A000}" type="datetimeFigureOut">
              <a:rPr lang="nl-NL" smtClean="0"/>
              <a:pPr/>
              <a:t>25-2-2019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D0783-7DC3-4857-96B3-B76A027C1E32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04119-8251-452F-887A-A2FABBF4A000}" type="datetimeFigureOut">
              <a:rPr lang="nl-NL" smtClean="0"/>
              <a:pPr/>
              <a:t>25-2-2019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D0783-7DC3-4857-96B3-B76A027C1E32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04119-8251-452F-887A-A2FABBF4A000}" type="datetimeFigureOut">
              <a:rPr lang="nl-NL" smtClean="0"/>
              <a:pPr/>
              <a:t>25-2-2019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D0783-7DC3-4857-96B3-B76A027C1E32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504119-8251-452F-887A-A2FABBF4A000}" type="datetimeFigureOut">
              <a:rPr lang="nl-NL" smtClean="0"/>
              <a:pPr/>
              <a:t>25-2-2019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ED0783-7DC3-4857-96B3-B76A027C1E32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image" Target="../media/image51.png"/><Relationship Id="rId7" Type="http://schemas.openxmlformats.org/officeDocument/2006/relationships/image" Target="../media/image55.jpe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1.png"/><Relationship Id="rId7" Type="http://schemas.openxmlformats.org/officeDocument/2006/relationships/image" Target="../media/image65.jpe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jpeg"/><Relationship Id="rId5" Type="http://schemas.openxmlformats.org/officeDocument/2006/relationships/image" Target="../media/image63.png"/><Relationship Id="rId4" Type="http://schemas.openxmlformats.org/officeDocument/2006/relationships/image" Target="../media/image62.png"/><Relationship Id="rId9" Type="http://schemas.openxmlformats.org/officeDocument/2006/relationships/image" Target="../media/image67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1.jpeg"/><Relationship Id="rId7" Type="http://schemas.openxmlformats.org/officeDocument/2006/relationships/image" Target="../media/image17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0.pn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Afbeelding 0" descr="wereldbol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1475656" y="0"/>
            <a:ext cx="5976664" cy="5949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WordArt 4"/>
          <p:cNvSpPr>
            <a:spLocks noChangeArrowheads="1" noChangeShapeType="1" noTextEdit="1"/>
          </p:cNvSpPr>
          <p:nvPr/>
        </p:nvSpPr>
        <p:spPr bwMode="auto">
          <a:xfrm>
            <a:off x="2162899" y="332656"/>
            <a:ext cx="4830418" cy="4282775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0365567"/>
              </a:avLst>
            </a:prstTxWarp>
          </a:bodyPr>
          <a:lstStyle/>
          <a:p>
            <a:pPr algn="ctr" rtl="0"/>
            <a:r>
              <a:rPr lang="nl-NL" sz="6000" kern="10" spc="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Brush Script MT"/>
              </a:rPr>
              <a:t>voor een succesvol model van jouw wereld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87624" y="6408712"/>
            <a:ext cx="3456384" cy="404664"/>
          </a:xfrm>
        </p:spPr>
        <p:txBody>
          <a:bodyPr>
            <a:noAutofit/>
          </a:bodyPr>
          <a:lstStyle/>
          <a:p>
            <a:r>
              <a:rPr lang="nl-NL" sz="2000" b="1" dirty="0">
                <a:solidFill>
                  <a:schemeClr val="accent2">
                    <a:lumMod val="75000"/>
                  </a:schemeClr>
                </a:solidFill>
              </a:rPr>
              <a:t>Volksuniversiteit Zwolle</a:t>
            </a:r>
          </a:p>
        </p:txBody>
      </p:sp>
      <p:sp>
        <p:nvSpPr>
          <p:cNvPr id="5" name="Titel 1"/>
          <p:cNvSpPr>
            <a:spLocks noGrp="1"/>
          </p:cNvSpPr>
          <p:nvPr>
            <p:ph type="ctrTitle"/>
          </p:nvPr>
        </p:nvSpPr>
        <p:spPr>
          <a:xfrm>
            <a:off x="0" y="5517232"/>
            <a:ext cx="9144000" cy="864096"/>
          </a:xfrm>
        </p:spPr>
        <p:txBody>
          <a:bodyPr>
            <a:normAutofit fontScale="90000"/>
          </a:bodyPr>
          <a:lstStyle/>
          <a:p>
            <a:r>
              <a:rPr lang="nl-NL" sz="3200" b="1" dirty="0">
                <a:solidFill>
                  <a:srgbClr val="FF0000"/>
                </a:solidFill>
              </a:rPr>
              <a:t>bij de </a:t>
            </a:r>
            <a:r>
              <a:rPr lang="nl-NL" sz="3200" b="1" dirty="0" err="1">
                <a:solidFill>
                  <a:srgbClr val="FF0000"/>
                </a:solidFill>
              </a:rPr>
              <a:t>NLP-vervolgcursus</a:t>
            </a:r>
            <a:r>
              <a:rPr lang="nl-NL" sz="3200" b="1">
                <a:solidFill>
                  <a:srgbClr val="FF0000"/>
                </a:solidFill>
              </a:rPr>
              <a:t> “Met je ongekende vermogens je succes vergroten”</a:t>
            </a:r>
          </a:p>
        </p:txBody>
      </p:sp>
      <p:sp>
        <p:nvSpPr>
          <p:cNvPr id="6" name="Ondertitel 2"/>
          <p:cNvSpPr txBox="1">
            <a:spLocks/>
          </p:cNvSpPr>
          <p:nvPr/>
        </p:nvSpPr>
        <p:spPr>
          <a:xfrm>
            <a:off x="4860032" y="6381328"/>
            <a:ext cx="2952328" cy="3326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nl-NL" sz="2000" b="1" dirty="0">
                <a:solidFill>
                  <a:srgbClr val="0000FF"/>
                </a:solidFill>
              </a:rPr>
              <a:t>Voorjaar 2019 week 7</a:t>
            </a:r>
            <a:endParaRPr kumimoji="0" lang="nl-NL" sz="1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251520" y="1124744"/>
            <a:ext cx="8640960" cy="345638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1" u="none" strike="noStrike" kern="1200" cap="none" spc="0" normalizeH="0" baseline="0" noProof="0" dirty="0">
                <a:ln w="19050">
                  <a:solidFill>
                    <a:schemeClr val="bg1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Welkom</a:t>
            </a:r>
            <a:r>
              <a:rPr kumimoji="0" lang="en-US" sz="16600" b="1" i="1" u="none" strike="noStrike" kern="1200" cap="none" spc="0" normalizeH="0" baseline="0" noProof="0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! </a:t>
            </a:r>
            <a:endParaRPr kumimoji="0" lang="nl-NL" sz="8000" b="1" i="1" u="none" strike="noStrike" kern="1200" cap="none" spc="0" normalizeH="0" baseline="0" noProof="0" dirty="0">
              <a:ln>
                <a:solidFill>
                  <a:schemeClr val="bg1"/>
                </a:solidFill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Rechthoek 8"/>
          <p:cNvSpPr/>
          <p:nvPr/>
        </p:nvSpPr>
        <p:spPr>
          <a:xfrm rot="20470830">
            <a:off x="755909" y="3758392"/>
            <a:ext cx="7787965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nl-NL" sz="5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Oplossingsgericht Werken</a:t>
            </a:r>
            <a:endParaRPr lang="nl-NL" sz="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9400CA06-7080-4482-A800-865B2E2D9CF1}"/>
              </a:ext>
            </a:extLst>
          </p:cNvPr>
          <p:cNvSpPr/>
          <p:nvPr/>
        </p:nvSpPr>
        <p:spPr>
          <a:xfrm rot="20470830">
            <a:off x="1880919" y="2547085"/>
            <a:ext cx="4786439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nl-NL" sz="54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Mapping</a:t>
            </a:r>
            <a:r>
              <a:rPr lang="nl-NL" sz="5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nl-NL" sz="54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across</a:t>
            </a:r>
            <a:endParaRPr lang="nl-NL" sz="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" grpId="0"/>
      <p:bldP spid="3" grpId="0" build="p"/>
      <p:bldP spid="5" grpId="0"/>
      <p:bldP spid="6" grpId="0" build="p"/>
      <p:bldP spid="8" grpId="0"/>
      <p:bldP spid="9" grpId="0" animBg="1"/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300D9A52-1CFE-4B23-A120-DF6A6BCD37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2637" y="1549778"/>
            <a:ext cx="5038725" cy="4953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0000FF"/>
                </a:solidFill>
              </a:rPr>
              <a:t>Oplossingsgericht werken</a:t>
            </a:r>
          </a:p>
        </p:txBody>
      </p:sp>
      <p:pic>
        <p:nvPicPr>
          <p:cNvPr id="1028" name="Picture 4" descr="http://www.fpi-nl.com/images/puzzle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1564241"/>
            <a:ext cx="5040560" cy="49536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332656"/>
            <a:ext cx="4608512" cy="1008112"/>
          </a:xfrm>
        </p:spPr>
        <p:txBody>
          <a:bodyPr>
            <a:normAutofit fontScale="90000"/>
          </a:bodyPr>
          <a:lstStyle/>
          <a:p>
            <a:r>
              <a:rPr lang="nl-NL" b="1" dirty="0">
                <a:solidFill>
                  <a:srgbClr val="0000FF"/>
                </a:solidFill>
              </a:rPr>
              <a:t>Van focussen op het probleem </a:t>
            </a:r>
          </a:p>
        </p:txBody>
      </p:sp>
      <p:sp>
        <p:nvSpPr>
          <p:cNvPr id="1026" name="AutoShape 2" descr="data:image/jpeg;base64,/9j/4AAQSkZJRgABAQAAAQABAAD/2wCEAAkGBhMSEBAPEBQPDxAQEBQQDw8PEBAQDw0QFBAVFRQQEhYXGyYgFxkjGRUSHy8gJicpLCwsFR4yNTAqNSYrLSkBCQoKDgwOGg8PFy0hHyQ1LTUpNSouLCwpKi8sKTUsLDUsNTU0Kiw0LSosKTYsKSopLCk0Kik0NTYsKSwpNi0sLP/AABEIAPsAyQMBIgACEQEDEQH/xAAcAAEAAgMBAQEAAAAAAAAAAAAABQYBAwQCBwj/xAA9EAACAQIDBAcFBwMDBQAAAAAAAQIDEQQFEgYhMVETIkFhcYGRIzJCobEHUmJyksHRFDOyFVPhY3OCorP/xAAaAQEAAgMBAAAAAAAAAAAAAAAAAQUCAwQG/8QAJREBAAICAQMDBQEAAAAAAAAAAAECAxEEEjFBIXGRBRMiYbFR/9oADAMBAAIRAxEAPwD7iAAAAAAAAAAAAAAAAAAAAAAAAAAAAAAAAAAAAAAAAAAAAAAAAAAAAAAGp4hdm8DaDWqy7z2pJ8AMgAAAAAAAAAAAAAAAAAAAAAAAAAAAcmNxNuquL49yA84rE36q4dr5mqnI57myDA7Isy0a6cjcAjUa7zdGV95psZpuz8QNwAAAAAAAAAAAAAAAAAAAAAAANOJr6I37exd5ESnd3Z6xmJ1TfJbl/JpTA2JmyLNKZnWB2UpHXAjKdbedsMQgOjSYcTEaxsUgPUXuMmEjIAAAAAAAAAAAADDlbe9wGQc1TGLs9WaJVm+LA7XVS7UeXiY8/kzicjXNgSP9VHmjKxEfvR9UQlVnBiqu5gbr2lKPKTXozYmRmDq9h29IBvcjnr4pIjq+eU9WiMlKXB6d6Xi+BIYHAQqb5uT7otJEbGiOZxXadNLNY8zoxOzFN2cLxXK7f1ODHZIoRbV7kdQlKOPT7Tsp4g+V4/aCrQna91fg0WLIdtKT0vEPooPc58YJ/ifwrv8AoTsX+jK6ubDzCSaTVmmtzXBrsseiQAAAAAAAAAAGrEYhQV35LmRVbHX4v+DZmbvPT2KK+ZUs1x08PK8lKVJ/Gldw/Ml2d4Fj/qQsUVylnkJJSjJNPg07pmf9XXYwLPGvc9aiuUc3JKhmKfaB2VERuLgd3To4cyxkYQlN77LcvvPsQEHj85p4ZKVR75XUYL35tcl58eBwYjN5V4P4Yv4U93m+0+dZzjqlTFynNuUpStFK+5X3QguXd+7L/keT1I006yadrqn8S/Ny8OPgQODCpqpaKb8FwLnleZaUtzk+Ud683wI6lTitzVvwtWXp2ndTqInUMfVL/wCvVOyMI+N5P6pGqrjpS99yfgoL9jjjIkspy/pJdbdFb7ds+7wI1CdI2psJSxUXN9LC73PXFau9dVkVjPs4qUqc4Qn0kWtyqJRf6lu9bH06MbJJbktyS4JGWhpL5x9k2bVoPEZVilONTDJVcOprrdBJ2cU+2MZabPlOy3I+jkFmWWxjWo4hK06Um4SXFRkrVKffFrfbnFPsJ0QAAJAAAAAAAAETmKtV8Yp/Nr+CMzKgpRae8l84h7ku9xfmrr6M46lPVGwHz+jlEKdeq9KcZU72a3alNb/HeyLxkGp9RuPhuXoWfO8srxlrpxU1ZppcWvAqdfF3bunGS4p7mmBIUsU0t/E66OZtdpAdMZVUC4YfOe8h9os4cpwprhpvbnKX/CXqRtPFWOvKMOquKVSXu0qev/yTtH04+REjtyDZiFGX9RVSliJe7feqCfZH8XN+S7bz90RDzC7vz+S5HpZiBJygnxs/HeeVho968GyNeaLmaK2eKPbv7F2skTE60YK/F9ib7SwbPV7uL53+h8/ozlUmpSe7sj2ItFLEyp0lKD0vVFalxim7Nr6eYF6PM5pJybSSV23wSXFsg8pznfpqS3Wb1Ta3WV97fYR2Z5w8VJ0KLtSW+c3u12/bu7QM4TP54mtVppLolL2b+K3ur1u2W1Igdl8iVGLm97k7q/ovJL6snyIAAEgAAAAAAADkzRdS34kcEUdubf20+Ul+6/cj4VAPcoXW8qO1WTwa1pLUuPNrky1f1UdfRtrU46ku1q9rny77VsxxOFxEJUn7LEU9zavoqQdpJX3cHB8O1gaKuCjFOTajFcXJqKXmyDxu0VCnujKVV/gXV/U93pcquKxFSq9VapKb/E27eHLyO7AbO1qlnCnJJ/HPqx9Xx8gLzlGCniFF06c561GScpKNNRcW7NpO/ky0YTIp0oT1yp3nHRopRtounvvxl6kPs7LEUKEKM6mvRFwgkurCDs1BPi7NfREpCpKTvJtmOhxYjZzFQjrUJVIWvqprVuXHct4y7Z3F17aKcoxfx1PZw8d+9+SZf8m6WNKM4Wqwd9VNvTKEk2npfDvsScc1h8eqk+VSLj8+HzJFXyv7OIq0sTUdV/7dO8Kfg37z+RQM1y5UcZiYcIwrTUb9kNV4r9LR9sWNp/fp/rj/ACUHa+h0lWToYd1JytqqJRak0klvc7cEuwbFcyqpOpLTTi33k88Zap/RVFKE6iXWasor3lJfe4dnIbOYWdL2daHRVH17PTvi20ndeDXkTme5R/VUEoNU8TS6+HqtJ2kt7hL8MrWfLj2EjjlstLX7Wrqpv+0oxalLd7qjz77k/lGzkKfWa8I8f1GvZvF1KkIqpTnCUbatSdotcnwfkT5GgABIAAAAAAAAFaz/AO0TA4SMnVrRnKLiujo+0neSk4rduV9E+LXAls/wEq+ExNCEtE61CrShO9tMp03FP1aPz9l+weJrxdFYev00UqU+ki4xoV6MpaLylu6OVOTjdPdJJ8LXCyZz9vTqSVPD4bTRc49JOrJyqygpJvSo2UXZc5F8weYRnGM4tSjJKUWuDTV015FHyX7CajSnjK8aUbXdLDrXO3JzlZJ+CkTmEyhYelGlQlPTBblVk53u78ezyVu4Dr2mpztRxdDfVws25QvbpqE7KrT8bKMl3wRpz7CUMywqhJ+7JVac4NalJJ3SbvucW15niGJq/hXm3+wpYZLeklx91W4u7/cCIy/ZfD0bOFOOpfHPrz9ZcPKxB4DN5TmlLn2eJd6sbRk+UW/RHzzAQtNeIF3o0dyOmnRM4SHVXgdUYAWXZefspR+7P5NL+GTJBbMv+4vyv6k6B4dGP3Y+iPSilwsvAyAIjPcldZ06lNxjUp3XWvpnB8YtrhZ7158xgsomrOpKK7oXd/NpEuAMRjZWW5IyAAAAAAAAAAAAAAAaMbK1Oo+UJfRlLqot+cStQqeCXrJIqTQHOqR7jA26DKiBzYym3TqJcdEv8WfPsPDrrxPp9Cjqlp5xn/8AOR81pR6yAvWXrqR8DsUTkyv+3HwO5ICV2d9+S/D9Gv5J8r2RP2vjF/VFhAAAAAcWMzuhSdqtWlTf3ZTipenEmImfSIRNorG5l2ghHtpg/wDfh5Kb/Y6MJtLhaj0wr0XJ8IuajJ+ClZsznFeO9Z+GEZaT2tHykwAa2wAAAAAAAAAAEbtBO1G3OUV9X+xW4ontpJ9Smucm/SP/ACQdNAZcTFjY0eWB1ZNTvWj+WX+Nv3PmDhaduTsfVcgj7VvlTfzlE+Z4+npr1Y8qs16TaAteTv2aJBEZkj9miUQHdk79tHvuv/VlkKvlkrVaf5reqaLQAAPNSdk3yTfoBRNu9r5wm8Jh5ODS9tUi7STav0cX2brXffbmUC/q+PebMVXlOpOc765yc5X3O8nd/U8xj/J6bDjrhpr5eWzZLZ8n8EZsXjAbDU54BVpOUa86bqxerqxVm4xa7U1a77ykIzw565d9Phjn49sOurytGym106Eo06jlUocGm25UV96Hd+H07/p8ZJpNWaaumuDXM+H4V2nG/C9n5n1vZatqwlJ79ycFflGTivkkV31HDWIjJWNf6sfpma0zOO07jwlgAU66AAABi5i4HoHm5jUBB7Sz61NclJ+rX8EXSOzaGp7ZLlBfNyOKkwNjPLMtnlsCV2dXWqPlGK9W/wCD5zn1O2LxC/69T5zbPo+z73VHzlFeif8AJQNq42xuIXOer9UVL9wJPIpdQlkyEyKfVJhSA6sFK1Sn+eP+SLXcp1CfXh+aP+SLbrA2XFzxrM6gPFfCQmrVIQmuU4xkvmR09k8G3qdCj5RtHzit3yJTUU77Rc6lTpww0G06ycqjXHo1u0+bvfujbtN+Gt72ilZ1toz2pjrN7RvSP2s2yi4vCYSyppaJ1I7ouKVujp2+G26/pu3lMR5RJZLks8RUUIbk3vly5noMdKYKenby87kvfkX/AH4esiy+VWtFRTdn6vsX7+CPruX4ToqUKa36VvfNve36tnJkmRU8NBRgryt1pviySuUvL5X3p1HaF5xOL9iNz3lkAHE7QAAaXIw5hnhgZdQ8SqmJGqcWBW9q6koSjWs3DTpm0r6Gm7N8k0+PcceDzGMluaLHi8sVRNSu0+9kBL7PqKd6c69HupzWn0kmgN3To8yro20tlFHjVrS8XBfSJsezVPt1S/NOVvS4GMBmqjDc73k3u9F9CtbW4WdapGtRi3OyjNN2UkuDXf2ehb6eUxjuSSNqwK5AUDJ61aDtUo1l3qDkvWNyeVeb4U6nnHT9bFkWEPSw4ELldOprU6kNKi7xTlFtvm7MsUMUzUqJ7VMDeq57VU50j2gOhVCobbbPzrVIV1OhThCmoN1qnRrVrk+LVviXaWlM+c/aEr4tJ70qMLJ70utO9uR18OLTk/GdOPmTWMX5RuHNHZSs/clhqn/bxNGX1aLxslkU6C1VNKbpqKinqad05NtbuK5nyhYSH3Y+iL7sBTjGotKS1UW3bteqJZcmuWcU7mNeyu4tsUZY6YnfuvyZ6ueEe0iiXoZMgAAANNjDibLDSBpcTDgbtI0gaNBjozo0mNAHP0Zjojp0DQBy9EOiOrQNAHL0Q6I6tA0AcvRDojq0GejA5OjPLgzu6MdGBGz1LsuUHbXB1Z4hTVKq49FGOqMJTV1KXbFd6Pp/RIdAjdhyzit1Q05sUZa9MvhU4OPvJx/MnH6l42DoycozSehUnFz+G7asr9r3F+6FeJ6jFLckku468nOm9Jr093Ji4MY7xbqeIRNgBXLEAAAAAAAAFgAFjFjIAxYzYABYAAAAAAAAAAAAAAAAAAAAAAAAAAAAAAAAAAAAAAAAAAAAAAAAAAAAAAAAA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028" name="AutoShape 4" descr="data:image/jpeg;base64,/9j/4AAQSkZJRgABAQAAAQABAAD/2wCEAAkGBhMSEBAPEBQPDxAQEBQQDw8PEBAQDw0QFBAVFRQQEhYXGyYgFxkjGRUSHy8gJicpLCwsFR4yNTAqNSYrLSkBCQoKDgwOGg8PFy0hHyQ1LTUpNSouLCwpKi8sKTUsLDUsNTU0Kiw0LSosKTYsKSopLCk0Kik0NTYsKSwpNi0sLP/AABEIAPsAyQMBIgACEQEDEQH/xAAcAAEAAgMBAQEAAAAAAAAAAAAABQYBAwQCBwj/xAA9EAACAQIDBAcFBwMDBQAAAAAAAQIDEQQFEgYhMVETIkFhcYGRIzJCobEHUmJyksHRFDOyFVPhY3OCorP/xAAaAQEAAgMBAAAAAAAAAAAAAAAAAQUCAwQG/8QAJREBAAICAQMDBQEAAAAAAAAAAAECAxEEEjFBIXGRBRMiYbFR/9oADAMBAAIRAxEAPwD7iAAAAAAAAAAAAAAAAAAAAAAAAAAAAAAAAAAAAAAAAAAAAAAAAAAAAAAGp4hdm8DaDWqy7z2pJ8AMgAAAAAAAAAAAAAAAAAAAAAAAAAAAcmNxNuquL49yA84rE36q4dr5mqnI57myDA7Isy0a6cjcAjUa7zdGV95psZpuz8QNwAAAAAAAAAAAAAAAAAAAAAAANOJr6I37exd5ESnd3Z6xmJ1TfJbl/JpTA2JmyLNKZnWB2UpHXAjKdbedsMQgOjSYcTEaxsUgPUXuMmEjIAAAAAAAAAAAADDlbe9wGQc1TGLs9WaJVm+LA7XVS7UeXiY8/kzicjXNgSP9VHmjKxEfvR9UQlVnBiqu5gbr2lKPKTXozYmRmDq9h29IBvcjnr4pIjq+eU9WiMlKXB6d6Xi+BIYHAQqb5uT7otJEbGiOZxXadNLNY8zoxOzFN2cLxXK7f1ODHZIoRbV7kdQlKOPT7Tsp4g+V4/aCrQna91fg0WLIdtKT0vEPooPc58YJ/ifwrv8AoTsX+jK6ubDzCSaTVmmtzXBrsseiQAAAAAAAAAAGrEYhQV35LmRVbHX4v+DZmbvPT2KK+ZUs1x08PK8lKVJ/Gldw/Ml2d4Fj/qQsUVylnkJJSjJNPg07pmf9XXYwLPGvc9aiuUc3JKhmKfaB2VERuLgd3To4cyxkYQlN77LcvvPsQEHj85p4ZKVR75XUYL35tcl58eBwYjN5V4P4Yv4U93m+0+dZzjqlTFynNuUpStFK+5X3QguXd+7L/keT1I006yadrqn8S/Ny8OPgQODCpqpaKb8FwLnleZaUtzk+Ud683wI6lTitzVvwtWXp2ndTqInUMfVL/wCvVOyMI+N5P6pGqrjpS99yfgoL9jjjIkspy/pJdbdFb7ds+7wI1CdI2psJSxUXN9LC73PXFau9dVkVjPs4qUqc4Qn0kWtyqJRf6lu9bH06MbJJbktyS4JGWhpL5x9k2bVoPEZVilONTDJVcOprrdBJ2cU+2MZabPlOy3I+jkFmWWxjWo4hK06Um4SXFRkrVKffFrfbnFPsJ0QAAJAAAAAAAAETmKtV8Yp/Nr+CMzKgpRae8l84h7ku9xfmrr6M46lPVGwHz+jlEKdeq9KcZU72a3alNb/HeyLxkGp9RuPhuXoWfO8srxlrpxU1ZppcWvAqdfF3bunGS4p7mmBIUsU0t/E66OZtdpAdMZVUC4YfOe8h9os4cpwprhpvbnKX/CXqRtPFWOvKMOquKVSXu0qev/yTtH04+REjtyDZiFGX9RVSliJe7feqCfZH8XN+S7bz90RDzC7vz+S5HpZiBJygnxs/HeeVho968GyNeaLmaK2eKPbv7F2skTE60YK/F9ib7SwbPV7uL53+h8/ozlUmpSe7sj2ItFLEyp0lKD0vVFalxim7Nr6eYF6PM5pJybSSV23wSXFsg8pznfpqS3Wb1Ta3WV97fYR2Z5w8VJ0KLtSW+c3u12/bu7QM4TP54mtVppLolL2b+K3ur1u2W1Igdl8iVGLm97k7q/ovJL6snyIAAEgAAAAAAADkzRdS34kcEUdubf20+Ul+6/cj4VAPcoXW8qO1WTwa1pLUuPNrky1f1UdfRtrU46ku1q9rny77VsxxOFxEJUn7LEU9zavoqQdpJX3cHB8O1gaKuCjFOTajFcXJqKXmyDxu0VCnujKVV/gXV/U93pcquKxFSq9VapKb/E27eHLyO7AbO1qlnCnJJ/HPqx9Xx8gLzlGCniFF06c561GScpKNNRcW7NpO/ky0YTIp0oT1yp3nHRopRtounvvxl6kPs7LEUKEKM6mvRFwgkurCDs1BPi7NfREpCpKTvJtmOhxYjZzFQjrUJVIWvqprVuXHct4y7Z3F17aKcoxfx1PZw8d+9+SZf8m6WNKM4Wqwd9VNvTKEk2npfDvsScc1h8eqk+VSLj8+HzJFXyv7OIq0sTUdV/7dO8Kfg37z+RQM1y5UcZiYcIwrTUb9kNV4r9LR9sWNp/fp/rj/ACUHa+h0lWToYd1JytqqJRak0klvc7cEuwbFcyqpOpLTTi33k88Zap/RVFKE6iXWasor3lJfe4dnIbOYWdL2daHRVH17PTvi20ndeDXkTme5R/VUEoNU8TS6+HqtJ2kt7hL8MrWfLj2EjjlstLX7Wrqpv+0oxalLd7qjz77k/lGzkKfWa8I8f1GvZvF1KkIqpTnCUbatSdotcnwfkT5GgABIAAAAAAAAFaz/AO0TA4SMnVrRnKLiujo+0neSk4rduV9E+LXAls/wEq+ExNCEtE61CrShO9tMp03FP1aPz9l+weJrxdFYev00UqU+ki4xoV6MpaLylu6OVOTjdPdJJ8LXCyZz9vTqSVPD4bTRc49JOrJyqygpJvSo2UXZc5F8weYRnGM4tSjJKUWuDTV015FHyX7CajSnjK8aUbXdLDrXO3JzlZJ+CkTmEyhYelGlQlPTBblVk53u78ezyVu4Dr2mpztRxdDfVws25QvbpqE7KrT8bKMl3wRpz7CUMywqhJ+7JVac4NalJJ3SbvucW15niGJq/hXm3+wpYZLeklx91W4u7/cCIy/ZfD0bOFOOpfHPrz9ZcPKxB4DN5TmlLn2eJd6sbRk+UW/RHzzAQtNeIF3o0dyOmnRM4SHVXgdUYAWXZefspR+7P5NL+GTJBbMv+4vyv6k6B4dGP3Y+iPSilwsvAyAIjPcldZ06lNxjUp3XWvpnB8YtrhZ7158xgsomrOpKK7oXd/NpEuAMRjZWW5IyAAAAAAAAAAAAAAAaMbK1Oo+UJfRlLqot+cStQqeCXrJIqTQHOqR7jA26DKiBzYym3TqJcdEv8WfPsPDrrxPp9Cjqlp5xn/8AOR81pR6yAvWXrqR8DsUTkyv+3HwO5ICV2d9+S/D9Gv5J8r2RP2vjF/VFhAAAAAcWMzuhSdqtWlTf3ZTipenEmImfSIRNorG5l2ghHtpg/wDfh5Kb/Y6MJtLhaj0wr0XJ8IuajJ+ClZsznFeO9Z+GEZaT2tHykwAa2wAAAAAAAAAAEbtBO1G3OUV9X+xW4ontpJ9Smucm/SP/ACQdNAZcTFjY0eWB1ZNTvWj+WX+Nv3PmDhaduTsfVcgj7VvlTfzlE+Z4+npr1Y8qs16TaAteTv2aJBEZkj9miUQHdk79tHvuv/VlkKvlkrVaf5reqaLQAAPNSdk3yTfoBRNu9r5wm8Jh5ODS9tUi7STav0cX2brXffbmUC/q+PebMVXlOpOc765yc5X3O8nd/U8xj/J6bDjrhpr5eWzZLZ8n8EZsXjAbDU54BVpOUa86bqxerqxVm4xa7U1a77ykIzw565d9Phjn49sOurytGym106Eo06jlUocGm25UV96Hd+H07/p8ZJpNWaaumuDXM+H4V2nG/C9n5n1vZatqwlJ79ycFflGTivkkV31HDWIjJWNf6sfpma0zOO07jwlgAU66AAABi5i4HoHm5jUBB7Sz61NclJ+rX8EXSOzaGp7ZLlBfNyOKkwNjPLMtnlsCV2dXWqPlGK9W/wCD5zn1O2LxC/69T5zbPo+z73VHzlFeif8AJQNq42xuIXOer9UVL9wJPIpdQlkyEyKfVJhSA6sFK1Sn+eP+SLXcp1CfXh+aP+SLbrA2XFzxrM6gPFfCQmrVIQmuU4xkvmR09k8G3qdCj5RtHzit3yJTUU77Rc6lTpww0G06ycqjXHo1u0+bvfujbtN+Gt72ilZ1toz2pjrN7RvSP2s2yi4vCYSyppaJ1I7ouKVujp2+G26/pu3lMR5RJZLks8RUUIbk3vly5noMdKYKenby87kvfkX/AH4esiy+VWtFRTdn6vsX7+CPruX4ToqUKa36VvfNve36tnJkmRU8NBRgryt1pviySuUvL5X3p1HaF5xOL9iNz3lkAHE7QAAaXIw5hnhgZdQ8SqmJGqcWBW9q6koSjWs3DTpm0r6Gm7N8k0+PcceDzGMluaLHi8sVRNSu0+9kBL7PqKd6c69HupzWn0kmgN3To8yro20tlFHjVrS8XBfSJsezVPt1S/NOVvS4GMBmqjDc73k3u9F9CtbW4WdapGtRi3OyjNN2UkuDXf2ehb6eUxjuSSNqwK5AUDJ61aDtUo1l3qDkvWNyeVeb4U6nnHT9bFkWEPSw4ELldOprU6kNKi7xTlFtvm7MsUMUzUqJ7VMDeq57VU50j2gOhVCobbbPzrVIV1OhThCmoN1qnRrVrk+LVviXaWlM+c/aEr4tJ70qMLJ70utO9uR18OLTk/GdOPmTWMX5RuHNHZSs/clhqn/bxNGX1aLxslkU6C1VNKbpqKinqad05NtbuK5nyhYSH3Y+iL7sBTjGotKS1UW3bteqJZcmuWcU7mNeyu4tsUZY6YnfuvyZ6ueEe0iiXoZMgAAANNjDibLDSBpcTDgbtI0gaNBjozo0mNAHP0Zjojp0DQBy9EOiOrQNAHL0Q6I6tA0AcvRDojq0GejA5OjPLgzu6MdGBGz1LsuUHbXB1Z4hTVKq49FGOqMJTV1KXbFd6Pp/RIdAjdhyzit1Q05sUZa9MvhU4OPvJx/MnH6l42DoycozSehUnFz+G7asr9r3F+6FeJ6jFLckku468nOm9Jr093Ji4MY7xbqeIRNgBXLEAAAAAAAAFgAFjFjIAxYzYABYAAAAAAAAAAAAAAAAAAAAAAAAAAAAAAAAAAAAAAAAAAAAAAAAAAAAAAAAA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030" name="AutoShape 6" descr="data:image/jpeg;base64,/9j/4AAQSkZJRgABAQAAAQABAAD/2wCEAAkGBhMSEBAPEBQPDxAQEBQQDw8PEBAQDw0QFBAVFRQQEhYXGyYgFxkjGRUSHy8gJicpLCwsFR4yNTAqNSYrLSkBCQoKDgwOGg8PFy0hHyQ1LTUpNSouLCwpKi8sKTUsLDUsNTU0Kiw0LSosKTYsKSopLCk0Kik0NTYsKSwpNi0sLP/AABEIAPsAyQMBIgACEQEDEQH/xAAcAAEAAgMBAQEAAAAAAAAAAAAABQYBAwQCBwj/xAA9EAACAQIDBAcFBwMDBQAAAAAAAQIDEQQFEgYhMVETIkFhcYGRIzJCobEHUmJyksHRFDOyFVPhY3OCorP/xAAaAQEAAgMBAAAAAAAAAAAAAAAAAQUCAwQG/8QAJREBAAICAQMDBQEAAAAAAAAAAAECAxEEEjFBIXGRBRMiYbFR/9oADAMBAAIRAxEAPwD7iAAAAAAAAAAAAAAAAAAAAAAAAAAAAAAAAAAAAAAAAAAAAAAAAAAAAAAGp4hdm8DaDWqy7z2pJ8AMgAAAAAAAAAAAAAAAAAAAAAAAAAAAcmNxNuquL49yA84rE36q4dr5mqnI57myDA7Isy0a6cjcAjUa7zdGV95psZpuz8QNwAAAAAAAAAAAAAAAAAAAAAAANOJr6I37exd5ESnd3Z6xmJ1TfJbl/JpTA2JmyLNKZnWB2UpHXAjKdbedsMQgOjSYcTEaxsUgPUXuMmEjIAAAAAAAAAAAADDlbe9wGQc1TGLs9WaJVm+LA7XVS7UeXiY8/kzicjXNgSP9VHmjKxEfvR9UQlVnBiqu5gbr2lKPKTXozYmRmDq9h29IBvcjnr4pIjq+eU9WiMlKXB6d6Xi+BIYHAQqb5uT7otJEbGiOZxXadNLNY8zoxOzFN2cLxXK7f1ODHZIoRbV7kdQlKOPT7Tsp4g+V4/aCrQna91fg0WLIdtKT0vEPooPc58YJ/ifwrv8AoTsX+jK6ubDzCSaTVmmtzXBrsseiQAAAAAAAAAAGrEYhQV35LmRVbHX4v+DZmbvPT2KK+ZUs1x08PK8lKVJ/Gldw/Ml2d4Fj/qQsUVylnkJJSjJNPg07pmf9XXYwLPGvc9aiuUc3JKhmKfaB2VERuLgd3To4cyxkYQlN77LcvvPsQEHj85p4ZKVR75XUYL35tcl58eBwYjN5V4P4Yv4U93m+0+dZzjqlTFynNuUpStFK+5X3QguXd+7L/keT1I006yadrqn8S/Ny8OPgQODCpqpaKb8FwLnleZaUtzk+Ud683wI6lTitzVvwtWXp2ndTqInUMfVL/wCvVOyMI+N5P6pGqrjpS99yfgoL9jjjIkspy/pJdbdFb7ds+7wI1CdI2psJSxUXN9LC73PXFau9dVkVjPs4qUqc4Qn0kWtyqJRf6lu9bH06MbJJbktyS4JGWhpL5x9k2bVoPEZVilONTDJVcOprrdBJ2cU+2MZabPlOy3I+jkFmWWxjWo4hK06Um4SXFRkrVKffFrfbnFPsJ0QAAJAAAAAAAAETmKtV8Yp/Nr+CMzKgpRae8l84h7ku9xfmrr6M46lPVGwHz+jlEKdeq9KcZU72a3alNb/HeyLxkGp9RuPhuXoWfO8srxlrpxU1ZppcWvAqdfF3bunGS4p7mmBIUsU0t/E66OZtdpAdMZVUC4YfOe8h9os4cpwprhpvbnKX/CXqRtPFWOvKMOquKVSXu0qev/yTtH04+REjtyDZiFGX9RVSliJe7feqCfZH8XN+S7bz90RDzC7vz+S5HpZiBJygnxs/HeeVho968GyNeaLmaK2eKPbv7F2skTE60YK/F9ib7SwbPV7uL53+h8/ozlUmpSe7sj2ItFLEyp0lKD0vVFalxim7Nr6eYF6PM5pJybSSV23wSXFsg8pznfpqS3Wb1Ta3WV97fYR2Z5w8VJ0KLtSW+c3u12/bu7QM4TP54mtVppLolL2b+K3ur1u2W1Igdl8iVGLm97k7q/ovJL6snyIAAEgAAAAAAADkzRdS34kcEUdubf20+Ul+6/cj4VAPcoXW8qO1WTwa1pLUuPNrky1f1UdfRtrU46ku1q9rny77VsxxOFxEJUn7LEU9zavoqQdpJX3cHB8O1gaKuCjFOTajFcXJqKXmyDxu0VCnujKVV/gXV/U93pcquKxFSq9VapKb/E27eHLyO7AbO1qlnCnJJ/HPqx9Xx8gLzlGCniFF06c561GScpKNNRcW7NpO/ky0YTIp0oT1yp3nHRopRtounvvxl6kPs7LEUKEKM6mvRFwgkurCDs1BPi7NfREpCpKTvJtmOhxYjZzFQjrUJVIWvqprVuXHct4y7Z3F17aKcoxfx1PZw8d+9+SZf8m6WNKM4Wqwd9VNvTKEk2npfDvsScc1h8eqk+VSLj8+HzJFXyv7OIq0sTUdV/7dO8Kfg37z+RQM1y5UcZiYcIwrTUb9kNV4r9LR9sWNp/fp/rj/ACUHa+h0lWToYd1JytqqJRak0klvc7cEuwbFcyqpOpLTTi33k88Zap/RVFKE6iXWasor3lJfe4dnIbOYWdL2daHRVH17PTvi20ndeDXkTme5R/VUEoNU8TS6+HqtJ2kt7hL8MrWfLj2EjjlstLX7Wrqpv+0oxalLd7qjz77k/lGzkKfWa8I8f1GvZvF1KkIqpTnCUbatSdotcnwfkT5GgABIAAAAAAAAFaz/AO0TA4SMnVrRnKLiujo+0neSk4rduV9E+LXAls/wEq+ExNCEtE61CrShO9tMp03FP1aPz9l+weJrxdFYev00UqU+ki4xoV6MpaLylu6OVOTjdPdJJ8LXCyZz9vTqSVPD4bTRc49JOrJyqygpJvSo2UXZc5F8weYRnGM4tSjJKUWuDTV015FHyX7CajSnjK8aUbXdLDrXO3JzlZJ+CkTmEyhYelGlQlPTBblVk53u78ezyVu4Dr2mpztRxdDfVws25QvbpqE7KrT8bKMl3wRpz7CUMywqhJ+7JVac4NalJJ3SbvucW15niGJq/hXm3+wpYZLeklx91W4u7/cCIy/ZfD0bOFOOpfHPrz9ZcPKxB4DN5TmlLn2eJd6sbRk+UW/RHzzAQtNeIF3o0dyOmnRM4SHVXgdUYAWXZefspR+7P5NL+GTJBbMv+4vyv6k6B4dGP3Y+iPSilwsvAyAIjPcldZ06lNxjUp3XWvpnB8YtrhZ7158xgsomrOpKK7oXd/NpEuAMRjZWW5IyAAAAAAAAAAAAAAAaMbK1Oo+UJfRlLqot+cStQqeCXrJIqTQHOqR7jA26DKiBzYym3TqJcdEv8WfPsPDrrxPp9Cjqlp5xn/8AOR81pR6yAvWXrqR8DsUTkyv+3HwO5ICV2d9+S/D9Gv5J8r2RP2vjF/VFhAAAAAcWMzuhSdqtWlTf3ZTipenEmImfSIRNorG5l2ghHtpg/wDfh5Kb/Y6MJtLhaj0wr0XJ8IuajJ+ClZsznFeO9Z+GEZaT2tHykwAa2wAAAAAAAAAAEbtBO1G3OUV9X+xW4ontpJ9Smucm/SP/ACQdNAZcTFjY0eWB1ZNTvWj+WX+Nv3PmDhaduTsfVcgj7VvlTfzlE+Z4+npr1Y8qs16TaAteTv2aJBEZkj9miUQHdk79tHvuv/VlkKvlkrVaf5reqaLQAAPNSdk3yTfoBRNu9r5wm8Jh5ODS9tUi7STav0cX2brXffbmUC/q+PebMVXlOpOc765yc5X3O8nd/U8xj/J6bDjrhpr5eWzZLZ8n8EZsXjAbDU54BVpOUa86bqxerqxVm4xa7U1a77ykIzw565d9Phjn49sOurytGym106Eo06jlUocGm25UV96Hd+H07/p8ZJpNWaaumuDXM+H4V2nG/C9n5n1vZatqwlJ79ycFflGTivkkV31HDWIjJWNf6sfpma0zOO07jwlgAU66AAABi5i4HoHm5jUBB7Sz61NclJ+rX8EXSOzaGp7ZLlBfNyOKkwNjPLMtnlsCV2dXWqPlGK9W/wCD5zn1O2LxC/69T5zbPo+z73VHzlFeif8AJQNq42xuIXOer9UVL9wJPIpdQlkyEyKfVJhSA6sFK1Sn+eP+SLXcp1CfXh+aP+SLbrA2XFzxrM6gPFfCQmrVIQmuU4xkvmR09k8G3qdCj5RtHzit3yJTUU77Rc6lTpww0G06ycqjXHo1u0+bvfujbtN+Gt72ilZ1toz2pjrN7RvSP2s2yi4vCYSyppaJ1I7ouKVujp2+G26/pu3lMR5RJZLks8RUUIbk3vly5noMdKYKenby87kvfkX/AH4esiy+VWtFRTdn6vsX7+CPruX4ToqUKa36VvfNve36tnJkmRU8NBRgryt1pviySuUvL5X3p1HaF5xOL9iNz3lkAHE7QAAaXIw5hnhgZdQ8SqmJGqcWBW9q6koSjWs3DTpm0r6Gm7N8k0+PcceDzGMluaLHi8sVRNSu0+9kBL7PqKd6c69HupzWn0kmgN3To8yro20tlFHjVrS8XBfSJsezVPt1S/NOVvS4GMBmqjDc73k3u9F9CtbW4WdapGtRi3OyjNN2UkuDXf2ehb6eUxjuSSNqwK5AUDJ61aDtUo1l3qDkvWNyeVeb4U6nnHT9bFkWEPSw4ELldOprU6kNKi7xTlFtvm7MsUMUzUqJ7VMDeq57VU50j2gOhVCobbbPzrVIV1OhThCmoN1qnRrVrk+LVviXaWlM+c/aEr4tJ70qMLJ70utO9uR18OLTk/GdOPmTWMX5RuHNHZSs/clhqn/bxNGX1aLxslkU6C1VNKbpqKinqad05NtbuK5nyhYSH3Y+iL7sBTjGotKS1UW3bteqJZcmuWcU7mNeyu4tsUZY6YnfuvyZ6ueEe0iiXoZMgAAANNjDibLDSBpcTDgbtI0gaNBjozo0mNAHP0Zjojp0DQBy9EOiOrQNAHL0Q6I6tA0AcvRDojq0GejA5OjPLgzu6MdGBGz1LsuUHbXB1Z4hTVKq49FGOqMJTV1KXbFd6Pp/RIdAjdhyzit1Q05sUZa9MvhU4OPvJx/MnH6l42DoycozSehUnFz+G7asr9r3F+6FeJ6jFLckku468nOm9Jr093Ji4MY7xbqeIRNgBXLEAAAAAAAAFgAFjFjIAxYzYABYAAAAAAAAAAAAAAAAAAAAAAAAAAAAAAAAAAAAAAAAAAAAAAAAAAAAAAAAA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047656" y="3933056"/>
            <a:ext cx="3096344" cy="576064"/>
          </a:xfrm>
        </p:spPr>
        <p:txBody>
          <a:bodyPr>
            <a:normAutofit lnSpcReduction="10000"/>
          </a:bodyPr>
          <a:lstStyle/>
          <a:p>
            <a:r>
              <a:rPr lang="nl-NL" dirty="0">
                <a:solidFill>
                  <a:srgbClr val="0000FF"/>
                </a:solidFill>
              </a:rPr>
              <a:t>Steve de Shazer</a:t>
            </a:r>
          </a:p>
        </p:txBody>
      </p:sp>
      <p:sp>
        <p:nvSpPr>
          <p:cNvPr id="11" name="Titel 1"/>
          <p:cNvSpPr txBox="1">
            <a:spLocks/>
          </p:cNvSpPr>
          <p:nvPr/>
        </p:nvSpPr>
        <p:spPr>
          <a:xfrm>
            <a:off x="5220072" y="260648"/>
            <a:ext cx="3528392" cy="10379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naar focussen op de oplossing</a:t>
            </a:r>
          </a:p>
        </p:txBody>
      </p:sp>
      <p:pic>
        <p:nvPicPr>
          <p:cNvPr id="10242" name="Picture 2" descr="https://blog.associatie.kuleuven.be/peterverbist/files/2010/09/i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1340768"/>
            <a:ext cx="4248472" cy="2448272"/>
          </a:xfrm>
          <a:prstGeom prst="rect">
            <a:avLst/>
          </a:prstGeom>
          <a:noFill/>
        </p:spPr>
      </p:pic>
      <p:pic>
        <p:nvPicPr>
          <p:cNvPr id="10244" name="Picture 4" descr="http://www.solutionsurfers.com/images/insoo.jpg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179512" y="1628800"/>
            <a:ext cx="2276475" cy="2857500"/>
          </a:xfrm>
          <a:prstGeom prst="rect">
            <a:avLst/>
          </a:prstGeom>
          <a:noFill/>
        </p:spPr>
      </p:pic>
      <p:pic>
        <p:nvPicPr>
          <p:cNvPr id="10246" name="Picture 6" descr="http://www.oplossingsgerichtmanagement.nl/files/2007/05/Stevenachruf.jpg"/>
          <p:cNvPicPr>
            <a:picLocks noChangeAspect="1" noChangeArrowheads="1"/>
          </p:cNvPicPr>
          <p:nvPr/>
        </p:nvPicPr>
        <p:blipFill>
          <a:blip r:embed="rId4" cstate="print">
            <a:lum contrast="20000"/>
          </a:blip>
          <a:srcRect/>
          <a:stretch>
            <a:fillRect/>
          </a:stretch>
        </p:blipFill>
        <p:spPr bwMode="auto">
          <a:xfrm>
            <a:off x="6588224" y="4497709"/>
            <a:ext cx="2360290" cy="2360291"/>
          </a:xfrm>
          <a:prstGeom prst="rect">
            <a:avLst/>
          </a:prstGeom>
          <a:noFill/>
        </p:spPr>
      </p:pic>
      <p:pic>
        <p:nvPicPr>
          <p:cNvPr id="10248" name="Picture 8" descr="http://masterswork.com/shopsite_sc/store/html/media/SFBTA_SFT_insoo_steve.jpg"/>
          <p:cNvPicPr>
            <a:picLocks noChangeAspect="1" noChangeArrowheads="1"/>
          </p:cNvPicPr>
          <p:nvPr/>
        </p:nvPicPr>
        <p:blipFill>
          <a:blip r:embed="rId5" cstate="print">
            <a:lum contrast="20000"/>
          </a:blip>
          <a:srcRect/>
          <a:stretch>
            <a:fillRect/>
          </a:stretch>
        </p:blipFill>
        <p:spPr bwMode="auto">
          <a:xfrm>
            <a:off x="3491880" y="4872608"/>
            <a:ext cx="1985391" cy="1985392"/>
          </a:xfrm>
          <a:prstGeom prst="rect">
            <a:avLst/>
          </a:prstGeom>
          <a:noFill/>
        </p:spPr>
      </p:pic>
      <p:sp>
        <p:nvSpPr>
          <p:cNvPr id="19" name="Ondertitel 2"/>
          <p:cNvSpPr txBox="1">
            <a:spLocks/>
          </p:cNvSpPr>
          <p:nvPr/>
        </p:nvSpPr>
        <p:spPr>
          <a:xfrm>
            <a:off x="0" y="4581128"/>
            <a:ext cx="3384376" cy="57606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nl-NL" sz="3200" dirty="0">
                <a:solidFill>
                  <a:srgbClr val="0000FF"/>
                </a:solidFill>
              </a:rPr>
              <a:t>Insoo Kim </a:t>
            </a:r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Berg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11" grpId="0"/>
      <p:bldP spid="1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ep 7"/>
          <p:cNvGrpSpPr/>
          <p:nvPr/>
        </p:nvGrpSpPr>
        <p:grpSpPr>
          <a:xfrm>
            <a:off x="2692400" y="914400"/>
            <a:ext cx="6451600" cy="5943600"/>
            <a:chOff x="2354312" y="914400"/>
            <a:chExt cx="6451600" cy="5943600"/>
          </a:xfrm>
        </p:grpSpPr>
        <p:pic>
          <p:nvPicPr>
            <p:cNvPr id="6" name="Afbeelding 5" descr="muren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54312" y="914400"/>
              <a:ext cx="3225800" cy="5943600"/>
            </a:xfrm>
            <a:prstGeom prst="rect">
              <a:avLst/>
            </a:prstGeom>
          </p:spPr>
        </p:pic>
        <p:pic>
          <p:nvPicPr>
            <p:cNvPr id="7" name="Afbeelding 6" descr="muren2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80112" y="914400"/>
              <a:ext cx="3225800" cy="5943600"/>
            </a:xfrm>
            <a:prstGeom prst="rect">
              <a:avLst/>
            </a:prstGeom>
          </p:spPr>
        </p:pic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836712"/>
          </a:xfrm>
        </p:spPr>
        <p:txBody>
          <a:bodyPr>
            <a:normAutofit/>
          </a:bodyPr>
          <a:lstStyle/>
          <a:p>
            <a:r>
              <a:rPr lang="nl-NL" b="1" dirty="0">
                <a:solidFill>
                  <a:srgbClr val="0000FF"/>
                </a:solidFill>
              </a:rPr>
              <a:t>Naar oplossingen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1"/>
            <a:ext cx="1954560" cy="154076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dirty="0">
                <a:solidFill>
                  <a:srgbClr val="0000FF"/>
                </a:solidFill>
              </a:rPr>
              <a:t>Richt je niet op muren</a:t>
            </a:r>
          </a:p>
        </p:txBody>
      </p:sp>
      <p:pic>
        <p:nvPicPr>
          <p:cNvPr id="4" name="Afbeelding 3" descr="tuindeur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1268760"/>
            <a:ext cx="6120680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jdelijke aanduiding voor inhoud 2"/>
          <p:cNvSpPr txBox="1">
            <a:spLocks/>
          </p:cNvSpPr>
          <p:nvPr/>
        </p:nvSpPr>
        <p:spPr>
          <a:xfrm>
            <a:off x="457200" y="3068961"/>
            <a:ext cx="1954560" cy="1080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nl-NL" sz="32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maar op deuren!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179512" y="116632"/>
            <a:ext cx="606389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5400" b="1" dirty="0">
                <a:solidFill>
                  <a:srgbClr val="0000FF"/>
                </a:solidFill>
              </a:rPr>
              <a:t>Oplossingsgericht Werk</a:t>
            </a:r>
          </a:p>
        </p:txBody>
      </p:sp>
      <p:pic>
        <p:nvPicPr>
          <p:cNvPr id="3" name="Afbeelding 2"/>
          <p:cNvPicPr/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6634006" y="116632"/>
            <a:ext cx="2402490" cy="286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WordArt 2" descr="Smal verticaal"/>
          <p:cNvSpPr>
            <a:spLocks noChangeArrowheads="1" noChangeShapeType="1" noTextEdit="1"/>
          </p:cNvSpPr>
          <p:nvPr/>
        </p:nvSpPr>
        <p:spPr bwMode="auto">
          <a:xfrm rot="4623567">
            <a:off x="-882421" y="4016603"/>
            <a:ext cx="3532975" cy="1141064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 rtl="0"/>
            <a:r>
              <a:rPr lang="nl-NL" sz="3600" kern="10" spc="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FF0000"/>
                  </a:fgClr>
                  <a:bgClr>
                    <a:srgbClr val="FF0000"/>
                  </a:bgClr>
                </a:patt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Powers</a:t>
            </a: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5900" algn="l"/>
              </a:tabLst>
            </a:pPr>
            <a:endParaRPr kumimoji="0" 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1547664" y="2903909"/>
            <a:ext cx="7164288" cy="671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5900" algn="l"/>
              </a:tabLst>
            </a:pPr>
            <a:r>
              <a:rPr kumimoji="0" lang="nl-NL" sz="2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P - problemen worden erkend maar</a:t>
            </a:r>
            <a:r>
              <a:rPr kumimoji="0" lang="nl-NL" sz="2000" b="1" i="0" u="none" strike="noStrike" cap="none" normalizeH="0" dirty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nl-NL" sz="2800" b="1" i="0" u="none" strike="noStrike" cap="none" normalizeH="0" dirty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niet</a:t>
            </a:r>
            <a:r>
              <a:rPr kumimoji="0" lang="nl-NL" sz="2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nl-NL" sz="20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geanaliseerd</a:t>
            </a:r>
            <a:endParaRPr kumimoji="0" lang="nl-NL" sz="1000" b="1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47664" y="4116047"/>
            <a:ext cx="7164288" cy="504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5900" algn="l"/>
              </a:tabLst>
            </a:pPr>
            <a:r>
              <a:rPr kumimoji="0" lang="nl-NL" sz="2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W - waar ben je nu op de schaal van 1 – 10?</a:t>
            </a:r>
            <a:endParaRPr kumimoji="0" lang="nl-NL" sz="1000" b="1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1547664" y="4733188"/>
            <a:ext cx="7704856" cy="504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5900" algn="l"/>
              </a:tabLst>
            </a:pPr>
            <a:r>
              <a:rPr kumimoji="0" lang="nl-NL" sz="2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E – extra focu</a:t>
            </a:r>
            <a:r>
              <a:rPr lang="nl-NL" sz="2000" b="1" dirty="0">
                <a:solidFill>
                  <a:srgbClr val="0000FF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s op uitzonderingen:</a:t>
            </a:r>
            <a:r>
              <a:rPr kumimoji="0" lang="nl-NL" sz="2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ze</a:t>
            </a:r>
            <a:r>
              <a:rPr kumimoji="0" lang="nl-NL" sz="2000" b="1" i="0" u="none" strike="noStrike" cap="none" normalizeH="0" dirty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nl-NL" sz="2000" b="1" dirty="0">
                <a:solidFill>
                  <a:srgbClr val="0000FF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z</a:t>
            </a:r>
            <a:r>
              <a:rPr kumimoji="0" lang="nl-NL" sz="2000" b="1" i="0" u="none" strike="noStrike" cap="none" normalizeH="0" dirty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ijn sleutels zijn voor oplossingen</a:t>
            </a:r>
            <a:endParaRPr kumimoji="0" lang="nl-NL" sz="1000" b="1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1547664" y="5293929"/>
            <a:ext cx="7164288" cy="506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5900" algn="l"/>
              </a:tabLst>
            </a:pPr>
            <a:r>
              <a:rPr kumimoji="0" lang="nl-NL" sz="2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R - relaties worden verbeterd en productief gemaakt</a:t>
            </a: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1547664" y="5856657"/>
            <a:ext cx="7164288" cy="504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5900" algn="l"/>
              </a:tabLst>
            </a:pPr>
            <a:r>
              <a:rPr kumimoji="0" lang="nl-NL" sz="2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S – (kleine)</a:t>
            </a:r>
            <a:r>
              <a:rPr kumimoji="0" lang="nl-NL" sz="2000" b="1" i="0" u="none" strike="noStrike" cap="none" normalizeH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nl-NL" sz="2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stapjes vooruit nemen leidt tot grotere veranderingen</a:t>
            </a:r>
            <a:endParaRPr kumimoji="0" lang="nl-NL" sz="2400" b="1" i="0" u="none" strike="noStrike" cap="none" normalizeH="0" baseline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1547664" y="3611516"/>
            <a:ext cx="7164288" cy="504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5900" algn="l"/>
              </a:tabLst>
            </a:pPr>
            <a:r>
              <a:rPr kumimoji="0" lang="nl-NL" sz="2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O – </a:t>
            </a:r>
            <a:r>
              <a:rPr kumimoji="0" lang="nl-NL" sz="20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oplossings</a:t>
            </a:r>
            <a:r>
              <a:rPr kumimoji="0" lang="nl-NL" sz="2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- en </a:t>
            </a:r>
            <a:r>
              <a:rPr kumimoji="0" lang="nl-NL" sz="20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uitkomst-wensen</a:t>
            </a:r>
            <a:r>
              <a:rPr kumimoji="0" lang="nl-NL" sz="2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worden specifiek gemaakt</a:t>
            </a:r>
            <a:r>
              <a:rPr kumimoji="0" lang="nl-NL" sz="2000" b="1" i="0" u="none" strike="noStrike" cap="none" normalizeH="0" dirty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nl-NL" sz="1000" b="1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9" grpId="0"/>
      <p:bldP spid="8" grpId="0"/>
      <p:bldP spid="9" grpId="0"/>
      <p:bldP spid="10" grpId="0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5400600" cy="1682946"/>
          </a:xfrm>
        </p:spPr>
        <p:txBody>
          <a:bodyPr>
            <a:normAutofit fontScale="90000"/>
          </a:bodyPr>
          <a:lstStyle/>
          <a:p>
            <a:r>
              <a:rPr lang="nl-NL" sz="5400" b="1">
                <a:solidFill>
                  <a:srgbClr val="0000FF"/>
                </a:solidFill>
              </a:rPr>
              <a:t>OplossingsgerichteUitgangspunten</a:t>
            </a:r>
            <a:endParaRPr lang="nl-NL" b="1">
              <a:solidFill>
                <a:srgbClr val="0000FF"/>
              </a:solidFill>
            </a:endParaRP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356846" y="3861048"/>
            <a:ext cx="8784976" cy="2592288"/>
          </a:xfrm>
        </p:spPr>
        <p:txBody>
          <a:bodyPr>
            <a:normAutofit/>
          </a:bodyPr>
          <a:lstStyle/>
          <a:p>
            <a:pPr lvl="0"/>
            <a:r>
              <a:rPr lang="nl-NL" sz="3400" dirty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Als iets niet kapot is, repareer het dan niet.</a:t>
            </a:r>
          </a:p>
          <a:p>
            <a:pPr lvl="0"/>
            <a:r>
              <a:rPr lang="nl-NL" sz="3400" dirty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Stop met wat niet werkt, en doe iets anders.</a:t>
            </a:r>
          </a:p>
          <a:p>
            <a:r>
              <a:rPr lang="nl-NL" sz="3400" dirty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Doe meer van wat wel werkt.</a:t>
            </a:r>
          </a:p>
          <a:p>
            <a:pPr lvl="0"/>
            <a:r>
              <a:rPr lang="nl-NL" sz="3400" dirty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Leer van en aan anderen wat werkt.</a:t>
            </a:r>
            <a:endParaRPr lang="nl-NL" sz="3400" b="1" dirty="0"/>
          </a:p>
          <a:p>
            <a:endParaRPr lang="nl-NL" dirty="0"/>
          </a:p>
        </p:txBody>
      </p:sp>
      <p:pic>
        <p:nvPicPr>
          <p:cNvPr id="29698" name="Picture 2" descr="http://www.multimediaskills.nl/wp-content/uploads/2012/01/SMstratplanni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0"/>
            <a:ext cx="3172197" cy="19435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554960" cy="1143000"/>
          </a:xfrm>
        </p:spPr>
        <p:txBody>
          <a:bodyPr/>
          <a:lstStyle/>
          <a:p>
            <a:r>
              <a:rPr lang="nl-NL" b="1">
                <a:solidFill>
                  <a:srgbClr val="0033CC"/>
                </a:solidFill>
              </a:rPr>
              <a:t>Creëer Hoop</a:t>
            </a:r>
            <a:endParaRPr lang="nl-NL" b="1" dirty="0"/>
          </a:p>
        </p:txBody>
      </p:sp>
      <p:sp>
        <p:nvSpPr>
          <p:cNvPr id="4" name="Tijdelijke aanduiding voor inhoud 4"/>
          <p:cNvSpPr txBox="1">
            <a:spLocks/>
          </p:cNvSpPr>
          <p:nvPr/>
        </p:nvSpPr>
        <p:spPr>
          <a:xfrm>
            <a:off x="359024" y="1419997"/>
            <a:ext cx="8784976" cy="33051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nl-NL" sz="34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Het is een ‘beweging’ die gekenmerkt wordt door de volgende doelen: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Genereer hoop op verandering.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Focus op oplossingen in plaats van alleen op problemen.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Respectvolle/authentieke aandacht.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Geef de ander het gevoel dat hij/zij begrepen wordt.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nl-NL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DD689A90-A1F1-4EB3-B50B-79A8C87BC7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4168" y="4653752"/>
            <a:ext cx="2880320" cy="21800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LOGGER_PHOTO_ID_5301863357724795410" descr="http://1.bp.blogspot.com/_ifykMHnntl8/SZQAoiTYohI/AAAAAAAACD0/etZzRVqQwsA/s400/Schaalvraag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-40000" contrast="64000"/>
          </a:blip>
          <a:srcRect/>
          <a:stretch>
            <a:fillRect/>
          </a:stretch>
        </p:blipFill>
        <p:spPr bwMode="auto">
          <a:xfrm>
            <a:off x="2267744" y="476672"/>
            <a:ext cx="720080" cy="783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-27384"/>
            <a:ext cx="2771800" cy="720080"/>
          </a:xfrm>
        </p:spPr>
        <p:txBody>
          <a:bodyPr>
            <a:normAutofit fontScale="90000"/>
          </a:bodyPr>
          <a:lstStyle/>
          <a:p>
            <a:r>
              <a:rPr lang="nl-NL" b="1" dirty="0">
                <a:solidFill>
                  <a:srgbClr val="0000FF"/>
                </a:solidFill>
              </a:rPr>
              <a:t>Schaalvraag</a:t>
            </a:r>
          </a:p>
        </p:txBody>
      </p:sp>
      <p:pic>
        <p:nvPicPr>
          <p:cNvPr id="4" name="BLOGGER_PHOTO_ID_5301863357724795410" descr="http://1.bp.blogspot.com/_ifykMHnntl8/SZQAoiTYohI/AAAAAAAACD0/etZzRVqQwsA/s400/Schaalvraag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-40000" contrast="64000"/>
          </a:blip>
          <a:srcRect/>
          <a:stretch>
            <a:fillRect/>
          </a:stretch>
        </p:blipFill>
        <p:spPr bwMode="auto">
          <a:xfrm>
            <a:off x="3168352" y="3501008"/>
            <a:ext cx="6084168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BLOGGER_PHOTO_ID_5301863357724795410" descr="http://1.bp.blogspot.com/_ifykMHnntl8/SZQAoiTYohI/AAAAAAAACD0/etZzRVqQwsA/s400/Schaalvraag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-40000" contrast="64000"/>
          </a:blip>
          <a:srcRect r="1442" b="21483"/>
          <a:stretch>
            <a:fillRect/>
          </a:stretch>
        </p:blipFill>
        <p:spPr bwMode="auto">
          <a:xfrm>
            <a:off x="1728192" y="5877272"/>
            <a:ext cx="7415808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BLOGGER_PHOTO_ID_5301863357724795410" descr="http://1.bp.blogspot.com/_ifykMHnntl8/SZQAoiTYohI/AAAAAAAACD0/etZzRVqQwsA/s400/Schaalvraag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-40000" contrast="64000"/>
          </a:blip>
          <a:srcRect/>
          <a:stretch>
            <a:fillRect/>
          </a:stretch>
        </p:blipFill>
        <p:spPr bwMode="auto">
          <a:xfrm>
            <a:off x="1728192" y="4437112"/>
            <a:ext cx="7452320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BLOGGER_PHOTO_ID_5301863357724795410" descr="http://1.bp.blogspot.com/_ifykMHnntl8/SZQAoiTYohI/AAAAAAAACD0/etZzRVqQwsA/s400/Schaalvraag.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-40000" contrast="64000"/>
          </a:blip>
          <a:srcRect/>
          <a:stretch>
            <a:fillRect/>
          </a:stretch>
        </p:blipFill>
        <p:spPr bwMode="auto">
          <a:xfrm>
            <a:off x="1835696" y="2636912"/>
            <a:ext cx="1260647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BLOGGER_PHOTO_ID_5301863357724795410" descr="http://1.bp.blogspot.com/_ifykMHnntl8/SZQAoiTYohI/AAAAAAAACD0/etZzRVqQwsA/s400/Schaalvraag.pn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-40000" contrast="64000"/>
          </a:blip>
          <a:srcRect/>
          <a:stretch>
            <a:fillRect/>
          </a:stretch>
        </p:blipFill>
        <p:spPr bwMode="auto">
          <a:xfrm>
            <a:off x="3096344" y="1844824"/>
            <a:ext cx="6156176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BLOGGER_PHOTO_ID_5301863357724795410" descr="http://1.bp.blogspot.com/_ifykMHnntl8/SZQAoiTYohI/AAAAAAAACD0/etZzRVqQwsA/s400/Schaalvraag.png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-40000" contrast="64000"/>
          </a:blip>
          <a:srcRect/>
          <a:stretch>
            <a:fillRect/>
          </a:stretch>
        </p:blipFill>
        <p:spPr bwMode="auto">
          <a:xfrm>
            <a:off x="3131840" y="72008"/>
            <a:ext cx="6192688" cy="1772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BLOGGER_PHOTO_ID_5301863357724795410" descr="http://1.bp.blogspot.com/_ifykMHnntl8/SZQAoiTYohI/AAAAAAAACD0/etZzRVqQwsA/s400/Schaalvraag.png"/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-40000" contrast="64000"/>
          </a:blip>
          <a:srcRect/>
          <a:stretch>
            <a:fillRect/>
          </a:stretch>
        </p:blipFill>
        <p:spPr bwMode="auto">
          <a:xfrm>
            <a:off x="2411760" y="1700808"/>
            <a:ext cx="648072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kstvak 11"/>
          <p:cNvSpPr txBox="1"/>
          <p:nvPr/>
        </p:nvSpPr>
        <p:spPr>
          <a:xfrm>
            <a:off x="8711952" y="3645024"/>
            <a:ext cx="432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>
                <a:solidFill>
                  <a:srgbClr val="0033CC"/>
                </a:solidFill>
              </a:rPr>
              <a:t>A</a:t>
            </a:r>
            <a:endParaRPr lang="nl-NL" b="1" dirty="0">
              <a:solidFill>
                <a:srgbClr val="0033CC"/>
              </a:solidFill>
            </a:endParaRPr>
          </a:p>
        </p:txBody>
      </p:sp>
      <p:sp>
        <p:nvSpPr>
          <p:cNvPr id="13" name="Tekstvak 12"/>
          <p:cNvSpPr txBox="1"/>
          <p:nvPr/>
        </p:nvSpPr>
        <p:spPr>
          <a:xfrm>
            <a:off x="8748464" y="4366845"/>
            <a:ext cx="432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>
                <a:solidFill>
                  <a:srgbClr val="0033CC"/>
                </a:solidFill>
              </a:rPr>
              <a:t>B</a:t>
            </a:r>
            <a:endParaRPr lang="nl-NL" b="1" dirty="0">
              <a:solidFill>
                <a:srgbClr val="0033CC"/>
              </a:solidFill>
            </a:endParaRPr>
          </a:p>
        </p:txBody>
      </p:sp>
      <p:sp>
        <p:nvSpPr>
          <p:cNvPr id="14" name="Tekstvak 13"/>
          <p:cNvSpPr txBox="1"/>
          <p:nvPr/>
        </p:nvSpPr>
        <p:spPr>
          <a:xfrm>
            <a:off x="8748464" y="188640"/>
            <a:ext cx="432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>
                <a:solidFill>
                  <a:srgbClr val="0033CC"/>
                </a:solidFill>
              </a:rPr>
              <a:t>C</a:t>
            </a:r>
            <a:endParaRPr lang="nl-NL" b="1" dirty="0">
              <a:solidFill>
                <a:srgbClr val="0033CC"/>
              </a:solidFill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8748464" y="1916832"/>
            <a:ext cx="432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>
                <a:solidFill>
                  <a:srgbClr val="0033CC"/>
                </a:solidFill>
              </a:rPr>
              <a:t>D</a:t>
            </a:r>
            <a:endParaRPr lang="nl-NL" b="1" dirty="0">
              <a:solidFill>
                <a:srgbClr val="0033CC"/>
              </a:solidFill>
            </a:endParaRPr>
          </a:p>
        </p:txBody>
      </p:sp>
      <p:sp>
        <p:nvSpPr>
          <p:cNvPr id="16" name="Tekstvak 15"/>
          <p:cNvSpPr txBox="1"/>
          <p:nvPr/>
        </p:nvSpPr>
        <p:spPr>
          <a:xfrm>
            <a:off x="1043608" y="2636912"/>
            <a:ext cx="432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>
                <a:solidFill>
                  <a:srgbClr val="0033CC"/>
                </a:solidFill>
              </a:rPr>
              <a:t>E</a:t>
            </a:r>
            <a:endParaRPr lang="nl-NL" b="1" dirty="0">
              <a:solidFill>
                <a:srgbClr val="0033CC"/>
              </a:solidFill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2699792" y="6525344"/>
            <a:ext cx="669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rgbClr val="0033CC"/>
                </a:solidFill>
              </a:rPr>
              <a:t>Wat heeft je geholpen om het zolang vol te houden? (</a:t>
            </a:r>
            <a:r>
              <a:rPr lang="nl-NL" b="1" dirty="0" err="1">
                <a:solidFill>
                  <a:srgbClr val="0033CC"/>
                </a:solidFill>
              </a:rPr>
              <a:t>copingsvraag</a:t>
            </a:r>
            <a:r>
              <a:rPr lang="nl-NL" b="1" dirty="0">
                <a:solidFill>
                  <a:srgbClr val="0033CC"/>
                </a:solidFill>
              </a:rPr>
              <a:t>)</a:t>
            </a:r>
            <a:endParaRPr lang="nl-NL" sz="1050" b="1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nl-NL" b="1" dirty="0">
                <a:solidFill>
                  <a:srgbClr val="0000FF"/>
                </a:solidFill>
              </a:rPr>
              <a:t>Hoe kom je een </a:t>
            </a:r>
            <a:r>
              <a:rPr lang="nl-NL" b="1" dirty="0" err="1">
                <a:solidFill>
                  <a:srgbClr val="0000FF"/>
                </a:solidFill>
              </a:rPr>
              <a:t>treedje</a:t>
            </a:r>
            <a:r>
              <a:rPr lang="nl-NL" b="1" dirty="0">
                <a:solidFill>
                  <a:srgbClr val="0000FF"/>
                </a:solidFill>
              </a:rPr>
              <a:t> hoger?</a:t>
            </a:r>
          </a:p>
        </p:txBody>
      </p:sp>
      <p:pic>
        <p:nvPicPr>
          <p:cNvPr id="4" name="Tijdelijke aanduiding voor inhoud 3" descr="ladd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18227"/>
          <a:stretch>
            <a:fillRect/>
          </a:stretch>
        </p:blipFill>
        <p:spPr>
          <a:xfrm>
            <a:off x="5004048" y="1556792"/>
            <a:ext cx="3632640" cy="5141168"/>
          </a:xfrm>
        </p:spPr>
      </p:pic>
      <p:grpSp>
        <p:nvGrpSpPr>
          <p:cNvPr id="3" name="Groep 29"/>
          <p:cNvGrpSpPr/>
          <p:nvPr/>
        </p:nvGrpSpPr>
        <p:grpSpPr>
          <a:xfrm>
            <a:off x="4139952" y="1484784"/>
            <a:ext cx="2376264" cy="4824536"/>
            <a:chOff x="4139952" y="1484784"/>
            <a:chExt cx="2376264" cy="4824536"/>
          </a:xfrm>
        </p:grpSpPr>
        <p:sp>
          <p:nvSpPr>
            <p:cNvPr id="5" name="PIJL-RECHTS 4"/>
            <p:cNvSpPr/>
            <p:nvPr/>
          </p:nvSpPr>
          <p:spPr>
            <a:xfrm>
              <a:off x="5076056" y="5877272"/>
              <a:ext cx="432048" cy="432048"/>
            </a:xfrm>
            <a:prstGeom prst="rightArrow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1</a:t>
              </a:r>
            </a:p>
          </p:txBody>
        </p:sp>
        <p:sp>
          <p:nvSpPr>
            <p:cNvPr id="6" name="PIJL-RECHTS 5"/>
            <p:cNvSpPr/>
            <p:nvPr/>
          </p:nvSpPr>
          <p:spPr>
            <a:xfrm>
              <a:off x="5220072" y="5373216"/>
              <a:ext cx="432048" cy="432048"/>
            </a:xfrm>
            <a:prstGeom prst="rightArrow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2</a:t>
              </a:r>
            </a:p>
          </p:txBody>
        </p:sp>
        <p:sp>
          <p:nvSpPr>
            <p:cNvPr id="7" name="PIJL-RECHTS 6"/>
            <p:cNvSpPr/>
            <p:nvPr/>
          </p:nvSpPr>
          <p:spPr>
            <a:xfrm>
              <a:off x="5364088" y="4869160"/>
              <a:ext cx="432048" cy="432048"/>
            </a:xfrm>
            <a:prstGeom prst="rightArrow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3</a:t>
              </a:r>
            </a:p>
          </p:txBody>
        </p:sp>
        <p:sp>
          <p:nvSpPr>
            <p:cNvPr id="8" name="PIJL-RECHTS 7"/>
            <p:cNvSpPr/>
            <p:nvPr/>
          </p:nvSpPr>
          <p:spPr>
            <a:xfrm>
              <a:off x="5436096" y="4365104"/>
              <a:ext cx="432048" cy="432048"/>
            </a:xfrm>
            <a:prstGeom prst="rightArrow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4</a:t>
              </a:r>
            </a:p>
          </p:txBody>
        </p:sp>
        <p:sp>
          <p:nvSpPr>
            <p:cNvPr id="9" name="PIJL-RECHTS 8"/>
            <p:cNvSpPr/>
            <p:nvPr/>
          </p:nvSpPr>
          <p:spPr>
            <a:xfrm>
              <a:off x="5580112" y="3933056"/>
              <a:ext cx="432048" cy="432048"/>
            </a:xfrm>
            <a:prstGeom prst="rightArrow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5</a:t>
              </a:r>
            </a:p>
          </p:txBody>
        </p:sp>
        <p:sp>
          <p:nvSpPr>
            <p:cNvPr id="10" name="PIJL-RECHTS 9"/>
            <p:cNvSpPr/>
            <p:nvPr/>
          </p:nvSpPr>
          <p:spPr>
            <a:xfrm>
              <a:off x="5652120" y="3429000"/>
              <a:ext cx="432048" cy="432048"/>
            </a:xfrm>
            <a:prstGeom prst="rightArrow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6</a:t>
              </a:r>
            </a:p>
          </p:txBody>
        </p:sp>
        <p:sp>
          <p:nvSpPr>
            <p:cNvPr id="11" name="PIJL-RECHTS 10"/>
            <p:cNvSpPr/>
            <p:nvPr/>
          </p:nvSpPr>
          <p:spPr>
            <a:xfrm>
              <a:off x="5796136" y="2996952"/>
              <a:ext cx="432048" cy="432048"/>
            </a:xfrm>
            <a:prstGeom prst="rightArrow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7</a:t>
              </a:r>
            </a:p>
          </p:txBody>
        </p:sp>
        <p:sp>
          <p:nvSpPr>
            <p:cNvPr id="12" name="PIJL-RECHTS 11"/>
            <p:cNvSpPr/>
            <p:nvPr/>
          </p:nvSpPr>
          <p:spPr>
            <a:xfrm>
              <a:off x="5868144" y="2492896"/>
              <a:ext cx="432048" cy="432048"/>
            </a:xfrm>
            <a:prstGeom prst="rightArrow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8</a:t>
              </a:r>
            </a:p>
          </p:txBody>
        </p:sp>
        <p:sp>
          <p:nvSpPr>
            <p:cNvPr id="13" name="PIJL-RECHTS 12"/>
            <p:cNvSpPr/>
            <p:nvPr/>
          </p:nvSpPr>
          <p:spPr>
            <a:xfrm>
              <a:off x="6012160" y="2060848"/>
              <a:ext cx="432048" cy="432048"/>
            </a:xfrm>
            <a:prstGeom prst="rightArrow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9</a:t>
              </a:r>
            </a:p>
          </p:txBody>
        </p:sp>
        <p:sp>
          <p:nvSpPr>
            <p:cNvPr id="14" name="PIJL-RECHTS 13"/>
            <p:cNvSpPr/>
            <p:nvPr/>
          </p:nvSpPr>
          <p:spPr>
            <a:xfrm>
              <a:off x="5940152" y="1484784"/>
              <a:ext cx="576064" cy="432048"/>
            </a:xfrm>
            <a:prstGeom prst="rightArrow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10</a:t>
              </a:r>
            </a:p>
          </p:txBody>
        </p:sp>
        <p:sp>
          <p:nvSpPr>
            <p:cNvPr id="15" name="Tekstvak 14"/>
            <p:cNvSpPr txBox="1"/>
            <p:nvPr/>
          </p:nvSpPr>
          <p:spPr>
            <a:xfrm>
              <a:off x="4139952" y="5373216"/>
              <a:ext cx="4320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3600" b="1" dirty="0">
                  <a:solidFill>
                    <a:srgbClr val="0033CC"/>
                  </a:solidFill>
                </a:rPr>
                <a:t>B</a:t>
              </a:r>
              <a:endParaRPr lang="nl-NL" b="1" dirty="0">
                <a:solidFill>
                  <a:srgbClr val="0033CC"/>
                </a:solidFill>
              </a:endParaRPr>
            </a:p>
          </p:txBody>
        </p:sp>
        <p:sp>
          <p:nvSpPr>
            <p:cNvPr id="16" name="Tekstvak 15"/>
            <p:cNvSpPr txBox="1"/>
            <p:nvPr/>
          </p:nvSpPr>
          <p:spPr>
            <a:xfrm>
              <a:off x="5508104" y="1556792"/>
              <a:ext cx="4320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3600" b="1" dirty="0">
                  <a:solidFill>
                    <a:srgbClr val="0033CC"/>
                  </a:solidFill>
                </a:rPr>
                <a:t>C</a:t>
              </a:r>
              <a:endParaRPr lang="nl-NL" b="1" dirty="0">
                <a:solidFill>
                  <a:srgbClr val="0033CC"/>
                </a:solidFill>
              </a:endParaRPr>
            </a:p>
          </p:txBody>
        </p:sp>
        <p:sp>
          <p:nvSpPr>
            <p:cNvPr id="17" name="Tekstvak 16"/>
            <p:cNvSpPr txBox="1"/>
            <p:nvPr/>
          </p:nvSpPr>
          <p:spPr>
            <a:xfrm>
              <a:off x="5148064" y="3861048"/>
              <a:ext cx="4320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3600" b="1" dirty="0">
                  <a:solidFill>
                    <a:srgbClr val="0033CC"/>
                  </a:solidFill>
                </a:rPr>
                <a:t>D</a:t>
              </a:r>
              <a:endParaRPr lang="nl-NL" b="1" dirty="0">
                <a:solidFill>
                  <a:srgbClr val="0033CC"/>
                </a:solidFill>
              </a:endParaRPr>
            </a:p>
          </p:txBody>
        </p:sp>
        <p:sp>
          <p:nvSpPr>
            <p:cNvPr id="18" name="Tekstvak 17"/>
            <p:cNvSpPr txBox="1"/>
            <p:nvPr/>
          </p:nvSpPr>
          <p:spPr>
            <a:xfrm>
              <a:off x="5148064" y="3068960"/>
              <a:ext cx="4320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3600" b="1" dirty="0">
                  <a:solidFill>
                    <a:srgbClr val="0033CC"/>
                  </a:solidFill>
                </a:rPr>
                <a:t>E</a:t>
              </a:r>
              <a:endParaRPr lang="nl-NL" b="1" dirty="0">
                <a:solidFill>
                  <a:srgbClr val="0033CC"/>
                </a:solidFill>
              </a:endParaRPr>
            </a:p>
          </p:txBody>
        </p:sp>
        <p:sp>
          <p:nvSpPr>
            <p:cNvPr id="19" name="Tekstvak 18"/>
            <p:cNvSpPr txBox="1"/>
            <p:nvPr/>
          </p:nvSpPr>
          <p:spPr>
            <a:xfrm>
              <a:off x="5004048" y="4581128"/>
              <a:ext cx="4320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3600" b="1" dirty="0">
                  <a:solidFill>
                    <a:srgbClr val="0033CC"/>
                  </a:solidFill>
                </a:rPr>
                <a:t>A</a:t>
              </a:r>
              <a:endParaRPr lang="nl-NL" b="1" dirty="0">
                <a:solidFill>
                  <a:srgbClr val="0033CC"/>
                </a:solidFill>
              </a:endParaRPr>
            </a:p>
          </p:txBody>
        </p:sp>
      </p:grpSp>
      <p:sp>
        <p:nvSpPr>
          <p:cNvPr id="20" name="Tekstvak 19"/>
          <p:cNvSpPr txBox="1"/>
          <p:nvPr/>
        </p:nvSpPr>
        <p:spPr>
          <a:xfrm>
            <a:off x="395537" y="1556792"/>
            <a:ext cx="3528391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sz="1400" b="1" dirty="0">
                <a:solidFill>
                  <a:srgbClr val="0000FF"/>
                </a:solidFill>
              </a:rPr>
              <a:t>A Huidige positie: </a:t>
            </a:r>
          </a:p>
          <a:p>
            <a:r>
              <a:rPr lang="nl-NL" sz="1400" dirty="0">
                <a:solidFill>
                  <a:srgbClr val="0000FF"/>
                </a:solidFill>
              </a:rPr>
              <a:t>Waar sta je nu op deze schaal?</a:t>
            </a:r>
            <a:endParaRPr lang="nl-NL" sz="1050" dirty="0">
              <a:solidFill>
                <a:srgbClr val="0000FF"/>
              </a:solidFill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395537" y="2492896"/>
            <a:ext cx="3528391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sz="1400" b="1" dirty="0">
                <a:solidFill>
                  <a:srgbClr val="0000FF"/>
                </a:solidFill>
              </a:rPr>
              <a:t>B Platform: </a:t>
            </a:r>
          </a:p>
          <a:p>
            <a:r>
              <a:rPr lang="nl-NL" sz="1400" dirty="0">
                <a:solidFill>
                  <a:srgbClr val="0000FF"/>
                </a:solidFill>
              </a:rPr>
              <a:t>Hoe ben je al zover gekomen?</a:t>
            </a:r>
            <a:endParaRPr lang="nl-NL" sz="1050" dirty="0">
              <a:solidFill>
                <a:srgbClr val="0000FF"/>
              </a:solidFill>
            </a:endParaRPr>
          </a:p>
        </p:txBody>
      </p:sp>
      <p:sp>
        <p:nvSpPr>
          <p:cNvPr id="22" name="Tekstvak 21"/>
          <p:cNvSpPr txBox="1"/>
          <p:nvPr/>
        </p:nvSpPr>
        <p:spPr>
          <a:xfrm>
            <a:off x="395537" y="3429000"/>
            <a:ext cx="3528392" cy="738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sz="1400" b="1" dirty="0">
                <a:solidFill>
                  <a:srgbClr val="0000FF"/>
                </a:solidFill>
              </a:rPr>
              <a:t>C Visualiseren: </a:t>
            </a:r>
          </a:p>
          <a:p>
            <a:r>
              <a:rPr lang="nl-NL" sz="1400" dirty="0">
                <a:solidFill>
                  <a:srgbClr val="0000FF"/>
                </a:solidFill>
              </a:rPr>
              <a:t>Hoe zou het zijn als je op een hogere positie zou staan?</a:t>
            </a:r>
            <a:endParaRPr lang="nl-NL" sz="1050" dirty="0">
              <a:solidFill>
                <a:srgbClr val="0000FF"/>
              </a:solidFill>
            </a:endParaRPr>
          </a:p>
        </p:txBody>
      </p:sp>
      <p:sp>
        <p:nvSpPr>
          <p:cNvPr id="23" name="Tekstvak 22"/>
          <p:cNvSpPr txBox="1"/>
          <p:nvPr/>
        </p:nvSpPr>
        <p:spPr>
          <a:xfrm>
            <a:off x="395537" y="4365104"/>
            <a:ext cx="3528391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sz="1400" b="1" dirty="0">
                <a:solidFill>
                  <a:srgbClr val="0000FF"/>
                </a:solidFill>
              </a:rPr>
              <a:t>D Eerder succes: </a:t>
            </a:r>
          </a:p>
          <a:p>
            <a:r>
              <a:rPr lang="nl-NL" sz="1400" dirty="0">
                <a:solidFill>
                  <a:srgbClr val="0000FF"/>
                </a:solidFill>
              </a:rPr>
              <a:t>Wanneer was het al beter?</a:t>
            </a:r>
            <a:endParaRPr lang="nl-NL" sz="1050" dirty="0">
              <a:solidFill>
                <a:srgbClr val="0000FF"/>
              </a:solidFill>
            </a:endParaRPr>
          </a:p>
        </p:txBody>
      </p:sp>
      <p:sp>
        <p:nvSpPr>
          <p:cNvPr id="24" name="Tekstvak 23"/>
          <p:cNvSpPr txBox="1"/>
          <p:nvPr/>
        </p:nvSpPr>
        <p:spPr>
          <a:xfrm>
            <a:off x="395537" y="5301208"/>
            <a:ext cx="3528391" cy="9079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sz="1400" b="1" dirty="0">
                <a:solidFill>
                  <a:srgbClr val="0000FF"/>
                </a:solidFill>
              </a:rPr>
              <a:t>E Stap vooruit: </a:t>
            </a:r>
          </a:p>
          <a:p>
            <a:r>
              <a:rPr lang="nl-NL" sz="1400" dirty="0">
                <a:solidFill>
                  <a:srgbClr val="0000FF"/>
                </a:solidFill>
              </a:rPr>
              <a:t>Wat zou je kunnen doen om een stukje hoger op de schaal te komen?</a:t>
            </a:r>
          </a:p>
          <a:p>
            <a:endParaRPr lang="nl-NL" sz="1050" dirty="0">
              <a:solidFill>
                <a:srgbClr val="0000FF"/>
              </a:solidFill>
            </a:endParaRPr>
          </a:p>
        </p:txBody>
      </p:sp>
      <p:sp>
        <p:nvSpPr>
          <p:cNvPr id="26" name="Gekromde PIJL-OMLAAG 25"/>
          <p:cNvSpPr/>
          <p:nvPr/>
        </p:nvSpPr>
        <p:spPr>
          <a:xfrm rot="16493135">
            <a:off x="3935337" y="5429156"/>
            <a:ext cx="1547574" cy="432048"/>
          </a:xfrm>
          <a:prstGeom prst="curved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27" name="Gekromde PIJL-OMLAAG 26"/>
          <p:cNvSpPr/>
          <p:nvPr/>
        </p:nvSpPr>
        <p:spPr>
          <a:xfrm rot="16956830">
            <a:off x="3339763" y="2951459"/>
            <a:ext cx="3163831" cy="598963"/>
          </a:xfrm>
          <a:prstGeom prst="curved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28" name="Gekromde PIJL-OMLAAG 27"/>
          <p:cNvSpPr/>
          <p:nvPr/>
        </p:nvSpPr>
        <p:spPr>
          <a:xfrm rot="16880471">
            <a:off x="4636343" y="4244465"/>
            <a:ext cx="822084" cy="319265"/>
          </a:xfrm>
          <a:prstGeom prst="curved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29" name="Gekromde PIJL-OMLAAG 28"/>
          <p:cNvSpPr/>
          <p:nvPr/>
        </p:nvSpPr>
        <p:spPr>
          <a:xfrm rot="16493135">
            <a:off x="4249530" y="4042678"/>
            <a:ext cx="1524969" cy="319265"/>
          </a:xfrm>
          <a:prstGeom prst="curved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31" name="PIJL-RECHTS 30"/>
          <p:cNvSpPr/>
          <p:nvPr/>
        </p:nvSpPr>
        <p:spPr>
          <a:xfrm rot="3358927">
            <a:off x="2411196" y="3195099"/>
            <a:ext cx="3495008" cy="11875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4" grpId="0" animBg="1"/>
      <p:bldP spid="26" grpId="0" animBg="1"/>
      <p:bldP spid="27" grpId="0" animBg="1"/>
      <p:bldP spid="28" grpId="0" animBg="1"/>
      <p:bldP spid="29" grpId="0" animBg="1"/>
      <p:bldP spid="3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0" y="0"/>
            <a:ext cx="9144000" cy="980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Complimenten op welk neurologisch niveau?</a:t>
            </a:r>
          </a:p>
        </p:txBody>
      </p:sp>
      <p:pic>
        <p:nvPicPr>
          <p:cNvPr id="9" name="Afbeelding 8" descr="Complimenten_kaarten_DEF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51770" y="955458"/>
            <a:ext cx="2755976" cy="1944216"/>
          </a:xfrm>
          <a:prstGeom prst="rect">
            <a:avLst/>
          </a:prstGeom>
        </p:spPr>
      </p:pic>
      <p:pic>
        <p:nvPicPr>
          <p:cNvPr id="11" name="Afbeelding 10" descr="Complimenten_kaarten_DEF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4812" y="836712"/>
            <a:ext cx="2615085" cy="1844824"/>
          </a:xfrm>
          <a:prstGeom prst="rect">
            <a:avLst/>
          </a:prstGeom>
        </p:spPr>
      </p:pic>
      <p:pic>
        <p:nvPicPr>
          <p:cNvPr id="13" name="Afbeelding 12" descr="Complimenten_kaarten_DEF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02806" y="3215453"/>
            <a:ext cx="2653903" cy="1872208"/>
          </a:xfrm>
          <a:prstGeom prst="rect">
            <a:avLst/>
          </a:prstGeom>
        </p:spPr>
      </p:pic>
      <p:pic>
        <p:nvPicPr>
          <p:cNvPr id="31746" name="Picture 2" descr="http://mindacademy.nl/images/stories/foto_content/delogischeniveaus-0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144" y="836712"/>
            <a:ext cx="3275856" cy="6021288"/>
          </a:xfrm>
          <a:prstGeom prst="rect">
            <a:avLst/>
          </a:prstGeom>
          <a:noFill/>
        </p:spPr>
      </p:pic>
      <p:grpSp>
        <p:nvGrpSpPr>
          <p:cNvPr id="19" name="Groep 18"/>
          <p:cNvGrpSpPr/>
          <p:nvPr/>
        </p:nvGrpSpPr>
        <p:grpSpPr>
          <a:xfrm>
            <a:off x="191877" y="4864249"/>
            <a:ext cx="2648020" cy="2016224"/>
            <a:chOff x="3333169" y="2348880"/>
            <a:chExt cx="3155663" cy="2182372"/>
          </a:xfrm>
        </p:grpSpPr>
        <p:pic>
          <p:nvPicPr>
            <p:cNvPr id="18" name="Afbeelding 17" descr="jebentgoudwaardzondertekst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419872" y="2348880"/>
              <a:ext cx="3068960" cy="2182372"/>
            </a:xfrm>
            <a:prstGeom prst="rect">
              <a:avLst/>
            </a:prstGeom>
          </p:spPr>
        </p:pic>
        <p:sp>
          <p:nvSpPr>
            <p:cNvPr id="16" name="Rechthoek 15"/>
            <p:cNvSpPr/>
            <p:nvPr/>
          </p:nvSpPr>
          <p:spPr>
            <a:xfrm rot="20024003">
              <a:off x="3333169" y="2975459"/>
              <a:ext cx="2477671" cy="99941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nl-NL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Je verdient een </a:t>
              </a:r>
            </a:p>
            <a:p>
              <a:pPr algn="ctr"/>
              <a:r>
                <a:rPr lang="nl-NL" b="1" spc="50" dirty="0">
                  <a:ln w="11430"/>
                  <a:solidFill>
                    <a:schemeClr val="accent1">
                      <a:lumMod val="75000"/>
                    </a:schemeClr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medaille voor wat </a:t>
              </a:r>
            </a:p>
            <a:p>
              <a:pPr algn="ctr"/>
              <a:r>
                <a:rPr lang="nl-NL" b="1" spc="50" dirty="0">
                  <a:ln w="11430"/>
                  <a:solidFill>
                    <a:schemeClr val="tx2">
                      <a:lumMod val="75000"/>
                    </a:schemeClr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je gedaan hebt!</a:t>
              </a:r>
              <a:endParaRPr lang="nl-NL" b="1" cap="none" spc="50" dirty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sp>
        <p:nvSpPr>
          <p:cNvPr id="12" name="Ovaal 11"/>
          <p:cNvSpPr/>
          <p:nvPr/>
        </p:nvSpPr>
        <p:spPr>
          <a:xfrm>
            <a:off x="6300192" y="6021288"/>
            <a:ext cx="2448272" cy="83671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Ovaal 13"/>
          <p:cNvSpPr/>
          <p:nvPr/>
        </p:nvSpPr>
        <p:spPr>
          <a:xfrm>
            <a:off x="6372200" y="5040560"/>
            <a:ext cx="2448272" cy="83671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Ovaal 14"/>
          <p:cNvSpPr/>
          <p:nvPr/>
        </p:nvSpPr>
        <p:spPr>
          <a:xfrm>
            <a:off x="6300192" y="3933056"/>
            <a:ext cx="2448272" cy="83671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Ovaal 16"/>
          <p:cNvSpPr/>
          <p:nvPr/>
        </p:nvSpPr>
        <p:spPr>
          <a:xfrm>
            <a:off x="6300192" y="1916832"/>
            <a:ext cx="2448272" cy="83671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Ovaal 19"/>
          <p:cNvSpPr/>
          <p:nvPr/>
        </p:nvSpPr>
        <p:spPr>
          <a:xfrm>
            <a:off x="6300192" y="908720"/>
            <a:ext cx="2448272" cy="83671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22" name="Groep 21"/>
          <p:cNvGrpSpPr/>
          <p:nvPr/>
        </p:nvGrpSpPr>
        <p:grpSpPr>
          <a:xfrm>
            <a:off x="2987824" y="5157192"/>
            <a:ext cx="2808312" cy="1723281"/>
            <a:chOff x="2987824" y="5157192"/>
            <a:chExt cx="2808312" cy="1723281"/>
          </a:xfrm>
        </p:grpSpPr>
        <p:pic>
          <p:nvPicPr>
            <p:cNvPr id="8194" name="Picture 2" descr="Afbeeldingsresultaat voor schoonmaak diploma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987824" y="5157192"/>
              <a:ext cx="2808312" cy="1723281"/>
            </a:xfrm>
            <a:prstGeom prst="rect">
              <a:avLst/>
            </a:prstGeom>
            <a:noFill/>
          </p:spPr>
        </p:pic>
        <p:sp>
          <p:nvSpPr>
            <p:cNvPr id="21" name="Rechthoek 20"/>
            <p:cNvSpPr/>
            <p:nvPr/>
          </p:nvSpPr>
          <p:spPr>
            <a:xfrm>
              <a:off x="3275856" y="6093296"/>
              <a:ext cx="1897443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nl-NL" sz="2400" b="1" i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Mooiste tuin</a:t>
              </a:r>
              <a:endParaRPr lang="nl-NL" sz="2400" b="1" i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3" name="Groep 2">
            <a:extLst>
              <a:ext uri="{FF2B5EF4-FFF2-40B4-BE49-F238E27FC236}">
                <a16:creationId xmlns:a16="http://schemas.microsoft.com/office/drawing/2014/main" id="{26C97DD9-4979-42E4-948F-8F4D48362C9C}"/>
              </a:ext>
            </a:extLst>
          </p:cNvPr>
          <p:cNvGrpSpPr/>
          <p:nvPr/>
        </p:nvGrpSpPr>
        <p:grpSpPr>
          <a:xfrm>
            <a:off x="224812" y="2949094"/>
            <a:ext cx="2482458" cy="1812634"/>
            <a:chOff x="224812" y="2949094"/>
            <a:chExt cx="2482458" cy="1812634"/>
          </a:xfrm>
        </p:grpSpPr>
        <p:pic>
          <p:nvPicPr>
            <p:cNvPr id="5122" name="Picture 2" descr="Gerelateerde afbeelding">
              <a:extLst>
                <a:ext uri="{FF2B5EF4-FFF2-40B4-BE49-F238E27FC236}">
                  <a16:creationId xmlns:a16="http://schemas.microsoft.com/office/drawing/2014/main" id="{3C00693E-79AB-4C3A-B97A-FD38B425EC6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95" r="13069"/>
            <a:stretch/>
          </p:blipFill>
          <p:spPr bwMode="auto">
            <a:xfrm>
              <a:off x="224812" y="2949094"/>
              <a:ext cx="2482458" cy="1812634"/>
            </a:xfrm>
            <a:prstGeom prst="rect">
              <a:avLst/>
            </a:prstGeom>
            <a:noFill/>
            <a:ln w="57150">
              <a:solidFill>
                <a:schemeClr val="accent1">
                  <a:lumMod val="7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hthoek 1">
              <a:extLst>
                <a:ext uri="{FF2B5EF4-FFF2-40B4-BE49-F238E27FC236}">
                  <a16:creationId xmlns:a16="http://schemas.microsoft.com/office/drawing/2014/main" id="{2D695085-67C9-4FB0-9764-C2EF8E157736}"/>
                </a:ext>
              </a:extLst>
            </p:cNvPr>
            <p:cNvSpPr/>
            <p:nvPr/>
          </p:nvSpPr>
          <p:spPr>
            <a:xfrm rot="20750924">
              <a:off x="234150" y="3013501"/>
              <a:ext cx="1634230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nl-NL" sz="2400" b="1" cap="none" spc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Wat heb jij </a:t>
              </a:r>
            </a:p>
            <a:p>
              <a:pPr algn="ctr"/>
              <a:r>
                <a:rPr lang="nl-NL" sz="2400" b="1" cap="none" spc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een moed!</a:t>
              </a:r>
            </a:p>
          </p:txBody>
        </p:sp>
      </p:grpSp>
      <p:sp>
        <p:nvSpPr>
          <p:cNvPr id="24" name="Ovaal 23">
            <a:extLst>
              <a:ext uri="{FF2B5EF4-FFF2-40B4-BE49-F238E27FC236}">
                <a16:creationId xmlns:a16="http://schemas.microsoft.com/office/drawing/2014/main" id="{089E47FC-6576-4C89-9362-0F03F3DE4F80}"/>
              </a:ext>
            </a:extLst>
          </p:cNvPr>
          <p:cNvSpPr/>
          <p:nvPr/>
        </p:nvSpPr>
        <p:spPr>
          <a:xfrm>
            <a:off x="5940152" y="2949094"/>
            <a:ext cx="3203848" cy="83671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17" grpId="0" animBg="1"/>
      <p:bldP spid="20" grpId="0" animBg="1"/>
      <p:bldP spid="2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76056" y="260648"/>
            <a:ext cx="3995936" cy="1066130"/>
          </a:xfrm>
        </p:spPr>
        <p:txBody>
          <a:bodyPr/>
          <a:lstStyle/>
          <a:p>
            <a:r>
              <a:rPr lang="nl-NL" b="1" dirty="0">
                <a:solidFill>
                  <a:srgbClr val="0000FF"/>
                </a:solidFill>
              </a:rPr>
              <a:t>De schaalvraag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156176" y="1556792"/>
            <a:ext cx="2530624" cy="20882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>
                <a:solidFill>
                  <a:srgbClr val="0000FF"/>
                </a:solidFill>
              </a:rPr>
              <a:t>Waar ben je nu op een schaalvraag van 0 tot 10?</a:t>
            </a:r>
          </a:p>
        </p:txBody>
      </p:sp>
      <p:pic>
        <p:nvPicPr>
          <p:cNvPr id="4" name="Afbeelding 3" descr="schaalvraag.pn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-40000" contrast="60000"/>
          </a:blip>
          <a:srcRect r="54795"/>
          <a:stretch>
            <a:fillRect/>
          </a:stretch>
        </p:blipFill>
        <p:spPr>
          <a:xfrm>
            <a:off x="35496" y="0"/>
            <a:ext cx="2376264" cy="6858000"/>
          </a:xfrm>
          <a:prstGeom prst="rect">
            <a:avLst/>
          </a:prstGeom>
        </p:spPr>
      </p:pic>
      <p:pic>
        <p:nvPicPr>
          <p:cNvPr id="5" name="Afbeelding 4" descr="schaalvraag.pn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-40000" contrast="60000"/>
          </a:blip>
          <a:srcRect l="43836"/>
          <a:stretch>
            <a:fillRect/>
          </a:stretch>
        </p:blipFill>
        <p:spPr>
          <a:xfrm>
            <a:off x="2339752" y="0"/>
            <a:ext cx="2952328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4" descr="http://knowledgeoverflow.com/wp-content/uploads/2012/06/happy-smiley-4.jpg?b867b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188640"/>
            <a:ext cx="2389920" cy="2376264"/>
          </a:xfrm>
          <a:prstGeom prst="rect">
            <a:avLst/>
          </a:prstGeom>
          <a:noFill/>
        </p:spPr>
      </p:pic>
      <p:sp>
        <p:nvSpPr>
          <p:cNvPr id="17" name="PIJL-OMLAAG 16"/>
          <p:cNvSpPr/>
          <p:nvPr/>
        </p:nvSpPr>
        <p:spPr>
          <a:xfrm rot="17995293">
            <a:off x="5283749" y="41342"/>
            <a:ext cx="432048" cy="6877179"/>
          </a:xfrm>
          <a:prstGeom prst="down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PIJL-OMLAAG 13"/>
          <p:cNvSpPr/>
          <p:nvPr/>
        </p:nvSpPr>
        <p:spPr>
          <a:xfrm rot="19973382">
            <a:off x="2100224" y="2492752"/>
            <a:ext cx="432048" cy="3066170"/>
          </a:xfrm>
          <a:prstGeom prst="down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PIJL-OMLAAG 14"/>
          <p:cNvSpPr/>
          <p:nvPr/>
        </p:nvSpPr>
        <p:spPr>
          <a:xfrm>
            <a:off x="381903" y="2636912"/>
            <a:ext cx="432048" cy="2736304"/>
          </a:xfrm>
          <a:prstGeom prst="down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PIJL-OMLAAG 15"/>
          <p:cNvSpPr/>
          <p:nvPr/>
        </p:nvSpPr>
        <p:spPr>
          <a:xfrm rot="19030909">
            <a:off x="3418862" y="1705974"/>
            <a:ext cx="432048" cy="4198274"/>
          </a:xfrm>
          <a:prstGeom prst="down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PIJL-OMLAAG 17"/>
          <p:cNvSpPr/>
          <p:nvPr/>
        </p:nvSpPr>
        <p:spPr>
          <a:xfrm rot="21046863">
            <a:off x="1233540" y="2667473"/>
            <a:ext cx="432048" cy="2699031"/>
          </a:xfrm>
          <a:prstGeom prst="down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51920" y="620688"/>
            <a:ext cx="4104456" cy="504056"/>
          </a:xfrm>
        </p:spPr>
        <p:txBody>
          <a:bodyPr>
            <a:noAutofit/>
          </a:bodyPr>
          <a:lstStyle/>
          <a:p>
            <a:r>
              <a:rPr lang="en-US" b="1" dirty="0" err="1">
                <a:solidFill>
                  <a:srgbClr val="0000FF"/>
                </a:solidFill>
              </a:rPr>
              <a:t>Zonnestraaltjes</a:t>
            </a:r>
            <a:endParaRPr lang="nl-NL" b="1" dirty="0">
              <a:solidFill>
                <a:srgbClr val="0000FF"/>
              </a:solidFill>
            </a:endParaRPr>
          </a:p>
        </p:txBody>
      </p:sp>
      <p:pic>
        <p:nvPicPr>
          <p:cNvPr id="21" name="Afbeelding 20" descr="blij 7.jpg"/>
          <p:cNvPicPr>
            <a:picLocks noChangeAspect="1"/>
          </p:cNvPicPr>
          <p:nvPr/>
        </p:nvPicPr>
        <p:blipFill>
          <a:blip r:embed="rId3" cstate="print"/>
          <a:srcRect l="31407" r="10266" b="11403"/>
          <a:stretch>
            <a:fillRect/>
          </a:stretch>
        </p:blipFill>
        <p:spPr>
          <a:xfrm>
            <a:off x="0" y="5445224"/>
            <a:ext cx="1395966" cy="1412776"/>
          </a:xfrm>
          <a:prstGeom prst="rect">
            <a:avLst/>
          </a:prstGeom>
        </p:spPr>
      </p:pic>
      <p:pic>
        <p:nvPicPr>
          <p:cNvPr id="22" name="Afbeelding 21" descr="blij2.JPG"/>
          <p:cNvPicPr>
            <a:picLocks noChangeAspect="1"/>
          </p:cNvPicPr>
          <p:nvPr/>
        </p:nvPicPr>
        <p:blipFill>
          <a:blip r:embed="rId4" cstate="print"/>
          <a:srcRect l="24491" r="17182" b="21780"/>
          <a:stretch>
            <a:fillRect/>
          </a:stretch>
        </p:blipFill>
        <p:spPr>
          <a:xfrm>
            <a:off x="5868144" y="5445224"/>
            <a:ext cx="1581209" cy="1412776"/>
          </a:xfrm>
          <a:prstGeom prst="rect">
            <a:avLst/>
          </a:prstGeom>
        </p:spPr>
      </p:pic>
      <p:pic>
        <p:nvPicPr>
          <p:cNvPr id="23" name="Afbeelding 22" descr="blij-4.jpg"/>
          <p:cNvPicPr>
            <a:picLocks noChangeAspect="1"/>
          </p:cNvPicPr>
          <p:nvPr/>
        </p:nvPicPr>
        <p:blipFill>
          <a:blip r:embed="rId5" cstate="print"/>
          <a:srcRect l="24677" r="25969"/>
          <a:stretch>
            <a:fillRect/>
          </a:stretch>
        </p:blipFill>
        <p:spPr>
          <a:xfrm>
            <a:off x="1331640" y="5445224"/>
            <a:ext cx="1332941" cy="1412776"/>
          </a:xfrm>
          <a:prstGeom prst="rect">
            <a:avLst/>
          </a:prstGeom>
        </p:spPr>
      </p:pic>
      <p:pic>
        <p:nvPicPr>
          <p:cNvPr id="24" name="Afbeelding 23" descr="blij5.png"/>
          <p:cNvPicPr>
            <a:picLocks noChangeAspect="1"/>
          </p:cNvPicPr>
          <p:nvPr/>
        </p:nvPicPr>
        <p:blipFill>
          <a:blip r:embed="rId6" cstate="print"/>
          <a:srcRect l="30285" r="29334" b="43916"/>
          <a:stretch>
            <a:fillRect/>
          </a:stretch>
        </p:blipFill>
        <p:spPr>
          <a:xfrm>
            <a:off x="3635896" y="5445224"/>
            <a:ext cx="1130222" cy="1412776"/>
          </a:xfrm>
          <a:prstGeom prst="rect">
            <a:avLst/>
          </a:prstGeom>
        </p:spPr>
      </p:pic>
      <p:pic>
        <p:nvPicPr>
          <p:cNvPr id="25" name="Afbeelding 24" descr="blij-gezicht 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627784" y="5445224"/>
            <a:ext cx="1061705" cy="1412776"/>
          </a:xfrm>
          <a:prstGeom prst="rect">
            <a:avLst/>
          </a:prstGeom>
        </p:spPr>
      </p:pic>
      <p:sp>
        <p:nvSpPr>
          <p:cNvPr id="27" name="PIJL-OMLAAG 26"/>
          <p:cNvSpPr/>
          <p:nvPr/>
        </p:nvSpPr>
        <p:spPr>
          <a:xfrm rot="18367347">
            <a:off x="4402237" y="923041"/>
            <a:ext cx="432048" cy="5415856"/>
          </a:xfrm>
          <a:prstGeom prst="down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8" name="Afbeelding 27" descr="blij 8.jpg"/>
          <p:cNvPicPr>
            <a:picLocks noChangeAspect="1"/>
          </p:cNvPicPr>
          <p:nvPr/>
        </p:nvPicPr>
        <p:blipFill>
          <a:blip r:embed="rId8" cstate="print"/>
          <a:srcRect l="38975" r="2751" b="4326"/>
          <a:stretch>
            <a:fillRect/>
          </a:stretch>
        </p:blipFill>
        <p:spPr>
          <a:xfrm>
            <a:off x="7452320" y="5439330"/>
            <a:ext cx="1728192" cy="1418670"/>
          </a:xfrm>
          <a:prstGeom prst="rect">
            <a:avLst/>
          </a:prstGeom>
        </p:spPr>
      </p:pic>
      <p:pic>
        <p:nvPicPr>
          <p:cNvPr id="13" name="Afbeelding 12" descr="blij 6.jpg"/>
          <p:cNvPicPr>
            <a:picLocks noChangeAspect="1"/>
          </p:cNvPicPr>
          <p:nvPr/>
        </p:nvPicPr>
        <p:blipFill>
          <a:blip r:embed="rId9" cstate="print"/>
          <a:srcRect l="37305"/>
          <a:stretch>
            <a:fillRect/>
          </a:stretch>
        </p:blipFill>
        <p:spPr>
          <a:xfrm>
            <a:off x="4644008" y="5445225"/>
            <a:ext cx="1327958" cy="1412776"/>
          </a:xfrm>
          <a:prstGeom prst="rect">
            <a:avLst/>
          </a:prstGeom>
        </p:spPr>
      </p:pic>
      <p:sp>
        <p:nvSpPr>
          <p:cNvPr id="29" name="PIJL-OMLAAG 28"/>
          <p:cNvSpPr/>
          <p:nvPr/>
        </p:nvSpPr>
        <p:spPr>
          <a:xfrm rot="19567209">
            <a:off x="2696238" y="2217905"/>
            <a:ext cx="432048" cy="3434243"/>
          </a:xfrm>
          <a:prstGeom prst="down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0" y="2348880"/>
            <a:ext cx="9144000" cy="25202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nl-NL" sz="2800" dirty="0">
                <a:solidFill>
                  <a:srgbClr val="0000FF"/>
                </a:solidFill>
              </a:rPr>
              <a:t>In tweetallen, 2 minuten elk, de één luistert ander praat.</a:t>
            </a:r>
          </a:p>
          <a:p>
            <a:pPr marL="0" indent="0">
              <a:buNone/>
            </a:pPr>
            <a:r>
              <a:rPr lang="nl-NL" sz="2800" dirty="0">
                <a:solidFill>
                  <a:srgbClr val="0000FF"/>
                </a:solidFill>
              </a:rPr>
              <a:t>Focus op een recente gebeurtenis waarin je </a:t>
            </a:r>
            <a:r>
              <a:rPr lang="nl-NL" sz="2800" b="1" u="sng" dirty="0">
                <a:solidFill>
                  <a:srgbClr val="0000FF"/>
                </a:solidFill>
              </a:rPr>
              <a:t>energie, blijheid of geluk </a:t>
            </a:r>
            <a:r>
              <a:rPr lang="nl-NL" sz="2800" dirty="0">
                <a:solidFill>
                  <a:srgbClr val="0000FF"/>
                </a:solidFill>
              </a:rPr>
              <a:t>voelde.</a:t>
            </a:r>
          </a:p>
          <a:p>
            <a:pPr marL="0" indent="0">
              <a:buNone/>
            </a:pPr>
            <a:r>
              <a:rPr lang="nl-NL" sz="2800" dirty="0">
                <a:solidFill>
                  <a:srgbClr val="0000FF"/>
                </a:solidFill>
              </a:rPr>
              <a:t>Deel in de hele groep de titel van jouw ervaring en laat je gevoelens op je gezicht zien</a:t>
            </a:r>
          </a:p>
        </p:txBody>
      </p:sp>
    </p:spTree>
    <p:extLst>
      <p:ext uri="{BB962C8B-B14F-4D97-AF65-F5344CB8AC3E}">
        <p14:creationId xmlns:p14="http://schemas.microsoft.com/office/powerpoint/2010/main" val="3526900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4" grpId="0" animBg="1"/>
      <p:bldP spid="15" grpId="0" animBg="1"/>
      <p:bldP spid="16" grpId="0" animBg="1"/>
      <p:bldP spid="18" grpId="0" animBg="1"/>
      <p:bldP spid="27" grpId="0" animBg="1"/>
      <p:bldP spid="29" grpId="0" animBg="1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Afbeelding 24" descr="schaalvraag.png"/>
          <p:cNvPicPr>
            <a:picLocks noChangeAspect="1"/>
          </p:cNvPicPr>
          <p:nvPr/>
        </p:nvPicPr>
        <p:blipFill>
          <a:blip r:embed="rId2" cstate="print"/>
          <a:srcRect l="21212" r="66666" b="17048"/>
          <a:stretch>
            <a:fillRect/>
          </a:stretch>
        </p:blipFill>
        <p:spPr>
          <a:xfrm>
            <a:off x="107504" y="1412776"/>
            <a:ext cx="648072" cy="547260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40966"/>
          </a:xfrm>
        </p:spPr>
        <p:txBody>
          <a:bodyPr/>
          <a:lstStyle/>
          <a:p>
            <a:r>
              <a:rPr lang="nl-NL" b="1" dirty="0">
                <a:solidFill>
                  <a:srgbClr val="0000FF"/>
                </a:solidFill>
              </a:rPr>
              <a:t>De basisstappen bij de schaalvraag</a:t>
            </a:r>
          </a:p>
        </p:txBody>
      </p:sp>
      <p:sp>
        <p:nvSpPr>
          <p:cNvPr id="12" name="Tekstvak 11"/>
          <p:cNvSpPr txBox="1"/>
          <p:nvPr/>
        </p:nvSpPr>
        <p:spPr>
          <a:xfrm>
            <a:off x="1331640" y="2204864"/>
            <a:ext cx="432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>
                <a:solidFill>
                  <a:srgbClr val="0033CC"/>
                </a:solidFill>
              </a:rPr>
              <a:t>A</a:t>
            </a:r>
            <a:endParaRPr lang="nl-NL" b="1" dirty="0">
              <a:solidFill>
                <a:srgbClr val="0033CC"/>
              </a:solidFill>
            </a:endParaRPr>
          </a:p>
        </p:txBody>
      </p:sp>
      <p:sp>
        <p:nvSpPr>
          <p:cNvPr id="13" name="Tekstvak 12"/>
          <p:cNvSpPr txBox="1"/>
          <p:nvPr/>
        </p:nvSpPr>
        <p:spPr>
          <a:xfrm>
            <a:off x="1331640" y="3068960"/>
            <a:ext cx="432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>
                <a:solidFill>
                  <a:srgbClr val="0033CC"/>
                </a:solidFill>
              </a:rPr>
              <a:t>B</a:t>
            </a:r>
            <a:endParaRPr lang="nl-NL" b="1" dirty="0">
              <a:solidFill>
                <a:srgbClr val="0033CC"/>
              </a:solidFill>
            </a:endParaRPr>
          </a:p>
        </p:txBody>
      </p:sp>
      <p:sp>
        <p:nvSpPr>
          <p:cNvPr id="14" name="Tekstvak 13"/>
          <p:cNvSpPr txBox="1"/>
          <p:nvPr/>
        </p:nvSpPr>
        <p:spPr>
          <a:xfrm>
            <a:off x="1331640" y="3933056"/>
            <a:ext cx="432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>
                <a:solidFill>
                  <a:srgbClr val="0033CC"/>
                </a:solidFill>
              </a:rPr>
              <a:t>C</a:t>
            </a:r>
            <a:endParaRPr lang="nl-NL" b="1" dirty="0">
              <a:solidFill>
                <a:srgbClr val="0033CC"/>
              </a:solidFill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1331640" y="4869160"/>
            <a:ext cx="432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>
                <a:solidFill>
                  <a:srgbClr val="0033CC"/>
                </a:solidFill>
              </a:rPr>
              <a:t>D</a:t>
            </a:r>
            <a:endParaRPr lang="nl-NL" b="1" dirty="0">
              <a:solidFill>
                <a:srgbClr val="0033CC"/>
              </a:solidFill>
            </a:endParaRPr>
          </a:p>
        </p:txBody>
      </p:sp>
      <p:sp>
        <p:nvSpPr>
          <p:cNvPr id="16" name="Tekstvak 15"/>
          <p:cNvSpPr txBox="1"/>
          <p:nvPr/>
        </p:nvSpPr>
        <p:spPr>
          <a:xfrm>
            <a:off x="1331640" y="5877272"/>
            <a:ext cx="432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>
                <a:solidFill>
                  <a:srgbClr val="0033CC"/>
                </a:solidFill>
              </a:rPr>
              <a:t>E</a:t>
            </a:r>
            <a:endParaRPr lang="nl-NL" b="1" dirty="0">
              <a:solidFill>
                <a:srgbClr val="0033CC"/>
              </a:solidFill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611560" y="908720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rgbClr val="0000FF"/>
                </a:solidFill>
              </a:rPr>
              <a:t>Introductie: </a:t>
            </a:r>
          </a:p>
          <a:p>
            <a:r>
              <a:rPr lang="nl-NL" dirty="0">
                <a:solidFill>
                  <a:srgbClr val="0000FF"/>
                </a:solidFill>
              </a:rPr>
              <a:t>uitleg hoe de schaal werkt</a:t>
            </a:r>
            <a:endParaRPr lang="nl-NL" sz="1200" dirty="0">
              <a:solidFill>
                <a:srgbClr val="0000FF"/>
              </a:solidFill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1907702" y="2204864"/>
            <a:ext cx="691277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rgbClr val="0000FF"/>
                </a:solidFill>
              </a:rPr>
              <a:t>Huidige positie: </a:t>
            </a:r>
          </a:p>
          <a:p>
            <a:r>
              <a:rPr lang="nl-NL" dirty="0">
                <a:solidFill>
                  <a:srgbClr val="0000FF"/>
                </a:solidFill>
              </a:rPr>
              <a:t>Waar sta je nu op deze schaal?</a:t>
            </a:r>
            <a:endParaRPr lang="nl-NL" sz="1200" dirty="0">
              <a:solidFill>
                <a:srgbClr val="0000FF"/>
              </a:solidFill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1907702" y="3140968"/>
            <a:ext cx="691277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rgbClr val="0000FF"/>
                </a:solidFill>
              </a:rPr>
              <a:t>Platform: </a:t>
            </a:r>
          </a:p>
          <a:p>
            <a:r>
              <a:rPr lang="nl-NL" dirty="0">
                <a:solidFill>
                  <a:srgbClr val="0000FF"/>
                </a:solidFill>
              </a:rPr>
              <a:t>Hoe ben je al zover gekomen?</a:t>
            </a:r>
            <a:endParaRPr lang="nl-NL" sz="1200" dirty="0">
              <a:solidFill>
                <a:srgbClr val="0000FF"/>
              </a:solidFill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1907701" y="4077072"/>
            <a:ext cx="6912771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rgbClr val="0000FF"/>
                </a:solidFill>
              </a:rPr>
              <a:t>Visualiseren: </a:t>
            </a:r>
          </a:p>
          <a:p>
            <a:r>
              <a:rPr lang="nl-NL" dirty="0">
                <a:solidFill>
                  <a:srgbClr val="0000FF"/>
                </a:solidFill>
              </a:rPr>
              <a:t>Hoe zou het zijn als je op een hogere positie zou staan?</a:t>
            </a:r>
            <a:endParaRPr lang="nl-NL" sz="1200" dirty="0">
              <a:solidFill>
                <a:srgbClr val="0000FF"/>
              </a:solidFill>
            </a:endParaRPr>
          </a:p>
        </p:txBody>
      </p:sp>
      <p:sp>
        <p:nvSpPr>
          <p:cNvPr id="22" name="Tekstvak 21"/>
          <p:cNvSpPr txBox="1"/>
          <p:nvPr/>
        </p:nvSpPr>
        <p:spPr>
          <a:xfrm>
            <a:off x="1907702" y="5013176"/>
            <a:ext cx="691277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rgbClr val="0000FF"/>
                </a:solidFill>
              </a:rPr>
              <a:t>Eerder succes: </a:t>
            </a:r>
          </a:p>
          <a:p>
            <a:r>
              <a:rPr lang="nl-NL" dirty="0">
                <a:solidFill>
                  <a:srgbClr val="0000FF"/>
                </a:solidFill>
              </a:rPr>
              <a:t>Wanneer was het al beter?</a:t>
            </a:r>
            <a:endParaRPr lang="nl-NL" sz="1200" dirty="0">
              <a:solidFill>
                <a:srgbClr val="0000FF"/>
              </a:solidFill>
            </a:endParaRPr>
          </a:p>
        </p:txBody>
      </p:sp>
      <p:sp>
        <p:nvSpPr>
          <p:cNvPr id="24" name="Tekstvak 23"/>
          <p:cNvSpPr txBox="1"/>
          <p:nvPr/>
        </p:nvSpPr>
        <p:spPr>
          <a:xfrm>
            <a:off x="1907702" y="5949280"/>
            <a:ext cx="6912770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rgbClr val="0000FF"/>
                </a:solidFill>
              </a:rPr>
              <a:t>Stap vooruit: </a:t>
            </a:r>
          </a:p>
          <a:p>
            <a:r>
              <a:rPr lang="nl-NL" dirty="0">
                <a:solidFill>
                  <a:srgbClr val="0000FF"/>
                </a:solidFill>
              </a:rPr>
              <a:t>Wat zou je kunnen doen om een stukje hoger op de schaal te komen?</a:t>
            </a:r>
          </a:p>
          <a:p>
            <a:endParaRPr lang="nl-NL" sz="1200" dirty="0">
              <a:solidFill>
                <a:srgbClr val="0000FF"/>
              </a:solidFill>
            </a:endParaRPr>
          </a:p>
        </p:txBody>
      </p:sp>
      <p:sp>
        <p:nvSpPr>
          <p:cNvPr id="26" name="Tekstvak 25"/>
          <p:cNvSpPr txBox="1"/>
          <p:nvPr/>
        </p:nvSpPr>
        <p:spPr>
          <a:xfrm>
            <a:off x="7308304" y="2420888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Bijv. 4</a:t>
            </a:r>
          </a:p>
        </p:txBody>
      </p:sp>
      <p:sp>
        <p:nvSpPr>
          <p:cNvPr id="27" name="Tekstvak 26"/>
          <p:cNvSpPr txBox="1"/>
          <p:nvPr/>
        </p:nvSpPr>
        <p:spPr>
          <a:xfrm>
            <a:off x="7308304" y="3284984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Ik houd vol</a:t>
            </a:r>
          </a:p>
        </p:txBody>
      </p:sp>
      <p:sp>
        <p:nvSpPr>
          <p:cNvPr id="28" name="Tekstvak 27"/>
          <p:cNvSpPr txBox="1"/>
          <p:nvPr/>
        </p:nvSpPr>
        <p:spPr>
          <a:xfrm>
            <a:off x="7308304" y="4221088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Dan  zou …..</a:t>
            </a:r>
          </a:p>
        </p:txBody>
      </p:sp>
      <p:sp>
        <p:nvSpPr>
          <p:cNvPr id="29" name="Tekstvak 28"/>
          <p:cNvSpPr txBox="1"/>
          <p:nvPr/>
        </p:nvSpPr>
        <p:spPr>
          <a:xfrm>
            <a:off x="7236296" y="5157192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Toen deed ik ….</a:t>
            </a:r>
          </a:p>
        </p:txBody>
      </p:sp>
      <p:sp>
        <p:nvSpPr>
          <p:cNvPr id="30" name="Tekstvak 29"/>
          <p:cNvSpPr txBox="1"/>
          <p:nvPr/>
        </p:nvSpPr>
        <p:spPr>
          <a:xfrm>
            <a:off x="7236296" y="6453336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Ik ga ….. doen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8" grpId="0"/>
      <p:bldP spid="19" grpId="0" animBg="1"/>
      <p:bldP spid="24" grpId="0" animBg="1"/>
      <p:bldP spid="2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75856" y="476672"/>
            <a:ext cx="4762872" cy="1440160"/>
          </a:xfrm>
        </p:spPr>
        <p:txBody>
          <a:bodyPr>
            <a:normAutofit/>
          </a:bodyPr>
          <a:lstStyle/>
          <a:p>
            <a:r>
              <a:rPr lang="nl-NL" sz="4800" b="1" dirty="0" err="1">
                <a:solidFill>
                  <a:srgbClr val="0000FF"/>
                </a:solidFill>
              </a:rPr>
              <a:t>Copingsschaal</a:t>
            </a:r>
            <a:endParaRPr lang="nl-NL" sz="4800" b="1" dirty="0">
              <a:solidFill>
                <a:srgbClr val="0000FF"/>
              </a:solidFill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611560" y="2852936"/>
            <a:ext cx="1080120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1600" b="1" dirty="0">
                <a:solidFill>
                  <a:srgbClr val="0000FF"/>
                </a:solidFill>
              </a:rPr>
              <a:t>Ik kan het niet aan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1907704" y="2852936"/>
            <a:ext cx="1080120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1600" b="1" dirty="0">
                <a:solidFill>
                  <a:srgbClr val="0000FF"/>
                </a:solidFill>
              </a:rPr>
              <a:t>Het is moeilijk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3131840" y="2852936"/>
            <a:ext cx="1119521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1600" b="1" dirty="0">
                <a:solidFill>
                  <a:srgbClr val="0000FF"/>
                </a:solidFill>
              </a:rPr>
              <a:t>Ik kan het net aan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6179114" y="2852936"/>
            <a:ext cx="1201198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1600" b="1" dirty="0">
                <a:solidFill>
                  <a:srgbClr val="0000FF"/>
                </a:solidFill>
              </a:rPr>
              <a:t>Het is geen probleem</a:t>
            </a:r>
          </a:p>
        </p:txBody>
      </p:sp>
      <p:sp>
        <p:nvSpPr>
          <p:cNvPr id="10" name="Tekstvak 9"/>
          <p:cNvSpPr txBox="1"/>
          <p:nvPr/>
        </p:nvSpPr>
        <p:spPr>
          <a:xfrm>
            <a:off x="7603130" y="2852936"/>
            <a:ext cx="1217342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1600" b="1" dirty="0">
                <a:solidFill>
                  <a:srgbClr val="0000FF"/>
                </a:solidFill>
              </a:rPr>
              <a:t>Het is makkelijk</a:t>
            </a:r>
          </a:p>
        </p:txBody>
      </p:sp>
      <p:grpSp>
        <p:nvGrpSpPr>
          <p:cNvPr id="20" name="Groep 19"/>
          <p:cNvGrpSpPr/>
          <p:nvPr/>
        </p:nvGrpSpPr>
        <p:grpSpPr>
          <a:xfrm>
            <a:off x="323528" y="4005064"/>
            <a:ext cx="8820472" cy="1080120"/>
            <a:chOff x="467544" y="4005064"/>
            <a:chExt cx="8496944" cy="1080120"/>
          </a:xfrm>
        </p:grpSpPr>
        <p:pic>
          <p:nvPicPr>
            <p:cNvPr id="51202" name="Picture 2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lum bright="-10000" contrast="30000"/>
            </a:blip>
            <a:srcRect b="73147"/>
            <a:stretch>
              <a:fillRect/>
            </a:stretch>
          </p:blipFill>
          <p:spPr bwMode="auto">
            <a:xfrm>
              <a:off x="467544" y="4556494"/>
              <a:ext cx="8496944" cy="5286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Tekstvak 10"/>
            <p:cNvSpPr txBox="1"/>
            <p:nvPr/>
          </p:nvSpPr>
          <p:spPr>
            <a:xfrm>
              <a:off x="1043607" y="4005064"/>
              <a:ext cx="741682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000" b="1" dirty="0">
                  <a:solidFill>
                    <a:srgbClr val="0000FF"/>
                  </a:solidFill>
                </a:rPr>
                <a:t>0          1           2          3          4           5           6          7          8           9        10</a:t>
              </a:r>
            </a:p>
          </p:txBody>
        </p:sp>
      </p:grpSp>
      <p:sp>
        <p:nvSpPr>
          <p:cNvPr id="13" name="PIJL-RECHTS 12"/>
          <p:cNvSpPr/>
          <p:nvPr/>
        </p:nvSpPr>
        <p:spPr>
          <a:xfrm>
            <a:off x="1475656" y="3645024"/>
            <a:ext cx="6480720" cy="504056"/>
          </a:xfrm>
          <a:prstGeom prst="rightArrow">
            <a:avLst>
              <a:gd name="adj1" fmla="val 50000"/>
              <a:gd name="adj2" fmla="val 27852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/>
          <a:srcRect t="30510" r="82203" b="3657"/>
          <a:stretch>
            <a:fillRect/>
          </a:stretch>
        </p:blipFill>
        <p:spPr bwMode="auto">
          <a:xfrm>
            <a:off x="467544" y="5157192"/>
            <a:ext cx="1512168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/>
          <a:srcRect l="17797" t="30510" r="66101" b="3657"/>
          <a:stretch>
            <a:fillRect/>
          </a:stretch>
        </p:blipFill>
        <p:spPr bwMode="auto">
          <a:xfrm>
            <a:off x="1979712" y="5157192"/>
            <a:ext cx="1368152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/>
          <a:srcRect l="34746" t="30510" r="50000" b="3657"/>
          <a:stretch>
            <a:fillRect/>
          </a:stretch>
        </p:blipFill>
        <p:spPr bwMode="auto">
          <a:xfrm>
            <a:off x="3419872" y="5157192"/>
            <a:ext cx="1296144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/>
          <a:srcRect l="50847" t="30510" r="33899" b="3657"/>
          <a:stretch>
            <a:fillRect/>
          </a:stretch>
        </p:blipFill>
        <p:spPr bwMode="auto">
          <a:xfrm>
            <a:off x="4788024" y="5157192"/>
            <a:ext cx="1296144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print"/>
          <a:srcRect l="82203" t="30510" b="3657"/>
          <a:stretch>
            <a:fillRect/>
          </a:stretch>
        </p:blipFill>
        <p:spPr bwMode="auto">
          <a:xfrm>
            <a:off x="7452320" y="5157192"/>
            <a:ext cx="1512168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 cstate="print"/>
          <a:srcRect l="66101" t="30510" r="17797" b="3657"/>
          <a:stretch>
            <a:fillRect/>
          </a:stretch>
        </p:blipFill>
        <p:spPr bwMode="auto">
          <a:xfrm>
            <a:off x="6084168" y="5157192"/>
            <a:ext cx="1368152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" descr="Afbeeldingsresultaat voor pijnban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11560" y="0"/>
            <a:ext cx="2304256" cy="2736304"/>
          </a:xfrm>
          <a:prstGeom prst="rect">
            <a:avLst/>
          </a:prstGeom>
          <a:noFill/>
        </p:spPr>
      </p:pic>
      <p:sp>
        <p:nvSpPr>
          <p:cNvPr id="21" name="Tekstvak 20"/>
          <p:cNvSpPr txBox="1"/>
          <p:nvPr/>
        </p:nvSpPr>
        <p:spPr>
          <a:xfrm>
            <a:off x="4427984" y="2852936"/>
            <a:ext cx="1440160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1600" b="1" dirty="0">
                <a:solidFill>
                  <a:srgbClr val="0000FF"/>
                </a:solidFill>
              </a:rPr>
              <a:t>Het is nog niet zo makkelijk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3" grpId="0" animBg="1"/>
      <p:bldP spid="2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4624"/>
            <a:ext cx="5626968" cy="1143000"/>
          </a:xfrm>
        </p:spPr>
        <p:txBody>
          <a:bodyPr/>
          <a:lstStyle/>
          <a:p>
            <a:r>
              <a:rPr lang="nl-NL" b="1" dirty="0">
                <a:solidFill>
                  <a:srgbClr val="0000FF"/>
                </a:solidFill>
              </a:rPr>
              <a:t>Ambitie schaal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179512" y="2703559"/>
            <a:ext cx="1707068" cy="33855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1600" b="1" dirty="0">
                <a:solidFill>
                  <a:srgbClr val="0000FF"/>
                </a:solidFill>
              </a:rPr>
              <a:t>Ik kan het aan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2048570" y="2703559"/>
            <a:ext cx="1512168" cy="33855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1600" b="1" dirty="0">
                <a:solidFill>
                  <a:srgbClr val="0000FF"/>
                </a:solidFill>
              </a:rPr>
              <a:t>Het is makkelijk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3722727" y="2703559"/>
            <a:ext cx="1707068" cy="33855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1600" b="1" dirty="0">
                <a:solidFill>
                  <a:srgbClr val="0000FF"/>
                </a:solidFill>
              </a:rPr>
              <a:t>Ik kan het beter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5591785" y="2703559"/>
            <a:ext cx="1707068" cy="33855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1600" b="1" dirty="0">
                <a:solidFill>
                  <a:srgbClr val="0000FF"/>
                </a:solidFill>
              </a:rPr>
              <a:t>Het is erg leuk</a:t>
            </a:r>
          </a:p>
        </p:txBody>
      </p:sp>
      <p:sp>
        <p:nvSpPr>
          <p:cNvPr id="10" name="Tekstvak 9"/>
          <p:cNvSpPr txBox="1"/>
          <p:nvPr/>
        </p:nvSpPr>
        <p:spPr>
          <a:xfrm>
            <a:off x="7460842" y="2703559"/>
            <a:ext cx="1683158" cy="33855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1600" b="1" dirty="0">
                <a:solidFill>
                  <a:srgbClr val="0000FF"/>
                </a:solidFill>
              </a:rPr>
              <a:t>Het is een succes</a:t>
            </a:r>
          </a:p>
        </p:txBody>
      </p:sp>
      <p:grpSp>
        <p:nvGrpSpPr>
          <p:cNvPr id="3" name="Groep 11"/>
          <p:cNvGrpSpPr/>
          <p:nvPr/>
        </p:nvGrpSpPr>
        <p:grpSpPr>
          <a:xfrm>
            <a:off x="323528" y="3739055"/>
            <a:ext cx="8640960" cy="1130105"/>
            <a:chOff x="1729911" y="4653142"/>
            <a:chExt cx="5467427" cy="528456"/>
          </a:xfrm>
        </p:grpSpPr>
        <p:pic>
          <p:nvPicPr>
            <p:cNvPr id="51202" name="Picture 2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lum bright="-10000" contrast="30000"/>
            </a:blip>
            <a:srcRect/>
            <a:stretch>
              <a:fillRect/>
            </a:stretch>
          </p:blipFill>
          <p:spPr bwMode="auto">
            <a:xfrm>
              <a:off x="1729911" y="4844877"/>
              <a:ext cx="5467427" cy="3367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Tekstvak 10"/>
            <p:cNvSpPr txBox="1"/>
            <p:nvPr/>
          </p:nvSpPr>
          <p:spPr>
            <a:xfrm>
              <a:off x="1907704" y="4653142"/>
              <a:ext cx="5152949" cy="1870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000" b="1" dirty="0">
                  <a:solidFill>
                    <a:srgbClr val="0000FF"/>
                  </a:solidFill>
                </a:rPr>
                <a:t>0         1            2           3           4            5            6            7           8           9          10</a:t>
              </a:r>
            </a:p>
          </p:txBody>
        </p:sp>
      </p:grp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-10000" contrast="30000"/>
          </a:blip>
          <a:srcRect/>
          <a:stretch>
            <a:fillRect/>
          </a:stretch>
        </p:blipFill>
        <p:spPr bwMode="auto">
          <a:xfrm>
            <a:off x="1979712" y="4767479"/>
            <a:ext cx="1656184" cy="196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-10000" contrast="30000"/>
          </a:blip>
          <a:srcRect/>
          <a:stretch>
            <a:fillRect/>
          </a:stretch>
        </p:blipFill>
        <p:spPr bwMode="auto">
          <a:xfrm>
            <a:off x="5534961" y="4767480"/>
            <a:ext cx="1773343" cy="1968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-10000" contrast="30000"/>
          </a:blip>
          <a:srcRect/>
          <a:stretch>
            <a:fillRect/>
          </a:stretch>
        </p:blipFill>
        <p:spPr bwMode="auto">
          <a:xfrm>
            <a:off x="7380311" y="4767479"/>
            <a:ext cx="1763689" cy="1973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Afbeelding 20" descr="smile2.jpg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-10000" contrast="30000"/>
          </a:blip>
          <a:stretch>
            <a:fillRect/>
          </a:stretch>
        </p:blipFill>
        <p:spPr>
          <a:xfrm>
            <a:off x="3851919" y="4767480"/>
            <a:ext cx="1728193" cy="1968528"/>
          </a:xfrm>
          <a:prstGeom prst="rect">
            <a:avLst/>
          </a:prstGeom>
        </p:spPr>
      </p:pic>
      <p:grpSp>
        <p:nvGrpSpPr>
          <p:cNvPr id="27" name="Groep 26"/>
          <p:cNvGrpSpPr/>
          <p:nvPr/>
        </p:nvGrpSpPr>
        <p:grpSpPr>
          <a:xfrm>
            <a:off x="0" y="4767480"/>
            <a:ext cx="1872208" cy="1942851"/>
            <a:chOff x="19026" y="4303859"/>
            <a:chExt cx="1960686" cy="2009457"/>
          </a:xfrm>
        </p:grpSpPr>
        <p:pic>
          <p:nvPicPr>
            <p:cNvPr id="22" name="Afbeelding 21" descr="smile1.jpg"/>
            <p:cNvPicPr>
              <a:picLocks noChangeAspect="1"/>
            </p:cNvPicPr>
            <p:nvPr/>
          </p:nvPicPr>
          <p:blipFill>
            <a:blip r:embed="rId7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lum bright="-10000" contrast="30000"/>
            </a:blip>
            <a:stretch>
              <a:fillRect/>
            </a:stretch>
          </p:blipFill>
          <p:spPr>
            <a:xfrm>
              <a:off x="19026" y="4303859"/>
              <a:ext cx="1960686" cy="2009457"/>
            </a:xfrm>
            <a:prstGeom prst="rect">
              <a:avLst/>
            </a:prstGeom>
          </p:spPr>
        </p:pic>
        <p:pic>
          <p:nvPicPr>
            <p:cNvPr id="25" name="Picture 2"/>
            <p:cNvPicPr>
              <a:picLocks noChangeAspect="1" noChangeArrowheads="1"/>
            </p:cNvPicPr>
            <p:nvPr/>
          </p:nvPicPr>
          <p:blipFill>
            <a:blip r:embed="rId8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lum bright="-10000" contrast="30000"/>
            </a:blip>
            <a:srcRect/>
            <a:stretch>
              <a:fillRect/>
            </a:stretch>
          </p:blipFill>
          <p:spPr bwMode="auto">
            <a:xfrm>
              <a:off x="639633" y="5344115"/>
              <a:ext cx="692007" cy="5331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074" name="Picture 2" descr="http://www.ambitiefabriek.nl/media/lopendmannetje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28184" y="0"/>
            <a:ext cx="2367483" cy="2592288"/>
          </a:xfrm>
          <a:prstGeom prst="rect">
            <a:avLst/>
          </a:prstGeom>
          <a:noFill/>
        </p:spPr>
      </p:pic>
      <p:sp>
        <p:nvSpPr>
          <p:cNvPr id="19" name="PIJL-RECHTS 18"/>
          <p:cNvSpPr/>
          <p:nvPr/>
        </p:nvSpPr>
        <p:spPr>
          <a:xfrm>
            <a:off x="1475656" y="3140968"/>
            <a:ext cx="6480720" cy="504056"/>
          </a:xfrm>
          <a:prstGeom prst="rightArrow">
            <a:avLst>
              <a:gd name="adj1" fmla="val 50000"/>
              <a:gd name="adj2" fmla="val 27852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>
            <a:normAutofit/>
          </a:bodyPr>
          <a:lstStyle/>
          <a:p>
            <a:r>
              <a:rPr lang="nl-NL" b="1" dirty="0">
                <a:solidFill>
                  <a:srgbClr val="0000FF"/>
                </a:solidFill>
              </a:rPr>
              <a:t>Uitzonderingsvragen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33843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800" b="1" dirty="0">
                <a:solidFill>
                  <a:srgbClr val="0000FF"/>
                </a:solidFill>
              </a:rPr>
              <a:t>Wanneer was er geen probleem?</a:t>
            </a:r>
          </a:p>
          <a:p>
            <a:pPr marL="0" indent="0">
              <a:buNone/>
            </a:pPr>
            <a:r>
              <a:rPr lang="nl-NL" sz="2800" b="1" dirty="0">
                <a:solidFill>
                  <a:srgbClr val="0000FF"/>
                </a:solidFill>
              </a:rPr>
              <a:t>Hoe heb je dat bij de uitzondering gedaan?</a:t>
            </a:r>
          </a:p>
          <a:p>
            <a:pPr marL="0" indent="0">
              <a:buNone/>
            </a:pPr>
            <a:r>
              <a:rPr lang="nl-NL" sz="2800" b="1" dirty="0">
                <a:solidFill>
                  <a:srgbClr val="0000FF"/>
                </a:solidFill>
              </a:rPr>
              <a:t>Dit is de weg naar de oplossing. </a:t>
            </a:r>
          </a:p>
          <a:p>
            <a:pPr marL="0" indent="0">
              <a:buNone/>
            </a:pPr>
            <a:r>
              <a:rPr lang="nl-NL" sz="2800" b="1" dirty="0">
                <a:solidFill>
                  <a:srgbClr val="0000FF"/>
                </a:solidFill>
              </a:rPr>
              <a:t>Uitzonderingen geven hoop op verbetering.</a:t>
            </a:r>
          </a:p>
          <a:p>
            <a:pPr marL="0" indent="0">
              <a:buNone/>
            </a:pPr>
            <a:r>
              <a:rPr lang="nl-NL" sz="2800" b="1" dirty="0">
                <a:solidFill>
                  <a:srgbClr val="0000FF"/>
                </a:solidFill>
              </a:rPr>
              <a:t>Hierin zitten de ervaringen waarmee je het probleem kunt op lossen.</a:t>
            </a:r>
            <a:endParaRPr lang="nl-NL" sz="2800" dirty="0">
              <a:solidFill>
                <a:srgbClr val="0000FF"/>
              </a:solidFill>
            </a:endParaRPr>
          </a:p>
        </p:txBody>
      </p:sp>
      <p:pic>
        <p:nvPicPr>
          <p:cNvPr id="1026" name="Picture 2" descr="http://www.holland-lawyer.nl/wp-content/uploads/2015/09/ThinkstockPhotos-101380882-650x2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09120"/>
            <a:ext cx="9144000" cy="2348880"/>
          </a:xfrm>
          <a:prstGeom prst="rect">
            <a:avLst/>
          </a:prstGeom>
          <a:noFill/>
        </p:spPr>
      </p:pic>
      <p:sp>
        <p:nvSpPr>
          <p:cNvPr id="5" name="Rechthoek 4"/>
          <p:cNvSpPr/>
          <p:nvPr/>
        </p:nvSpPr>
        <p:spPr>
          <a:xfrm>
            <a:off x="1446028" y="4725144"/>
            <a:ext cx="39926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Uitzondering: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554960" cy="778098"/>
          </a:xfrm>
        </p:spPr>
        <p:txBody>
          <a:bodyPr/>
          <a:lstStyle/>
          <a:p>
            <a:r>
              <a:rPr lang="nl-NL" b="1" dirty="0">
                <a:solidFill>
                  <a:srgbClr val="0000FF"/>
                </a:solidFill>
              </a:rPr>
              <a:t>Copings vragen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51520" y="2204864"/>
            <a:ext cx="6192688" cy="352839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nl-NL" b="1" dirty="0">
                <a:solidFill>
                  <a:srgbClr val="0000FF"/>
                </a:solidFill>
              </a:rPr>
              <a:t>Wat hij doet om te overleven.</a:t>
            </a:r>
          </a:p>
          <a:p>
            <a:pPr marL="0" indent="0">
              <a:buNone/>
            </a:pPr>
            <a:r>
              <a:rPr lang="nl-NL" b="1" dirty="0">
                <a:solidFill>
                  <a:srgbClr val="0000FF"/>
                </a:solidFill>
              </a:rPr>
              <a:t>Welke ‘bronnen’ heeft hij?</a:t>
            </a:r>
          </a:p>
          <a:p>
            <a:pPr marL="0" indent="0">
              <a:buNone/>
            </a:pPr>
            <a:endParaRPr lang="nl-NL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nl-NL" b="1" dirty="0">
                <a:solidFill>
                  <a:srgbClr val="0000FF"/>
                </a:solidFill>
              </a:rPr>
              <a:t>Voorbeelden: </a:t>
            </a:r>
            <a:endParaRPr lang="nl-NL" dirty="0">
              <a:solidFill>
                <a:srgbClr val="0000FF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nl-NL" b="1" dirty="0">
                <a:solidFill>
                  <a:srgbClr val="0000FF"/>
                </a:solidFill>
              </a:rPr>
              <a:t>Wat houdt je op de been onder zulke moeilijke omstandigheden?</a:t>
            </a:r>
            <a:endParaRPr lang="nl-NL" dirty="0">
              <a:solidFill>
                <a:srgbClr val="0000FF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nl-NL" b="1" dirty="0">
                <a:solidFill>
                  <a:srgbClr val="0000FF"/>
                </a:solidFill>
              </a:rPr>
              <a:t>Ik bewonder je voor hoe je het voor mekaar krijgt het vol te houden onder zulke moeilijke omstandigheden..... hoe doe je dat?</a:t>
            </a:r>
            <a:endParaRPr lang="nl-NL" dirty="0">
              <a:solidFill>
                <a:srgbClr val="0000FF"/>
              </a:solidFill>
            </a:endParaRPr>
          </a:p>
        </p:txBody>
      </p:sp>
      <p:pic>
        <p:nvPicPr>
          <p:cNvPr id="8194" name="Picture 2" descr="http://www.tondebree.nl/blz.%2091%20overleven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56176" y="548680"/>
            <a:ext cx="2987824" cy="61206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nl-NL" b="1" dirty="0">
                <a:solidFill>
                  <a:srgbClr val="0000FF"/>
                </a:solidFill>
              </a:rPr>
              <a:t>Ambitievragen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32859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nl-NL" b="1" dirty="0">
                <a:solidFill>
                  <a:srgbClr val="0000FF"/>
                </a:solidFill>
              </a:rPr>
              <a:t>Focus op wat hij doet om te komen als hij nu al is. </a:t>
            </a:r>
          </a:p>
          <a:p>
            <a:pPr marL="0" indent="0">
              <a:buNone/>
            </a:pPr>
            <a:r>
              <a:rPr lang="nl-NL" b="1" dirty="0">
                <a:solidFill>
                  <a:srgbClr val="0000FF"/>
                </a:solidFill>
              </a:rPr>
              <a:t>Laat hem de ‘bronnen’ die hij heeft voelen.</a:t>
            </a:r>
          </a:p>
          <a:p>
            <a:pPr marL="0" indent="0">
              <a:buNone/>
            </a:pPr>
            <a:r>
              <a:rPr lang="nl-NL" b="1" dirty="0">
                <a:solidFill>
                  <a:srgbClr val="0000FF"/>
                </a:solidFill>
              </a:rPr>
              <a:t>Focus op de eigen kwaliteiten.</a:t>
            </a:r>
            <a:endParaRPr lang="nl-NL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nl-NL" b="1" dirty="0">
                <a:solidFill>
                  <a:srgbClr val="0000FF"/>
                </a:solidFill>
              </a:rPr>
              <a:t>Voorbeelden: </a:t>
            </a:r>
            <a:endParaRPr lang="nl-NL" dirty="0">
              <a:solidFill>
                <a:srgbClr val="0000FF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nl-NL" b="1" dirty="0">
                <a:solidFill>
                  <a:srgbClr val="0000FF"/>
                </a:solidFill>
              </a:rPr>
              <a:t>Wat heeft je zover gebracht als je nu al bent?</a:t>
            </a:r>
            <a:endParaRPr lang="nl-NL" dirty="0">
              <a:solidFill>
                <a:srgbClr val="0000FF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nl-NL" sz="3100" b="1" dirty="0">
                <a:solidFill>
                  <a:srgbClr val="0000FF"/>
                </a:solidFill>
              </a:rPr>
              <a:t>Wat zou je meer kunnen doen om te komen waar je wilt zijn?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3100" b="1" dirty="0">
                <a:solidFill>
                  <a:srgbClr val="0000FF"/>
                </a:solidFill>
              </a:rPr>
              <a:t>Wat zou je vandaag al kunnen doen?</a:t>
            </a:r>
          </a:p>
          <a:p>
            <a:pPr marL="514350" lvl="0" indent="-514350">
              <a:buFont typeface="+mj-lt"/>
              <a:buAutoNum type="arabicPeriod"/>
            </a:pPr>
            <a:r>
              <a:rPr lang="nl-NL" b="1" dirty="0">
                <a:solidFill>
                  <a:srgbClr val="0000FF"/>
                </a:solidFill>
              </a:rPr>
              <a:t>Waar zou je over 5 jaar willen zijn?</a:t>
            </a:r>
            <a:endParaRPr lang="nl-NL" dirty="0">
              <a:solidFill>
                <a:srgbClr val="0000FF"/>
              </a:solidFill>
            </a:endParaRPr>
          </a:p>
          <a:p>
            <a:pPr>
              <a:buNone/>
            </a:pPr>
            <a:endParaRPr lang="nl-NL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457200" y="274638"/>
            <a:ext cx="8229600" cy="10661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Complimenten geven als onderdeel van oplossingsgericht werken</a:t>
            </a:r>
          </a:p>
        </p:txBody>
      </p:sp>
      <p:sp>
        <p:nvSpPr>
          <p:cNvPr id="5" name="Tijdelijke aanduiding voor inhoud 2"/>
          <p:cNvSpPr txBox="1">
            <a:spLocks/>
          </p:cNvSpPr>
          <p:nvPr/>
        </p:nvSpPr>
        <p:spPr>
          <a:xfrm>
            <a:off x="611560" y="1529408"/>
            <a:ext cx="8229600" cy="333975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lvl="0" fontAlgn="base">
              <a:lnSpc>
                <a:spcPct val="170000"/>
              </a:lnSpc>
              <a:spcBef>
                <a:spcPct val="0"/>
              </a:spcBef>
              <a:spcAft>
                <a:spcPct val="0"/>
              </a:spcAft>
            </a:pPr>
            <a:r>
              <a:rPr lang="nl-NL" sz="2600" dirty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Het probleem onderkennen en herkennen </a:t>
            </a:r>
            <a:r>
              <a:rPr lang="nl-NL" sz="2600" dirty="0" err="1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én</a:t>
            </a:r>
            <a:r>
              <a:rPr lang="nl-NL" sz="2600" dirty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lvl="0" fontAlgn="base">
              <a:lnSpc>
                <a:spcPct val="170000"/>
              </a:lnSpc>
              <a:spcBef>
                <a:spcPct val="0"/>
              </a:spcBef>
              <a:spcAft>
                <a:spcPct val="0"/>
              </a:spcAft>
            </a:pPr>
            <a:r>
              <a:rPr lang="nl-NL" sz="2600" dirty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Positief bevestigen van wat de cliënt al goed doet. </a:t>
            </a:r>
          </a:p>
          <a:p>
            <a:pPr lvl="0" fontAlgn="base">
              <a:lnSpc>
                <a:spcPct val="170000"/>
              </a:lnSpc>
              <a:spcBef>
                <a:spcPct val="0"/>
              </a:spcBef>
              <a:spcAft>
                <a:spcPct val="0"/>
              </a:spcAft>
            </a:pPr>
            <a:r>
              <a:rPr lang="nl-NL" sz="2600" dirty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Maak nog meer rapport.</a:t>
            </a:r>
          </a:p>
          <a:p>
            <a:pPr lvl="0" fontAlgn="base">
              <a:lnSpc>
                <a:spcPct val="170000"/>
              </a:lnSpc>
              <a:spcBef>
                <a:spcPct val="0"/>
              </a:spcBef>
              <a:spcAft>
                <a:spcPct val="0"/>
              </a:spcAft>
            </a:pPr>
            <a:r>
              <a:rPr lang="nl-NL" sz="2600" dirty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Bemoedig en motiveer tot verandering. </a:t>
            </a:r>
          </a:p>
          <a:p>
            <a:pPr lvl="0" fontAlgn="base">
              <a:lnSpc>
                <a:spcPct val="170000"/>
              </a:lnSpc>
              <a:spcBef>
                <a:spcPct val="0"/>
              </a:spcBef>
              <a:spcAft>
                <a:spcPct val="0"/>
              </a:spcAft>
            </a:pPr>
            <a:r>
              <a:rPr lang="nl-NL" sz="2600" dirty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Vergroot wat al goed gaat. </a:t>
            </a:r>
          </a:p>
          <a:p>
            <a:pPr lvl="0" fontAlgn="base">
              <a:lnSpc>
                <a:spcPct val="170000"/>
              </a:lnSpc>
              <a:spcBef>
                <a:spcPct val="0"/>
              </a:spcBef>
              <a:spcAft>
                <a:spcPct val="0"/>
              </a:spcAft>
            </a:pPr>
            <a:r>
              <a:rPr lang="nl-NL" sz="2600" dirty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Laat anderen zich verbinden met de cliënt. </a:t>
            </a:r>
            <a:endParaRPr lang="nl-NL" sz="26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539552" y="5445224"/>
            <a:ext cx="8604448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sz="2400" b="1" i="1" dirty="0">
                <a:solidFill>
                  <a:srgbClr val="0000FF"/>
                </a:solidFill>
                <a:latin typeface="Cambria" pitchFamily="18" charset="0"/>
                <a:ea typeface="Times New Roman" pitchFamily="18" charset="0"/>
                <a:cs typeface="Arial" pitchFamily="34" charset="0"/>
              </a:rPr>
              <a:t>Oefening :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nl-NL" sz="10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Eén persoon brengt een probleem in en legt uit hoe hij/zij er mee om ging.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Iedereen bedenkt een compliment.</a:t>
            </a:r>
            <a:endParaRPr kumimoji="0" lang="nl-NL" sz="32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7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7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7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7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07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7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30721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nl-NL" b="1" dirty="0">
                <a:solidFill>
                  <a:srgbClr val="0000FF"/>
                </a:solidFill>
              </a:rPr>
              <a:t>Huiswerk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95536" y="2564904"/>
            <a:ext cx="8229600" cy="338437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dirty="0">
                <a:solidFill>
                  <a:srgbClr val="0000FF"/>
                </a:solidFill>
              </a:rPr>
              <a:t>Lees het voorbeeld van een oplossingsgericht vraaggesprek (</a:t>
            </a:r>
            <a:r>
              <a:rPr lang="nl-NL" dirty="0" err="1">
                <a:solidFill>
                  <a:srgbClr val="0000FF"/>
                </a:solidFill>
              </a:rPr>
              <a:t>blz</a:t>
            </a:r>
            <a:r>
              <a:rPr lang="nl-NL" dirty="0">
                <a:solidFill>
                  <a:srgbClr val="0000FF"/>
                </a:solidFill>
              </a:rPr>
              <a:t> 57)</a:t>
            </a:r>
          </a:p>
          <a:p>
            <a:pPr marL="0" indent="0">
              <a:buNone/>
            </a:pPr>
            <a:r>
              <a:rPr lang="nl-NL" dirty="0">
                <a:solidFill>
                  <a:srgbClr val="0000FF"/>
                </a:solidFill>
              </a:rPr>
              <a:t>Beschrijf welke typische oplossingsgerichte vragen je herkent in de uitgewerkte dialoog.</a:t>
            </a:r>
          </a:p>
          <a:p>
            <a:pPr marL="0" indent="0">
              <a:buNone/>
            </a:pPr>
            <a:r>
              <a:rPr lang="nl-NL" dirty="0">
                <a:solidFill>
                  <a:srgbClr val="0000FF"/>
                </a:solidFill>
              </a:rPr>
              <a:t>Ga aan de slag met complimenten, </a:t>
            </a:r>
            <a:r>
              <a:rPr lang="nl-NL" dirty="0" err="1">
                <a:solidFill>
                  <a:srgbClr val="0000FF"/>
                </a:solidFill>
              </a:rPr>
              <a:t>copingsvragen</a:t>
            </a:r>
            <a:r>
              <a:rPr lang="nl-NL" dirty="0">
                <a:solidFill>
                  <a:srgbClr val="0000FF"/>
                </a:solidFill>
              </a:rPr>
              <a:t> en ambitievragen bij collega’s, familieleden…….</a:t>
            </a:r>
          </a:p>
          <a:p>
            <a:pPr>
              <a:buNone/>
            </a:pPr>
            <a:endParaRPr lang="nl-NL" dirty="0">
              <a:solidFill>
                <a:srgbClr val="0000FF"/>
              </a:solidFill>
            </a:endParaRPr>
          </a:p>
        </p:txBody>
      </p:sp>
      <p:pic>
        <p:nvPicPr>
          <p:cNvPr id="32770" name="Picture 2" descr="http://www.ies-a.com/tweede_leerjaar/huiswerkTEK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188640"/>
            <a:ext cx="2105025" cy="2152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Waag de sprong naar de oplossing</a:t>
            </a:r>
          </a:p>
        </p:txBody>
      </p:sp>
      <p:pic>
        <p:nvPicPr>
          <p:cNvPr id="23554" name="Picture 2" descr="http://www.infomarketeers.nl/wp-content/uploads/2011/05/spron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44824"/>
            <a:ext cx="8090687" cy="46514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www.whitegadget.com/attachments/pc-wallpapers/130338d1358923418-photo-frame-photo-frame-image-1024x7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-457200"/>
            <a:ext cx="9145016" cy="7315200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576" y="620688"/>
            <a:ext cx="7581528" cy="1143000"/>
          </a:xfrm>
        </p:spPr>
        <p:txBody>
          <a:bodyPr/>
          <a:lstStyle/>
          <a:p>
            <a:r>
              <a:rPr lang="en-US" dirty="0">
                <a:solidFill>
                  <a:srgbClr val="0000FF"/>
                </a:solidFill>
              </a:rPr>
              <a:t>Open Frame</a:t>
            </a:r>
            <a:endParaRPr lang="nl-NL" dirty="0">
              <a:solidFill>
                <a:srgbClr val="0000FF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15616" y="1412776"/>
            <a:ext cx="7128792" cy="2980927"/>
          </a:xfrm>
        </p:spPr>
        <p:txBody>
          <a:bodyPr>
            <a:normAutofit/>
          </a:bodyPr>
          <a:lstStyle/>
          <a:p>
            <a:r>
              <a:rPr lang="en-US" dirty="0" err="1">
                <a:solidFill>
                  <a:srgbClr val="0000FF"/>
                </a:solidFill>
              </a:rPr>
              <a:t>Vragen</a:t>
            </a:r>
            <a:endParaRPr lang="en-US" dirty="0">
              <a:solidFill>
                <a:srgbClr val="0000FF"/>
              </a:solidFill>
            </a:endParaRPr>
          </a:p>
          <a:p>
            <a:r>
              <a:rPr lang="en-US" dirty="0" err="1">
                <a:solidFill>
                  <a:srgbClr val="0000FF"/>
                </a:solidFill>
              </a:rPr>
              <a:t>Gebeurtenissen</a:t>
            </a:r>
            <a:endParaRPr lang="en-US" dirty="0">
              <a:solidFill>
                <a:srgbClr val="0000FF"/>
              </a:solidFill>
            </a:endParaRPr>
          </a:p>
          <a:p>
            <a:r>
              <a:rPr lang="en-US" dirty="0" err="1">
                <a:solidFill>
                  <a:srgbClr val="0000FF"/>
                </a:solidFill>
              </a:rPr>
              <a:t>Korte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verhalen</a:t>
            </a:r>
            <a:endParaRPr lang="en-US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dirty="0" err="1">
                <a:solidFill>
                  <a:srgbClr val="0000FF"/>
                </a:solidFill>
              </a:rPr>
              <a:t>Deel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een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echte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levenservaring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om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na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te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denken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vanuit</a:t>
            </a:r>
            <a:r>
              <a:rPr lang="en-US" dirty="0">
                <a:solidFill>
                  <a:srgbClr val="0000FF"/>
                </a:solidFill>
              </a:rPr>
              <a:t> NLP</a:t>
            </a:r>
            <a:endParaRPr lang="nl-NL" dirty="0">
              <a:solidFill>
                <a:srgbClr val="0000FF"/>
              </a:solidFill>
            </a:endParaRPr>
          </a:p>
        </p:txBody>
      </p:sp>
      <p:sp>
        <p:nvSpPr>
          <p:cNvPr id="5" name="Tijdelijke aanduiding voor inhoud 2"/>
          <p:cNvSpPr txBox="1">
            <a:spLocks/>
          </p:cNvSpPr>
          <p:nvPr/>
        </p:nvSpPr>
        <p:spPr>
          <a:xfrm>
            <a:off x="899592" y="4284712"/>
            <a:ext cx="7497216" cy="656456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b="1" i="1" dirty="0" err="1">
                <a:solidFill>
                  <a:srgbClr val="0000FF"/>
                </a:solidFill>
              </a:rPr>
              <a:t>Doel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toepassen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van NLP in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jouw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eigen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werkelijkheid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nl-NL" sz="3200" b="1" i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8" name="Picture 8" descr="Afbeeldingsresultaat voor vieze drol"/>
          <p:cNvPicPr>
            <a:picLocks noChangeAspect="1" noChangeArrowheads="1"/>
          </p:cNvPicPr>
          <p:nvPr/>
        </p:nvPicPr>
        <p:blipFill>
          <a:blip r:embed="rId2" cstate="print"/>
          <a:srcRect l="8847" t="23591" r="5635"/>
          <a:stretch>
            <a:fillRect/>
          </a:stretch>
        </p:blipFill>
        <p:spPr bwMode="auto">
          <a:xfrm>
            <a:off x="5364088" y="2780928"/>
            <a:ext cx="2088232" cy="1865784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78098"/>
          </a:xfrm>
        </p:spPr>
        <p:txBody>
          <a:bodyPr>
            <a:normAutofit/>
          </a:bodyPr>
          <a:lstStyle/>
          <a:p>
            <a:r>
              <a:rPr lang="nl-NL" b="1" dirty="0">
                <a:solidFill>
                  <a:srgbClr val="0000FF"/>
                </a:solidFill>
              </a:rPr>
              <a:t>Mapping Across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6276453"/>
            <a:ext cx="8229600" cy="60893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nl-NL" dirty="0">
                <a:solidFill>
                  <a:srgbClr val="0000FF"/>
                </a:solidFill>
              </a:rPr>
              <a:t>Maak harmonie in jezelf, creëer succes in jezelf!</a:t>
            </a:r>
          </a:p>
        </p:txBody>
      </p:sp>
      <p:pic>
        <p:nvPicPr>
          <p:cNvPr id="13330" name="Picture 18" descr="http://www.pastoralehulpverleningjongeren.nl/wp-content/uploads/2013/03/Wanneer-ben-je-werkelijk-vrij.bmp"/>
          <p:cNvPicPr>
            <a:picLocks noChangeAspect="1" noChangeArrowheads="1"/>
          </p:cNvPicPr>
          <p:nvPr/>
        </p:nvPicPr>
        <p:blipFill>
          <a:blip r:embed="rId3" cstate="print"/>
          <a:srcRect b="14606"/>
          <a:stretch>
            <a:fillRect/>
          </a:stretch>
        </p:blipFill>
        <p:spPr bwMode="auto">
          <a:xfrm>
            <a:off x="0" y="750188"/>
            <a:ext cx="9144000" cy="5357623"/>
          </a:xfrm>
          <a:prstGeom prst="rect">
            <a:avLst/>
          </a:prstGeom>
          <a:noFill/>
        </p:spPr>
      </p:pic>
      <p:sp>
        <p:nvSpPr>
          <p:cNvPr id="12" name="Rechthoek 11"/>
          <p:cNvSpPr/>
          <p:nvPr/>
        </p:nvSpPr>
        <p:spPr>
          <a:xfrm rot="19752957">
            <a:off x="2108180" y="2785619"/>
            <a:ext cx="56189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nl-NL" sz="5400" b="1" cap="none" spc="0" dirty="0">
                <a:ln w="11430"/>
                <a:solidFill>
                  <a:srgbClr val="EF836D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Vrij van verslaving!</a:t>
            </a:r>
          </a:p>
        </p:txBody>
      </p:sp>
    </p:spTree>
    <p:extLst>
      <p:ext uri="{BB962C8B-B14F-4D97-AF65-F5344CB8AC3E}">
        <p14:creationId xmlns:p14="http://schemas.microsoft.com/office/powerpoint/2010/main" val="3432980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Afbeeldingsresultaat voor vieze poep"/>
          <p:cNvPicPr>
            <a:picLocks noChangeAspect="1" noChangeArrowheads="1"/>
          </p:cNvPicPr>
          <p:nvPr/>
        </p:nvPicPr>
        <p:blipFill>
          <a:blip r:embed="rId2" cstate="print"/>
          <a:srcRect l="7076" t="9434" r="55188" b="52829"/>
          <a:stretch>
            <a:fillRect/>
          </a:stretch>
        </p:blipFill>
        <p:spPr bwMode="auto">
          <a:xfrm>
            <a:off x="5022699" y="734847"/>
            <a:ext cx="3207039" cy="1528036"/>
          </a:xfrm>
          <a:prstGeom prst="rect">
            <a:avLst/>
          </a:prstGeom>
          <a:noFill/>
        </p:spPr>
      </p:pic>
      <p:pic>
        <p:nvPicPr>
          <p:cNvPr id="15368" name="Picture 8" descr="Afbeeldingsresultaat voor vieze drol"/>
          <p:cNvPicPr>
            <a:picLocks noChangeAspect="1" noChangeArrowheads="1"/>
          </p:cNvPicPr>
          <p:nvPr/>
        </p:nvPicPr>
        <p:blipFill>
          <a:blip r:embed="rId3" cstate="print"/>
          <a:srcRect l="8847" t="23591" r="5635"/>
          <a:stretch>
            <a:fillRect/>
          </a:stretch>
        </p:blipFill>
        <p:spPr bwMode="auto">
          <a:xfrm>
            <a:off x="5022700" y="2325811"/>
            <a:ext cx="2861668" cy="1865784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78098"/>
          </a:xfrm>
        </p:spPr>
        <p:txBody>
          <a:bodyPr>
            <a:normAutofit/>
          </a:bodyPr>
          <a:lstStyle/>
          <a:p>
            <a:r>
              <a:rPr lang="nl-NL" b="1" dirty="0">
                <a:solidFill>
                  <a:srgbClr val="0000FF"/>
                </a:solidFill>
              </a:rPr>
              <a:t>Mapping Across</a:t>
            </a:r>
          </a:p>
        </p:txBody>
      </p:sp>
      <p:pic>
        <p:nvPicPr>
          <p:cNvPr id="13314" name="Picture 2" descr="http://nul251.info/wp-content/uploads/2011/04/roke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64" y="464070"/>
            <a:ext cx="2637172" cy="1766951"/>
          </a:xfrm>
          <a:prstGeom prst="rect">
            <a:avLst/>
          </a:prstGeom>
          <a:noFill/>
        </p:spPr>
      </p:pic>
      <p:pic>
        <p:nvPicPr>
          <p:cNvPr id="13316" name="Picture 4" descr="http://www.mt.nl/generated/C630x400_84c2275e89e501fcbf064bd4a7d0cdc1-143039991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512344"/>
            <a:ext cx="2351032" cy="1492719"/>
          </a:xfrm>
          <a:prstGeom prst="rect">
            <a:avLst/>
          </a:prstGeom>
          <a:noFill/>
        </p:spPr>
      </p:pic>
      <p:pic>
        <p:nvPicPr>
          <p:cNvPr id="13324" name="Picture 12" descr="http://cdn.welingelichtekringen.nl/wp-content/uploads/2014/04/Selfie-verslaving.jpg"/>
          <p:cNvPicPr>
            <a:picLocks noChangeAspect="1" noChangeArrowheads="1"/>
          </p:cNvPicPr>
          <p:nvPr/>
        </p:nvPicPr>
        <p:blipFill>
          <a:blip r:embed="rId6" cstate="print"/>
          <a:srcRect l="8798" t="14415" r="9517" b="13510"/>
          <a:stretch>
            <a:fillRect/>
          </a:stretch>
        </p:blipFill>
        <p:spPr bwMode="auto">
          <a:xfrm>
            <a:off x="179512" y="5032624"/>
            <a:ext cx="2004459" cy="1584176"/>
          </a:xfrm>
          <a:prstGeom prst="rect">
            <a:avLst/>
          </a:prstGeom>
          <a:noFill/>
        </p:spPr>
      </p:pic>
      <p:pic>
        <p:nvPicPr>
          <p:cNvPr id="13322" name="Picture 10" descr="http://jongin.gelderland.nl/upload/image/300px-Nailbitebad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19671" y="3446687"/>
            <a:ext cx="2084172" cy="1585937"/>
          </a:xfrm>
          <a:prstGeom prst="rect">
            <a:avLst/>
          </a:prstGeom>
          <a:noFill/>
        </p:spPr>
      </p:pic>
      <p:pic>
        <p:nvPicPr>
          <p:cNvPr id="13326" name="Picture 14" descr="http://www.ggznieuws.nl/home/wp-content/uploads/2015/11/smartphone-verslaving.jpg"/>
          <p:cNvPicPr>
            <a:picLocks noChangeAspect="1" noChangeArrowheads="1"/>
          </p:cNvPicPr>
          <p:nvPr/>
        </p:nvPicPr>
        <p:blipFill>
          <a:blip r:embed="rId8" cstate="print"/>
          <a:srcRect r="32000"/>
          <a:stretch>
            <a:fillRect/>
          </a:stretch>
        </p:blipFill>
        <p:spPr bwMode="auto">
          <a:xfrm>
            <a:off x="2852944" y="5019672"/>
            <a:ext cx="2270778" cy="1669689"/>
          </a:xfrm>
          <a:prstGeom prst="rect">
            <a:avLst/>
          </a:prstGeom>
          <a:noFill/>
        </p:spPr>
      </p:pic>
      <p:pic>
        <p:nvPicPr>
          <p:cNvPr id="13328" name="Picture 16" descr="http://static1.hln.be/static/photo/2009/15/10/13/media_xl_981403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28072" y="1819641"/>
            <a:ext cx="2729188" cy="1542838"/>
          </a:xfrm>
          <a:prstGeom prst="rect">
            <a:avLst/>
          </a:prstGeom>
          <a:noFill/>
        </p:spPr>
      </p:pic>
      <p:sp>
        <p:nvSpPr>
          <p:cNvPr id="12" name="Rechthoek 11"/>
          <p:cNvSpPr/>
          <p:nvPr/>
        </p:nvSpPr>
        <p:spPr>
          <a:xfrm rot="19752957">
            <a:off x="2108180" y="2785619"/>
            <a:ext cx="56189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nl-NL" sz="5400" b="1" cap="none" spc="0" dirty="0">
                <a:ln w="11430"/>
                <a:solidFill>
                  <a:srgbClr val="EF836D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Vrij van verslaving!</a:t>
            </a:r>
          </a:p>
        </p:txBody>
      </p:sp>
      <p:sp>
        <p:nvSpPr>
          <p:cNvPr id="14" name="Rechthoek 13"/>
          <p:cNvSpPr/>
          <p:nvPr/>
        </p:nvSpPr>
        <p:spPr>
          <a:xfrm rot="19752957">
            <a:off x="28119" y="1518305"/>
            <a:ext cx="38311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nl-NL" sz="54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Verslavingen</a:t>
            </a:r>
          </a:p>
        </p:txBody>
      </p:sp>
      <p:pic>
        <p:nvPicPr>
          <p:cNvPr id="15364" name="Picture 4" descr="Afbeeldingsresultaat voor vies gezicht"/>
          <p:cNvPicPr>
            <a:picLocks noChangeAspect="1" noChangeArrowheads="1"/>
          </p:cNvPicPr>
          <p:nvPr/>
        </p:nvPicPr>
        <p:blipFill>
          <a:blip r:embed="rId10" cstate="print"/>
          <a:srcRect l="29979" r="27551" b="9402"/>
          <a:stretch>
            <a:fillRect/>
          </a:stretch>
        </p:blipFill>
        <p:spPr bwMode="auto">
          <a:xfrm>
            <a:off x="7468866" y="1340768"/>
            <a:ext cx="1675134" cy="1872207"/>
          </a:xfrm>
          <a:prstGeom prst="rect">
            <a:avLst/>
          </a:prstGeom>
          <a:noFill/>
        </p:spPr>
      </p:pic>
      <p:pic>
        <p:nvPicPr>
          <p:cNvPr id="15366" name="Picture 6" descr="http://1.bp.blogspot.com/-bsUkc_p0jYM/UzhQyF-rQ-I/AAAAAAAAEZ0/f4r_p_Bjnzk/s1600/4-5-biljoen-sigarettenpeuken-vervuilen-aarde-jaarlijks-id1138470-620x400.jpg"/>
          <p:cNvPicPr>
            <a:picLocks noChangeAspect="1" noChangeArrowheads="1"/>
          </p:cNvPicPr>
          <p:nvPr/>
        </p:nvPicPr>
        <p:blipFill>
          <a:blip r:embed="rId11" cstate="print"/>
          <a:srcRect l="8535" t="5670" r="41472" b="43301"/>
          <a:stretch>
            <a:fillRect/>
          </a:stretch>
        </p:blipFill>
        <p:spPr bwMode="auto">
          <a:xfrm>
            <a:off x="5987778" y="5156923"/>
            <a:ext cx="3141397" cy="1701077"/>
          </a:xfrm>
          <a:prstGeom prst="rect">
            <a:avLst/>
          </a:prstGeom>
          <a:noFill/>
        </p:spPr>
      </p:pic>
      <p:sp>
        <p:nvSpPr>
          <p:cNvPr id="5" name="Rechthoek 4">
            <a:extLst>
              <a:ext uri="{FF2B5EF4-FFF2-40B4-BE49-F238E27FC236}">
                <a16:creationId xmlns:a16="http://schemas.microsoft.com/office/drawing/2014/main" id="{C5CD3EC4-A84E-4B15-AF9C-FEB5D0B8F6DC}"/>
              </a:ext>
            </a:extLst>
          </p:cNvPr>
          <p:cNvSpPr/>
          <p:nvPr/>
        </p:nvSpPr>
        <p:spPr>
          <a:xfrm>
            <a:off x="5987778" y="5050041"/>
            <a:ext cx="315984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7200" b="1" dirty="0">
                <a:ln w="0"/>
                <a:solidFill>
                  <a:srgbClr val="A4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Bah!!!!!</a:t>
            </a:r>
            <a:endParaRPr lang="nl-NL" sz="7200" b="1" cap="none" spc="0" dirty="0">
              <a:ln w="0"/>
              <a:solidFill>
                <a:srgbClr val="A4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Rechthoek 18"/>
          <p:cNvSpPr/>
          <p:nvPr/>
        </p:nvSpPr>
        <p:spPr>
          <a:xfrm rot="19752957">
            <a:off x="4546075" y="3526090"/>
            <a:ext cx="455355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nl-NL" sz="54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Verslaving vies </a:t>
            </a:r>
          </a:p>
          <a:p>
            <a:pPr algn="ctr"/>
            <a:r>
              <a:rPr lang="nl-NL" sz="54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gaan vinden</a:t>
            </a:r>
          </a:p>
        </p:txBody>
      </p:sp>
      <p:sp>
        <p:nvSpPr>
          <p:cNvPr id="21" name="Rechthoek 20">
            <a:extLst>
              <a:ext uri="{FF2B5EF4-FFF2-40B4-BE49-F238E27FC236}">
                <a16:creationId xmlns:a16="http://schemas.microsoft.com/office/drawing/2014/main" id="{BC29B2FD-50E2-4BD6-AD3B-A44745B3BAC2}"/>
              </a:ext>
            </a:extLst>
          </p:cNvPr>
          <p:cNvSpPr/>
          <p:nvPr/>
        </p:nvSpPr>
        <p:spPr>
          <a:xfrm>
            <a:off x="4932040" y="552386"/>
            <a:ext cx="329769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7200" b="1" dirty="0">
                <a:ln w="0"/>
                <a:solidFill>
                  <a:srgbClr val="A4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Vies!!!!!</a:t>
            </a:r>
            <a:endParaRPr lang="nl-NL" sz="7200" b="1" cap="none" spc="0" dirty="0">
              <a:ln w="0"/>
              <a:solidFill>
                <a:srgbClr val="A4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5" grpId="0"/>
      <p:bldP spid="19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 descr="afawassen in grijs.jpg">
            <a:extLst>
              <a:ext uri="{FF2B5EF4-FFF2-40B4-BE49-F238E27FC236}">
                <a16:creationId xmlns:a16="http://schemas.microsoft.com/office/drawing/2014/main" id="{35BFF2A4-9F1E-46A2-9284-00F5E12579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lum bright="-20000"/>
          </a:blip>
          <a:stretch>
            <a:fillRect/>
          </a:stretch>
        </p:blipFill>
        <p:spPr>
          <a:xfrm>
            <a:off x="1187624" y="0"/>
            <a:ext cx="7128792" cy="6858000"/>
          </a:xfrm>
          <a:prstGeom prst="rect">
            <a:avLst/>
          </a:prstGeom>
        </p:spPr>
      </p:pic>
      <p:sp>
        <p:nvSpPr>
          <p:cNvPr id="10" name="Rechthoek 9">
            <a:extLst>
              <a:ext uri="{FF2B5EF4-FFF2-40B4-BE49-F238E27FC236}">
                <a16:creationId xmlns:a16="http://schemas.microsoft.com/office/drawing/2014/main" id="{41A70F32-CACE-4CC8-8FA8-653EE6D72189}"/>
              </a:ext>
            </a:extLst>
          </p:cNvPr>
          <p:cNvSpPr/>
          <p:nvPr/>
        </p:nvSpPr>
        <p:spPr>
          <a:xfrm>
            <a:off x="-21269" y="400596"/>
            <a:ext cx="9144001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72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Wat vindt je </a:t>
            </a:r>
          </a:p>
          <a:p>
            <a:pPr algn="ctr"/>
            <a:r>
              <a:rPr lang="nl-NL" sz="7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</a:t>
            </a:r>
            <a:r>
              <a:rPr lang="nl-NL" sz="72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 nog niet zo leuk?</a:t>
            </a:r>
          </a:p>
        </p:txBody>
      </p:sp>
      <p:pic>
        <p:nvPicPr>
          <p:cNvPr id="1026" name="Picture 2" descr="Afbeeldingsresultaat voor genieten">
            <a:extLst>
              <a:ext uri="{FF2B5EF4-FFF2-40B4-BE49-F238E27FC236}">
                <a16:creationId xmlns:a16="http://schemas.microsoft.com/office/drawing/2014/main" id="{A4894D2A-7DB6-464B-B2A0-9470EA259B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93" r="23374"/>
          <a:stretch/>
        </p:blipFill>
        <p:spPr bwMode="auto">
          <a:xfrm>
            <a:off x="-42538" y="0"/>
            <a:ext cx="91865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hoek 3">
            <a:extLst>
              <a:ext uri="{FF2B5EF4-FFF2-40B4-BE49-F238E27FC236}">
                <a16:creationId xmlns:a16="http://schemas.microsoft.com/office/drawing/2014/main" id="{8E70D090-DE61-4BF1-BB8F-E4962DB0B272}"/>
              </a:ext>
            </a:extLst>
          </p:cNvPr>
          <p:cNvSpPr/>
          <p:nvPr/>
        </p:nvSpPr>
        <p:spPr>
          <a:xfrm>
            <a:off x="-21269" y="4149080"/>
            <a:ext cx="9154635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88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Wat wil je nog </a:t>
            </a:r>
          </a:p>
          <a:p>
            <a:pPr algn="ctr"/>
            <a:r>
              <a:rPr lang="nl-NL" sz="8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</a:t>
            </a:r>
            <a:r>
              <a:rPr lang="nl-NL" sz="80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euker</a:t>
            </a:r>
            <a:r>
              <a:rPr lang="nl-NL" sz="88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gaan vinden?</a:t>
            </a:r>
          </a:p>
        </p:txBody>
      </p:sp>
    </p:spTree>
    <p:extLst>
      <p:ext uri="{BB962C8B-B14F-4D97-AF65-F5344CB8AC3E}">
        <p14:creationId xmlns:p14="http://schemas.microsoft.com/office/powerpoint/2010/main" val="3554687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>
            <a:normAutofit/>
          </a:bodyPr>
          <a:lstStyle/>
          <a:p>
            <a:r>
              <a:rPr lang="nl-NL" sz="3600" b="1" dirty="0">
                <a:solidFill>
                  <a:srgbClr val="0000FF"/>
                </a:solidFill>
              </a:rPr>
              <a:t>Stel je vindt afwassen niet zo leuk…….</a:t>
            </a:r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0" y="57150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En…..je wilt er eigenlijk wel plezier in </a:t>
            </a:r>
            <a:r>
              <a:rPr lang="nl-NL" sz="3600" dirty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hebben.</a:t>
            </a:r>
            <a:endParaRPr kumimoji="0" lang="nl-NL" sz="36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Afbeelding 4" descr="afawassen in grijs.jpg"/>
          <p:cNvPicPr>
            <a:picLocks noChangeAspect="1"/>
          </p:cNvPicPr>
          <p:nvPr/>
        </p:nvPicPr>
        <p:blipFill>
          <a:blip r:embed="rId2" cstate="print">
            <a:lum bright="-20000"/>
          </a:blip>
          <a:stretch>
            <a:fillRect/>
          </a:stretch>
        </p:blipFill>
        <p:spPr>
          <a:xfrm>
            <a:off x="251520" y="1196752"/>
            <a:ext cx="4067175" cy="4581525"/>
          </a:xfrm>
          <a:prstGeom prst="rect">
            <a:avLst/>
          </a:prstGeom>
        </p:spPr>
      </p:pic>
      <p:pic>
        <p:nvPicPr>
          <p:cNvPr id="8" name="Afbeelding 7" descr="afawassen in kleur blijgrij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1268760"/>
            <a:ext cx="4067175" cy="4581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-43192"/>
            <a:ext cx="8229600" cy="1033048"/>
          </a:xfrm>
        </p:spPr>
        <p:txBody>
          <a:bodyPr>
            <a:noAutofit/>
          </a:bodyPr>
          <a:lstStyle/>
          <a:p>
            <a:r>
              <a:rPr lang="en-US" sz="6600" b="1" dirty="0" err="1">
                <a:solidFill>
                  <a:srgbClr val="0000FF"/>
                </a:solidFill>
              </a:rPr>
              <a:t>Submodaliteiten</a:t>
            </a:r>
            <a:endParaRPr lang="nl-NL" sz="5400" b="1" dirty="0">
              <a:solidFill>
                <a:srgbClr val="0000FF"/>
              </a:solidFill>
            </a:endParaRPr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3522841"/>
              </p:ext>
            </p:extLst>
          </p:nvPr>
        </p:nvGraphicFramePr>
        <p:xfrm>
          <a:off x="3095836" y="2911936"/>
          <a:ext cx="2592288" cy="2316480"/>
        </p:xfrm>
        <a:graphic>
          <a:graphicData uri="http://schemas.openxmlformats.org/drawingml/2006/table">
            <a:tbl>
              <a:tblPr/>
              <a:tblGrid>
                <a:gridCol w="25922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634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3200" b="1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= Auditief</a:t>
                      </a:r>
                    </a:p>
                  </a:txBody>
                  <a:tcPr marL="24720" marR="247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724">
                <a:tc>
                  <a:txBody>
                    <a:bodyPr/>
                    <a:lstStyle/>
                    <a:p>
                      <a:pPr marL="0" lvl="0" indent="-342900" algn="l" defTabSz="914400" rtl="0" eaLnBrk="1" latinLnBrk="0" hangingPunct="1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nl-NL" sz="2400" kern="1200" noProof="0" dirty="0">
                          <a:solidFill>
                            <a:schemeClr val="tx1"/>
                          </a:solidFill>
                          <a:latin typeface="Calibri (Hoofdtekst)"/>
                          <a:ea typeface="+mn-ea"/>
                          <a:cs typeface="+mn-cs"/>
                        </a:rPr>
                        <a:t>Luid of Zacht</a:t>
                      </a:r>
                    </a:p>
                  </a:txBody>
                  <a:tcPr marL="24720" marR="247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724">
                <a:tc>
                  <a:txBody>
                    <a:bodyPr/>
                    <a:lstStyle/>
                    <a:p>
                      <a:pPr marL="0" lvl="0" indent="-342900" algn="l" defTabSz="914400" rtl="0" eaLnBrk="1" latinLnBrk="0" hangingPunct="1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nl-NL" sz="2400" kern="1200" noProof="0" dirty="0">
                          <a:solidFill>
                            <a:schemeClr val="tx1"/>
                          </a:solidFill>
                          <a:latin typeface="Calibri (Hoofdtekst)"/>
                          <a:ea typeface="+mn-ea"/>
                          <a:cs typeface="+mn-cs"/>
                        </a:rPr>
                        <a:t>Ritme</a:t>
                      </a:r>
                    </a:p>
                  </a:txBody>
                  <a:tcPr marL="24720" marR="247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724">
                <a:tc>
                  <a:txBody>
                    <a:bodyPr/>
                    <a:lstStyle/>
                    <a:p>
                      <a:pPr marL="0" lvl="0" indent="-342900" algn="l" defTabSz="914400" rtl="0" eaLnBrk="1" latinLnBrk="0" hangingPunct="1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nl-NL" sz="2400" kern="1200" noProof="0" dirty="0">
                          <a:solidFill>
                            <a:schemeClr val="tx1"/>
                          </a:solidFill>
                          <a:latin typeface="Calibri (Hoofdtekst)"/>
                          <a:ea typeface="+mn-ea"/>
                          <a:cs typeface="+mn-cs"/>
                        </a:rPr>
                        <a:t>Nadruk op bepaalde woorden</a:t>
                      </a:r>
                    </a:p>
                  </a:txBody>
                  <a:tcPr marL="24720" marR="247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724">
                <a:tc>
                  <a:txBody>
                    <a:bodyPr/>
                    <a:lstStyle/>
                    <a:p>
                      <a:pPr marL="0" lvl="0" indent="-342900" algn="l" defTabSz="914400" rtl="0" eaLnBrk="1" latinLnBrk="0" hangingPunct="1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nl-NL" sz="2400" kern="1200" noProof="0" dirty="0">
                          <a:solidFill>
                            <a:schemeClr val="tx1"/>
                          </a:solidFill>
                          <a:latin typeface="Calibri (Hoofdtekst)"/>
                          <a:ea typeface="+mn-ea"/>
                          <a:cs typeface="+mn-cs"/>
                        </a:rPr>
                        <a:t>Snel of langzaam</a:t>
                      </a:r>
                    </a:p>
                  </a:txBody>
                  <a:tcPr marL="24720" marR="247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5" name="Tijdelijke aanduiding voor inhoud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7954982"/>
              </p:ext>
            </p:extLst>
          </p:nvPr>
        </p:nvGraphicFramePr>
        <p:xfrm>
          <a:off x="251520" y="2911936"/>
          <a:ext cx="2664296" cy="2621280"/>
        </p:xfrm>
        <a:graphic>
          <a:graphicData uri="http://schemas.openxmlformats.org/drawingml/2006/table">
            <a:tbl>
              <a:tblPr/>
              <a:tblGrid>
                <a:gridCol w="26642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92021">
                <a:tc>
                  <a:txBody>
                    <a:bodyPr/>
                    <a:lstStyle/>
                    <a:p>
                      <a:pPr marL="342900" lvl="0" indent="-342900" algn="ctr" defTabSz="914400" rtl="0" eaLnBrk="1" latinLnBrk="0" hangingPunct="1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nl-NL" sz="2800" b="1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 = Visueel</a:t>
                      </a:r>
                    </a:p>
                  </a:txBody>
                  <a:tcPr marL="24720" marR="247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2021">
                <a:tc>
                  <a:txBody>
                    <a:bodyPr/>
                    <a:lstStyle/>
                    <a:p>
                      <a:pPr marL="342900" lvl="0" indent="-342900" algn="l" defTabSz="914400" rtl="0" eaLnBrk="1" latinLnBrk="0" hangingPunct="1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nl-NL" sz="24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Geassocieerd / Gedissocieerd</a:t>
                      </a:r>
                    </a:p>
                  </a:txBody>
                  <a:tcPr marL="24720" marR="247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202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nl-NL" sz="24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Zwart-Wit of Kleurig</a:t>
                      </a:r>
                    </a:p>
                  </a:txBody>
                  <a:tcPr marL="24720" marR="247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2021">
                <a:tc>
                  <a:txBody>
                    <a:bodyPr/>
                    <a:lstStyle/>
                    <a:p>
                      <a:pPr marL="342900" lvl="0" indent="-342900" algn="l" defTabSz="914400" rtl="0" eaLnBrk="1" latinLnBrk="0" hangingPunct="1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nl-NL" sz="24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Grootte</a:t>
                      </a:r>
                      <a:r>
                        <a:rPr lang="nl-NL" sz="2400" kern="1200" baseline="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van het </a:t>
                      </a:r>
                      <a:r>
                        <a:rPr lang="nl-NL" sz="24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Plaatje</a:t>
                      </a:r>
                    </a:p>
                  </a:txBody>
                  <a:tcPr marL="24720" marR="247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2021">
                <a:tc>
                  <a:txBody>
                    <a:bodyPr/>
                    <a:lstStyle/>
                    <a:p>
                      <a:pPr marL="342900" lvl="0" indent="-342900" algn="l" defTabSz="914400" rtl="0" eaLnBrk="1" latinLnBrk="0" hangingPunct="1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nl-NL" sz="24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Dichtbij</a:t>
                      </a:r>
                      <a:r>
                        <a:rPr lang="nl-NL" sz="2400" kern="1200" baseline="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of Ver weg</a:t>
                      </a:r>
                      <a:endParaRPr lang="nl-NL" sz="2400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4720" marR="247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Titel 1"/>
          <p:cNvSpPr txBox="1">
            <a:spLocks/>
          </p:cNvSpPr>
          <p:nvPr/>
        </p:nvSpPr>
        <p:spPr>
          <a:xfrm>
            <a:off x="0" y="989856"/>
            <a:ext cx="3466220" cy="866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V</a:t>
            </a:r>
            <a:r>
              <a:rPr lang="en-US" sz="5400" b="1" dirty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400" b="1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A</a:t>
            </a:r>
            <a:r>
              <a:rPr lang="en-US" sz="5400" b="1" dirty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 K </a:t>
            </a:r>
            <a:r>
              <a:rPr lang="en-US" sz="5400" b="1" dirty="0">
                <a:solidFill>
                  <a:schemeClr val="accent3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O</a:t>
            </a:r>
            <a:r>
              <a:rPr lang="en-US" sz="5400" b="1" dirty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400" b="1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G</a:t>
            </a:r>
            <a:endParaRPr kumimoji="0" lang="nl-NL" sz="44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ABCC8B57-C8B5-445D-A406-F301576739CA}"/>
              </a:ext>
            </a:extLst>
          </p:cNvPr>
          <p:cNvSpPr txBox="1"/>
          <p:nvPr/>
        </p:nvSpPr>
        <p:spPr>
          <a:xfrm>
            <a:off x="2881752" y="1869937"/>
            <a:ext cx="46203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000" b="1" dirty="0">
                <a:solidFill>
                  <a:srgbClr val="FF0000"/>
                </a:solidFill>
              </a:rPr>
              <a:t>Wat zijn de ‘drivers’?</a:t>
            </a:r>
          </a:p>
        </p:txBody>
      </p:sp>
      <p:graphicFrame>
        <p:nvGraphicFramePr>
          <p:cNvPr id="8" name="Tabel 7">
            <a:extLst>
              <a:ext uri="{FF2B5EF4-FFF2-40B4-BE49-F238E27FC236}">
                <a16:creationId xmlns:a16="http://schemas.microsoft.com/office/drawing/2014/main" id="{EA5F6ACD-13FF-4D34-97B2-9049DF820A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7661781"/>
              </p:ext>
            </p:extLst>
          </p:nvPr>
        </p:nvGraphicFramePr>
        <p:xfrm>
          <a:off x="5868144" y="2911936"/>
          <a:ext cx="3098800" cy="165887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98800">
                  <a:extLst>
                    <a:ext uri="{9D8B030D-6E8A-4147-A177-3AD203B41FA5}">
                      <a16:colId xmlns:a16="http://schemas.microsoft.com/office/drawing/2014/main" val="153164961"/>
                    </a:ext>
                  </a:extLst>
                </a:gridCol>
              </a:tblGrid>
              <a:tr h="179705">
                <a:tc>
                  <a:txBody>
                    <a:bodyPr/>
                    <a:lstStyle/>
                    <a:p>
                      <a:pPr marL="0" indent="-347345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15900" algn="l"/>
                          <a:tab pos="457200" algn="l"/>
                        </a:tabLst>
                      </a:pPr>
                      <a:r>
                        <a:rPr lang="nl-NL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 = Kinesthetisch</a:t>
                      </a:r>
                    </a:p>
                  </a:txBody>
                  <a:tcPr marL="24765" marR="2476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0420327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marL="0" lvl="0" indent="-34290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nl-NL" sz="2400" kern="1200">
                          <a:solidFill>
                            <a:schemeClr val="tx1"/>
                          </a:solidFill>
                          <a:latin typeface="Calibri (Hoofdtekst)"/>
                          <a:ea typeface="+mn-ea"/>
                          <a:cs typeface="+mn-cs"/>
                        </a:rPr>
                        <a:t>Beweging</a:t>
                      </a:r>
                    </a:p>
                  </a:txBody>
                  <a:tcPr marL="24765" marR="2476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9359391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marL="0" lvl="0" indent="-34290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nl-NL" sz="2400" kern="1200">
                          <a:solidFill>
                            <a:schemeClr val="tx1"/>
                          </a:solidFill>
                          <a:latin typeface="Calibri (Hoofdtekst)"/>
                          <a:ea typeface="+mn-ea"/>
                          <a:cs typeface="+mn-cs"/>
                        </a:rPr>
                        <a:t>Gewicht:  Zwaar of Licht</a:t>
                      </a:r>
                    </a:p>
                  </a:txBody>
                  <a:tcPr marL="24765" marR="2476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7708053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marL="0" lvl="0" indent="-34290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nl-NL" sz="2400" kern="1200" dirty="0">
                          <a:solidFill>
                            <a:schemeClr val="tx1"/>
                          </a:solidFill>
                          <a:latin typeface="Calibri (Hoofdtekst)"/>
                          <a:ea typeface="+mn-ea"/>
                          <a:cs typeface="+mn-cs"/>
                        </a:rPr>
                        <a:t>Klein of groot</a:t>
                      </a:r>
                    </a:p>
                  </a:txBody>
                  <a:tcPr marL="24765" marR="2476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151566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5698976" cy="864096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0000FF"/>
                </a:solidFill>
              </a:rPr>
              <a:t>Mapping across</a:t>
            </a:r>
            <a:endParaRPr lang="nl-NL" b="1" dirty="0">
              <a:solidFill>
                <a:srgbClr val="0000FF"/>
              </a:solidFill>
            </a:endParaRPr>
          </a:p>
        </p:txBody>
      </p:sp>
      <p:pic>
        <p:nvPicPr>
          <p:cNvPr id="17" name="Picture 318" descr="bron: het plezier dat je in dansen heb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909" y="1700808"/>
            <a:ext cx="2555875" cy="2865271"/>
          </a:xfrm>
          <a:prstGeom prst="rect">
            <a:avLst/>
          </a:prstGeom>
          <a:noFill/>
        </p:spPr>
      </p:pic>
      <p:sp>
        <p:nvSpPr>
          <p:cNvPr id="18" name="Text Box 319"/>
          <p:cNvSpPr txBox="1">
            <a:spLocks noChangeArrowheads="1"/>
          </p:cNvSpPr>
          <p:nvPr/>
        </p:nvSpPr>
        <p:spPr bwMode="auto">
          <a:xfrm>
            <a:off x="144016" y="5301208"/>
            <a:ext cx="2987824" cy="7920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nl-NL" sz="2400" dirty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Bron</a:t>
            </a:r>
            <a:r>
              <a:rPr kumimoji="0" lang="nl-NL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cs typeface="Arial" pitchFamily="34" charset="0"/>
              </a:rPr>
              <a:t>: bijv. het plezier dat je hebt als je danst.</a:t>
            </a:r>
            <a:endParaRPr kumimoji="0" lang="nl-NL" sz="40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 Box 322"/>
          <p:cNvSpPr txBox="1">
            <a:spLocks noChangeArrowheads="1"/>
          </p:cNvSpPr>
          <p:nvPr/>
        </p:nvSpPr>
        <p:spPr bwMode="auto">
          <a:xfrm>
            <a:off x="4932040" y="5229200"/>
            <a:ext cx="3744416" cy="108011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nl-NL" sz="2400" dirty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Neem deze bron naar een andere context: voel plezier in het afwassen</a:t>
            </a:r>
          </a:p>
        </p:txBody>
      </p:sp>
      <p:sp>
        <p:nvSpPr>
          <p:cNvPr id="22" name="Text Box 322"/>
          <p:cNvSpPr txBox="1">
            <a:spLocks noChangeArrowheads="1"/>
          </p:cNvSpPr>
          <p:nvPr/>
        </p:nvSpPr>
        <p:spPr bwMode="auto">
          <a:xfrm>
            <a:off x="5436096" y="620688"/>
            <a:ext cx="3240360" cy="93610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nl-NL" sz="3200" b="1" dirty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Van onaangenaam naar prettig</a:t>
            </a:r>
            <a:endParaRPr kumimoji="0" lang="nl-NL" sz="4800" b="1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 l="61478" t="37203" r="17705" b="10189"/>
          <a:stretch>
            <a:fillRect/>
          </a:stretch>
        </p:blipFill>
        <p:spPr bwMode="auto">
          <a:xfrm>
            <a:off x="3995936" y="3140968"/>
            <a:ext cx="2295872" cy="202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AutoShape 320"/>
          <p:cNvSpPr>
            <a:spLocks noChangeArrowheads="1"/>
          </p:cNvSpPr>
          <p:nvPr/>
        </p:nvSpPr>
        <p:spPr bwMode="auto">
          <a:xfrm>
            <a:off x="2915816" y="1628800"/>
            <a:ext cx="1800200" cy="3096344"/>
          </a:xfrm>
          <a:prstGeom prst="rightArrow">
            <a:avLst>
              <a:gd name="adj1" fmla="val 50000"/>
              <a:gd name="adj2" fmla="val 34749"/>
            </a:avLst>
          </a:prstGeom>
          <a:solidFill>
            <a:srgbClr val="FF9797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Maak deze bron beschikbaar in een andere context</a:t>
            </a:r>
            <a:endParaRPr kumimoji="0" lang="nl-NL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Afbeelding 13" descr="afwassen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6354" y="3212976"/>
            <a:ext cx="1962150" cy="2028825"/>
          </a:xfrm>
          <a:prstGeom prst="rect">
            <a:avLst/>
          </a:prstGeom>
        </p:spPr>
      </p:pic>
      <p:sp>
        <p:nvSpPr>
          <p:cNvPr id="11" name="PIJL-RECHTS 10"/>
          <p:cNvSpPr/>
          <p:nvPr/>
        </p:nvSpPr>
        <p:spPr>
          <a:xfrm>
            <a:off x="6156176" y="3429000"/>
            <a:ext cx="1656184" cy="50405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b="1" dirty="0"/>
              <a:t>Mapping </a:t>
            </a:r>
            <a:r>
              <a:rPr lang="nl-NL" sz="1400" b="1" dirty="0" err="1"/>
              <a:t>across</a:t>
            </a:r>
            <a:endParaRPr lang="nl-NL" b="1" dirty="0"/>
          </a:p>
        </p:txBody>
      </p:sp>
      <p:pic>
        <p:nvPicPr>
          <p:cNvPr id="15" name="Afbeelding 14" descr="dansengedacht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84168" y="1685925"/>
            <a:ext cx="2390775" cy="1743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1" grpId="0" animBg="1"/>
      <p:bldP spid="22" grpId="0" animBg="1"/>
      <p:bldP spid="19" grpId="0" animBg="1"/>
      <p:bldP spid="11" grpId="0" animBg="1"/>
    </p:bld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3953</TotalTime>
  <Words>1052</Words>
  <Application>Microsoft Office PowerPoint</Application>
  <PresentationFormat>Diavoorstelling (4:3)</PresentationFormat>
  <Paragraphs>202</Paragraphs>
  <Slides>28</Slides>
  <Notes>0</Notes>
  <HiddenSlides>8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28</vt:i4>
      </vt:variant>
    </vt:vector>
  </HeadingPairs>
  <TitlesOfParts>
    <vt:vector size="35" baseType="lpstr">
      <vt:lpstr>Arial</vt:lpstr>
      <vt:lpstr>Arial Black</vt:lpstr>
      <vt:lpstr>Brush Script MT</vt:lpstr>
      <vt:lpstr>Calibri</vt:lpstr>
      <vt:lpstr>Calibri (Hoofdtekst)</vt:lpstr>
      <vt:lpstr>Cambria</vt:lpstr>
      <vt:lpstr>Office-thema</vt:lpstr>
      <vt:lpstr>bij de NLP-vervolgcursus “Met je ongekende vermogens je succes vergroten”</vt:lpstr>
      <vt:lpstr>Zonnestraaltjes</vt:lpstr>
      <vt:lpstr>Open Frame</vt:lpstr>
      <vt:lpstr>Mapping Across</vt:lpstr>
      <vt:lpstr>Mapping Across</vt:lpstr>
      <vt:lpstr>PowerPoint-presentatie</vt:lpstr>
      <vt:lpstr>Stel je vindt afwassen niet zo leuk…….</vt:lpstr>
      <vt:lpstr>Submodaliteiten</vt:lpstr>
      <vt:lpstr>Mapping across</vt:lpstr>
      <vt:lpstr>Oplossingsgericht werken</vt:lpstr>
      <vt:lpstr>Van focussen op het probleem </vt:lpstr>
      <vt:lpstr>Naar oplossingen</vt:lpstr>
      <vt:lpstr>PowerPoint-presentatie</vt:lpstr>
      <vt:lpstr>OplossingsgerichteUitgangspunten</vt:lpstr>
      <vt:lpstr>Creëer Hoop</vt:lpstr>
      <vt:lpstr>Schaalvraag</vt:lpstr>
      <vt:lpstr>Hoe kom je een treedje hoger?</vt:lpstr>
      <vt:lpstr>PowerPoint-presentatie</vt:lpstr>
      <vt:lpstr>De schaalvraag</vt:lpstr>
      <vt:lpstr>De basisstappen bij de schaalvraag</vt:lpstr>
      <vt:lpstr>Copingsschaal</vt:lpstr>
      <vt:lpstr>Ambitie schaal</vt:lpstr>
      <vt:lpstr>Uitzonderingsvragen</vt:lpstr>
      <vt:lpstr>Copings vragen</vt:lpstr>
      <vt:lpstr>Ambitievragen</vt:lpstr>
      <vt:lpstr>PowerPoint-presentatie</vt:lpstr>
      <vt:lpstr>Huiswerk</vt:lpstr>
      <vt:lpstr>Waag de sprong naar de oplossing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Admin</dc:creator>
  <cp:lastModifiedBy>sytse tjallingii</cp:lastModifiedBy>
  <cp:revision>150</cp:revision>
  <dcterms:created xsi:type="dcterms:W3CDTF">2013-10-09T11:49:54Z</dcterms:created>
  <dcterms:modified xsi:type="dcterms:W3CDTF">2019-02-25T12:14:56Z</dcterms:modified>
</cp:coreProperties>
</file>