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437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439" r:id="rId15"/>
    <p:sldId id="304" r:id="rId16"/>
    <p:sldId id="301" r:id="rId17"/>
    <p:sldId id="302" r:id="rId18"/>
    <p:sldId id="303" r:id="rId19"/>
    <p:sldId id="300" r:id="rId20"/>
    <p:sldId id="438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5E8FF"/>
    <a:srgbClr val="FFB3B3"/>
    <a:srgbClr val="ABDDFF"/>
    <a:srgbClr val="8FD2FF"/>
    <a:srgbClr val="79C9FF"/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34D2F-ED4F-43FA-A7ED-5E346EFBB95B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F5753-C271-4DDE-9865-84A20AA3ECA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1F733-FF5E-4945-91B8-D4E05BA47B7A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BE7CA-C89C-4755-BC56-0B2ACD83064A}" type="datetimeFigureOut">
              <a:rPr lang="nl-NL" smtClean="0"/>
              <a:pPr/>
              <a:t>11-2-2019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2BD2-A350-47F0-85B3-EC3B023E0EC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>
                <a:solidFill>
                  <a:srgbClr val="FF0000"/>
                </a:solidFill>
              </a:rPr>
              <a:t> “Met je ongekende vermogens je succes vergroten”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2017 week 5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9872" y="398215"/>
            <a:ext cx="3775150" cy="92211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Voorbeeld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701758" y="2204864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1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355976" y="2204864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2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766292" y="4434170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3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4355976" y="4540196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4</a:t>
            </a:r>
          </a:p>
        </p:txBody>
      </p:sp>
      <p:grpSp>
        <p:nvGrpSpPr>
          <p:cNvPr id="3" name="Groep 39"/>
          <p:cNvGrpSpPr/>
          <p:nvPr/>
        </p:nvGrpSpPr>
        <p:grpSpPr>
          <a:xfrm>
            <a:off x="539552" y="1700808"/>
            <a:ext cx="8136904" cy="4896544"/>
            <a:chOff x="539552" y="1700808"/>
            <a:chExt cx="8136904" cy="4896544"/>
          </a:xfrm>
        </p:grpSpPr>
        <p:cxnSp>
          <p:nvCxnSpPr>
            <p:cNvPr id="29703" name="AutoShape 7"/>
            <p:cNvCxnSpPr>
              <a:cxnSpLocks noChangeShapeType="1"/>
            </p:cNvCxnSpPr>
            <p:nvPr/>
          </p:nvCxnSpPr>
          <p:spPr bwMode="auto">
            <a:xfrm flipV="1">
              <a:off x="551503" y="4342231"/>
              <a:ext cx="7409498" cy="285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4" name="AutoShape 8"/>
            <p:cNvCxnSpPr>
              <a:cxnSpLocks noChangeShapeType="1"/>
            </p:cNvCxnSpPr>
            <p:nvPr/>
          </p:nvCxnSpPr>
          <p:spPr bwMode="auto">
            <a:xfrm flipH="1" flipV="1">
              <a:off x="8666099" y="1701730"/>
              <a:ext cx="10357" cy="4349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5" name="AutoShape 9"/>
            <p:cNvCxnSpPr>
              <a:cxnSpLocks noChangeShapeType="1"/>
            </p:cNvCxnSpPr>
            <p:nvPr/>
          </p:nvCxnSpPr>
          <p:spPr bwMode="auto">
            <a:xfrm flipH="1" flipV="1">
              <a:off x="7961001" y="2041012"/>
              <a:ext cx="10357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6" name="AutoShape 10"/>
            <p:cNvCxnSpPr>
              <a:cxnSpLocks noChangeShapeType="1"/>
            </p:cNvCxnSpPr>
            <p:nvPr/>
          </p:nvCxnSpPr>
          <p:spPr bwMode="auto">
            <a:xfrm>
              <a:off x="551503" y="2060373"/>
              <a:ext cx="0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7" name="AutoShape 11"/>
            <p:cNvCxnSpPr>
              <a:cxnSpLocks noChangeShapeType="1"/>
            </p:cNvCxnSpPr>
            <p:nvPr/>
          </p:nvCxnSpPr>
          <p:spPr bwMode="auto">
            <a:xfrm>
              <a:off x="551503" y="2060373"/>
              <a:ext cx="7489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8" name="AutoShape 12"/>
            <p:cNvCxnSpPr>
              <a:cxnSpLocks noChangeShapeType="1"/>
            </p:cNvCxnSpPr>
            <p:nvPr/>
          </p:nvCxnSpPr>
          <p:spPr bwMode="auto">
            <a:xfrm flipH="1">
              <a:off x="4220400" y="2060373"/>
              <a:ext cx="11951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9" name="AutoShape 13"/>
            <p:cNvCxnSpPr>
              <a:cxnSpLocks noChangeShapeType="1"/>
            </p:cNvCxnSpPr>
            <p:nvPr/>
          </p:nvCxnSpPr>
          <p:spPr bwMode="auto">
            <a:xfrm>
              <a:off x="551503" y="6596430"/>
              <a:ext cx="7489170" cy="9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0" name="AutoShape 14"/>
            <p:cNvCxnSpPr>
              <a:cxnSpLocks noChangeShapeType="1"/>
            </p:cNvCxnSpPr>
            <p:nvPr/>
          </p:nvCxnSpPr>
          <p:spPr bwMode="auto">
            <a:xfrm flipV="1">
              <a:off x="551503" y="1700808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1" name="AutoShape 15"/>
            <p:cNvCxnSpPr>
              <a:cxnSpLocks noChangeShapeType="1"/>
            </p:cNvCxnSpPr>
            <p:nvPr/>
          </p:nvCxnSpPr>
          <p:spPr bwMode="auto">
            <a:xfrm>
              <a:off x="1364157" y="1700808"/>
              <a:ext cx="72899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2" name="AutoShape 16"/>
            <p:cNvCxnSpPr>
              <a:cxnSpLocks noChangeShapeType="1"/>
            </p:cNvCxnSpPr>
            <p:nvPr/>
          </p:nvCxnSpPr>
          <p:spPr bwMode="auto">
            <a:xfrm flipV="1">
              <a:off x="7961001" y="1700808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3" name="AutoShape 17"/>
            <p:cNvCxnSpPr>
              <a:cxnSpLocks noChangeShapeType="1"/>
            </p:cNvCxnSpPr>
            <p:nvPr/>
          </p:nvCxnSpPr>
          <p:spPr bwMode="auto">
            <a:xfrm flipV="1">
              <a:off x="8040673" y="6050628"/>
              <a:ext cx="613475" cy="525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4" name="AutoShape 18"/>
            <p:cNvCxnSpPr>
              <a:cxnSpLocks noChangeShapeType="1"/>
            </p:cNvCxnSpPr>
            <p:nvPr/>
          </p:nvCxnSpPr>
          <p:spPr bwMode="auto">
            <a:xfrm flipV="1">
              <a:off x="539552" y="3982666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5" name="AutoShape 19"/>
            <p:cNvCxnSpPr>
              <a:cxnSpLocks noChangeShapeType="1"/>
            </p:cNvCxnSpPr>
            <p:nvPr/>
          </p:nvCxnSpPr>
          <p:spPr bwMode="auto">
            <a:xfrm>
              <a:off x="1352207" y="3982666"/>
              <a:ext cx="286819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6" name="AutoShape 20"/>
            <p:cNvCxnSpPr>
              <a:cxnSpLocks noChangeShapeType="1"/>
            </p:cNvCxnSpPr>
            <p:nvPr/>
          </p:nvCxnSpPr>
          <p:spPr bwMode="auto">
            <a:xfrm flipV="1">
              <a:off x="4220400" y="3982666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7" name="AutoShape 21"/>
            <p:cNvCxnSpPr>
              <a:cxnSpLocks noChangeShapeType="1"/>
            </p:cNvCxnSpPr>
            <p:nvPr/>
          </p:nvCxnSpPr>
          <p:spPr bwMode="auto">
            <a:xfrm>
              <a:off x="4925497" y="3982666"/>
              <a:ext cx="30458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8" name="AutoShape 22"/>
            <p:cNvCxnSpPr>
              <a:cxnSpLocks noChangeShapeType="1"/>
            </p:cNvCxnSpPr>
            <p:nvPr/>
          </p:nvCxnSpPr>
          <p:spPr bwMode="auto">
            <a:xfrm flipH="1" flipV="1">
              <a:off x="1352207" y="2060373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9" name="AutoShape 23"/>
            <p:cNvCxnSpPr>
              <a:cxnSpLocks noChangeShapeType="1"/>
            </p:cNvCxnSpPr>
            <p:nvPr/>
          </p:nvCxnSpPr>
          <p:spPr bwMode="auto">
            <a:xfrm flipH="1" flipV="1">
              <a:off x="4925497" y="4369890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0" name="AutoShape 24"/>
            <p:cNvCxnSpPr>
              <a:cxnSpLocks noChangeShapeType="1"/>
            </p:cNvCxnSpPr>
            <p:nvPr/>
          </p:nvCxnSpPr>
          <p:spPr bwMode="auto">
            <a:xfrm flipH="1" flipV="1">
              <a:off x="1364157" y="4369890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1" name="AutoShape 25"/>
            <p:cNvCxnSpPr>
              <a:cxnSpLocks noChangeShapeType="1"/>
            </p:cNvCxnSpPr>
            <p:nvPr/>
          </p:nvCxnSpPr>
          <p:spPr bwMode="auto">
            <a:xfrm flipH="1" flipV="1">
              <a:off x="4913546" y="2060373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2" name="AutoShape 26"/>
            <p:cNvCxnSpPr>
              <a:cxnSpLocks noChangeShapeType="1"/>
            </p:cNvCxnSpPr>
            <p:nvPr/>
          </p:nvCxnSpPr>
          <p:spPr bwMode="auto">
            <a:xfrm flipV="1">
              <a:off x="551503" y="6236865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3" name="AutoShape 27"/>
            <p:cNvCxnSpPr>
              <a:cxnSpLocks noChangeShapeType="1"/>
            </p:cNvCxnSpPr>
            <p:nvPr/>
          </p:nvCxnSpPr>
          <p:spPr bwMode="auto">
            <a:xfrm>
              <a:off x="1364157" y="6236865"/>
              <a:ext cx="286819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4" name="AutoShape 28"/>
            <p:cNvCxnSpPr>
              <a:cxnSpLocks noChangeShapeType="1"/>
            </p:cNvCxnSpPr>
            <p:nvPr/>
          </p:nvCxnSpPr>
          <p:spPr bwMode="auto">
            <a:xfrm flipV="1">
              <a:off x="4232350" y="6236865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5" name="AutoShape 29"/>
            <p:cNvCxnSpPr>
              <a:cxnSpLocks noChangeShapeType="1"/>
            </p:cNvCxnSpPr>
            <p:nvPr/>
          </p:nvCxnSpPr>
          <p:spPr bwMode="auto">
            <a:xfrm>
              <a:off x="4937448" y="6236865"/>
              <a:ext cx="303391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</p:grpSp>
      <p:graphicFrame>
        <p:nvGraphicFramePr>
          <p:cNvPr id="32" name="Tabel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39665"/>
              </p:ext>
            </p:extLst>
          </p:nvPr>
        </p:nvGraphicFramePr>
        <p:xfrm>
          <a:off x="4716016" y="2996952"/>
          <a:ext cx="2524125" cy="1152128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Wat je graag zou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willen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zijn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ben humoristisch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ben waardevol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ben een goede opvoeder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el 36"/>
          <p:cNvGraphicFramePr>
            <a:graphicFrameLocks noGrp="1"/>
          </p:cNvGraphicFramePr>
          <p:nvPr/>
        </p:nvGraphicFramePr>
        <p:xfrm>
          <a:off x="1043608" y="2996952"/>
          <a:ext cx="2524125" cy="1152128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nl-NL" sz="14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Wat je voor jezelf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kwijt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wilt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Ik ben te serieus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Ik ben te aarzelend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Ik ben te angstig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el 37"/>
          <p:cNvGraphicFramePr>
            <a:graphicFrameLocks noGrp="1"/>
          </p:cNvGraphicFramePr>
          <p:nvPr/>
        </p:nvGraphicFramePr>
        <p:xfrm>
          <a:off x="1115616" y="5013176"/>
          <a:ext cx="2448272" cy="1440160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Wat je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vroeger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was,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was verlegen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was een zwak jongetje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was een speels jongetje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el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43432"/>
              </p:ext>
            </p:extLst>
          </p:nvPr>
        </p:nvGraphicFramePr>
        <p:xfrm>
          <a:off x="4788024" y="5004704"/>
          <a:ext cx="2524125" cy="1448632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8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Calibri"/>
                          <a:ea typeface="Times New Roman"/>
                        </a:rPr>
                        <a:t>4</a:t>
                      </a:r>
                      <a:r>
                        <a:rPr lang="nl-NL" sz="1150" dirty="0">
                          <a:latin typeface="Calibri"/>
                          <a:ea typeface="Times New Roman"/>
                        </a:rPr>
                        <a:t> Waar je </a:t>
                      </a:r>
                      <a:r>
                        <a:rPr lang="nl-NL" sz="1400" b="1" u="sng" dirty="0">
                          <a:latin typeface="Calibri"/>
                          <a:ea typeface="Times New Roman"/>
                        </a:rPr>
                        <a:t>blij/tevreden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50" dirty="0">
                          <a:latin typeface="Calibri"/>
                          <a:ea typeface="Times New Roman"/>
                        </a:rPr>
                        <a:t>over bent,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ben een goede moeder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ben zorgzaam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Ik ben leergierig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Gekromde PIJL-RECHTS 41"/>
          <p:cNvSpPr/>
          <p:nvPr/>
        </p:nvSpPr>
        <p:spPr>
          <a:xfrm>
            <a:off x="107504" y="2636912"/>
            <a:ext cx="504056" cy="2520280"/>
          </a:xfrm>
          <a:prstGeom prst="curvedRightArrow">
            <a:avLst>
              <a:gd name="adj1" fmla="val 42901"/>
              <a:gd name="adj2" fmla="val 128978"/>
              <a:gd name="adj3" fmla="val 195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3" name="Gekromde PIJL-RECHTS 42"/>
          <p:cNvSpPr/>
          <p:nvPr/>
        </p:nvSpPr>
        <p:spPr>
          <a:xfrm>
            <a:off x="3779912" y="2564904"/>
            <a:ext cx="504056" cy="2520280"/>
          </a:xfrm>
          <a:prstGeom prst="curvedRightArrow">
            <a:avLst>
              <a:gd name="adj1" fmla="val 42901"/>
              <a:gd name="adj2" fmla="val 128978"/>
              <a:gd name="adj3" fmla="val 195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Volgorde van de oefening in de visualisatie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701758" y="2204864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1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355976" y="2204864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2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766292" y="4434170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3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4355976" y="4540196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4</a:t>
            </a:r>
          </a:p>
        </p:txBody>
      </p:sp>
      <p:grpSp>
        <p:nvGrpSpPr>
          <p:cNvPr id="3" name="Groep 39"/>
          <p:cNvGrpSpPr/>
          <p:nvPr/>
        </p:nvGrpSpPr>
        <p:grpSpPr>
          <a:xfrm>
            <a:off x="539552" y="1700808"/>
            <a:ext cx="8136904" cy="4896544"/>
            <a:chOff x="539552" y="1700808"/>
            <a:chExt cx="8136904" cy="4896544"/>
          </a:xfrm>
        </p:grpSpPr>
        <p:cxnSp>
          <p:nvCxnSpPr>
            <p:cNvPr id="29703" name="AutoShape 7"/>
            <p:cNvCxnSpPr>
              <a:cxnSpLocks noChangeShapeType="1"/>
            </p:cNvCxnSpPr>
            <p:nvPr/>
          </p:nvCxnSpPr>
          <p:spPr bwMode="auto">
            <a:xfrm flipV="1">
              <a:off x="551503" y="4342231"/>
              <a:ext cx="7409498" cy="285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4" name="AutoShape 8"/>
            <p:cNvCxnSpPr>
              <a:cxnSpLocks noChangeShapeType="1"/>
            </p:cNvCxnSpPr>
            <p:nvPr/>
          </p:nvCxnSpPr>
          <p:spPr bwMode="auto">
            <a:xfrm flipH="1" flipV="1">
              <a:off x="8666099" y="1701730"/>
              <a:ext cx="10357" cy="4349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5" name="AutoShape 9"/>
            <p:cNvCxnSpPr>
              <a:cxnSpLocks noChangeShapeType="1"/>
            </p:cNvCxnSpPr>
            <p:nvPr/>
          </p:nvCxnSpPr>
          <p:spPr bwMode="auto">
            <a:xfrm flipH="1" flipV="1">
              <a:off x="7961001" y="2041012"/>
              <a:ext cx="10357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6" name="AutoShape 10"/>
            <p:cNvCxnSpPr>
              <a:cxnSpLocks noChangeShapeType="1"/>
            </p:cNvCxnSpPr>
            <p:nvPr/>
          </p:nvCxnSpPr>
          <p:spPr bwMode="auto">
            <a:xfrm>
              <a:off x="551503" y="2060373"/>
              <a:ext cx="0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7" name="AutoShape 11"/>
            <p:cNvCxnSpPr>
              <a:cxnSpLocks noChangeShapeType="1"/>
            </p:cNvCxnSpPr>
            <p:nvPr/>
          </p:nvCxnSpPr>
          <p:spPr bwMode="auto">
            <a:xfrm>
              <a:off x="551503" y="2060373"/>
              <a:ext cx="7489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8" name="AutoShape 12"/>
            <p:cNvCxnSpPr>
              <a:cxnSpLocks noChangeShapeType="1"/>
            </p:cNvCxnSpPr>
            <p:nvPr/>
          </p:nvCxnSpPr>
          <p:spPr bwMode="auto">
            <a:xfrm flipH="1">
              <a:off x="4220400" y="2060373"/>
              <a:ext cx="11951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9" name="AutoShape 13"/>
            <p:cNvCxnSpPr>
              <a:cxnSpLocks noChangeShapeType="1"/>
            </p:cNvCxnSpPr>
            <p:nvPr/>
          </p:nvCxnSpPr>
          <p:spPr bwMode="auto">
            <a:xfrm>
              <a:off x="551503" y="6596430"/>
              <a:ext cx="7489170" cy="9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0" name="AutoShape 14"/>
            <p:cNvCxnSpPr>
              <a:cxnSpLocks noChangeShapeType="1"/>
            </p:cNvCxnSpPr>
            <p:nvPr/>
          </p:nvCxnSpPr>
          <p:spPr bwMode="auto">
            <a:xfrm flipV="1">
              <a:off x="551503" y="1700808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1" name="AutoShape 15"/>
            <p:cNvCxnSpPr>
              <a:cxnSpLocks noChangeShapeType="1"/>
            </p:cNvCxnSpPr>
            <p:nvPr/>
          </p:nvCxnSpPr>
          <p:spPr bwMode="auto">
            <a:xfrm>
              <a:off x="1364157" y="1700808"/>
              <a:ext cx="72899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2" name="AutoShape 16"/>
            <p:cNvCxnSpPr>
              <a:cxnSpLocks noChangeShapeType="1"/>
            </p:cNvCxnSpPr>
            <p:nvPr/>
          </p:nvCxnSpPr>
          <p:spPr bwMode="auto">
            <a:xfrm flipV="1">
              <a:off x="7961001" y="1700808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3" name="AutoShape 17"/>
            <p:cNvCxnSpPr>
              <a:cxnSpLocks noChangeShapeType="1"/>
            </p:cNvCxnSpPr>
            <p:nvPr/>
          </p:nvCxnSpPr>
          <p:spPr bwMode="auto">
            <a:xfrm flipV="1">
              <a:off x="8040673" y="6050628"/>
              <a:ext cx="613475" cy="525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4" name="AutoShape 18"/>
            <p:cNvCxnSpPr>
              <a:cxnSpLocks noChangeShapeType="1"/>
            </p:cNvCxnSpPr>
            <p:nvPr/>
          </p:nvCxnSpPr>
          <p:spPr bwMode="auto">
            <a:xfrm flipV="1">
              <a:off x="539552" y="3982666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5" name="AutoShape 19"/>
            <p:cNvCxnSpPr>
              <a:cxnSpLocks noChangeShapeType="1"/>
            </p:cNvCxnSpPr>
            <p:nvPr/>
          </p:nvCxnSpPr>
          <p:spPr bwMode="auto">
            <a:xfrm>
              <a:off x="1352207" y="3982666"/>
              <a:ext cx="286819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6" name="AutoShape 20"/>
            <p:cNvCxnSpPr>
              <a:cxnSpLocks noChangeShapeType="1"/>
            </p:cNvCxnSpPr>
            <p:nvPr/>
          </p:nvCxnSpPr>
          <p:spPr bwMode="auto">
            <a:xfrm flipV="1">
              <a:off x="4220400" y="3982666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7" name="AutoShape 21"/>
            <p:cNvCxnSpPr>
              <a:cxnSpLocks noChangeShapeType="1"/>
            </p:cNvCxnSpPr>
            <p:nvPr/>
          </p:nvCxnSpPr>
          <p:spPr bwMode="auto">
            <a:xfrm>
              <a:off x="4925497" y="3982666"/>
              <a:ext cx="30458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8" name="AutoShape 22"/>
            <p:cNvCxnSpPr>
              <a:cxnSpLocks noChangeShapeType="1"/>
            </p:cNvCxnSpPr>
            <p:nvPr/>
          </p:nvCxnSpPr>
          <p:spPr bwMode="auto">
            <a:xfrm flipH="1" flipV="1">
              <a:off x="1352207" y="2060373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9" name="AutoShape 23"/>
            <p:cNvCxnSpPr>
              <a:cxnSpLocks noChangeShapeType="1"/>
            </p:cNvCxnSpPr>
            <p:nvPr/>
          </p:nvCxnSpPr>
          <p:spPr bwMode="auto">
            <a:xfrm flipH="1" flipV="1">
              <a:off x="4925497" y="4369890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0" name="AutoShape 24"/>
            <p:cNvCxnSpPr>
              <a:cxnSpLocks noChangeShapeType="1"/>
            </p:cNvCxnSpPr>
            <p:nvPr/>
          </p:nvCxnSpPr>
          <p:spPr bwMode="auto">
            <a:xfrm flipH="1" flipV="1">
              <a:off x="1364157" y="4369890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1" name="AutoShape 25"/>
            <p:cNvCxnSpPr>
              <a:cxnSpLocks noChangeShapeType="1"/>
            </p:cNvCxnSpPr>
            <p:nvPr/>
          </p:nvCxnSpPr>
          <p:spPr bwMode="auto">
            <a:xfrm flipH="1" flipV="1">
              <a:off x="4913546" y="2060373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2" name="AutoShape 26"/>
            <p:cNvCxnSpPr>
              <a:cxnSpLocks noChangeShapeType="1"/>
            </p:cNvCxnSpPr>
            <p:nvPr/>
          </p:nvCxnSpPr>
          <p:spPr bwMode="auto">
            <a:xfrm flipV="1">
              <a:off x="551503" y="6236865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3" name="AutoShape 27"/>
            <p:cNvCxnSpPr>
              <a:cxnSpLocks noChangeShapeType="1"/>
            </p:cNvCxnSpPr>
            <p:nvPr/>
          </p:nvCxnSpPr>
          <p:spPr bwMode="auto">
            <a:xfrm>
              <a:off x="1364157" y="6236865"/>
              <a:ext cx="286819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4" name="AutoShape 28"/>
            <p:cNvCxnSpPr>
              <a:cxnSpLocks noChangeShapeType="1"/>
            </p:cNvCxnSpPr>
            <p:nvPr/>
          </p:nvCxnSpPr>
          <p:spPr bwMode="auto">
            <a:xfrm flipV="1">
              <a:off x="4232350" y="6236865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5" name="AutoShape 29"/>
            <p:cNvCxnSpPr>
              <a:cxnSpLocks noChangeShapeType="1"/>
            </p:cNvCxnSpPr>
            <p:nvPr/>
          </p:nvCxnSpPr>
          <p:spPr bwMode="auto">
            <a:xfrm>
              <a:off x="4937448" y="6236865"/>
              <a:ext cx="303391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</p:grpSp>
      <p:graphicFrame>
        <p:nvGraphicFramePr>
          <p:cNvPr id="32" name="Tabel 31"/>
          <p:cNvGraphicFramePr>
            <a:graphicFrameLocks noGrp="1"/>
          </p:cNvGraphicFramePr>
          <p:nvPr/>
        </p:nvGraphicFramePr>
        <p:xfrm>
          <a:off x="4716016" y="2996952"/>
          <a:ext cx="2524125" cy="1152128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Wat je graag zou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willen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zijn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el 36"/>
          <p:cNvGraphicFramePr>
            <a:graphicFrameLocks noGrp="1"/>
          </p:cNvGraphicFramePr>
          <p:nvPr/>
        </p:nvGraphicFramePr>
        <p:xfrm>
          <a:off x="1043608" y="2996952"/>
          <a:ext cx="2524125" cy="1152128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nl-NL" sz="14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Wat je voor jezelf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kwijt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wilt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………………………………………...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el 37"/>
          <p:cNvGraphicFramePr>
            <a:graphicFrameLocks noGrp="1"/>
          </p:cNvGraphicFramePr>
          <p:nvPr/>
        </p:nvGraphicFramePr>
        <p:xfrm>
          <a:off x="1115616" y="5013176"/>
          <a:ext cx="2448272" cy="1440160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Wat je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vroeger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was,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el 38"/>
          <p:cNvGraphicFramePr>
            <a:graphicFrameLocks noGrp="1"/>
          </p:cNvGraphicFramePr>
          <p:nvPr/>
        </p:nvGraphicFramePr>
        <p:xfrm>
          <a:off x="4788024" y="5004704"/>
          <a:ext cx="2524125" cy="1448632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8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Calibri"/>
                          <a:ea typeface="Times New Roman"/>
                        </a:rPr>
                        <a:t>4</a:t>
                      </a:r>
                      <a:r>
                        <a:rPr lang="nl-NL" sz="1150" dirty="0">
                          <a:latin typeface="Calibri"/>
                          <a:ea typeface="Times New Roman"/>
                        </a:rPr>
                        <a:t> Waar je </a:t>
                      </a:r>
                      <a:r>
                        <a:rPr lang="nl-NL" sz="1400" b="1" u="sng" dirty="0">
                          <a:latin typeface="Calibri"/>
                          <a:ea typeface="Times New Roman"/>
                        </a:rPr>
                        <a:t>blij/tevreden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50" dirty="0">
                          <a:latin typeface="Calibri"/>
                          <a:ea typeface="Times New Roman"/>
                        </a:rPr>
                        <a:t>over bent, </a:t>
                      </a:r>
                      <a:endParaRPr lang="nl-NL" sz="11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Gekromde PIJL-RECHTS 41"/>
          <p:cNvSpPr/>
          <p:nvPr/>
        </p:nvSpPr>
        <p:spPr>
          <a:xfrm>
            <a:off x="107504" y="2636912"/>
            <a:ext cx="504056" cy="2520280"/>
          </a:xfrm>
          <a:prstGeom prst="curvedRightArrow">
            <a:avLst>
              <a:gd name="adj1" fmla="val 42901"/>
              <a:gd name="adj2" fmla="val 128978"/>
              <a:gd name="adj3" fmla="val 195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3" name="Gekromde PIJL-RECHTS 42"/>
          <p:cNvSpPr/>
          <p:nvPr/>
        </p:nvSpPr>
        <p:spPr>
          <a:xfrm>
            <a:off x="3779912" y="2564904"/>
            <a:ext cx="504056" cy="2520280"/>
          </a:xfrm>
          <a:prstGeom prst="curvedRightArrow">
            <a:avLst>
              <a:gd name="adj1" fmla="val 42901"/>
              <a:gd name="adj2" fmla="val 128978"/>
              <a:gd name="adj3" fmla="val 195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E21E573-7C6F-4EA9-B56B-7CB481236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9" t="3233" r="15586" b="2358"/>
          <a:stretch/>
        </p:blipFill>
        <p:spPr>
          <a:xfrm>
            <a:off x="2125556" y="2473366"/>
            <a:ext cx="3526564" cy="37469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7314"/>
            <a:ext cx="6084168" cy="864096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Opruimen wat je kwijt wilt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6211156"/>
            <a:ext cx="7056784" cy="646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Opgeruimd staat netjes!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EE78F646-C01A-4717-A936-3398C0298E47}"/>
              </a:ext>
            </a:extLst>
          </p:cNvPr>
          <p:cNvSpPr/>
          <p:nvPr/>
        </p:nvSpPr>
        <p:spPr>
          <a:xfrm rot="16746809">
            <a:off x="3377800" y="3248981"/>
            <a:ext cx="1155536" cy="36004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C2E288CC-1E03-4E62-9CF9-5AF283BF6322}"/>
              </a:ext>
            </a:extLst>
          </p:cNvPr>
          <p:cNvSpPr/>
          <p:nvPr/>
        </p:nvSpPr>
        <p:spPr>
          <a:xfrm rot="20873523">
            <a:off x="5878800" y="1460346"/>
            <a:ext cx="1000340" cy="36004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F9FAC82-4F6B-410C-91BD-CC7C21146479}"/>
              </a:ext>
            </a:extLst>
          </p:cNvPr>
          <p:cNvSpPr/>
          <p:nvPr/>
        </p:nvSpPr>
        <p:spPr>
          <a:xfrm>
            <a:off x="134737" y="2276872"/>
            <a:ext cx="1924233" cy="1071767"/>
          </a:xfrm>
          <a:prstGeom prst="roundRect">
            <a:avLst/>
          </a:prstGeom>
          <a:solidFill>
            <a:srgbClr val="C5E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Wat je kwijt wilt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DCFF0917-A6AE-4C9F-9204-455568430CF6}"/>
              </a:ext>
            </a:extLst>
          </p:cNvPr>
          <p:cNvSpPr/>
          <p:nvPr/>
        </p:nvSpPr>
        <p:spPr>
          <a:xfrm rot="1583602">
            <a:off x="5880055" y="2079186"/>
            <a:ext cx="1000340" cy="36004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CDC7ED8C-5E5A-435E-AD82-23B949C539E5}"/>
              </a:ext>
            </a:extLst>
          </p:cNvPr>
          <p:cNvGrpSpPr/>
          <p:nvPr/>
        </p:nvGrpSpPr>
        <p:grpSpPr>
          <a:xfrm>
            <a:off x="3678285" y="1038105"/>
            <a:ext cx="2038009" cy="1071551"/>
            <a:chOff x="3678285" y="1038105"/>
            <a:chExt cx="2038009" cy="1071551"/>
          </a:xfrm>
        </p:grpSpPr>
        <p:pic>
          <p:nvPicPr>
            <p:cNvPr id="3074" name="Picture 2" descr="Afbeelding met metaalgoed&#10;&#10;Beschrijving is gegenereerd met zeer lage betrouwbaarheid">
              <a:extLst>
                <a:ext uri="{FF2B5EF4-FFF2-40B4-BE49-F238E27FC236}">
                  <a16:creationId xmlns:a16="http://schemas.microsoft.com/office/drawing/2014/main" id="{79ED7107-D325-409D-932B-0CFB666A77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29946" r="15148" b="31856"/>
            <a:stretch/>
          </p:blipFill>
          <p:spPr bwMode="auto">
            <a:xfrm>
              <a:off x="3678285" y="1038105"/>
              <a:ext cx="2038009" cy="107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3C9CBD3E-A674-4219-B0EB-190E272471E5}"/>
                </a:ext>
              </a:extLst>
            </p:cNvPr>
            <p:cNvSpPr txBox="1"/>
            <p:nvPr/>
          </p:nvSpPr>
          <p:spPr>
            <a:xfrm>
              <a:off x="4067944" y="1431380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b="1" dirty="0">
                  <a:solidFill>
                    <a:schemeClr val="bg1"/>
                  </a:solidFill>
                </a:rPr>
                <a:t>wolkje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AA45C1D0-959F-48CA-BE63-E06B0E843116}"/>
              </a:ext>
            </a:extLst>
          </p:cNvPr>
          <p:cNvGrpSpPr/>
          <p:nvPr/>
        </p:nvGrpSpPr>
        <p:grpSpPr>
          <a:xfrm>
            <a:off x="7337119" y="704220"/>
            <a:ext cx="1779095" cy="1193083"/>
            <a:chOff x="7337119" y="704220"/>
            <a:chExt cx="1779095" cy="1193083"/>
          </a:xfrm>
        </p:grpSpPr>
        <p:pic>
          <p:nvPicPr>
            <p:cNvPr id="3078" name="Picture 6" descr="Afbeeldingsresultaat voor fundatie">
              <a:extLst>
                <a:ext uri="{FF2B5EF4-FFF2-40B4-BE49-F238E27FC236}">
                  <a16:creationId xmlns:a16="http://schemas.microsoft.com/office/drawing/2014/main" id="{943F8E8E-8608-471A-9F13-6B65CDD36A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" t="22950" r="6950" b="17903"/>
            <a:stretch/>
          </p:blipFill>
          <p:spPr bwMode="auto">
            <a:xfrm>
              <a:off x="7337119" y="704220"/>
              <a:ext cx="1779095" cy="1193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3538D9BC-0CB8-4BE2-B961-772F2DB2BC40}"/>
                </a:ext>
              </a:extLst>
            </p:cNvPr>
            <p:cNvSpPr txBox="1"/>
            <p:nvPr/>
          </p:nvSpPr>
          <p:spPr>
            <a:xfrm>
              <a:off x="7452320" y="723306"/>
              <a:ext cx="1306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/>
                <a:t>museum</a:t>
              </a:r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E0CAE17-B25A-4B31-92EB-F3E36501CE89}"/>
              </a:ext>
            </a:extLst>
          </p:cNvPr>
          <p:cNvGrpSpPr/>
          <p:nvPr/>
        </p:nvGrpSpPr>
        <p:grpSpPr>
          <a:xfrm>
            <a:off x="7308304" y="2204864"/>
            <a:ext cx="1820912" cy="1211525"/>
            <a:chOff x="7308304" y="2204864"/>
            <a:chExt cx="1820912" cy="1211525"/>
          </a:xfrm>
        </p:grpSpPr>
        <p:pic>
          <p:nvPicPr>
            <p:cNvPr id="3080" name="Picture 8" descr="Afbeeldingsresultaat voor natuur">
              <a:extLst>
                <a:ext uri="{FF2B5EF4-FFF2-40B4-BE49-F238E27FC236}">
                  <a16:creationId xmlns:a16="http://schemas.microsoft.com/office/drawing/2014/main" id="{9A717383-9D11-4FBC-BF1D-6A780694F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119" y="2220724"/>
              <a:ext cx="1792097" cy="119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9BC346E3-CDE5-4148-96F5-79D1B63506D5}"/>
                </a:ext>
              </a:extLst>
            </p:cNvPr>
            <p:cNvSpPr txBox="1"/>
            <p:nvPr/>
          </p:nvSpPr>
          <p:spPr>
            <a:xfrm>
              <a:off x="7308304" y="2204864"/>
              <a:ext cx="1051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b="1" dirty="0"/>
                <a:t>natuur</a:t>
              </a:r>
            </a:p>
          </p:txBody>
        </p:sp>
      </p:grp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5B8F-42CC-4799-ABF6-0B56AC386280}"/>
              </a:ext>
            </a:extLst>
          </p:cNvPr>
          <p:cNvGrpSpPr/>
          <p:nvPr/>
        </p:nvGrpSpPr>
        <p:grpSpPr>
          <a:xfrm>
            <a:off x="6378970" y="3508347"/>
            <a:ext cx="2126292" cy="2031407"/>
            <a:chOff x="6378970" y="3508347"/>
            <a:chExt cx="2126292" cy="2031407"/>
          </a:xfrm>
        </p:grpSpPr>
        <p:pic>
          <p:nvPicPr>
            <p:cNvPr id="3082" name="Picture 10" descr="Afbeeldingsresultaat voor liefdevol kijken">
              <a:extLst>
                <a:ext uri="{FF2B5EF4-FFF2-40B4-BE49-F238E27FC236}">
                  <a16:creationId xmlns:a16="http://schemas.microsoft.com/office/drawing/2014/main" id="{25D43523-AD43-48EC-94A2-566B459CA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970" y="3508347"/>
              <a:ext cx="1687678" cy="168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8F78CBD-2E3C-4D91-8C05-B5B3EE3E56D1}"/>
                </a:ext>
              </a:extLst>
            </p:cNvPr>
            <p:cNvSpPr txBox="1"/>
            <p:nvPr/>
          </p:nvSpPr>
          <p:spPr>
            <a:xfrm>
              <a:off x="6414690" y="5170422"/>
              <a:ext cx="2090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rgbClr val="0000FF"/>
                  </a:solidFill>
                </a:rPr>
                <a:t>Kijk er liefdevol naar</a:t>
              </a: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727A0DB1-2249-4BA4-8994-1AE53DA3DEE5}"/>
              </a:ext>
            </a:extLst>
          </p:cNvPr>
          <p:cNvSpPr txBox="1"/>
          <p:nvPr/>
        </p:nvSpPr>
        <p:spPr>
          <a:xfrm>
            <a:off x="6872475" y="5518924"/>
            <a:ext cx="22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Neem er afscheid van</a:t>
            </a:r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B23B715A-8AC8-4E19-ADCE-D6FCF9A7B1BE}"/>
              </a:ext>
            </a:extLst>
          </p:cNvPr>
          <p:cNvSpPr/>
          <p:nvPr/>
        </p:nvSpPr>
        <p:spPr>
          <a:xfrm rot="16746809">
            <a:off x="3932162" y="2149263"/>
            <a:ext cx="447203" cy="36004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  <p:bldP spid="4" grpId="0" animBg="1"/>
      <p:bldP spid="13" grpId="0" animBg="1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Een opgeruimde kast</a:t>
            </a:r>
          </a:p>
        </p:txBody>
      </p:sp>
      <p:pic>
        <p:nvPicPr>
          <p:cNvPr id="7170" name="Picture 2" descr="320496_371498276266285_1716034820_n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98815"/>
            <a:ext cx="9144000" cy="5714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9AC04-6679-4CA9-B89E-07CE2A7C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Creëer je grootse identiteit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9C2D42-7D50-4504-BAE2-6496471EA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908720"/>
            <a:ext cx="5518770" cy="1714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 staan in een kring.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Je doet een stap naar voren (één voor één).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Je zegt één van de grote, mooie dingen die je op identiteitsniveau wilt zijn.</a:t>
            </a:r>
          </a:p>
        </p:txBody>
      </p:sp>
      <p:pic>
        <p:nvPicPr>
          <p:cNvPr id="2050" name="Picture 2" descr="Afbeeldingsresultaat voor identiteit">
            <a:extLst>
              <a:ext uri="{FF2B5EF4-FFF2-40B4-BE49-F238E27FC236}">
                <a16:creationId xmlns:a16="http://schemas.microsoft.com/office/drawing/2014/main" id="{E9C5C2A0-1A69-411C-A9DE-A95BB979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483316"/>
            <a:ext cx="5662786" cy="43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kring van mensen">
            <a:extLst>
              <a:ext uri="{FF2B5EF4-FFF2-40B4-BE49-F238E27FC236}">
                <a16:creationId xmlns:a16="http://schemas.microsoft.com/office/drawing/2014/main" id="{6A7AF2E2-EC52-4051-997C-1DAEEC75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14" y="79336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0000FF"/>
                </a:solidFill>
              </a:rPr>
              <a:t>Beleef je stem op identiteits niveau</a:t>
            </a:r>
          </a:p>
        </p:txBody>
      </p:sp>
      <p:pic>
        <p:nvPicPr>
          <p:cNvPr id="5" name="Afbeelding 4" descr="listen.jpg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flipH="1">
            <a:off x="683568" y="1266824"/>
            <a:ext cx="7848872" cy="5402536"/>
          </a:xfrm>
          <a:prstGeom prst="rect">
            <a:avLst/>
          </a:prstGeom>
        </p:spPr>
      </p:pic>
      <p:pic>
        <p:nvPicPr>
          <p:cNvPr id="3074" name="Picture 2" descr="http://zonnewende.jouwweb.nl/upload/7/1/6/zonnewende/muzieknoten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81642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>
                <a:solidFill>
                  <a:srgbClr val="0000FF"/>
                </a:solidFill>
              </a:rPr>
              <a:t>Je stem is de ziel van je identiteit</a:t>
            </a:r>
          </a:p>
        </p:txBody>
      </p:sp>
      <p:pic>
        <p:nvPicPr>
          <p:cNvPr id="4" name="Picture 693" descr="http://scm-l3.technorati.com/10/03/12/10557/voi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995936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peers2peers.nl/images/muzi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21235"/>
            <a:ext cx="6120680" cy="4048125"/>
          </a:xfrm>
          <a:prstGeom prst="rect">
            <a:avLst/>
          </a:prstGeom>
          <a:noFill/>
        </p:spPr>
      </p:pic>
      <p:pic>
        <p:nvPicPr>
          <p:cNvPr id="5" name="Picture 2" descr="http://www.peers2peers.nl/images/muzi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3423">
            <a:off x="2338550" y="3797816"/>
            <a:ext cx="12878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De structuur van de stem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56176" y="407707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stembanden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627784" y="6211669"/>
            <a:ext cx="2664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stemspleet</a:t>
            </a:r>
          </a:p>
          <a:p>
            <a:r>
              <a:rPr lang="nl-NL" b="1" dirty="0"/>
              <a:t>ingang van de luchtpijp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283968" y="134076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strottenklepje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4824536" cy="44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156176" y="1700808"/>
            <a:ext cx="2987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</a:t>
            </a:r>
            <a:r>
              <a:rPr kumimoji="0" lang="nl-NL" sz="2400" b="1" i="0" u="none" strike="noStrike" kern="1200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eluid alleen</a:t>
            </a:r>
            <a:r>
              <a:rPr kumimoji="0" lang="nl-NL" sz="2400" b="1" i="0" u="none" strike="noStrike" kern="1200" cap="none" spc="0" normalizeH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bij uitademen</a:t>
            </a:r>
            <a:endParaRPr kumimoji="0" lang="nl-NL" sz="2400" b="1" i="0" u="none" strike="noStrike" kern="1200" cap="none" spc="0" normalizeH="0" baseline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0000FF"/>
                </a:solidFill>
              </a:rPr>
              <a:t>De stem klinkt op het uitademen</a:t>
            </a:r>
          </a:p>
        </p:txBody>
      </p:sp>
      <p:pic>
        <p:nvPicPr>
          <p:cNvPr id="4" name="Picture 695" descr="vaicebody.jp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324036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95" descr="vaicebody.jpg"/>
          <p:cNvPicPr>
            <a:picLocks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28"/>
          <a:stretch>
            <a:fillRect/>
          </a:stretch>
        </p:blipFill>
        <p:spPr bwMode="auto">
          <a:xfrm>
            <a:off x="4644008" y="1340768"/>
            <a:ext cx="324036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JL-LINKS 5"/>
          <p:cNvSpPr/>
          <p:nvPr/>
        </p:nvSpPr>
        <p:spPr>
          <a:xfrm>
            <a:off x="3059832" y="5733256"/>
            <a:ext cx="1224136" cy="216024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LINKS 6"/>
          <p:cNvSpPr/>
          <p:nvPr/>
        </p:nvSpPr>
        <p:spPr>
          <a:xfrm rot="6184469">
            <a:off x="1957683" y="2948176"/>
            <a:ext cx="515001" cy="216024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2" descr="http://zonnewende.jouwweb.nl/upload/7/1/6/zonnewende/muzieknoten.large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/>
          <a:stretch>
            <a:fillRect/>
          </a:stretch>
        </p:blipFill>
        <p:spPr bwMode="auto">
          <a:xfrm>
            <a:off x="7020272" y="1772816"/>
            <a:ext cx="212372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31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gradFill>
            <a:gsLst>
              <a:gs pos="0">
                <a:srgbClr val="5E9EFF">
                  <a:alpha val="9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508104" y="4653136"/>
            <a:ext cx="1756137" cy="59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3200" b="1" dirty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Leiden</a:t>
            </a:r>
          </a:p>
        </p:txBody>
      </p:sp>
      <p:pic>
        <p:nvPicPr>
          <p:cNvPr id="28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 l="80324" t="52091" b="11482"/>
          <a:stretch>
            <a:fillRect/>
          </a:stretch>
        </p:blipFill>
        <p:spPr bwMode="auto">
          <a:xfrm flipH="1">
            <a:off x="4932040" y="3227414"/>
            <a:ext cx="880346" cy="1440160"/>
          </a:xfrm>
          <a:prstGeom prst="rect">
            <a:avLst/>
          </a:prstGeom>
          <a:noFill/>
        </p:spPr>
      </p:pic>
      <p:pic>
        <p:nvPicPr>
          <p:cNvPr id="22" name="Afbeelding 21" descr="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938"/>
          <a:stretch>
            <a:fillRect/>
          </a:stretch>
        </p:blipFill>
        <p:spPr>
          <a:xfrm>
            <a:off x="733425" y="2428875"/>
            <a:ext cx="3766567" cy="2000250"/>
          </a:xfrm>
          <a:prstGeom prst="rect">
            <a:avLst/>
          </a:prstGeom>
        </p:spPr>
      </p:pic>
      <p:pic>
        <p:nvPicPr>
          <p:cNvPr id="23" name="Afbeelding 22" descr="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224"/>
          <a:stretch>
            <a:fillRect/>
          </a:stretch>
        </p:blipFill>
        <p:spPr>
          <a:xfrm>
            <a:off x="899592" y="3068960"/>
            <a:ext cx="3672408" cy="2466975"/>
          </a:xfrm>
          <a:prstGeom prst="rect">
            <a:avLst/>
          </a:prstGeom>
        </p:spPr>
      </p:pic>
      <p:pic>
        <p:nvPicPr>
          <p:cNvPr id="24" name="Afbeelding 23" descr="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50"/>
          <a:stretch>
            <a:fillRect/>
          </a:stretch>
        </p:blipFill>
        <p:spPr>
          <a:xfrm>
            <a:off x="4860032" y="3194273"/>
            <a:ext cx="3870251" cy="2466975"/>
          </a:xfrm>
          <a:prstGeom prst="rect">
            <a:avLst/>
          </a:prstGeom>
        </p:spPr>
      </p:pic>
      <p:pic>
        <p:nvPicPr>
          <p:cNvPr id="25" name="Afbeelding 24" descr="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62"/>
          <a:stretch>
            <a:fillRect/>
          </a:stretch>
        </p:blipFill>
        <p:spPr>
          <a:xfrm>
            <a:off x="4499992" y="2420888"/>
            <a:ext cx="4104456" cy="2099415"/>
          </a:xfrm>
          <a:prstGeom prst="rect">
            <a:avLst/>
          </a:prstGeom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39552" y="1955339"/>
            <a:ext cx="535351" cy="46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A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560" y="4806779"/>
            <a:ext cx="535351" cy="4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>
            <a:off x="6012160" y="2852936"/>
            <a:ext cx="1152128" cy="122413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329015" y="2879891"/>
            <a:ext cx="1483046" cy="5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3200" b="1" dirty="0">
                <a:solidFill>
                  <a:srgbClr val="0000FF"/>
                </a:solidFill>
                <a:latin typeface="Cambria" pitchFamily="18" charset="0"/>
                <a:cs typeface="Arial" pitchFamily="34" charset="0"/>
              </a:rPr>
              <a:t>Volgen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  <a:stCxn id="1028" idx="3"/>
          </p:cNvCxnSpPr>
          <p:nvPr/>
        </p:nvCxnSpPr>
        <p:spPr bwMode="auto">
          <a:xfrm>
            <a:off x="1146911" y="5053994"/>
            <a:ext cx="904809" cy="17520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1524442" y="2170593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flipV="1">
            <a:off x="2987824" y="4293096"/>
            <a:ext cx="432048" cy="64807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3200121" y="2060848"/>
            <a:ext cx="804574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>
            <a:off x="4775538" y="3018901"/>
            <a:ext cx="804574" cy="1940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796136" y="3356992"/>
            <a:ext cx="1159669" cy="116676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7452320" y="4797152"/>
            <a:ext cx="1440160" cy="7200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7884368" y="4221088"/>
            <a:ext cx="990245" cy="115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" name="Tekstvak 20"/>
          <p:cNvSpPr txBox="1"/>
          <p:nvPr/>
        </p:nvSpPr>
        <p:spPr>
          <a:xfrm>
            <a:off x="467544" y="44624"/>
            <a:ext cx="8153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Pacing and Leading: Volgen en Leiden op </a:t>
            </a:r>
            <a:r>
              <a:rPr lang="nl-NL" sz="3200" b="1" dirty="0" err="1">
                <a:solidFill>
                  <a:srgbClr val="0000FF"/>
                </a:solidFill>
              </a:rPr>
              <a:t>blz</a:t>
            </a:r>
            <a:r>
              <a:rPr lang="nl-NL" sz="3200" b="1" dirty="0">
                <a:solidFill>
                  <a:srgbClr val="0000FF"/>
                </a:solidFill>
              </a:rPr>
              <a:t> 47</a:t>
            </a: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flipV="1">
            <a:off x="3563888" y="2996952"/>
            <a:ext cx="432048" cy="93610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30722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24" t="52091" b="11806"/>
          <a:stretch>
            <a:fillRect/>
          </a:stretch>
        </p:blipFill>
        <p:spPr bwMode="auto">
          <a:xfrm flipH="1">
            <a:off x="179512" y="750266"/>
            <a:ext cx="808338" cy="1310582"/>
          </a:xfrm>
          <a:prstGeom prst="rect">
            <a:avLst/>
          </a:prstGeom>
          <a:noFill/>
        </p:spPr>
      </p:pic>
      <p:pic>
        <p:nvPicPr>
          <p:cNvPr id="26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 l="80324" t="52091" b="11482"/>
          <a:stretch>
            <a:fillRect/>
          </a:stretch>
        </p:blipFill>
        <p:spPr bwMode="auto">
          <a:xfrm flipH="1">
            <a:off x="395536" y="3356992"/>
            <a:ext cx="880346" cy="1440160"/>
          </a:xfrm>
          <a:prstGeom prst="rect">
            <a:avLst/>
          </a:prstGeom>
          <a:noFill/>
        </p:spPr>
      </p:pic>
      <p:pic>
        <p:nvPicPr>
          <p:cNvPr id="27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24" t="52091" b="11806"/>
          <a:stretch>
            <a:fillRect/>
          </a:stretch>
        </p:blipFill>
        <p:spPr bwMode="auto">
          <a:xfrm flipH="1">
            <a:off x="5364088" y="1196752"/>
            <a:ext cx="808338" cy="1310582"/>
          </a:xfrm>
          <a:prstGeom prst="rect">
            <a:avLst/>
          </a:prstGeom>
          <a:noFill/>
        </p:spPr>
      </p:pic>
      <p:pic>
        <p:nvPicPr>
          <p:cNvPr id="29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324" t="52091" b="11806"/>
          <a:stretch>
            <a:fillRect/>
          </a:stretch>
        </p:blipFill>
        <p:spPr bwMode="auto">
          <a:xfrm flipH="1">
            <a:off x="8335662" y="2780928"/>
            <a:ext cx="808338" cy="1310582"/>
          </a:xfrm>
          <a:prstGeom prst="rect">
            <a:avLst/>
          </a:prstGeom>
          <a:noFill/>
        </p:spPr>
      </p:pic>
      <p:pic>
        <p:nvPicPr>
          <p:cNvPr id="30" name="Picture 2" descr="http://www.schoolplaten.com/afbeelding-wandelen-dl263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30000"/>
          </a:blip>
          <a:srcRect l="80324" t="52091" b="11482"/>
          <a:stretch>
            <a:fillRect/>
          </a:stretch>
        </p:blipFill>
        <p:spPr bwMode="auto">
          <a:xfrm flipH="1">
            <a:off x="8119638" y="4955606"/>
            <a:ext cx="880346" cy="1440160"/>
          </a:xfrm>
          <a:prstGeom prst="rect">
            <a:avLst/>
          </a:prstGeom>
          <a:noFill/>
        </p:spPr>
      </p:pic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4932040" y="2276872"/>
            <a:ext cx="792088" cy="28803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1" name="Tekstvak 30"/>
          <p:cNvSpPr txBox="1"/>
          <p:nvPr/>
        </p:nvSpPr>
        <p:spPr>
          <a:xfrm>
            <a:off x="683569" y="58052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Pacing met geluid: </a:t>
            </a:r>
          </a:p>
          <a:p>
            <a:r>
              <a:rPr lang="nl-NL" b="1" dirty="0">
                <a:solidFill>
                  <a:srgbClr val="FF0000"/>
                </a:solidFill>
              </a:rPr>
              <a:t>Zing mee met A de cliënt </a:t>
            </a:r>
          </a:p>
        </p:txBody>
      </p:sp>
      <p:cxnSp>
        <p:nvCxnSpPr>
          <p:cNvPr id="39" name="AutoShape 14"/>
          <p:cNvCxnSpPr>
            <a:cxnSpLocks noChangeShapeType="1"/>
          </p:cNvCxnSpPr>
          <p:nvPr/>
        </p:nvCxnSpPr>
        <p:spPr bwMode="auto">
          <a:xfrm flipV="1">
            <a:off x="2123728" y="5085184"/>
            <a:ext cx="864096" cy="1440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1" name="AutoShape 14"/>
          <p:cNvCxnSpPr>
            <a:cxnSpLocks noChangeShapeType="1"/>
          </p:cNvCxnSpPr>
          <p:nvPr/>
        </p:nvCxnSpPr>
        <p:spPr bwMode="auto">
          <a:xfrm>
            <a:off x="4139952" y="2996952"/>
            <a:ext cx="504056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115616" y="4437112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i="1" dirty="0">
                <a:solidFill>
                  <a:srgbClr val="0000FF"/>
                </a:solidFill>
                <a:latin typeface="+mj-lt"/>
                <a:cs typeface="Arial" pitchFamily="34" charset="0"/>
              </a:rPr>
              <a:t>coach</a:t>
            </a:r>
            <a:endParaRPr kumimoji="0" lang="nl-NL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259632" y="1628800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i="1" dirty="0">
                <a:solidFill>
                  <a:srgbClr val="0000FF"/>
                </a:solidFill>
                <a:latin typeface="+mj-lt"/>
                <a:cs typeface="Arial" pitchFamily="34" charset="0"/>
              </a:rPr>
              <a:t>cliënt</a:t>
            </a:r>
            <a:endParaRPr kumimoji="0" lang="nl-NL" b="0" i="1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4788024" y="58052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Leading met geluid: </a:t>
            </a:r>
          </a:p>
          <a:p>
            <a:r>
              <a:rPr lang="nl-NL" b="1" dirty="0">
                <a:solidFill>
                  <a:srgbClr val="FF0000"/>
                </a:solidFill>
              </a:rPr>
              <a:t>Laat de ander met jou meezingen, of zing de tweede stem</a:t>
            </a:r>
          </a:p>
        </p:txBody>
      </p:sp>
      <p:pic>
        <p:nvPicPr>
          <p:cNvPr id="50" name="Afbeelding 49" descr="altijd is kortjakje zie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3"/>
            <a:ext cx="2808312" cy="576640"/>
          </a:xfrm>
          <a:prstGeom prst="rect">
            <a:avLst/>
          </a:prstGeom>
        </p:spPr>
      </p:pic>
      <p:pic>
        <p:nvPicPr>
          <p:cNvPr id="51" name="Afbeelding 50" descr="altijd is kortjakje ziek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501008"/>
            <a:ext cx="2808312" cy="576640"/>
          </a:xfrm>
          <a:prstGeom prst="rect">
            <a:avLst/>
          </a:prstGeom>
        </p:spPr>
      </p:pic>
      <p:pic>
        <p:nvPicPr>
          <p:cNvPr id="52" name="Picture 5" descr="Makkelijke Muziekstukken - Piano-Sta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8320" r="8346" b="79896"/>
          <a:stretch>
            <a:fillRect/>
          </a:stretch>
        </p:blipFill>
        <p:spPr bwMode="auto">
          <a:xfrm>
            <a:off x="6083152" y="2204864"/>
            <a:ext cx="3060848" cy="748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/>
      <p:bldP spid="1027" grpId="0"/>
      <p:bldP spid="1028" grpId="0"/>
      <p:bldP spid="1034" grpId="0"/>
      <p:bldP spid="31" grpId="0" build="p"/>
      <p:bldP spid="46" grpId="0"/>
      <p:bldP spid="47" grpId="0"/>
      <p:bldP spid="4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Vragen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>
                <a:solidFill>
                  <a:srgbClr val="0000FF"/>
                </a:solidFill>
              </a:rPr>
              <a:t>Gebeurtenissen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>
                <a:solidFill>
                  <a:srgbClr val="0000FF"/>
                </a:solidFill>
              </a:rPr>
              <a:t>Korte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verhalen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</a:rPr>
              <a:t>Deel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een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echte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levenservaring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denken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vanuit</a:t>
            </a:r>
            <a:r>
              <a:rPr lang="en-US" b="1" dirty="0">
                <a:solidFill>
                  <a:srgbClr val="0000FF"/>
                </a:solidFill>
              </a:rPr>
              <a:t> NLP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0000FF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ollow bamboo">
            <a:extLst>
              <a:ext uri="{FF2B5EF4-FFF2-40B4-BE49-F238E27FC236}">
                <a16:creationId xmlns:a16="http://schemas.microsoft.com/office/drawing/2014/main" id="{92202276-F7F4-4673-BD2B-61F6F9B1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43138"/>
            <a:ext cx="5939160" cy="41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B463727-2135-4CCF-A480-0C6ECC46D234}"/>
              </a:ext>
            </a:extLst>
          </p:cNvPr>
          <p:cNvSpPr/>
          <p:nvPr/>
        </p:nvSpPr>
        <p:spPr>
          <a:xfrm>
            <a:off x="1979712" y="764704"/>
            <a:ext cx="6272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I’m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hollow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bamboo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893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Afbeeldingsresultaat voor vieze drol"/>
          <p:cNvPicPr>
            <a:picLocks noChangeAspect="1" noChangeArrowheads="1"/>
          </p:cNvPicPr>
          <p:nvPr/>
        </p:nvPicPr>
        <p:blipFill>
          <a:blip r:embed="rId2" cstate="print"/>
          <a:srcRect l="8847" t="23591" r="5635"/>
          <a:stretch>
            <a:fillRect/>
          </a:stretch>
        </p:blipFill>
        <p:spPr bwMode="auto">
          <a:xfrm>
            <a:off x="5364088" y="2780928"/>
            <a:ext cx="2088232" cy="18657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Mapping Across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276453"/>
            <a:ext cx="8229600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Maak harmonie in jezelf, creëer succes in jezelf!</a:t>
            </a:r>
          </a:p>
        </p:txBody>
      </p:sp>
      <p:pic>
        <p:nvPicPr>
          <p:cNvPr id="13314" name="Picture 2" descr="http://nul251.info/wp-content/uploads/2011/04/ro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1835696" cy="1229948"/>
          </a:xfrm>
          <a:prstGeom prst="rect">
            <a:avLst/>
          </a:prstGeom>
          <a:noFill/>
        </p:spPr>
      </p:pic>
      <p:pic>
        <p:nvPicPr>
          <p:cNvPr id="13316" name="Picture 4" descr="http://www.mt.nl/generated/C630x400_84c2275e89e501fcbf064bd4a7d0cdc1-1430399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1814600" cy="1152127"/>
          </a:xfrm>
          <a:prstGeom prst="rect">
            <a:avLst/>
          </a:prstGeom>
          <a:noFill/>
        </p:spPr>
      </p:pic>
      <p:pic>
        <p:nvPicPr>
          <p:cNvPr id="13318" name="Picture 6" descr="http://www.positievenood.nl/wp-content/uploads/Trauma-en-verslav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7" y="1628800"/>
            <a:ext cx="2272382" cy="1512168"/>
          </a:xfrm>
          <a:prstGeom prst="rect">
            <a:avLst/>
          </a:prstGeom>
          <a:noFill/>
        </p:spPr>
      </p:pic>
      <p:pic>
        <p:nvPicPr>
          <p:cNvPr id="13324" name="Picture 12" descr="http://cdn.welingelichtekringen.nl/wp-content/uploads/2014/04/Selfie-verslaving.jpg"/>
          <p:cNvPicPr>
            <a:picLocks noChangeAspect="1" noChangeArrowheads="1"/>
          </p:cNvPicPr>
          <p:nvPr/>
        </p:nvPicPr>
        <p:blipFill>
          <a:blip r:embed="rId6" cstate="print"/>
          <a:srcRect l="8798" t="14415" r="9517" b="13510"/>
          <a:stretch>
            <a:fillRect/>
          </a:stretch>
        </p:blipFill>
        <p:spPr bwMode="auto">
          <a:xfrm>
            <a:off x="179512" y="4653136"/>
            <a:ext cx="1795399" cy="1584176"/>
          </a:xfrm>
          <a:prstGeom prst="rect">
            <a:avLst/>
          </a:prstGeom>
          <a:noFill/>
        </p:spPr>
      </p:pic>
      <p:pic>
        <p:nvPicPr>
          <p:cNvPr id="13322" name="Picture 10" descr="http://jongin.gelderland.nl/upload/image/300px-Nailbiteb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717032"/>
            <a:ext cx="1489348" cy="1315592"/>
          </a:xfrm>
          <a:prstGeom prst="rect">
            <a:avLst/>
          </a:prstGeom>
          <a:noFill/>
        </p:spPr>
      </p:pic>
      <p:pic>
        <p:nvPicPr>
          <p:cNvPr id="13326" name="Picture 14" descr="http://www.ggznieuws.nl/home/wp-content/uploads/2015/11/smartphone-verslaving.jpg"/>
          <p:cNvPicPr>
            <a:picLocks noChangeAspect="1" noChangeArrowheads="1"/>
          </p:cNvPicPr>
          <p:nvPr/>
        </p:nvPicPr>
        <p:blipFill>
          <a:blip r:embed="rId8" cstate="print"/>
          <a:srcRect r="32000"/>
          <a:stretch>
            <a:fillRect/>
          </a:stretch>
        </p:blipFill>
        <p:spPr bwMode="auto">
          <a:xfrm>
            <a:off x="2843808" y="4797152"/>
            <a:ext cx="1656184" cy="1217782"/>
          </a:xfrm>
          <a:prstGeom prst="rect">
            <a:avLst/>
          </a:prstGeom>
          <a:noFill/>
        </p:spPr>
      </p:pic>
      <p:pic>
        <p:nvPicPr>
          <p:cNvPr id="13328" name="Picture 16" descr="http://static1.hln.be/static/photo/2009/15/10/13/media_xl_9814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996952"/>
            <a:ext cx="2047974" cy="1157741"/>
          </a:xfrm>
          <a:prstGeom prst="rect">
            <a:avLst/>
          </a:prstGeom>
          <a:noFill/>
        </p:spPr>
      </p:pic>
      <p:pic>
        <p:nvPicPr>
          <p:cNvPr id="13330" name="Picture 18" descr="http://www.pastoralehulpverleningjongeren.nl/wp-content/uploads/2013/03/Wanneer-ben-je-werkelijk-vrij.bmp"/>
          <p:cNvPicPr>
            <a:picLocks noChangeAspect="1" noChangeArrowheads="1"/>
          </p:cNvPicPr>
          <p:nvPr/>
        </p:nvPicPr>
        <p:blipFill>
          <a:blip r:embed="rId10" cstate="print"/>
          <a:srcRect b="14606"/>
          <a:stretch>
            <a:fillRect/>
          </a:stretch>
        </p:blipFill>
        <p:spPr bwMode="auto">
          <a:xfrm>
            <a:off x="0" y="836712"/>
            <a:ext cx="9144000" cy="5357623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 rot="19752957">
            <a:off x="2108180" y="2785619"/>
            <a:ext cx="5618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solidFill>
                  <a:srgbClr val="EF836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Vrij van verslaving!</a:t>
            </a:r>
          </a:p>
        </p:txBody>
      </p:sp>
      <p:sp>
        <p:nvSpPr>
          <p:cNvPr id="14" name="Rechthoek 13"/>
          <p:cNvSpPr/>
          <p:nvPr/>
        </p:nvSpPr>
        <p:spPr>
          <a:xfrm rot="19752957">
            <a:off x="-242505" y="2203693"/>
            <a:ext cx="383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Verslavingen</a:t>
            </a:r>
          </a:p>
        </p:txBody>
      </p:sp>
      <p:pic>
        <p:nvPicPr>
          <p:cNvPr id="15362" name="Picture 2" descr="Afbeeldingsresultaat voor vieze poep"/>
          <p:cNvPicPr>
            <a:picLocks noChangeAspect="1" noChangeArrowheads="1"/>
          </p:cNvPicPr>
          <p:nvPr/>
        </p:nvPicPr>
        <p:blipFill>
          <a:blip r:embed="rId11" cstate="print"/>
          <a:srcRect l="7076" t="9434" r="55188" b="52829"/>
          <a:stretch>
            <a:fillRect/>
          </a:stretch>
        </p:blipFill>
        <p:spPr bwMode="auto">
          <a:xfrm>
            <a:off x="5292080" y="980728"/>
            <a:ext cx="1440160" cy="1080120"/>
          </a:xfrm>
          <a:prstGeom prst="rect">
            <a:avLst/>
          </a:prstGeom>
          <a:noFill/>
        </p:spPr>
      </p:pic>
      <p:pic>
        <p:nvPicPr>
          <p:cNvPr id="15364" name="Picture 4" descr="Afbeeldingsresultaat voor vies gezicht"/>
          <p:cNvPicPr>
            <a:picLocks noChangeAspect="1" noChangeArrowheads="1"/>
          </p:cNvPicPr>
          <p:nvPr/>
        </p:nvPicPr>
        <p:blipFill>
          <a:blip r:embed="rId12" cstate="print"/>
          <a:srcRect l="29979" r="27551" b="9402"/>
          <a:stretch>
            <a:fillRect/>
          </a:stretch>
        </p:blipFill>
        <p:spPr bwMode="auto">
          <a:xfrm>
            <a:off x="7468866" y="1340768"/>
            <a:ext cx="1675134" cy="1872207"/>
          </a:xfrm>
          <a:prstGeom prst="rect">
            <a:avLst/>
          </a:prstGeom>
          <a:noFill/>
        </p:spPr>
      </p:pic>
      <p:pic>
        <p:nvPicPr>
          <p:cNvPr id="15366" name="Picture 6" descr="http://1.bp.blogspot.com/-bsUkc_p0jYM/UzhQyF-rQ-I/AAAAAAAAEZ0/f4r_p_Bjnzk/s1600/4-5-biljoen-sigarettenpeuken-vervuilen-aarde-jaarlijks-id1138470-620x400.jpg"/>
          <p:cNvPicPr>
            <a:picLocks noChangeAspect="1" noChangeArrowheads="1"/>
          </p:cNvPicPr>
          <p:nvPr/>
        </p:nvPicPr>
        <p:blipFill>
          <a:blip r:embed="rId13" cstate="print"/>
          <a:srcRect l="8535" t="5670" r="41472" b="43301"/>
          <a:stretch>
            <a:fillRect/>
          </a:stretch>
        </p:blipFill>
        <p:spPr bwMode="auto">
          <a:xfrm>
            <a:off x="6911752" y="4653136"/>
            <a:ext cx="2232248" cy="1470017"/>
          </a:xfrm>
          <a:prstGeom prst="rect">
            <a:avLst/>
          </a:prstGeom>
          <a:noFill/>
        </p:spPr>
      </p:pic>
      <p:sp>
        <p:nvSpPr>
          <p:cNvPr id="19" name="Rechthoek 18"/>
          <p:cNvSpPr/>
          <p:nvPr/>
        </p:nvSpPr>
        <p:spPr>
          <a:xfrm rot="19752957">
            <a:off x="4546075" y="3526090"/>
            <a:ext cx="45535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Verslaving vies </a:t>
            </a:r>
          </a:p>
          <a:p>
            <a:pPr algn="ctr"/>
            <a:r>
              <a:rPr lang="nl-NL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gaan vinden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4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Maar ook: Stel je hebt een hekel aan afwassen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En…..je wilt er eigenlijk wel plezier in </a:t>
            </a:r>
            <a:r>
              <a:rPr lang="nl-NL" sz="36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hebben.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afawassen in grijs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51520" y="1196752"/>
            <a:ext cx="4067175" cy="4581525"/>
          </a:xfrm>
          <a:prstGeom prst="rect">
            <a:avLst/>
          </a:prstGeom>
        </p:spPr>
      </p:pic>
      <p:pic>
        <p:nvPicPr>
          <p:cNvPr id="8" name="Afbeelding 7" descr="afawassen in kleur blijgri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68760"/>
            <a:ext cx="40671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98976" cy="8640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Mapping across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17" name="Picture 318" descr="bron: het plezier dat je in dansen he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9" y="1700808"/>
            <a:ext cx="2555875" cy="2865271"/>
          </a:xfrm>
          <a:prstGeom prst="rect">
            <a:avLst/>
          </a:prstGeom>
          <a:noFill/>
        </p:spPr>
      </p:pic>
      <p:sp>
        <p:nvSpPr>
          <p:cNvPr id="18" name="Text Box 319"/>
          <p:cNvSpPr txBox="1">
            <a:spLocks noChangeArrowheads="1"/>
          </p:cNvSpPr>
          <p:nvPr/>
        </p:nvSpPr>
        <p:spPr bwMode="auto">
          <a:xfrm>
            <a:off x="144016" y="5301208"/>
            <a:ext cx="2987824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Bron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: bijv. het plezier dat je hebt als je danst.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22"/>
          <p:cNvSpPr txBox="1">
            <a:spLocks noChangeArrowheads="1"/>
          </p:cNvSpPr>
          <p:nvPr/>
        </p:nvSpPr>
        <p:spPr bwMode="auto">
          <a:xfrm>
            <a:off x="4932040" y="5229200"/>
            <a:ext cx="3744416" cy="10801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Neem deze bron naar een andere context: voel plezier in het afwassen</a:t>
            </a:r>
          </a:p>
        </p:txBody>
      </p:sp>
      <p:sp>
        <p:nvSpPr>
          <p:cNvPr id="22" name="Text Box 322"/>
          <p:cNvSpPr txBox="1">
            <a:spLocks noChangeArrowheads="1"/>
          </p:cNvSpPr>
          <p:nvPr/>
        </p:nvSpPr>
        <p:spPr bwMode="auto">
          <a:xfrm>
            <a:off x="5436096" y="620688"/>
            <a:ext cx="3240360" cy="936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Van onaangenaam naar prettig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61478" t="37203" r="17705" b="10189"/>
          <a:stretch>
            <a:fillRect/>
          </a:stretch>
        </p:blipFill>
        <p:spPr bwMode="auto">
          <a:xfrm>
            <a:off x="3995936" y="3140968"/>
            <a:ext cx="2295872" cy="20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320"/>
          <p:cNvSpPr>
            <a:spLocks noChangeArrowheads="1"/>
          </p:cNvSpPr>
          <p:nvPr/>
        </p:nvSpPr>
        <p:spPr bwMode="auto">
          <a:xfrm>
            <a:off x="2915816" y="1628800"/>
            <a:ext cx="1800200" cy="3096344"/>
          </a:xfrm>
          <a:prstGeom prst="rightArrow">
            <a:avLst>
              <a:gd name="adj1" fmla="val 50000"/>
              <a:gd name="adj2" fmla="val 34749"/>
            </a:avLst>
          </a:prstGeom>
          <a:solidFill>
            <a:srgbClr val="FF979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Maak deze bron beschikbaar in een andere context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Afbeelding 13" descr="afwass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354" y="3212976"/>
            <a:ext cx="1962150" cy="2028825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>
            <a:off x="6156176" y="3429000"/>
            <a:ext cx="165618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Mapping </a:t>
            </a:r>
            <a:r>
              <a:rPr lang="nl-NL" sz="1400" b="1" dirty="0" err="1"/>
              <a:t>across</a:t>
            </a:r>
            <a:endParaRPr lang="nl-NL" b="1" dirty="0"/>
          </a:p>
        </p:txBody>
      </p:sp>
      <p:pic>
        <p:nvPicPr>
          <p:cNvPr id="15" name="Afbeelding 14" descr="dansengedach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685925"/>
            <a:ext cx="23907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4355976" cy="57606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Mapping across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2" name="Text Box 322"/>
          <p:cNvSpPr txBox="1">
            <a:spLocks noChangeArrowheads="1"/>
          </p:cNvSpPr>
          <p:nvPr/>
        </p:nvSpPr>
        <p:spPr bwMode="auto">
          <a:xfrm>
            <a:off x="539552" y="692696"/>
            <a:ext cx="8352928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Stel je vind iets te aangenaam, je kunt het niet laten, je bent een beetje verslaafd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nul251.info/wp-content/uploads/2011/04/roken.jpg"/>
          <p:cNvPicPr>
            <a:picLocks noChangeAspect="1" noChangeArrowheads="1"/>
          </p:cNvPicPr>
          <p:nvPr/>
        </p:nvPicPr>
        <p:blipFill>
          <a:blip r:embed="rId2" cstate="print"/>
          <a:srcRect r="13563"/>
          <a:stretch>
            <a:fillRect/>
          </a:stretch>
        </p:blipFill>
        <p:spPr bwMode="auto">
          <a:xfrm>
            <a:off x="0" y="1772816"/>
            <a:ext cx="1835696" cy="1422934"/>
          </a:xfrm>
          <a:prstGeom prst="rect">
            <a:avLst/>
          </a:prstGeom>
          <a:noFill/>
        </p:spPr>
      </p:pic>
      <p:pic>
        <p:nvPicPr>
          <p:cNvPr id="15" name="Picture 4" descr="http://www.mt.nl/generated/C630x400_84c2275e89e501fcbf064bd4a7d0cdc1-1430399918.jpg"/>
          <p:cNvPicPr>
            <a:picLocks noChangeAspect="1" noChangeArrowheads="1"/>
          </p:cNvPicPr>
          <p:nvPr/>
        </p:nvPicPr>
        <p:blipFill>
          <a:blip r:embed="rId3" cstate="print"/>
          <a:srcRect l="14308"/>
          <a:stretch>
            <a:fillRect/>
          </a:stretch>
        </p:blipFill>
        <p:spPr bwMode="auto">
          <a:xfrm>
            <a:off x="0" y="3429000"/>
            <a:ext cx="1943708" cy="1440160"/>
          </a:xfrm>
          <a:prstGeom prst="rect">
            <a:avLst/>
          </a:prstGeom>
          <a:noFill/>
        </p:spPr>
      </p:pic>
      <p:pic>
        <p:nvPicPr>
          <p:cNvPr id="16" name="Picture 6" descr="http://www.positievenood.nl/wp-content/uploads/Trauma-en-verslav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2403351" cy="1599322"/>
          </a:xfrm>
          <a:prstGeom prst="rect">
            <a:avLst/>
          </a:prstGeom>
          <a:noFill/>
        </p:spPr>
      </p:pic>
      <p:pic>
        <p:nvPicPr>
          <p:cNvPr id="20" name="Picture 12" descr="http://cdn.welingelichtekringen.nl/wp-content/uploads/2014/04/Selfie-verslaving.jpg"/>
          <p:cNvPicPr>
            <a:picLocks noChangeAspect="1" noChangeArrowheads="1"/>
          </p:cNvPicPr>
          <p:nvPr/>
        </p:nvPicPr>
        <p:blipFill>
          <a:blip r:embed="rId5" cstate="print"/>
          <a:srcRect l="8798" t="14415" r="9517" b="13510"/>
          <a:stretch>
            <a:fillRect/>
          </a:stretch>
        </p:blipFill>
        <p:spPr bwMode="auto">
          <a:xfrm>
            <a:off x="0" y="5273824"/>
            <a:ext cx="1795399" cy="1584176"/>
          </a:xfrm>
          <a:prstGeom prst="rect">
            <a:avLst/>
          </a:prstGeom>
          <a:noFill/>
        </p:spPr>
      </p:pic>
      <p:pic>
        <p:nvPicPr>
          <p:cNvPr id="23" name="Picture 10" descr="http://jongin.gelderland.nl/upload/image/300px-Nailbiteb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941168"/>
            <a:ext cx="1489348" cy="1315592"/>
          </a:xfrm>
          <a:prstGeom prst="rect">
            <a:avLst/>
          </a:prstGeom>
          <a:noFill/>
        </p:spPr>
      </p:pic>
      <p:pic>
        <p:nvPicPr>
          <p:cNvPr id="24" name="Picture 14" descr="http://www.ggznieuws.nl/home/wp-content/uploads/2015/11/smartphone-verslaving.jpg"/>
          <p:cNvPicPr>
            <a:picLocks noChangeAspect="1" noChangeArrowheads="1"/>
          </p:cNvPicPr>
          <p:nvPr/>
        </p:nvPicPr>
        <p:blipFill>
          <a:blip r:embed="rId7" cstate="print"/>
          <a:srcRect r="32000"/>
          <a:stretch>
            <a:fillRect/>
          </a:stretch>
        </p:blipFill>
        <p:spPr bwMode="auto">
          <a:xfrm>
            <a:off x="2915816" y="5640218"/>
            <a:ext cx="1656184" cy="1217782"/>
          </a:xfrm>
          <a:prstGeom prst="rect">
            <a:avLst/>
          </a:prstGeom>
          <a:noFill/>
        </p:spPr>
      </p:pic>
      <p:pic>
        <p:nvPicPr>
          <p:cNvPr id="25" name="Picture 16" descr="http://static1.hln.be/static/photo/2009/15/10/13/media_xl_9814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861048"/>
            <a:ext cx="1910667" cy="1080120"/>
          </a:xfrm>
          <a:prstGeom prst="rect">
            <a:avLst/>
          </a:prstGeom>
          <a:noFill/>
        </p:spPr>
      </p:pic>
      <p:sp>
        <p:nvSpPr>
          <p:cNvPr id="26" name="Text Box 322"/>
          <p:cNvSpPr txBox="1">
            <a:spLocks noChangeArrowheads="1"/>
          </p:cNvSpPr>
          <p:nvPr/>
        </p:nvSpPr>
        <p:spPr bwMode="auto">
          <a:xfrm>
            <a:off x="4572000" y="2393504"/>
            <a:ext cx="3672408" cy="44644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roken,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gokken,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taartjes eten,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drank, nagelbijten,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32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chatten</a:t>
            </a: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op je </a:t>
            </a:r>
            <a:r>
              <a:rPr lang="nl-NL" sz="3200" b="1" dirty="0" err="1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smartphone</a:t>
            </a: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,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selfies maken……..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320"/>
          <p:cNvSpPr>
            <a:spLocks noChangeArrowheads="1"/>
          </p:cNvSpPr>
          <p:nvPr/>
        </p:nvSpPr>
        <p:spPr bwMode="auto">
          <a:xfrm>
            <a:off x="7380312" y="1916832"/>
            <a:ext cx="1800200" cy="3528392"/>
          </a:xfrm>
          <a:prstGeom prst="rightArrow">
            <a:avLst>
              <a:gd name="adj1" fmla="val 50000"/>
              <a:gd name="adj2" fmla="val 34749"/>
            </a:avLst>
          </a:prstGeom>
          <a:solidFill>
            <a:srgbClr val="FF979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Je wilt deze minder aangenaam of zelfs onprettig</a:t>
            </a:r>
            <a:r>
              <a:rPr kumimoji="0" lang="nl-NL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maken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build="p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-252536" y="0"/>
            <a:ext cx="5292080" cy="764704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Mapping across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6" name="Text Box 322"/>
          <p:cNvSpPr txBox="1">
            <a:spLocks noChangeArrowheads="1"/>
          </p:cNvSpPr>
          <p:nvPr/>
        </p:nvSpPr>
        <p:spPr bwMode="auto">
          <a:xfrm>
            <a:off x="4716016" y="260648"/>
            <a:ext cx="4032448" cy="504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Van verslaving naar …..</a:t>
            </a: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19"/>
          <p:cNvSpPr txBox="1">
            <a:spLocks noChangeArrowheads="1"/>
          </p:cNvSpPr>
          <p:nvPr/>
        </p:nvSpPr>
        <p:spPr bwMode="auto">
          <a:xfrm>
            <a:off x="539552" y="692696"/>
            <a:ext cx="2627784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Waar je vanaf wilt: verslaving aan chocolade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22"/>
          <p:cNvSpPr txBox="1">
            <a:spLocks noChangeArrowheads="1"/>
          </p:cNvSpPr>
          <p:nvPr/>
        </p:nvSpPr>
        <p:spPr bwMode="auto">
          <a:xfrm>
            <a:off x="4788024" y="1988840"/>
            <a:ext cx="4355976" cy="22322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Het plaatje van chocolade eten: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Lekker geurend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groot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kleurig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bewegend</a:t>
            </a:r>
            <a:endParaRPr kumimoji="0" lang="nl-NL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gezondetips.nl/wp-content/uploads/2012/07/pure-chocolade-is-gezond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772816"/>
            <a:ext cx="3816424" cy="3816424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hoek 15"/>
          <p:cNvSpPr/>
          <p:nvPr/>
        </p:nvSpPr>
        <p:spPr>
          <a:xfrm rot="19968042">
            <a:off x="507519" y="3444658"/>
            <a:ext cx="8745401" cy="1200329"/>
          </a:xfrm>
          <a:prstGeom prst="rect">
            <a:avLst/>
          </a:prstGeom>
          <a:solidFill>
            <a:schemeClr val="tx1"/>
          </a:solidFill>
          <a:ln w="6350" cmpd="sng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Ik wil dit niet meer!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ezondetips.nl/wp-content/uploads/2012/07/pure-chocolade-is-gezond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347864" y="309836"/>
            <a:ext cx="3816424" cy="3816424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-684584" y="0"/>
            <a:ext cx="5292080" cy="8640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Mapping across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6" name="Text Box 322"/>
          <p:cNvSpPr txBox="1">
            <a:spLocks noChangeArrowheads="1"/>
          </p:cNvSpPr>
          <p:nvPr/>
        </p:nvSpPr>
        <p:spPr bwMode="auto">
          <a:xfrm>
            <a:off x="107504" y="692696"/>
            <a:ext cx="4032448" cy="504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Van verslaving naar afkeer</a:t>
            </a:r>
            <a:endParaRPr kumimoji="0" lang="nl-NL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0" name="Afbeelding 2" descr="castor_63104_100_thumb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18206"/>
          <a:stretch>
            <a:fillRect/>
          </a:stretch>
        </p:blipFill>
        <p:spPr bwMode="auto">
          <a:xfrm>
            <a:off x="0" y="2996952"/>
            <a:ext cx="2339752" cy="2074862"/>
          </a:xfrm>
          <a:prstGeom prst="rect">
            <a:avLst/>
          </a:prstGeom>
          <a:noFill/>
        </p:spPr>
      </p:pic>
      <p:pic>
        <p:nvPicPr>
          <p:cNvPr id="601" name="Picture 1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0" y="1196752"/>
            <a:ext cx="2339752" cy="1728192"/>
          </a:xfrm>
          <a:prstGeom prst="rect">
            <a:avLst/>
          </a:prstGeom>
          <a:noFill/>
        </p:spPr>
      </p:pic>
      <p:sp>
        <p:nvSpPr>
          <p:cNvPr id="15" name="Text Box 322"/>
          <p:cNvSpPr txBox="1">
            <a:spLocks noChangeArrowheads="1"/>
          </p:cNvSpPr>
          <p:nvPr/>
        </p:nvSpPr>
        <p:spPr bwMode="auto">
          <a:xfrm>
            <a:off x="2339752" y="6525344"/>
            <a:ext cx="6804248" cy="332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Breng de afkeer van hondenpoep naar de chocolade verslaving </a:t>
            </a:r>
            <a:endParaRPr kumimoji="0" lang="nl-NL" sz="3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22"/>
          <p:cNvSpPr txBox="1">
            <a:spLocks noChangeArrowheads="1"/>
          </p:cNvSpPr>
          <p:nvPr/>
        </p:nvSpPr>
        <p:spPr bwMode="auto">
          <a:xfrm>
            <a:off x="0" y="5085184"/>
            <a:ext cx="2339752" cy="17728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Submodaliteiten: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stinkend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klein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zwart-wit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stilstaand</a:t>
            </a:r>
            <a:endParaRPr kumimoji="0" lang="nl-NL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22"/>
          <p:cNvSpPr txBox="1">
            <a:spLocks noChangeArrowheads="1"/>
          </p:cNvSpPr>
          <p:nvPr/>
        </p:nvSpPr>
        <p:spPr bwMode="auto">
          <a:xfrm>
            <a:off x="4355976" y="4149080"/>
            <a:ext cx="4788024" cy="18722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Maak het plaatje van chocolade eten: </a:t>
            </a:r>
          </a:p>
          <a:p>
            <a:pPr marL="1971675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stinkend</a:t>
            </a:r>
          </a:p>
          <a:p>
            <a:pPr marL="1971675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klein</a:t>
            </a:r>
          </a:p>
          <a:p>
            <a:pPr marL="1971675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zwart-wit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1971675" marR="0" lvl="0" indent="-2730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  <a:tabLst/>
            </a:pPr>
            <a:r>
              <a:rPr lang="nl-NL" sz="2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stilstaand</a:t>
            </a:r>
            <a:endParaRPr kumimoji="0" lang="nl-NL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https://gezondetips.nl/wp-content/uploads/2012/07/pure-chocolade-is-gezond.jp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30000" contrast="-30000"/>
          </a:blip>
          <a:srcRect/>
          <a:stretch>
            <a:fillRect/>
          </a:stretch>
        </p:blipFill>
        <p:spPr bwMode="auto">
          <a:xfrm>
            <a:off x="7524328" y="2492896"/>
            <a:ext cx="1619672" cy="1619672"/>
          </a:xfrm>
          <a:prstGeom prst="rect">
            <a:avLst/>
          </a:prstGeom>
          <a:noFill/>
        </p:spPr>
      </p:pic>
      <p:sp>
        <p:nvSpPr>
          <p:cNvPr id="11" name="AutoShape 320"/>
          <p:cNvSpPr>
            <a:spLocks noChangeArrowheads="1"/>
          </p:cNvSpPr>
          <p:nvPr/>
        </p:nvSpPr>
        <p:spPr bwMode="auto">
          <a:xfrm>
            <a:off x="2411760" y="4149080"/>
            <a:ext cx="2232248" cy="2232248"/>
          </a:xfrm>
          <a:prstGeom prst="rightArrow">
            <a:avLst>
              <a:gd name="adj1" fmla="val 50000"/>
              <a:gd name="adj2" fmla="val 34749"/>
            </a:avLst>
          </a:prstGeom>
          <a:solidFill>
            <a:srgbClr val="FF979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Maak deze ‘bron’ beschikbaar in een andere context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 build="p" animBg="1"/>
      <p:bldP spid="17" grpId="0" build="p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err="1">
                <a:solidFill>
                  <a:srgbClr val="0000FF"/>
                </a:solidFill>
              </a:rPr>
              <a:t>Submodaliteiten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3095836" y="2911936"/>
          <a:ext cx="2592288" cy="3901440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= Auditief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Luid of Zacht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Ritme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Nadruk</a:t>
                      </a:r>
                      <a:r>
                        <a:rPr lang="nl-NL" sz="1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op bepaalde woorden</a:t>
                      </a:r>
                      <a:endParaRPr lang="nl-NL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Snel</a:t>
                      </a:r>
                      <a:r>
                        <a:rPr lang="nl-NL" sz="1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langzaam</a:t>
                      </a:r>
                      <a:endParaRPr lang="nl-NL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Pauzes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Hoog of Lage tonen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Timbre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Richting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 of Extern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Verbaal of </a:t>
                      </a:r>
                      <a:r>
                        <a:rPr lang="nl-NL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Instrumentaal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Stereo of Mono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Dichtbij</a:t>
                      </a:r>
                      <a:r>
                        <a:rPr lang="nl-NL" sz="1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Ver weg</a:t>
                      </a:r>
                      <a:endParaRPr lang="nl-NL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7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Helderheid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Tijdelijke aanduiding voor inhoud 3"/>
          <p:cNvGraphicFramePr>
            <a:graphicFrameLocks/>
          </p:cNvGraphicFramePr>
          <p:nvPr/>
        </p:nvGraphicFramePr>
        <p:xfrm>
          <a:off x="251520" y="2911936"/>
          <a:ext cx="2664296" cy="3502144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 = Visueel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Geassocieerd / Gedissocieerd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</a:t>
                      </a:r>
                      <a:r>
                        <a:rPr lang="nl-NL" sz="1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zonder kader</a:t>
                      </a:r>
                      <a:endParaRPr lang="nl-NL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Zwart-Wit</a:t>
                      </a: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Kleurig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Licht of Donker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Grootte</a:t>
                      </a:r>
                      <a:r>
                        <a:rPr lang="nl-NL" sz="1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van het </a:t>
                      </a: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Plaatje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Dichtbij</a:t>
                      </a:r>
                      <a:r>
                        <a:rPr lang="nl-NL" sz="16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Ver weg</a:t>
                      </a:r>
                      <a:endParaRPr lang="nl-NL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noProof="0" dirty="0"/>
                        <a:t>Locatie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noProof="0" dirty="0"/>
                        <a:t>Bewegend</a:t>
                      </a:r>
                      <a:r>
                        <a:rPr lang="nl-NL" sz="1600" baseline="0" noProof="0" dirty="0"/>
                        <a:t> </a:t>
                      </a:r>
                      <a:r>
                        <a:rPr lang="nl-NL" sz="1600" noProof="0" dirty="0"/>
                        <a:t>of</a:t>
                      </a:r>
                      <a:r>
                        <a:rPr lang="nl-NL" sz="1600" baseline="0" noProof="0" dirty="0"/>
                        <a:t> </a:t>
                      </a:r>
                      <a:r>
                        <a:rPr lang="nl-NL" sz="1600" noProof="0" dirty="0"/>
                        <a:t>Stilstaand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600" noProof="0" dirty="0"/>
                        <a:t>Gefocust of Vaag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600" noProof="0" dirty="0"/>
                        <a:t>3-Dimensionaal of Vlak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noProof="0" dirty="0"/>
                        <a:t>Van</a:t>
                      </a:r>
                      <a:r>
                        <a:rPr lang="nl-NL" sz="1600" baseline="0" noProof="0" dirty="0"/>
                        <a:t> beneden</a:t>
                      </a:r>
                      <a:r>
                        <a:rPr lang="nl-NL" sz="1600" noProof="0" dirty="0"/>
                        <a:t> of van boven, van links of van rechts gezien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noProof="0" dirty="0"/>
                        <a:t>Glanzend of dof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3"/>
          <p:cNvGraphicFramePr>
            <a:graphicFrameLocks/>
          </p:cNvGraphicFramePr>
          <p:nvPr/>
        </p:nvGraphicFramePr>
        <p:xfrm>
          <a:off x="5868144" y="2911936"/>
          <a:ext cx="3096344" cy="3657600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76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 = Kinesthetisch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Temperatuur:  Heet of Koud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Textuur:  Glad en Ruw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Trillen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Druk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Beweging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Intensiteit Sterk of Week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Grootte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Vorm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Gewicht:  Zwaar of Licht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Innerlijk of uiterlijk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Constant of met onderbreking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Lokatie</a:t>
                      </a:r>
                      <a:endParaRPr lang="nl-NL" sz="1600" i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Klein of groot</a:t>
                      </a:r>
                    </a:p>
                  </a:txBody>
                  <a:tcPr marL="24720" marR="24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467544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5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5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K </a:t>
            </a: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5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698976" cy="8640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Mapping across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17" name="Picture 318" descr="bron: het plezier dat je in dansen heb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9" y="1700808"/>
            <a:ext cx="2555875" cy="2865271"/>
          </a:xfrm>
          <a:prstGeom prst="rect">
            <a:avLst/>
          </a:prstGeom>
          <a:noFill/>
        </p:spPr>
      </p:pic>
      <p:sp>
        <p:nvSpPr>
          <p:cNvPr id="18" name="Text Box 319"/>
          <p:cNvSpPr txBox="1">
            <a:spLocks noChangeArrowheads="1"/>
          </p:cNvSpPr>
          <p:nvPr/>
        </p:nvSpPr>
        <p:spPr bwMode="auto">
          <a:xfrm>
            <a:off x="144016" y="5301208"/>
            <a:ext cx="2987824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Bron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: bijv. het plezier dat je hebt als je danst.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22"/>
          <p:cNvSpPr txBox="1">
            <a:spLocks noChangeArrowheads="1"/>
          </p:cNvSpPr>
          <p:nvPr/>
        </p:nvSpPr>
        <p:spPr bwMode="auto">
          <a:xfrm>
            <a:off x="4932040" y="5229200"/>
            <a:ext cx="3744416" cy="10801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Neem deze bron naar een andere context: voel plezier in het afwassen</a:t>
            </a:r>
          </a:p>
        </p:txBody>
      </p:sp>
      <p:sp>
        <p:nvSpPr>
          <p:cNvPr id="22" name="Text Box 322"/>
          <p:cNvSpPr txBox="1">
            <a:spLocks noChangeArrowheads="1"/>
          </p:cNvSpPr>
          <p:nvPr/>
        </p:nvSpPr>
        <p:spPr bwMode="auto">
          <a:xfrm>
            <a:off x="5436096" y="620688"/>
            <a:ext cx="3240360" cy="936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32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Van onaangenaam naar prettig</a:t>
            </a:r>
            <a:endParaRPr kumimoji="0" lang="nl-NL" sz="4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61478" t="37203" r="17705" b="10189"/>
          <a:stretch>
            <a:fillRect/>
          </a:stretch>
        </p:blipFill>
        <p:spPr bwMode="auto">
          <a:xfrm>
            <a:off x="3995936" y="3140968"/>
            <a:ext cx="2295872" cy="202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320"/>
          <p:cNvSpPr>
            <a:spLocks noChangeArrowheads="1"/>
          </p:cNvSpPr>
          <p:nvPr/>
        </p:nvSpPr>
        <p:spPr bwMode="auto">
          <a:xfrm>
            <a:off x="2915816" y="1628800"/>
            <a:ext cx="1800200" cy="3096344"/>
          </a:xfrm>
          <a:prstGeom prst="rightArrow">
            <a:avLst>
              <a:gd name="adj1" fmla="val 50000"/>
              <a:gd name="adj2" fmla="val 34749"/>
            </a:avLst>
          </a:prstGeom>
          <a:solidFill>
            <a:srgbClr val="FF979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Maak deze bron beschikbaar in een andere context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Afbeelding 13" descr="afwass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6354" y="3212976"/>
            <a:ext cx="1962150" cy="2028825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>
            <a:off x="6156176" y="3429000"/>
            <a:ext cx="165618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Mapping </a:t>
            </a:r>
            <a:r>
              <a:rPr lang="nl-NL" sz="1400" b="1" dirty="0" err="1"/>
              <a:t>across</a:t>
            </a:r>
            <a:endParaRPr lang="nl-NL" b="1" dirty="0"/>
          </a:p>
        </p:txBody>
      </p:sp>
      <p:pic>
        <p:nvPicPr>
          <p:cNvPr id="15" name="Afbeelding 14" descr="dansengedach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685925"/>
            <a:ext cx="23907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~Ruffles And Stuff~: &amp;quot;Field of Flowers&amp;quot; V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0" y="4508265"/>
            <a:ext cx="9361040" cy="2349735"/>
          </a:xfrm>
          <a:prstGeom prst="rect">
            <a:avLst/>
          </a:prstGeom>
          <a:noFill/>
        </p:spPr>
      </p:pic>
      <p:sp>
        <p:nvSpPr>
          <p:cNvPr id="8" name="PIJL-OMLAAG 7"/>
          <p:cNvSpPr/>
          <p:nvPr/>
        </p:nvSpPr>
        <p:spPr>
          <a:xfrm rot="20386800">
            <a:off x="1897715" y="2443568"/>
            <a:ext cx="543897" cy="274668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1674558"/>
            <a:ext cx="358984" cy="333861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105620" y="1884973"/>
            <a:ext cx="543898" cy="334478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4945309" y="550858"/>
            <a:ext cx="543897" cy="530008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943421" y="1624489"/>
            <a:ext cx="358984" cy="373617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4680520" cy="710952"/>
          </a:xfrm>
        </p:spPr>
        <p:txBody>
          <a:bodyPr>
            <a:normAutofit fontScale="90000"/>
          </a:bodyPr>
          <a:lstStyle/>
          <a:p>
            <a:r>
              <a:rPr lang="nl-NL" b="1" dirty="0" err="1">
                <a:solidFill>
                  <a:srgbClr val="0000FF"/>
                </a:solidFill>
              </a:rPr>
              <a:t>Zonne-stralen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2400">
                <a:solidFill>
                  <a:srgbClr val="0000FF"/>
                </a:solidFill>
              </a:rPr>
              <a:t>In tweetallen, 2 minuten elk.</a:t>
            </a:r>
          </a:p>
          <a:p>
            <a:pPr marL="0" indent="0">
              <a:buNone/>
            </a:pPr>
            <a:r>
              <a:rPr lang="nl-NL" sz="2400">
                <a:solidFill>
                  <a:srgbClr val="0000FF"/>
                </a:solidFill>
              </a:rPr>
              <a:t>Focus op een mooie gebeurtenis op identiteitsniveau. Waarin je je energiek, blij of gelukkig voelde. En waarin je je een ander person voelde</a:t>
            </a:r>
          </a:p>
          <a:p>
            <a:pPr marL="0" indent="0">
              <a:buNone/>
            </a:pPr>
            <a:r>
              <a:rPr lang="nl-NL" sz="240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3899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Succes op identiteitsniveau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32916"/>
            <a:ext cx="8229600" cy="4320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nl-NL" dirty="0">
                <a:solidFill>
                  <a:srgbClr val="0000FF"/>
                </a:solidFill>
              </a:rPr>
              <a:t>Video van focus, kracht en balans van </a:t>
            </a:r>
            <a:r>
              <a:rPr lang="nl-NL" dirty="0" err="1">
                <a:solidFill>
                  <a:srgbClr val="0000FF"/>
                </a:solidFill>
              </a:rPr>
              <a:t>Miyoko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Shida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Rigolo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455"/>
          <a:stretch>
            <a:fillRect/>
          </a:stretch>
        </p:blipFill>
        <p:spPr bwMode="auto">
          <a:xfrm>
            <a:off x="0" y="2080243"/>
            <a:ext cx="9144000" cy="477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80ABB7E-2AB8-4F9C-B98A-8D18B1ED4336}"/>
              </a:ext>
            </a:extLst>
          </p:cNvPr>
          <p:cNvSpPr txBox="1">
            <a:spLocks/>
          </p:cNvSpPr>
          <p:nvPr/>
        </p:nvSpPr>
        <p:spPr>
          <a:xfrm>
            <a:off x="457200" y="821964"/>
            <a:ext cx="8229600" cy="595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rgbClr val="0000FF"/>
                </a:solidFill>
              </a:rPr>
              <a:t>Hoe ben je evenwichtig?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Het puppy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C3589B-82AF-450A-9A20-BC24F8FAE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38250"/>
            <a:ext cx="7200900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De wereld is vol met mensen die iemand nodig hebben die hen begrijpt.</a:t>
            </a:r>
          </a:p>
        </p:txBody>
      </p:sp>
      <p:pic>
        <p:nvPicPr>
          <p:cNvPr id="4" name="Picture 662"/>
          <p:cNvPicPr/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3960440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419872" y="5949280"/>
            <a:ext cx="572412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Liefde kent geen prijs!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NLP en Succes: 5e avond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5229200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Ruim op wat je niet meer wilt gebruiken! </a:t>
            </a:r>
          </a:p>
          <a:p>
            <a:pPr>
              <a:buNone/>
            </a:pPr>
            <a:r>
              <a:rPr lang="nl-NL" dirty="0">
                <a:solidFill>
                  <a:srgbClr val="0000FF"/>
                </a:solidFill>
              </a:rPr>
              <a:t>Creëer succes op identiteitsniveau!</a:t>
            </a:r>
          </a:p>
        </p:txBody>
      </p:sp>
      <p:pic>
        <p:nvPicPr>
          <p:cNvPr id="5" name="Afbeelding 4" descr="Opruimen.jpg"/>
          <p:cNvPicPr>
            <a:picLocks noChangeAspect="1"/>
          </p:cNvPicPr>
          <p:nvPr/>
        </p:nvPicPr>
        <p:blipFill>
          <a:blip r:embed="rId2" cstate="print"/>
          <a:srcRect l="7560" t="8377" r="9281" b="20496"/>
          <a:stretch>
            <a:fillRect/>
          </a:stretch>
        </p:blipFill>
        <p:spPr>
          <a:xfrm>
            <a:off x="1763688" y="1196752"/>
            <a:ext cx="4104456" cy="3168352"/>
          </a:xfrm>
          <a:prstGeom prst="rect">
            <a:avLst/>
          </a:prstGeom>
        </p:spPr>
      </p:pic>
      <p:pic>
        <p:nvPicPr>
          <p:cNvPr id="6" name="Afbeelding 5" descr="Opruimen.jp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 contrast="40000"/>
          </a:blip>
          <a:srcRect l="23880" t="14286" r="16346"/>
          <a:stretch/>
        </p:blipFill>
        <p:spPr>
          <a:xfrm>
            <a:off x="4808712" y="4365104"/>
            <a:ext cx="3816424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Kast opruimen</a:t>
            </a:r>
          </a:p>
        </p:txBody>
      </p:sp>
      <p:pic>
        <p:nvPicPr>
          <p:cNvPr id="7" name="Afbeelding 6" descr="kastopruim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7380312" cy="3578200"/>
          </a:xfrm>
          <a:prstGeom prst="rect">
            <a:avLst/>
          </a:prstGeom>
        </p:spPr>
      </p:pic>
      <p:pic>
        <p:nvPicPr>
          <p:cNvPr id="9223" name="Picture 7" descr="320496_371498276266285_1716034820_n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3308" y="2095500"/>
            <a:ext cx="6490692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De kast in ons brein die we opruimen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701758" y="2204864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1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355976" y="2204864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2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766292" y="4434170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3</a:t>
            </a: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4355976" y="4540196"/>
            <a:ext cx="322672" cy="7744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nl-NL" sz="3600" b="1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4</a:t>
            </a:r>
          </a:p>
        </p:txBody>
      </p:sp>
      <p:grpSp>
        <p:nvGrpSpPr>
          <p:cNvPr id="3" name="Groep 39"/>
          <p:cNvGrpSpPr/>
          <p:nvPr/>
        </p:nvGrpSpPr>
        <p:grpSpPr>
          <a:xfrm>
            <a:off x="539552" y="1700808"/>
            <a:ext cx="8136904" cy="4896544"/>
            <a:chOff x="539552" y="1700808"/>
            <a:chExt cx="8136904" cy="4896544"/>
          </a:xfrm>
        </p:grpSpPr>
        <p:cxnSp>
          <p:nvCxnSpPr>
            <p:cNvPr id="29703" name="AutoShape 7"/>
            <p:cNvCxnSpPr>
              <a:cxnSpLocks noChangeShapeType="1"/>
            </p:cNvCxnSpPr>
            <p:nvPr/>
          </p:nvCxnSpPr>
          <p:spPr bwMode="auto">
            <a:xfrm flipV="1">
              <a:off x="551503" y="4342231"/>
              <a:ext cx="7409498" cy="285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4" name="AutoShape 8"/>
            <p:cNvCxnSpPr>
              <a:cxnSpLocks noChangeShapeType="1"/>
            </p:cNvCxnSpPr>
            <p:nvPr/>
          </p:nvCxnSpPr>
          <p:spPr bwMode="auto">
            <a:xfrm flipH="1" flipV="1">
              <a:off x="8666099" y="1701730"/>
              <a:ext cx="10357" cy="4349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5" name="AutoShape 9"/>
            <p:cNvCxnSpPr>
              <a:cxnSpLocks noChangeShapeType="1"/>
            </p:cNvCxnSpPr>
            <p:nvPr/>
          </p:nvCxnSpPr>
          <p:spPr bwMode="auto">
            <a:xfrm flipH="1" flipV="1">
              <a:off x="7961001" y="2041012"/>
              <a:ext cx="10357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6" name="AutoShape 10"/>
            <p:cNvCxnSpPr>
              <a:cxnSpLocks noChangeShapeType="1"/>
            </p:cNvCxnSpPr>
            <p:nvPr/>
          </p:nvCxnSpPr>
          <p:spPr bwMode="auto">
            <a:xfrm>
              <a:off x="551503" y="2060373"/>
              <a:ext cx="0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7" name="AutoShape 11"/>
            <p:cNvCxnSpPr>
              <a:cxnSpLocks noChangeShapeType="1"/>
            </p:cNvCxnSpPr>
            <p:nvPr/>
          </p:nvCxnSpPr>
          <p:spPr bwMode="auto">
            <a:xfrm>
              <a:off x="551503" y="2060373"/>
              <a:ext cx="74891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8" name="AutoShape 12"/>
            <p:cNvCxnSpPr>
              <a:cxnSpLocks noChangeShapeType="1"/>
            </p:cNvCxnSpPr>
            <p:nvPr/>
          </p:nvCxnSpPr>
          <p:spPr bwMode="auto">
            <a:xfrm flipH="1">
              <a:off x="4220400" y="2060373"/>
              <a:ext cx="11951" cy="45360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09" name="AutoShape 13"/>
            <p:cNvCxnSpPr>
              <a:cxnSpLocks noChangeShapeType="1"/>
            </p:cNvCxnSpPr>
            <p:nvPr/>
          </p:nvCxnSpPr>
          <p:spPr bwMode="auto">
            <a:xfrm>
              <a:off x="551503" y="6596430"/>
              <a:ext cx="7489170" cy="9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0" name="AutoShape 14"/>
            <p:cNvCxnSpPr>
              <a:cxnSpLocks noChangeShapeType="1"/>
            </p:cNvCxnSpPr>
            <p:nvPr/>
          </p:nvCxnSpPr>
          <p:spPr bwMode="auto">
            <a:xfrm flipV="1">
              <a:off x="551503" y="1700808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1" name="AutoShape 15"/>
            <p:cNvCxnSpPr>
              <a:cxnSpLocks noChangeShapeType="1"/>
            </p:cNvCxnSpPr>
            <p:nvPr/>
          </p:nvCxnSpPr>
          <p:spPr bwMode="auto">
            <a:xfrm>
              <a:off x="1364157" y="1700808"/>
              <a:ext cx="72899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2" name="AutoShape 16"/>
            <p:cNvCxnSpPr>
              <a:cxnSpLocks noChangeShapeType="1"/>
            </p:cNvCxnSpPr>
            <p:nvPr/>
          </p:nvCxnSpPr>
          <p:spPr bwMode="auto">
            <a:xfrm flipV="1">
              <a:off x="7961001" y="1700808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3" name="AutoShape 17"/>
            <p:cNvCxnSpPr>
              <a:cxnSpLocks noChangeShapeType="1"/>
            </p:cNvCxnSpPr>
            <p:nvPr/>
          </p:nvCxnSpPr>
          <p:spPr bwMode="auto">
            <a:xfrm flipV="1">
              <a:off x="8040673" y="6050628"/>
              <a:ext cx="613475" cy="5255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4" name="AutoShape 18"/>
            <p:cNvCxnSpPr>
              <a:cxnSpLocks noChangeShapeType="1"/>
            </p:cNvCxnSpPr>
            <p:nvPr/>
          </p:nvCxnSpPr>
          <p:spPr bwMode="auto">
            <a:xfrm flipV="1">
              <a:off x="539552" y="3982666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5" name="AutoShape 19"/>
            <p:cNvCxnSpPr>
              <a:cxnSpLocks noChangeShapeType="1"/>
            </p:cNvCxnSpPr>
            <p:nvPr/>
          </p:nvCxnSpPr>
          <p:spPr bwMode="auto">
            <a:xfrm>
              <a:off x="1352207" y="3982666"/>
              <a:ext cx="286819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6" name="AutoShape 20"/>
            <p:cNvCxnSpPr>
              <a:cxnSpLocks noChangeShapeType="1"/>
            </p:cNvCxnSpPr>
            <p:nvPr/>
          </p:nvCxnSpPr>
          <p:spPr bwMode="auto">
            <a:xfrm flipV="1">
              <a:off x="4220400" y="3982666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7" name="AutoShape 21"/>
            <p:cNvCxnSpPr>
              <a:cxnSpLocks noChangeShapeType="1"/>
            </p:cNvCxnSpPr>
            <p:nvPr/>
          </p:nvCxnSpPr>
          <p:spPr bwMode="auto">
            <a:xfrm>
              <a:off x="4925497" y="3982666"/>
              <a:ext cx="304586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8" name="AutoShape 22"/>
            <p:cNvCxnSpPr>
              <a:cxnSpLocks noChangeShapeType="1"/>
            </p:cNvCxnSpPr>
            <p:nvPr/>
          </p:nvCxnSpPr>
          <p:spPr bwMode="auto">
            <a:xfrm flipH="1" flipV="1">
              <a:off x="1352207" y="2060373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19" name="AutoShape 23"/>
            <p:cNvCxnSpPr>
              <a:cxnSpLocks noChangeShapeType="1"/>
            </p:cNvCxnSpPr>
            <p:nvPr/>
          </p:nvCxnSpPr>
          <p:spPr bwMode="auto">
            <a:xfrm flipH="1" flipV="1">
              <a:off x="4925497" y="4369890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0" name="AutoShape 24"/>
            <p:cNvCxnSpPr>
              <a:cxnSpLocks noChangeShapeType="1"/>
            </p:cNvCxnSpPr>
            <p:nvPr/>
          </p:nvCxnSpPr>
          <p:spPr bwMode="auto">
            <a:xfrm flipH="1" flipV="1">
              <a:off x="1364157" y="4369890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1" name="AutoShape 25"/>
            <p:cNvCxnSpPr>
              <a:cxnSpLocks noChangeShapeType="1"/>
            </p:cNvCxnSpPr>
            <p:nvPr/>
          </p:nvCxnSpPr>
          <p:spPr bwMode="auto">
            <a:xfrm flipH="1" flipV="1">
              <a:off x="4913546" y="2060373"/>
              <a:ext cx="11951" cy="1922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2" name="AutoShape 26"/>
            <p:cNvCxnSpPr>
              <a:cxnSpLocks noChangeShapeType="1"/>
            </p:cNvCxnSpPr>
            <p:nvPr/>
          </p:nvCxnSpPr>
          <p:spPr bwMode="auto">
            <a:xfrm flipV="1">
              <a:off x="551503" y="6236865"/>
              <a:ext cx="812655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3" name="AutoShape 27"/>
            <p:cNvCxnSpPr>
              <a:cxnSpLocks noChangeShapeType="1"/>
            </p:cNvCxnSpPr>
            <p:nvPr/>
          </p:nvCxnSpPr>
          <p:spPr bwMode="auto">
            <a:xfrm>
              <a:off x="1364157" y="6236865"/>
              <a:ext cx="286819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4" name="AutoShape 28"/>
            <p:cNvCxnSpPr>
              <a:cxnSpLocks noChangeShapeType="1"/>
            </p:cNvCxnSpPr>
            <p:nvPr/>
          </p:nvCxnSpPr>
          <p:spPr bwMode="auto">
            <a:xfrm flipV="1">
              <a:off x="4232350" y="6236865"/>
              <a:ext cx="705097" cy="359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29725" name="AutoShape 29"/>
            <p:cNvCxnSpPr>
              <a:cxnSpLocks noChangeShapeType="1"/>
            </p:cNvCxnSpPr>
            <p:nvPr/>
          </p:nvCxnSpPr>
          <p:spPr bwMode="auto">
            <a:xfrm>
              <a:off x="4937448" y="6236865"/>
              <a:ext cx="303391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</p:grpSp>
      <p:graphicFrame>
        <p:nvGraphicFramePr>
          <p:cNvPr id="32" name="Tabel 31"/>
          <p:cNvGraphicFramePr>
            <a:graphicFrameLocks noGrp="1"/>
          </p:cNvGraphicFramePr>
          <p:nvPr/>
        </p:nvGraphicFramePr>
        <p:xfrm>
          <a:off x="4716016" y="2996952"/>
          <a:ext cx="2524125" cy="1152128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Wat je graag zou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willen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zijn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el 36"/>
          <p:cNvGraphicFramePr>
            <a:graphicFrameLocks noGrp="1"/>
          </p:cNvGraphicFramePr>
          <p:nvPr/>
        </p:nvGraphicFramePr>
        <p:xfrm>
          <a:off x="1043608" y="2996952"/>
          <a:ext cx="2524125" cy="1152128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nl-NL" sz="14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Wat je voor jezelf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kwijt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wilt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………………………………………...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el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42967"/>
              </p:ext>
            </p:extLst>
          </p:nvPr>
        </p:nvGraphicFramePr>
        <p:xfrm>
          <a:off x="1115616" y="5013176"/>
          <a:ext cx="2448272" cy="1440160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Wat je </a:t>
                      </a:r>
                      <a:r>
                        <a:rPr lang="nl-NL" sz="1400" b="1" u="sng" dirty="0">
                          <a:latin typeface="Times New Roman"/>
                          <a:ea typeface="Times New Roman"/>
                        </a:rPr>
                        <a:t>vroeger</a:t>
                      </a: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nl-NL" sz="1400" b="1" u="sng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was,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el 38"/>
          <p:cNvGraphicFramePr>
            <a:graphicFrameLocks noGrp="1"/>
          </p:cNvGraphicFramePr>
          <p:nvPr/>
        </p:nvGraphicFramePr>
        <p:xfrm>
          <a:off x="4788024" y="5004704"/>
          <a:ext cx="2524125" cy="1448632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8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Calibri"/>
                          <a:ea typeface="Times New Roman"/>
                        </a:rPr>
                        <a:t>4</a:t>
                      </a:r>
                      <a:r>
                        <a:rPr lang="nl-NL" sz="1150" dirty="0">
                          <a:latin typeface="Calibri"/>
                          <a:ea typeface="Times New Roman"/>
                        </a:rPr>
                        <a:t> Waar je </a:t>
                      </a:r>
                      <a:r>
                        <a:rPr lang="nl-NL" sz="1400" b="1" u="sng" dirty="0">
                          <a:latin typeface="Calibri"/>
                          <a:ea typeface="Times New Roman"/>
                        </a:rPr>
                        <a:t>blij/tevreden</a:t>
                      </a:r>
                      <a:r>
                        <a:rPr lang="nl-NL" sz="1400" dirty="0"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nl-NL" sz="1150" dirty="0">
                          <a:latin typeface="Calibri"/>
                          <a:ea typeface="Times New Roman"/>
                        </a:rPr>
                        <a:t>over bent, </a:t>
                      </a:r>
                      <a:endParaRPr lang="nl-NL" sz="115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……………………………………………………………………………………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1150" dirty="0">
                          <a:latin typeface="Times New Roman"/>
                          <a:ea typeface="Times New Roman"/>
                        </a:rPr>
                        <a:t>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Gekromde PIJL-RECHTS 41"/>
          <p:cNvSpPr/>
          <p:nvPr/>
        </p:nvSpPr>
        <p:spPr>
          <a:xfrm>
            <a:off x="107504" y="2636912"/>
            <a:ext cx="504056" cy="2520280"/>
          </a:xfrm>
          <a:prstGeom prst="curvedRightArrow">
            <a:avLst>
              <a:gd name="adj1" fmla="val 42901"/>
              <a:gd name="adj2" fmla="val 128978"/>
              <a:gd name="adj3" fmla="val 195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3" name="Gekromde PIJL-RECHTS 42"/>
          <p:cNvSpPr/>
          <p:nvPr/>
        </p:nvSpPr>
        <p:spPr>
          <a:xfrm>
            <a:off x="3779912" y="2564904"/>
            <a:ext cx="504056" cy="2520280"/>
          </a:xfrm>
          <a:prstGeom prst="curvedRightArrow">
            <a:avLst>
              <a:gd name="adj1" fmla="val 42901"/>
              <a:gd name="adj2" fmla="val 128978"/>
              <a:gd name="adj3" fmla="val 195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9D5792B-E4C8-420A-AD03-E45E89B20226}"/>
              </a:ext>
            </a:extLst>
          </p:cNvPr>
          <p:cNvSpPr/>
          <p:nvPr/>
        </p:nvSpPr>
        <p:spPr>
          <a:xfrm>
            <a:off x="7209603" y="911947"/>
            <a:ext cx="1662140" cy="9412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Kast</a:t>
            </a:r>
            <a:endParaRPr lang="nl-NL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869</Words>
  <Application>Microsoft Office PowerPoint</Application>
  <PresentationFormat>Diavoorstelling (4:3)</PresentationFormat>
  <Paragraphs>212</Paragraphs>
  <Slides>28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Brush Script MT</vt:lpstr>
      <vt:lpstr>Calibri</vt:lpstr>
      <vt:lpstr>Cambria</vt:lpstr>
      <vt:lpstr>Times New Roman</vt:lpstr>
      <vt:lpstr>Office-thema</vt:lpstr>
      <vt:lpstr>bij de NLP-vervolgcursus “Met je ongekende vermogens je succes vergroten”</vt:lpstr>
      <vt:lpstr>Open Frame</vt:lpstr>
      <vt:lpstr>Zonne-stralen</vt:lpstr>
      <vt:lpstr>Succes op identiteitsniveau</vt:lpstr>
      <vt:lpstr>Het puppy</vt:lpstr>
      <vt:lpstr>De wereld is vol met mensen die iemand nodig hebben die hen begrijpt.</vt:lpstr>
      <vt:lpstr>NLP en Succes: 5e avond</vt:lpstr>
      <vt:lpstr>Kast opruimen</vt:lpstr>
      <vt:lpstr>De kast in ons brein die we opruimen</vt:lpstr>
      <vt:lpstr>Voorbeeld</vt:lpstr>
      <vt:lpstr>Volgorde van de oefening in de visualisatie</vt:lpstr>
      <vt:lpstr>Opruimen wat je kwijt wilt</vt:lpstr>
      <vt:lpstr>Een opgeruimde kast</vt:lpstr>
      <vt:lpstr>Creëer je grootse identiteit</vt:lpstr>
      <vt:lpstr>Beleef je stem op identiteits niveau</vt:lpstr>
      <vt:lpstr>Je stem is de ziel van je identiteit</vt:lpstr>
      <vt:lpstr>De structuur van de stem</vt:lpstr>
      <vt:lpstr>De stem klinkt op het uitademen</vt:lpstr>
      <vt:lpstr>PowerPoint-presentatie</vt:lpstr>
      <vt:lpstr>PowerPoint-presentatie</vt:lpstr>
      <vt:lpstr>Mapping Across</vt:lpstr>
      <vt:lpstr>Maar ook: Stel je hebt een hekel aan afwassen</vt:lpstr>
      <vt:lpstr>Mapping across</vt:lpstr>
      <vt:lpstr>Mapping across</vt:lpstr>
      <vt:lpstr>Mapping across</vt:lpstr>
      <vt:lpstr>Mapping across</vt:lpstr>
      <vt:lpstr>Submodaliteiten</vt:lpstr>
      <vt:lpstr>Mapping across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 de NLP-vervolgcursus “Met je ongekende vermogens je succes vergroten”</dc:title>
  <dc:creator>Sytse</dc:creator>
  <cp:lastModifiedBy>sytse tjallingii</cp:lastModifiedBy>
  <cp:revision>48</cp:revision>
  <dcterms:created xsi:type="dcterms:W3CDTF">2017-11-07T12:02:22Z</dcterms:created>
  <dcterms:modified xsi:type="dcterms:W3CDTF">2019-02-11T16:10:27Z</dcterms:modified>
</cp:coreProperties>
</file>