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48" r:id="rId1"/>
  </p:sldMasterIdLst>
  <p:notesMasterIdLst>
    <p:notesMasterId r:id="rId26"/>
  </p:notesMasterIdLst>
  <p:sldIdLst>
    <p:sldId id="359" r:id="rId2"/>
    <p:sldId id="437" r:id="rId3"/>
    <p:sldId id="360" r:id="rId4"/>
    <p:sldId id="349" r:id="rId5"/>
    <p:sldId id="345" r:id="rId6"/>
    <p:sldId id="438" r:id="rId7"/>
    <p:sldId id="439" r:id="rId8"/>
    <p:sldId id="348" r:id="rId9"/>
    <p:sldId id="440" r:id="rId10"/>
    <p:sldId id="354" r:id="rId11"/>
    <p:sldId id="387" r:id="rId12"/>
    <p:sldId id="441" r:id="rId13"/>
    <p:sldId id="442" r:id="rId14"/>
    <p:sldId id="356" r:id="rId15"/>
    <p:sldId id="355" r:id="rId16"/>
    <p:sldId id="444" r:id="rId17"/>
    <p:sldId id="357" r:id="rId18"/>
    <p:sldId id="445" r:id="rId19"/>
    <p:sldId id="446" r:id="rId20"/>
    <p:sldId id="447" r:id="rId21"/>
    <p:sldId id="448" r:id="rId22"/>
    <p:sldId id="449" r:id="rId23"/>
    <p:sldId id="450" r:id="rId24"/>
    <p:sldId id="451" r:id="rId25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9797"/>
    <a:srgbClr val="000066"/>
    <a:srgbClr val="0033CC"/>
    <a:srgbClr val="CCFF33"/>
    <a:srgbClr val="FF6161"/>
    <a:srgbClr val="9AE8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96" y="6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57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032D6A-07E6-439D-A2F7-3EBCE8894099}" type="datetimeFigureOut">
              <a:rPr lang="nl-NL" smtClean="0"/>
              <a:pPr/>
              <a:t>4-2-2019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300098-D193-4C70-B890-753EBF544F42}" type="slidenum">
              <a:rPr lang="nl-NL" smtClean="0"/>
              <a:pPr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300098-D193-4C70-B890-753EBF544F42}" type="slidenum">
              <a:rPr lang="nl-NL" smtClean="0"/>
              <a:pPr/>
              <a:t>14</a:t>
            </a:fld>
            <a:endParaRPr lang="nl-N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nl-NL"/>
          </a:p>
        </p:txBody>
      </p:sp>
      <p:sp>
        <p:nvSpPr>
          <p:cNvPr id="28676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5736CDA-3355-4293-B656-E21F5492492A}" type="slidenum">
              <a:rPr lang="nl-NL"/>
              <a:pPr/>
              <a:t>15</a:t>
            </a:fld>
            <a:endParaRPr lang="nl-N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het opmaakprofiel van de modelondertitel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04119-8251-452F-887A-A2FABBF4A000}" type="datetimeFigureOut">
              <a:rPr lang="nl-NL" smtClean="0"/>
              <a:pPr/>
              <a:t>4-2-2019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D0783-7DC3-4857-96B3-B76A027C1E32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04119-8251-452F-887A-A2FABBF4A000}" type="datetimeFigureOut">
              <a:rPr lang="nl-NL" smtClean="0"/>
              <a:pPr/>
              <a:t>4-2-2019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D0783-7DC3-4857-96B3-B76A027C1E32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04119-8251-452F-887A-A2FABBF4A000}" type="datetimeFigureOut">
              <a:rPr lang="nl-NL" smtClean="0"/>
              <a:pPr/>
              <a:t>4-2-2019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D0783-7DC3-4857-96B3-B76A027C1E32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04119-8251-452F-887A-A2FABBF4A000}" type="datetimeFigureOut">
              <a:rPr lang="nl-NL" smtClean="0"/>
              <a:pPr/>
              <a:t>4-2-2019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D0783-7DC3-4857-96B3-B76A027C1E32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04119-8251-452F-887A-A2FABBF4A000}" type="datetimeFigureOut">
              <a:rPr lang="nl-NL" smtClean="0"/>
              <a:pPr/>
              <a:t>4-2-2019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D0783-7DC3-4857-96B3-B76A027C1E32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04119-8251-452F-887A-A2FABBF4A000}" type="datetimeFigureOut">
              <a:rPr lang="nl-NL" smtClean="0"/>
              <a:pPr/>
              <a:t>4-2-2019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D0783-7DC3-4857-96B3-B76A027C1E32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04119-8251-452F-887A-A2FABBF4A000}" type="datetimeFigureOut">
              <a:rPr lang="nl-NL" smtClean="0"/>
              <a:pPr/>
              <a:t>4-2-2019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D0783-7DC3-4857-96B3-B76A027C1E32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04119-8251-452F-887A-A2FABBF4A000}" type="datetimeFigureOut">
              <a:rPr lang="nl-NL" smtClean="0"/>
              <a:pPr/>
              <a:t>4-2-2019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D0783-7DC3-4857-96B3-B76A027C1E32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04119-8251-452F-887A-A2FABBF4A000}" type="datetimeFigureOut">
              <a:rPr lang="nl-NL" smtClean="0"/>
              <a:pPr/>
              <a:t>4-2-2019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D0783-7DC3-4857-96B3-B76A027C1E32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04119-8251-452F-887A-A2FABBF4A000}" type="datetimeFigureOut">
              <a:rPr lang="nl-NL" smtClean="0"/>
              <a:pPr/>
              <a:t>4-2-2019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D0783-7DC3-4857-96B3-B76A027C1E32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04119-8251-452F-887A-A2FABBF4A000}" type="datetimeFigureOut">
              <a:rPr lang="nl-NL" smtClean="0"/>
              <a:pPr/>
              <a:t>4-2-2019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D0783-7DC3-4857-96B3-B76A027C1E32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504119-8251-452F-887A-A2FABBF4A000}" type="datetimeFigureOut">
              <a:rPr lang="nl-NL" smtClean="0"/>
              <a:pPr/>
              <a:t>4-2-2019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ED0783-7DC3-4857-96B3-B76A027C1E32}" type="slidenum">
              <a:rPr lang="nl-NL" smtClean="0"/>
              <a:pPr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microsoft.com/office/2007/relationships/hdphoto" Target="../media/hdphoto4.wdp"/><Relationship Id="rId3" Type="http://schemas.microsoft.com/office/2007/relationships/hdphoto" Target="../media/hdphoto1.wdp"/><Relationship Id="rId7" Type="http://schemas.microsoft.com/office/2007/relationships/hdphoto" Target="../media/hdphoto2.wdp"/><Relationship Id="rId12" Type="http://schemas.openxmlformats.org/officeDocument/2006/relationships/image" Target="../media/image33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11" Type="http://schemas.openxmlformats.org/officeDocument/2006/relationships/image" Target="../media/image32.png"/><Relationship Id="rId5" Type="http://schemas.openxmlformats.org/officeDocument/2006/relationships/image" Target="../media/image28.png"/><Relationship Id="rId10" Type="http://schemas.openxmlformats.org/officeDocument/2006/relationships/image" Target="../media/image31.png"/><Relationship Id="rId4" Type="http://schemas.openxmlformats.org/officeDocument/2006/relationships/image" Target="../media/image27.png"/><Relationship Id="rId9" Type="http://schemas.microsoft.com/office/2007/relationships/hdphoto" Target="../media/hdphoto3.wdp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Afbeelding 0" descr="wereldbol.jpg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1475656" y="0"/>
            <a:ext cx="5976664" cy="5949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WordArt 4"/>
          <p:cNvSpPr>
            <a:spLocks noChangeArrowheads="1" noChangeShapeType="1" noTextEdit="1"/>
          </p:cNvSpPr>
          <p:nvPr/>
        </p:nvSpPr>
        <p:spPr bwMode="auto">
          <a:xfrm>
            <a:off x="2162899" y="332656"/>
            <a:ext cx="4830418" cy="4282775"/>
          </a:xfrm>
          <a:prstGeom prst="rect">
            <a:avLst/>
          </a:prstGeom>
        </p:spPr>
        <p:txBody>
          <a:bodyPr wrap="none" fromWordArt="1">
            <a:prstTxWarp prst="textArchUp">
              <a:avLst>
                <a:gd name="adj" fmla="val 10365567"/>
              </a:avLst>
            </a:prstTxWarp>
          </a:bodyPr>
          <a:lstStyle/>
          <a:p>
            <a:pPr algn="ctr" rtl="0"/>
            <a:r>
              <a:rPr lang="nl-NL" sz="6000" kern="10" spc="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/>
                <a:latin typeface="Brush Script MT"/>
              </a:rPr>
              <a:t>voor een succesvol model van jouw wereld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187624" y="6408712"/>
            <a:ext cx="3456384" cy="404664"/>
          </a:xfrm>
        </p:spPr>
        <p:txBody>
          <a:bodyPr>
            <a:noAutofit/>
          </a:bodyPr>
          <a:lstStyle/>
          <a:p>
            <a:r>
              <a:rPr lang="nl-NL" sz="2000" b="1" dirty="0">
                <a:solidFill>
                  <a:schemeClr val="accent2">
                    <a:lumMod val="75000"/>
                  </a:schemeClr>
                </a:solidFill>
              </a:rPr>
              <a:t>Volksuniversiteit Zwolle</a:t>
            </a:r>
          </a:p>
        </p:txBody>
      </p:sp>
      <p:sp>
        <p:nvSpPr>
          <p:cNvPr id="5" name="Titel 1"/>
          <p:cNvSpPr>
            <a:spLocks noGrp="1"/>
          </p:cNvSpPr>
          <p:nvPr>
            <p:ph type="ctrTitle"/>
          </p:nvPr>
        </p:nvSpPr>
        <p:spPr>
          <a:xfrm>
            <a:off x="0" y="5517232"/>
            <a:ext cx="9144000" cy="864096"/>
          </a:xfrm>
        </p:spPr>
        <p:txBody>
          <a:bodyPr>
            <a:normAutofit fontScale="90000"/>
          </a:bodyPr>
          <a:lstStyle/>
          <a:p>
            <a:r>
              <a:rPr lang="nl-NL" sz="3200" b="1" dirty="0">
                <a:solidFill>
                  <a:srgbClr val="FF0000"/>
                </a:solidFill>
              </a:rPr>
              <a:t>bij de </a:t>
            </a:r>
            <a:r>
              <a:rPr lang="nl-NL" sz="3200" b="1" dirty="0" err="1">
                <a:solidFill>
                  <a:srgbClr val="FF0000"/>
                </a:solidFill>
              </a:rPr>
              <a:t>NLP-vervolgcursus</a:t>
            </a:r>
            <a:r>
              <a:rPr lang="nl-NL" sz="3200" b="1">
                <a:solidFill>
                  <a:srgbClr val="FF0000"/>
                </a:solidFill>
              </a:rPr>
              <a:t> “Met je ongekende vermogens je succes vergroten”</a:t>
            </a:r>
          </a:p>
        </p:txBody>
      </p:sp>
      <p:sp>
        <p:nvSpPr>
          <p:cNvPr id="6" name="Ondertitel 2"/>
          <p:cNvSpPr txBox="1">
            <a:spLocks/>
          </p:cNvSpPr>
          <p:nvPr/>
        </p:nvSpPr>
        <p:spPr>
          <a:xfrm>
            <a:off x="4860032" y="6381328"/>
            <a:ext cx="2952328" cy="3326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nl-NL" sz="2000" b="1" dirty="0">
                <a:solidFill>
                  <a:srgbClr val="0000FF"/>
                </a:solidFill>
              </a:rPr>
              <a:t>Voorjaar 2019 week 5</a:t>
            </a:r>
            <a:endParaRPr kumimoji="0" lang="nl-NL" sz="16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Titel 1"/>
          <p:cNvSpPr txBox="1">
            <a:spLocks/>
          </p:cNvSpPr>
          <p:nvPr/>
        </p:nvSpPr>
        <p:spPr>
          <a:xfrm>
            <a:off x="251520" y="1124744"/>
            <a:ext cx="8640960" cy="3456384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600" b="1" i="1" u="none" strike="noStrike" kern="1200" cap="none" spc="0" normalizeH="0" baseline="0" noProof="0" dirty="0">
                <a:ln w="19050">
                  <a:solidFill>
                    <a:schemeClr val="bg1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Welkom</a:t>
            </a:r>
            <a:r>
              <a:rPr kumimoji="0" lang="en-US" sz="16600" b="1" i="1" u="none" strike="noStrike" kern="1200" cap="none" spc="0" normalizeH="0" baseline="0" noProof="0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! </a:t>
            </a:r>
            <a:endParaRPr kumimoji="0" lang="nl-NL" sz="8000" b="1" i="1" u="none" strike="noStrike" kern="1200" cap="none" spc="0" normalizeH="0" baseline="0" noProof="0" dirty="0">
              <a:ln>
                <a:solidFill>
                  <a:schemeClr val="bg1"/>
                </a:solidFill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8" grpId="0"/>
      <p:bldP spid="3" grpId="0" build="p"/>
      <p:bldP spid="5" grpId="0"/>
      <p:bldP spid="6" grpId="0" build="p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el 1"/>
          <p:cNvSpPr>
            <a:spLocks noGrp="1"/>
          </p:cNvSpPr>
          <p:nvPr>
            <p:ph type="title"/>
          </p:nvPr>
        </p:nvSpPr>
        <p:spPr>
          <a:xfrm>
            <a:off x="684213" y="260350"/>
            <a:ext cx="7772400" cy="947738"/>
          </a:xfrm>
        </p:spPr>
        <p:txBody>
          <a:bodyPr/>
          <a:lstStyle/>
          <a:p>
            <a:r>
              <a:rPr lang="nl-NL" b="1" dirty="0">
                <a:solidFill>
                  <a:srgbClr val="0000FF"/>
                </a:solidFill>
              </a:rPr>
              <a:t>Wat zegt NLP ? </a:t>
            </a:r>
            <a:endParaRPr lang="nl-NL" dirty="0">
              <a:solidFill>
                <a:srgbClr val="0000FF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79388" y="1341438"/>
            <a:ext cx="8640762" cy="5516562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nl-NL" sz="2800" dirty="0">
                <a:solidFill>
                  <a:srgbClr val="0000FF"/>
                </a:solidFill>
              </a:rPr>
              <a:t>Zeg in plaats van “Ja maar …..”   de woorden “Ja, en …..” </a:t>
            </a:r>
          </a:p>
          <a:p>
            <a:pPr marL="0" indent="0">
              <a:buFontTx/>
              <a:buNone/>
              <a:defRPr/>
            </a:pPr>
            <a:r>
              <a:rPr lang="nl-NL" sz="2800" dirty="0">
                <a:solidFill>
                  <a:srgbClr val="0000FF"/>
                </a:solidFill>
              </a:rPr>
              <a:t>Het woord van de vorige spreker wordt dan niet ontkent</a:t>
            </a:r>
          </a:p>
          <a:p>
            <a:pPr marL="0" indent="0">
              <a:buFontTx/>
              <a:buNone/>
              <a:defRPr/>
            </a:pPr>
            <a:r>
              <a:rPr lang="nl-NL" sz="2800" dirty="0">
                <a:solidFill>
                  <a:srgbClr val="0000FF"/>
                </a:solidFill>
              </a:rPr>
              <a:t>Je eigen ervaring komt er naast te staan. </a:t>
            </a:r>
          </a:p>
          <a:p>
            <a:pPr marL="0" indent="0">
              <a:buFontTx/>
              <a:buNone/>
              <a:defRPr/>
            </a:pPr>
            <a:r>
              <a:rPr lang="nl-NL" sz="2800" dirty="0">
                <a:solidFill>
                  <a:srgbClr val="0000FF"/>
                </a:solidFill>
              </a:rPr>
              <a:t>Het is niet of, of, maar en, en.</a:t>
            </a:r>
          </a:p>
          <a:p>
            <a:pPr>
              <a:buFontTx/>
              <a:buNone/>
              <a:defRPr/>
            </a:pPr>
            <a:endParaRPr lang="nl-NL" dirty="0">
              <a:solidFill>
                <a:srgbClr val="0000FF"/>
              </a:solidFill>
            </a:endParaRPr>
          </a:p>
          <a:p>
            <a:pPr>
              <a:buFontTx/>
              <a:buNone/>
              <a:defRPr/>
            </a:pPr>
            <a:r>
              <a:rPr lang="nl-NL" b="1" i="1" dirty="0">
                <a:solidFill>
                  <a:srgbClr val="0000FF"/>
                </a:solidFill>
              </a:rPr>
              <a:t>…… ja maar ……… </a:t>
            </a:r>
            <a:r>
              <a:rPr lang="nl-NL" b="1" i="1" dirty="0">
                <a:solidFill>
                  <a:srgbClr val="0000FF"/>
                </a:solidFill>
                <a:sym typeface="Wingdings"/>
              </a:rPr>
              <a:t></a:t>
            </a:r>
            <a:r>
              <a:rPr lang="nl-NL" i="1" dirty="0">
                <a:solidFill>
                  <a:srgbClr val="0000FF"/>
                </a:solidFill>
              </a:rPr>
              <a:t>   </a:t>
            </a:r>
            <a:r>
              <a:rPr lang="nl-NL" sz="4000" b="1" i="1" dirty="0">
                <a:solidFill>
                  <a:srgbClr val="0000FF"/>
                </a:solidFill>
              </a:rPr>
              <a:t>Ja, en ……</a:t>
            </a:r>
            <a:endParaRPr lang="nl-NL" b="1" i="1" dirty="0">
              <a:solidFill>
                <a:srgbClr val="0000FF"/>
              </a:solidFill>
            </a:endParaRPr>
          </a:p>
          <a:p>
            <a:pPr>
              <a:buFontTx/>
              <a:buNone/>
              <a:defRPr/>
            </a:pPr>
            <a:endParaRPr lang="nl-NL" b="1" dirty="0">
              <a:solidFill>
                <a:srgbClr val="0000FF"/>
              </a:solidFill>
            </a:endParaRPr>
          </a:p>
          <a:p>
            <a:pPr>
              <a:buFontTx/>
              <a:buNone/>
              <a:defRPr/>
            </a:pPr>
            <a:r>
              <a:rPr lang="nl-NL" dirty="0">
                <a:solidFill>
                  <a:srgbClr val="0000FF"/>
                </a:solidFill>
              </a:rPr>
              <a:t> </a:t>
            </a:r>
            <a:r>
              <a:rPr lang="nl-NL" dirty="0" err="1">
                <a:solidFill>
                  <a:srgbClr val="0000FF"/>
                </a:solidFill>
              </a:rPr>
              <a:t>Marshall</a:t>
            </a:r>
            <a:r>
              <a:rPr lang="nl-NL" dirty="0">
                <a:solidFill>
                  <a:srgbClr val="0000FF"/>
                </a:solidFill>
              </a:rPr>
              <a:t> </a:t>
            </a:r>
            <a:r>
              <a:rPr lang="nl-NL" dirty="0" err="1">
                <a:solidFill>
                  <a:srgbClr val="0000FF"/>
                </a:solidFill>
              </a:rPr>
              <a:t>Rosenberg</a:t>
            </a:r>
            <a:r>
              <a:rPr lang="nl-NL" dirty="0">
                <a:solidFill>
                  <a:srgbClr val="0000FF"/>
                </a:solidFill>
              </a:rPr>
              <a:t>:</a:t>
            </a:r>
          </a:p>
          <a:p>
            <a:pPr>
              <a:buFontTx/>
              <a:buNone/>
              <a:defRPr/>
            </a:pPr>
            <a:r>
              <a:rPr lang="en-US" i="1" dirty="0">
                <a:solidFill>
                  <a:srgbClr val="0000FF"/>
                </a:solidFill>
              </a:rPr>
              <a:t>“</a:t>
            </a:r>
            <a:r>
              <a:rPr lang="en-US" b="1" i="1" dirty="0">
                <a:solidFill>
                  <a:srgbClr val="0000FF"/>
                </a:solidFill>
              </a:rPr>
              <a:t>Never say a ‘but’ in an angry face”</a:t>
            </a:r>
            <a:endParaRPr lang="nl-NL" b="1" dirty="0">
              <a:solidFill>
                <a:srgbClr val="0000FF"/>
              </a:solidFill>
            </a:endParaRPr>
          </a:p>
        </p:txBody>
      </p:sp>
      <p:pic>
        <p:nvPicPr>
          <p:cNvPr id="4098" name="Picture 2" descr="Afbeeldingsresultaat voor ja, maar.....">
            <a:extLst>
              <a:ext uri="{FF2B5EF4-FFF2-40B4-BE49-F238E27FC236}">
                <a16:creationId xmlns:a16="http://schemas.microsoft.com/office/drawing/2014/main" id="{8628FA15-24F0-4E96-AD6B-905666693D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35898">
            <a:off x="6739778" y="2680893"/>
            <a:ext cx="2034111" cy="3145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580112" y="647402"/>
            <a:ext cx="3563888" cy="1341438"/>
          </a:xfrm>
        </p:spPr>
        <p:txBody>
          <a:bodyPr/>
          <a:lstStyle/>
          <a:p>
            <a:pPr>
              <a:defRPr/>
            </a:pPr>
            <a:r>
              <a:rPr lang="nl-NL" sz="4000" b="1" dirty="0">
                <a:solidFill>
                  <a:schemeClr val="accent6"/>
                </a:solidFill>
                <a:latin typeface="Calibri" pitchFamily="34" charset="0"/>
              </a:rPr>
              <a:t>De stappen </a:t>
            </a:r>
            <a:br>
              <a:rPr lang="nl-NL" sz="4000" b="1" dirty="0">
                <a:solidFill>
                  <a:schemeClr val="accent6"/>
                </a:solidFill>
                <a:latin typeface="Calibri" pitchFamily="34" charset="0"/>
              </a:rPr>
            </a:br>
            <a:r>
              <a:rPr lang="nl-NL" sz="4000" b="1" dirty="0">
                <a:solidFill>
                  <a:schemeClr val="accent6"/>
                </a:solidFill>
                <a:latin typeface="Calibri" pitchFamily="34" charset="0"/>
              </a:rPr>
              <a:t>van de Giraf</a:t>
            </a:r>
          </a:p>
        </p:txBody>
      </p:sp>
      <p:pic>
        <p:nvPicPr>
          <p:cNvPr id="17" name="Afbeelding 16" descr="giraffe1.jpg"/>
          <p:cNvPicPr>
            <a:picLocks noChangeAspect="1"/>
          </p:cNvPicPr>
          <p:nvPr/>
        </p:nvPicPr>
        <p:blipFill>
          <a:blip r:embed="rId2" cstate="print"/>
          <a:srcRect l="17239" r="18501"/>
          <a:stretch>
            <a:fillRect/>
          </a:stretch>
        </p:blipFill>
        <p:spPr bwMode="auto">
          <a:xfrm>
            <a:off x="35496" y="1989112"/>
            <a:ext cx="2376693" cy="4896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kstvak 12"/>
          <p:cNvSpPr txBox="1">
            <a:spLocks noChangeArrowheads="1"/>
          </p:cNvSpPr>
          <p:nvPr/>
        </p:nvSpPr>
        <p:spPr bwMode="auto">
          <a:xfrm>
            <a:off x="1944365" y="716503"/>
            <a:ext cx="3059683" cy="1200329"/>
          </a:xfrm>
          <a:prstGeom prst="rect">
            <a:avLst/>
          </a:prstGeom>
          <a:solidFill>
            <a:srgbClr val="EFEFF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buFontTx/>
              <a:buAutoNum type="arabicPeriod"/>
            </a:pPr>
            <a:r>
              <a:rPr lang="nl-NL" b="1" dirty="0">
                <a:solidFill>
                  <a:srgbClr val="0000FF"/>
                </a:solidFill>
                <a:latin typeface="Arial" charset="0"/>
                <a:cs typeface="Arial" charset="0"/>
              </a:rPr>
              <a:t>Waarnemen</a:t>
            </a:r>
          </a:p>
          <a:p>
            <a:pPr marL="457200" indent="-457200"/>
            <a:r>
              <a:rPr lang="nl-NL" sz="1600" dirty="0">
                <a:solidFill>
                  <a:srgbClr val="0000FF"/>
                </a:solidFill>
                <a:latin typeface="Arial" charset="0"/>
                <a:cs typeface="Arial" charset="0"/>
              </a:rPr>
              <a:t>Zonder oordeel of interpretatie</a:t>
            </a:r>
          </a:p>
          <a:p>
            <a:pPr marL="457200" indent="-457200"/>
            <a:r>
              <a:rPr lang="nl-NL" sz="1600" dirty="0">
                <a:solidFill>
                  <a:srgbClr val="0000FF"/>
                </a:solidFill>
                <a:latin typeface="Arial" charset="0"/>
                <a:cs typeface="Arial" charset="0"/>
              </a:rPr>
              <a:t>“Ik zie …… “</a:t>
            </a:r>
          </a:p>
          <a:p>
            <a:pPr marL="457200" indent="-457200"/>
            <a:r>
              <a:rPr lang="nl-NL" sz="1600" dirty="0">
                <a:solidFill>
                  <a:srgbClr val="0000FF"/>
                </a:solidFill>
                <a:latin typeface="Arial" charset="0"/>
                <a:cs typeface="Arial" charset="0"/>
              </a:rPr>
              <a:t>“Ik hoor ……”</a:t>
            </a:r>
          </a:p>
        </p:txBody>
      </p:sp>
      <p:sp>
        <p:nvSpPr>
          <p:cNvPr id="14" name="Tekstvak 13"/>
          <p:cNvSpPr txBox="1">
            <a:spLocks noChangeArrowheads="1"/>
          </p:cNvSpPr>
          <p:nvPr/>
        </p:nvSpPr>
        <p:spPr bwMode="auto">
          <a:xfrm>
            <a:off x="2844081" y="1940818"/>
            <a:ext cx="3240087" cy="1200150"/>
          </a:xfrm>
          <a:prstGeom prst="rect">
            <a:avLst/>
          </a:prstGeom>
          <a:solidFill>
            <a:srgbClr val="EFE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/>
            <a:r>
              <a:rPr lang="nl-NL" b="1">
                <a:solidFill>
                  <a:srgbClr val="0000FF"/>
                </a:solidFill>
                <a:latin typeface="Arial" charset="0"/>
                <a:cs typeface="Arial" charset="0"/>
              </a:rPr>
              <a:t>2.  Voelen</a:t>
            </a:r>
          </a:p>
          <a:p>
            <a:pPr marL="457200" indent="-457200"/>
            <a:r>
              <a:rPr lang="nl-NL" sz="1600">
                <a:solidFill>
                  <a:srgbClr val="0000FF"/>
                </a:solidFill>
                <a:latin typeface="Arial" charset="0"/>
                <a:cs typeface="Arial" charset="0"/>
              </a:rPr>
              <a:t>Herken jouw gevoelens</a:t>
            </a:r>
          </a:p>
          <a:p>
            <a:pPr marL="457200" indent="-457200"/>
            <a:r>
              <a:rPr lang="nl-NL" sz="1600">
                <a:solidFill>
                  <a:srgbClr val="0000FF"/>
                </a:solidFill>
                <a:latin typeface="Arial" charset="0"/>
                <a:cs typeface="Arial" charset="0"/>
              </a:rPr>
              <a:t>Erken jouw gevoelens</a:t>
            </a:r>
          </a:p>
          <a:p>
            <a:pPr marL="457200" indent="-457200"/>
            <a:r>
              <a:rPr lang="nl-NL" sz="1600">
                <a:solidFill>
                  <a:srgbClr val="0000FF"/>
                </a:solidFill>
                <a:latin typeface="Arial" charset="0"/>
                <a:cs typeface="Arial" charset="0"/>
              </a:rPr>
              <a:t>“Ik voel me daarbij …………. “</a:t>
            </a:r>
          </a:p>
        </p:txBody>
      </p:sp>
      <p:sp>
        <p:nvSpPr>
          <p:cNvPr id="15" name="Tekstvak 14"/>
          <p:cNvSpPr txBox="1"/>
          <p:nvPr/>
        </p:nvSpPr>
        <p:spPr>
          <a:xfrm>
            <a:off x="3275856" y="3139758"/>
            <a:ext cx="3600797" cy="1200329"/>
          </a:xfrm>
          <a:prstGeom prst="rect">
            <a:avLst/>
          </a:prstGeom>
          <a:solidFill>
            <a:srgbClr val="EFEFFF"/>
          </a:solidFill>
        </p:spPr>
        <p:txBody>
          <a:bodyPr wrap="square">
            <a:spAutoFit/>
          </a:bodyPr>
          <a:lstStyle/>
          <a:p>
            <a:pPr marL="457200" indent="-457200">
              <a:buFontTx/>
              <a:buAutoNum type="arabicPeriod" startAt="3"/>
              <a:defRPr/>
            </a:pPr>
            <a:r>
              <a:rPr lang="nl-NL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Behoeftes erkennen</a:t>
            </a:r>
          </a:p>
          <a:p>
            <a:pPr marL="457200" indent="-457200">
              <a:defRPr/>
            </a:pPr>
            <a:r>
              <a:rPr lang="nl-NL" sz="16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Verbind je gevoel met je behoefte</a:t>
            </a:r>
          </a:p>
          <a:p>
            <a:pPr>
              <a:defRPr/>
            </a:pPr>
            <a:r>
              <a:rPr lang="nl-NL" sz="16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“Ik voel me ……  omdat ik behoefte heb aan ………“</a:t>
            </a:r>
          </a:p>
        </p:txBody>
      </p:sp>
      <p:sp>
        <p:nvSpPr>
          <p:cNvPr id="16" name="Tekstvak 15"/>
          <p:cNvSpPr txBox="1"/>
          <p:nvPr/>
        </p:nvSpPr>
        <p:spPr>
          <a:xfrm>
            <a:off x="4500563" y="4317082"/>
            <a:ext cx="3240087" cy="1200150"/>
          </a:xfrm>
          <a:prstGeom prst="rect">
            <a:avLst/>
          </a:prstGeom>
          <a:solidFill>
            <a:srgbClr val="EFEFFF"/>
          </a:solidFill>
        </p:spPr>
        <p:txBody>
          <a:bodyPr>
            <a:spAutoFit/>
          </a:bodyPr>
          <a:lstStyle/>
          <a:p>
            <a:pPr marL="457200" indent="-457200">
              <a:defRPr/>
            </a:pPr>
            <a:r>
              <a:rPr lang="nl-NL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4.  Opties</a:t>
            </a:r>
          </a:p>
          <a:p>
            <a:pPr>
              <a:defRPr/>
            </a:pPr>
            <a:r>
              <a:rPr lang="nl-NL" sz="16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Welke verschillende mogelijkheden heb je om aan jouw behoeftes te voldoen?</a:t>
            </a:r>
          </a:p>
        </p:txBody>
      </p:sp>
      <p:sp>
        <p:nvSpPr>
          <p:cNvPr id="18" name="Tekstvak 17"/>
          <p:cNvSpPr txBox="1"/>
          <p:nvPr/>
        </p:nvSpPr>
        <p:spPr>
          <a:xfrm>
            <a:off x="5724525" y="5489575"/>
            <a:ext cx="3240088" cy="1323975"/>
          </a:xfrm>
          <a:prstGeom prst="rect">
            <a:avLst/>
          </a:prstGeom>
          <a:solidFill>
            <a:srgbClr val="EFEFFF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nl-NL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5. Verzoek doen of actie ondernemen</a:t>
            </a:r>
            <a:endParaRPr lang="nl-NL" sz="16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defRPr/>
            </a:pPr>
            <a:r>
              <a:rPr lang="nl-NL" sz="16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“Zou je ……… willen doen?“</a:t>
            </a:r>
          </a:p>
          <a:p>
            <a:pPr marL="457200" indent="-457200">
              <a:defRPr/>
            </a:pPr>
            <a:r>
              <a:rPr lang="nl-NL" sz="16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“Ik ga …… doen.”</a:t>
            </a:r>
          </a:p>
        </p:txBody>
      </p:sp>
      <p:grpSp>
        <p:nvGrpSpPr>
          <p:cNvPr id="3" name="Groep 23"/>
          <p:cNvGrpSpPr>
            <a:grpSpLocks/>
          </p:cNvGrpSpPr>
          <p:nvPr/>
        </p:nvGrpSpPr>
        <p:grpSpPr bwMode="auto">
          <a:xfrm>
            <a:off x="2195736" y="4509120"/>
            <a:ext cx="1728465" cy="2348880"/>
            <a:chOff x="7020272" y="3068960"/>
            <a:chExt cx="1368152" cy="1944216"/>
          </a:xfrm>
        </p:grpSpPr>
        <p:pic>
          <p:nvPicPr>
            <p:cNvPr id="25610" name="Picture 14" descr="http://pngimg.com/upload/hands_PNG905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092280" y="3284984"/>
              <a:ext cx="1296144" cy="1728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5611" name="Tekstvak 18"/>
            <p:cNvSpPr txBox="1">
              <a:spLocks noChangeArrowheads="1"/>
            </p:cNvSpPr>
            <p:nvPr/>
          </p:nvSpPr>
          <p:spPr bwMode="auto">
            <a:xfrm>
              <a:off x="7020272" y="3429000"/>
              <a:ext cx="216024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nl-NL" sz="1400" b="1">
                  <a:latin typeface="Arial" charset="0"/>
                  <a:cs typeface="Arial" charset="0"/>
                </a:rPr>
                <a:t>1</a:t>
              </a:r>
            </a:p>
          </p:txBody>
        </p:sp>
        <p:sp>
          <p:nvSpPr>
            <p:cNvPr id="25612" name="Tekstvak 19"/>
            <p:cNvSpPr txBox="1">
              <a:spLocks noChangeArrowheads="1"/>
            </p:cNvSpPr>
            <p:nvPr/>
          </p:nvSpPr>
          <p:spPr bwMode="auto">
            <a:xfrm>
              <a:off x="7236296" y="3140968"/>
              <a:ext cx="216024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nl-NL" sz="1400" b="1">
                  <a:latin typeface="Arial" charset="0"/>
                  <a:cs typeface="Arial" charset="0"/>
                </a:rPr>
                <a:t>2</a:t>
              </a:r>
            </a:p>
          </p:txBody>
        </p:sp>
        <p:sp>
          <p:nvSpPr>
            <p:cNvPr id="25613" name="Tekstvak 20"/>
            <p:cNvSpPr txBox="1">
              <a:spLocks noChangeArrowheads="1"/>
            </p:cNvSpPr>
            <p:nvPr/>
          </p:nvSpPr>
          <p:spPr bwMode="auto">
            <a:xfrm>
              <a:off x="7452320" y="3068960"/>
              <a:ext cx="216024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nl-NL" sz="1400" b="1">
                  <a:latin typeface="Arial" charset="0"/>
                  <a:cs typeface="Arial" charset="0"/>
                </a:rPr>
                <a:t>3</a:t>
              </a:r>
            </a:p>
          </p:txBody>
        </p:sp>
        <p:sp>
          <p:nvSpPr>
            <p:cNvPr id="25614" name="Tekstvak 21"/>
            <p:cNvSpPr txBox="1">
              <a:spLocks noChangeArrowheads="1"/>
            </p:cNvSpPr>
            <p:nvPr/>
          </p:nvSpPr>
          <p:spPr bwMode="auto">
            <a:xfrm>
              <a:off x="7812360" y="3121223"/>
              <a:ext cx="216024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nl-NL" sz="1400" b="1">
                  <a:latin typeface="Arial" charset="0"/>
                  <a:cs typeface="Arial" charset="0"/>
                </a:rPr>
                <a:t>4</a:t>
              </a:r>
            </a:p>
          </p:txBody>
        </p:sp>
        <p:sp>
          <p:nvSpPr>
            <p:cNvPr id="25615" name="Tekstvak 22"/>
            <p:cNvSpPr txBox="1">
              <a:spLocks noChangeArrowheads="1"/>
            </p:cNvSpPr>
            <p:nvPr/>
          </p:nvSpPr>
          <p:spPr bwMode="auto">
            <a:xfrm>
              <a:off x="8172400" y="3625279"/>
              <a:ext cx="216024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nl-NL" sz="1400" b="1">
                  <a:latin typeface="Arial" charset="0"/>
                  <a:cs typeface="Arial" charset="0"/>
                </a:rPr>
                <a:t>5</a:t>
              </a:r>
            </a:p>
          </p:txBody>
        </p:sp>
      </p:grpSp>
      <p:sp>
        <p:nvSpPr>
          <p:cNvPr id="20" name="Text Box 7"/>
          <p:cNvSpPr txBox="1">
            <a:spLocks noChangeArrowheads="1"/>
          </p:cNvSpPr>
          <p:nvPr/>
        </p:nvSpPr>
        <p:spPr bwMode="auto">
          <a:xfrm>
            <a:off x="1" y="-27384"/>
            <a:ext cx="9144000" cy="64611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nl-NL" sz="3600" b="1" dirty="0">
                <a:solidFill>
                  <a:srgbClr val="0033CC"/>
                </a:solidFill>
                <a:latin typeface="Arial" pitchFamily="34" charset="0"/>
              </a:rPr>
              <a:t>Geweldloos Communiceren</a:t>
            </a:r>
          </a:p>
        </p:txBody>
      </p:sp>
      <p:sp>
        <p:nvSpPr>
          <p:cNvPr id="21" name="Gekromde PIJL-LINKS 20"/>
          <p:cNvSpPr/>
          <p:nvPr/>
        </p:nvSpPr>
        <p:spPr>
          <a:xfrm>
            <a:off x="5220072" y="1268760"/>
            <a:ext cx="720080" cy="1368152"/>
          </a:xfrm>
          <a:prstGeom prst="curved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22" name="Gekromde PIJL-LINKS 21"/>
          <p:cNvSpPr/>
          <p:nvPr/>
        </p:nvSpPr>
        <p:spPr>
          <a:xfrm>
            <a:off x="6588224" y="2564904"/>
            <a:ext cx="720080" cy="1368152"/>
          </a:xfrm>
          <a:prstGeom prst="curved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23" name="Gekromde PIJL-LINKS 22"/>
          <p:cNvSpPr/>
          <p:nvPr/>
        </p:nvSpPr>
        <p:spPr>
          <a:xfrm>
            <a:off x="7236296" y="3789040"/>
            <a:ext cx="720080" cy="1368152"/>
          </a:xfrm>
          <a:prstGeom prst="curved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24" name="Gekromde PIJL-LINKS 23"/>
          <p:cNvSpPr/>
          <p:nvPr/>
        </p:nvSpPr>
        <p:spPr>
          <a:xfrm>
            <a:off x="8423920" y="5085184"/>
            <a:ext cx="720080" cy="1368152"/>
          </a:xfrm>
          <a:prstGeom prst="curved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6618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 animBg="1"/>
      <p:bldP spid="14" grpId="0" animBg="1"/>
      <p:bldP spid="15" grpId="0" animBg="1"/>
      <p:bldP spid="16" grpId="0" animBg="1"/>
      <p:bldP spid="18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3E47234-7C54-4908-AB83-CBCA26FA3A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6512" y="274638"/>
            <a:ext cx="9180512" cy="706090"/>
          </a:xfrm>
        </p:spPr>
        <p:txBody>
          <a:bodyPr>
            <a:noAutofit/>
          </a:bodyPr>
          <a:lstStyle/>
          <a:p>
            <a:r>
              <a:rPr lang="nl-NL" sz="3600" b="1" dirty="0">
                <a:solidFill>
                  <a:srgbClr val="0000FF"/>
                </a:solidFill>
              </a:rPr>
              <a:t>Oefening 46a Waarnemen, denken en voelen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CDC3411-7946-4CAD-9CB4-E8BE890768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27784" y="1893456"/>
            <a:ext cx="6516216" cy="4232708"/>
          </a:xfrm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nl-NL" sz="4000" b="1" dirty="0">
                <a:solidFill>
                  <a:srgbClr val="0000FF"/>
                </a:solidFill>
              </a:rPr>
              <a:t>1e minuut: ‘Ik zie’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nl-NL" sz="2800" dirty="0">
                <a:solidFill>
                  <a:srgbClr val="0000FF"/>
                </a:solidFill>
              </a:rPr>
              <a:t>(zonder oordeel of interpretatie, dicht bij de werkelijkheid)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nl-NL" sz="4000" b="1" dirty="0">
                <a:solidFill>
                  <a:srgbClr val="0000FF"/>
                </a:solidFill>
              </a:rPr>
              <a:t>2</a:t>
            </a:r>
            <a:r>
              <a:rPr lang="nl-NL" sz="4000" b="1" baseline="30000" dirty="0">
                <a:solidFill>
                  <a:srgbClr val="0000FF"/>
                </a:solidFill>
              </a:rPr>
              <a:t>e</a:t>
            </a:r>
            <a:r>
              <a:rPr lang="nl-NL" sz="4000" b="1" dirty="0">
                <a:solidFill>
                  <a:srgbClr val="0000FF"/>
                </a:solidFill>
              </a:rPr>
              <a:t> minuut: ‘Ik zie, ….. Ik denk’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nl-NL" sz="2800" dirty="0">
                <a:solidFill>
                  <a:srgbClr val="0000FF"/>
                </a:solidFill>
              </a:rPr>
              <a:t>(alle gedachten, ongecensureerd noemen)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nl-NL" sz="4000" b="1" dirty="0">
                <a:solidFill>
                  <a:srgbClr val="0000FF"/>
                </a:solidFill>
              </a:rPr>
              <a:t>3</a:t>
            </a:r>
            <a:r>
              <a:rPr lang="nl-NL" sz="4000" b="1" baseline="30000" dirty="0">
                <a:solidFill>
                  <a:srgbClr val="0000FF"/>
                </a:solidFill>
              </a:rPr>
              <a:t>e</a:t>
            </a:r>
            <a:r>
              <a:rPr lang="nl-NL" sz="4000" b="1" dirty="0">
                <a:solidFill>
                  <a:srgbClr val="0000FF"/>
                </a:solidFill>
              </a:rPr>
              <a:t> minuut: ‘Ik zie, ……. ik denk, ….. Ik voel’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nl-NL" sz="2800" dirty="0">
                <a:solidFill>
                  <a:srgbClr val="0000FF"/>
                </a:solidFill>
              </a:rPr>
              <a:t>(benoem je eigen gevoel)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573136FD-3430-4261-9963-49EC38705B06}"/>
              </a:ext>
            </a:extLst>
          </p:cNvPr>
          <p:cNvSpPr txBox="1"/>
          <p:nvPr/>
        </p:nvSpPr>
        <p:spPr>
          <a:xfrm>
            <a:off x="1043608" y="1175482"/>
            <a:ext cx="50240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b="1" dirty="0">
                <a:solidFill>
                  <a:srgbClr val="FF0000"/>
                </a:solidFill>
              </a:rPr>
              <a:t>De eerste 3 stappen van de Giraf</a:t>
            </a:r>
          </a:p>
        </p:txBody>
      </p:sp>
      <p:pic>
        <p:nvPicPr>
          <p:cNvPr id="5" name="Afbeelding 4" descr="giraffe1.jpg">
            <a:extLst>
              <a:ext uri="{FF2B5EF4-FFF2-40B4-BE49-F238E27FC236}">
                <a16:creationId xmlns:a16="http://schemas.microsoft.com/office/drawing/2014/main" id="{CE0C8F5D-143A-4C54-B4BC-AC2A89E18838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 l="17239" r="18501"/>
          <a:stretch>
            <a:fillRect/>
          </a:stretch>
        </p:blipFill>
        <p:spPr bwMode="auto">
          <a:xfrm>
            <a:off x="35496" y="1989112"/>
            <a:ext cx="2376693" cy="4896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58557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Afbeeldingsresultaat voor flexibel persoon">
            <a:extLst>
              <a:ext uri="{FF2B5EF4-FFF2-40B4-BE49-F238E27FC236}">
                <a16:creationId xmlns:a16="http://schemas.microsoft.com/office/drawing/2014/main" id="{22B40C79-D8C7-467D-9D85-1964419101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7422" y="3285621"/>
            <a:ext cx="3679378" cy="3568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F4E7A126-E665-4E56-946E-76EC89EB75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4402832" cy="634082"/>
          </a:xfrm>
        </p:spPr>
        <p:txBody>
          <a:bodyPr>
            <a:normAutofit fontScale="90000"/>
          </a:bodyPr>
          <a:lstStyle/>
          <a:p>
            <a:pPr algn="l"/>
            <a:r>
              <a:rPr lang="nl-NL" dirty="0">
                <a:solidFill>
                  <a:srgbClr val="0000FF"/>
                </a:solidFill>
              </a:rPr>
              <a:t>Wat zegt NLP?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5A78D6D-6D65-4B85-B508-F7BB710155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0448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2800" dirty="0">
                <a:solidFill>
                  <a:srgbClr val="0000FF"/>
                </a:solidFill>
              </a:rPr>
              <a:t>Vooronderstelling 11:</a:t>
            </a:r>
          </a:p>
          <a:p>
            <a:pPr marL="0" indent="0">
              <a:buNone/>
            </a:pPr>
            <a:r>
              <a:rPr lang="nl-NL" sz="4000" i="1" dirty="0">
                <a:solidFill>
                  <a:srgbClr val="0000FF"/>
                </a:solidFill>
              </a:rPr>
              <a:t>De persoon met het meest flexibele gedrag zal het systeem beheersen.</a:t>
            </a:r>
          </a:p>
          <a:p>
            <a:pPr marL="0" indent="0">
              <a:buNone/>
            </a:pPr>
            <a:endParaRPr lang="nl-NL" sz="28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4151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>
            <a:spLocks noChangeArrowheads="1"/>
          </p:cNvSpPr>
          <p:nvPr/>
        </p:nvSpPr>
        <p:spPr bwMode="auto">
          <a:xfrm>
            <a:off x="145573" y="2276872"/>
            <a:ext cx="4608636" cy="409342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nl-NL" sz="2000" dirty="0">
                <a:solidFill>
                  <a:srgbClr val="0000FF"/>
                </a:solidFill>
              </a:rPr>
              <a:t>Als je aan de kant van het </a:t>
            </a:r>
            <a:r>
              <a:rPr lang="nl-NL" sz="2000" u="sng" dirty="0">
                <a:solidFill>
                  <a:srgbClr val="0000FF"/>
                </a:solidFill>
              </a:rPr>
              <a:t>gevolg</a:t>
            </a:r>
            <a:r>
              <a:rPr lang="nl-NL" sz="2000" dirty="0">
                <a:solidFill>
                  <a:srgbClr val="0000FF"/>
                </a:solidFill>
              </a:rPr>
              <a:t> gaat staan, dus voor een slachtofferrol kiest, kun je niets veranderen. </a:t>
            </a:r>
          </a:p>
          <a:p>
            <a:r>
              <a:rPr lang="nl-NL" sz="2000" dirty="0">
                <a:solidFill>
                  <a:srgbClr val="0000FF"/>
                </a:solidFill>
              </a:rPr>
              <a:t>De ander moet veranderen!</a:t>
            </a:r>
          </a:p>
          <a:p>
            <a:endParaRPr lang="nl-NL" sz="2000" dirty="0">
              <a:solidFill>
                <a:srgbClr val="0000FF"/>
              </a:solidFill>
            </a:endParaRPr>
          </a:p>
          <a:p>
            <a:endParaRPr lang="nl-NL" sz="2000" dirty="0">
              <a:solidFill>
                <a:srgbClr val="0000FF"/>
              </a:solidFill>
            </a:endParaRPr>
          </a:p>
          <a:p>
            <a:endParaRPr lang="nl-NL" sz="2000" dirty="0">
              <a:solidFill>
                <a:srgbClr val="0000FF"/>
              </a:solidFill>
            </a:endParaRPr>
          </a:p>
          <a:p>
            <a:endParaRPr lang="nl-NL" sz="2000" dirty="0">
              <a:solidFill>
                <a:srgbClr val="0000FF"/>
              </a:solidFill>
            </a:endParaRPr>
          </a:p>
          <a:p>
            <a:endParaRPr lang="nl-NL" sz="2000" dirty="0">
              <a:solidFill>
                <a:srgbClr val="0000FF"/>
              </a:solidFill>
            </a:endParaRPr>
          </a:p>
          <a:p>
            <a:endParaRPr lang="nl-NL" sz="2000" dirty="0">
              <a:solidFill>
                <a:srgbClr val="0000FF"/>
              </a:solidFill>
            </a:endParaRPr>
          </a:p>
          <a:p>
            <a:endParaRPr lang="nl-NL" sz="2000" dirty="0">
              <a:solidFill>
                <a:srgbClr val="0000FF"/>
              </a:solidFill>
            </a:endParaRPr>
          </a:p>
          <a:p>
            <a:endParaRPr lang="nl-NL" sz="2000" dirty="0">
              <a:solidFill>
                <a:srgbClr val="0000FF"/>
              </a:solidFill>
            </a:endParaRPr>
          </a:p>
          <a:p>
            <a:endParaRPr lang="nl-NL" sz="2000" dirty="0">
              <a:solidFill>
                <a:srgbClr val="0000FF"/>
              </a:solidFill>
            </a:endParaRPr>
          </a:p>
        </p:txBody>
      </p:sp>
      <p:sp>
        <p:nvSpPr>
          <p:cNvPr id="5" name="Titel 1"/>
          <p:cNvSpPr txBox="1">
            <a:spLocks/>
          </p:cNvSpPr>
          <p:nvPr/>
        </p:nvSpPr>
        <p:spPr bwMode="auto">
          <a:xfrm>
            <a:off x="179387" y="19612"/>
            <a:ext cx="8785225" cy="745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nl-NL" sz="3600" b="1" kern="0" dirty="0">
                <a:solidFill>
                  <a:srgbClr val="0000FF"/>
                </a:solidFill>
                <a:latin typeface="+mj-lt"/>
                <a:ea typeface="+mj-ea"/>
                <a:cs typeface="+mj-cs"/>
              </a:rPr>
              <a:t>Wat zegt NLP ? </a:t>
            </a:r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39E7ECEE-3D0F-47B9-B1A1-D92ED9BB2F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24665" y="1329703"/>
            <a:ext cx="6228184" cy="563231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nl-NL" sz="2000" dirty="0">
              <a:solidFill>
                <a:srgbClr val="0000FF"/>
              </a:solidFill>
            </a:endParaRPr>
          </a:p>
          <a:p>
            <a:endParaRPr lang="nl-NL" sz="2000" dirty="0">
              <a:solidFill>
                <a:srgbClr val="0000FF"/>
              </a:solidFill>
            </a:endParaRPr>
          </a:p>
          <a:p>
            <a:endParaRPr lang="nl-NL" sz="2000" dirty="0">
              <a:solidFill>
                <a:srgbClr val="0000FF"/>
              </a:solidFill>
            </a:endParaRPr>
          </a:p>
          <a:p>
            <a:endParaRPr lang="nl-NL" sz="2000" dirty="0">
              <a:solidFill>
                <a:srgbClr val="0000FF"/>
              </a:solidFill>
            </a:endParaRPr>
          </a:p>
          <a:p>
            <a:endParaRPr lang="nl-NL" sz="2000" dirty="0">
              <a:solidFill>
                <a:srgbClr val="0000FF"/>
              </a:solidFill>
            </a:endParaRPr>
          </a:p>
          <a:p>
            <a:endParaRPr lang="nl-NL" sz="2000" dirty="0">
              <a:solidFill>
                <a:srgbClr val="0000FF"/>
              </a:solidFill>
            </a:endParaRPr>
          </a:p>
          <a:p>
            <a:endParaRPr lang="nl-NL" sz="2000" dirty="0">
              <a:solidFill>
                <a:srgbClr val="0000FF"/>
              </a:solidFill>
            </a:endParaRPr>
          </a:p>
          <a:p>
            <a:r>
              <a:rPr lang="nl-NL" sz="2000" dirty="0">
                <a:solidFill>
                  <a:srgbClr val="0000FF"/>
                </a:solidFill>
              </a:rPr>
              <a:t>Als je aan de kant van de </a:t>
            </a:r>
            <a:r>
              <a:rPr lang="nl-NL" sz="2000" u="sng" dirty="0">
                <a:solidFill>
                  <a:srgbClr val="0000FF"/>
                </a:solidFill>
              </a:rPr>
              <a:t>oorzaak</a:t>
            </a:r>
            <a:r>
              <a:rPr lang="nl-NL" sz="2000" dirty="0">
                <a:solidFill>
                  <a:srgbClr val="0000FF"/>
                </a:solidFill>
              </a:rPr>
              <a:t> gaat staan kun je jezelf veranderen. </a:t>
            </a:r>
          </a:p>
          <a:p>
            <a:r>
              <a:rPr lang="nl-NL" sz="2000" dirty="0">
                <a:solidFill>
                  <a:srgbClr val="0000FF"/>
                </a:solidFill>
              </a:rPr>
              <a:t>In de giraffetaal is dat: ik maak mezelf verantwoordelijk voor mijn eigen gevoel. </a:t>
            </a:r>
          </a:p>
          <a:p>
            <a:r>
              <a:rPr lang="nl-NL" sz="2000" dirty="0">
                <a:solidFill>
                  <a:srgbClr val="0000FF"/>
                </a:solidFill>
              </a:rPr>
              <a:t>De ander heeft daar wel iets mee te maken, maar is er niet verantwoordelijk voor. </a:t>
            </a:r>
          </a:p>
          <a:p>
            <a:r>
              <a:rPr lang="nl-NL" sz="2000" dirty="0">
                <a:solidFill>
                  <a:srgbClr val="0000FF"/>
                </a:solidFill>
              </a:rPr>
              <a:t>Bijvoorbeeld als je zegt : “Hij verpest mijn hele dag.” ben je slachtoffer en sta je aan de kant van het gevolg. </a:t>
            </a:r>
          </a:p>
          <a:p>
            <a:r>
              <a:rPr lang="nl-NL" sz="2000" dirty="0">
                <a:solidFill>
                  <a:srgbClr val="0000FF"/>
                </a:solidFill>
              </a:rPr>
              <a:t>Als je dan zegt “Ik kies ervoor om vandaag een goed humeur te hebben” sta je aan de kant van de oorzaak: Jij bepaalt zelf hoe jij je voelt.</a:t>
            </a:r>
          </a:p>
        </p:txBody>
      </p:sp>
      <p:sp>
        <p:nvSpPr>
          <p:cNvPr id="7" name="Pijl: rechts 6">
            <a:extLst>
              <a:ext uri="{FF2B5EF4-FFF2-40B4-BE49-F238E27FC236}">
                <a16:creationId xmlns:a16="http://schemas.microsoft.com/office/drawing/2014/main" id="{827D6D43-405D-4D0B-BFFB-9773E9AF483E}"/>
              </a:ext>
            </a:extLst>
          </p:cNvPr>
          <p:cNvSpPr/>
          <p:nvPr/>
        </p:nvSpPr>
        <p:spPr>
          <a:xfrm rot="20009649">
            <a:off x="1173886" y="4239386"/>
            <a:ext cx="4320480" cy="486638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8" name="Groep 7">
            <a:extLst>
              <a:ext uri="{FF2B5EF4-FFF2-40B4-BE49-F238E27FC236}">
                <a16:creationId xmlns:a16="http://schemas.microsoft.com/office/drawing/2014/main" id="{53612864-15EA-47CA-83BD-AEDAC6AC1532}"/>
              </a:ext>
            </a:extLst>
          </p:cNvPr>
          <p:cNvGrpSpPr/>
          <p:nvPr/>
        </p:nvGrpSpPr>
        <p:grpSpPr>
          <a:xfrm>
            <a:off x="102227" y="3600311"/>
            <a:ext cx="1916358" cy="2646293"/>
            <a:chOff x="102227" y="3600311"/>
            <a:chExt cx="1916358" cy="2646293"/>
          </a:xfrm>
          <a:solidFill>
            <a:schemeClr val="accent2">
              <a:lumMod val="20000"/>
              <a:lumOff val="80000"/>
            </a:schemeClr>
          </a:solidFill>
        </p:grpSpPr>
        <p:pic>
          <p:nvPicPr>
            <p:cNvPr id="2" name="Afbeelding 1">
              <a:extLst>
                <a:ext uri="{FF2B5EF4-FFF2-40B4-BE49-F238E27FC236}">
                  <a16:creationId xmlns:a16="http://schemas.microsoft.com/office/drawing/2014/main" id="{016B0639-D85C-44BC-80D8-319E9461B36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prstClr val="black"/>
                <a:schemeClr val="accent2">
                  <a:lumMod val="20000"/>
                  <a:lumOff val="80000"/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179387" y="3600311"/>
              <a:ext cx="1026260" cy="2276961"/>
            </a:xfrm>
            <a:prstGeom prst="rect">
              <a:avLst/>
            </a:prstGeom>
            <a:grpFill/>
          </p:spPr>
        </p:pic>
        <p:sp>
          <p:nvSpPr>
            <p:cNvPr id="3" name="Tekstvak 2">
              <a:extLst>
                <a:ext uri="{FF2B5EF4-FFF2-40B4-BE49-F238E27FC236}">
                  <a16:creationId xmlns:a16="http://schemas.microsoft.com/office/drawing/2014/main" id="{308D2732-EE22-4E1C-A0D2-69FD94A36A47}"/>
                </a:ext>
              </a:extLst>
            </p:cNvPr>
            <p:cNvSpPr txBox="1"/>
            <p:nvPr/>
          </p:nvSpPr>
          <p:spPr>
            <a:xfrm>
              <a:off x="102227" y="5877272"/>
              <a:ext cx="1916358" cy="369332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nl-NL" i="1" dirty="0">
                  <a:solidFill>
                    <a:srgbClr val="FF0000"/>
                  </a:solidFill>
                </a:rPr>
                <a:t>‘Ik ben slachtoffer’</a:t>
              </a:r>
            </a:p>
          </p:txBody>
        </p:sp>
      </p:grpSp>
      <p:grpSp>
        <p:nvGrpSpPr>
          <p:cNvPr id="11" name="Groep 10">
            <a:extLst>
              <a:ext uri="{FF2B5EF4-FFF2-40B4-BE49-F238E27FC236}">
                <a16:creationId xmlns:a16="http://schemas.microsoft.com/office/drawing/2014/main" id="{C85551DF-C88F-43E9-9A44-F7B8C17A58AA}"/>
              </a:ext>
            </a:extLst>
          </p:cNvPr>
          <p:cNvGrpSpPr/>
          <p:nvPr/>
        </p:nvGrpSpPr>
        <p:grpSpPr>
          <a:xfrm>
            <a:off x="4544213" y="1355915"/>
            <a:ext cx="4803366" cy="2031665"/>
            <a:chOff x="4544213" y="1355915"/>
            <a:chExt cx="4803366" cy="2031665"/>
          </a:xfrm>
        </p:grpSpPr>
        <p:pic>
          <p:nvPicPr>
            <p:cNvPr id="3076" name="Picture 4" descr="Afbeeldingsresultaat voor initiatief nemen">
              <a:extLst>
                <a:ext uri="{FF2B5EF4-FFF2-40B4-BE49-F238E27FC236}">
                  <a16:creationId xmlns:a16="http://schemas.microsoft.com/office/drawing/2014/main" id="{7309FEC4-6D9F-4428-B4BF-F01BE6ACC5C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duotone>
                <a:prstClr val="black"/>
                <a:schemeClr val="tx2">
                  <a:lumMod val="20000"/>
                  <a:lumOff val="80000"/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88438" y="1355915"/>
              <a:ext cx="3848058" cy="1895229"/>
            </a:xfrm>
            <a:prstGeom prst="rect">
              <a:avLst/>
            </a:prstGeom>
            <a:solidFill>
              <a:srgbClr val="FFFFFF"/>
            </a:solidFill>
          </p:spPr>
        </p:pic>
        <p:sp>
          <p:nvSpPr>
            <p:cNvPr id="9" name="Rechthoek 8">
              <a:extLst>
                <a:ext uri="{FF2B5EF4-FFF2-40B4-BE49-F238E27FC236}">
                  <a16:creationId xmlns:a16="http://schemas.microsoft.com/office/drawing/2014/main" id="{B0CCDA9A-9899-4319-A11A-809799953CCB}"/>
                </a:ext>
              </a:extLst>
            </p:cNvPr>
            <p:cNvSpPr/>
            <p:nvPr/>
          </p:nvSpPr>
          <p:spPr>
            <a:xfrm>
              <a:off x="4544213" y="3018248"/>
              <a:ext cx="4803366" cy="36933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 wrap="none">
              <a:spAutoFit/>
            </a:bodyPr>
            <a:lstStyle/>
            <a:p>
              <a:r>
                <a:rPr lang="nl-NL" i="1" dirty="0">
                  <a:solidFill>
                    <a:srgbClr val="FF0000"/>
                  </a:solidFill>
                </a:rPr>
                <a:t>‘Ik ben verantwoordelijk voor mijn eigen gevoel.’</a:t>
              </a:r>
            </a:p>
          </p:txBody>
        </p:sp>
      </p:grpSp>
      <p:sp>
        <p:nvSpPr>
          <p:cNvPr id="12" name="Titel 1">
            <a:extLst>
              <a:ext uri="{FF2B5EF4-FFF2-40B4-BE49-F238E27FC236}">
                <a16:creationId xmlns:a16="http://schemas.microsoft.com/office/drawing/2014/main" id="{26DEB73E-338C-4FCF-89B4-048B2FE5A238}"/>
              </a:ext>
            </a:extLst>
          </p:cNvPr>
          <p:cNvSpPr txBox="1">
            <a:spLocks/>
          </p:cNvSpPr>
          <p:nvPr/>
        </p:nvSpPr>
        <p:spPr bwMode="auto">
          <a:xfrm>
            <a:off x="190258" y="758803"/>
            <a:ext cx="8785225" cy="57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nl-NL" sz="3600" b="1" i="1" kern="0" dirty="0">
                <a:solidFill>
                  <a:srgbClr val="0000FF"/>
                </a:solidFill>
                <a:latin typeface="+mj-lt"/>
                <a:ea typeface="+mj-ea"/>
                <a:cs typeface="+mj-cs"/>
              </a:rPr>
              <a:t>‘Ga aan de kant van de oorzaak staan’</a:t>
            </a:r>
            <a:endParaRPr lang="nl-NL" sz="3600" i="1" kern="0" dirty="0">
              <a:solidFill>
                <a:srgbClr val="0000FF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  <p:bldP spid="6" grpId="0" build="p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>
            <a:spLocks noChangeArrowheads="1"/>
          </p:cNvSpPr>
          <p:nvPr/>
        </p:nvSpPr>
        <p:spPr bwMode="auto">
          <a:xfrm>
            <a:off x="323850" y="2420938"/>
            <a:ext cx="8640763" cy="147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nl-NL" sz="1800" dirty="0">
              <a:solidFill>
                <a:srgbClr val="0000FF"/>
              </a:solidFill>
            </a:endParaRPr>
          </a:p>
          <a:p>
            <a:r>
              <a:rPr lang="nl-NL" sz="1800" dirty="0">
                <a:solidFill>
                  <a:srgbClr val="0000FF"/>
                </a:solidFill>
              </a:rPr>
              <a:t>Gebruik zo weinig mogelijk ontkenningen, zoals niet en geen. </a:t>
            </a:r>
          </a:p>
          <a:p>
            <a:r>
              <a:rPr lang="nl-NL" sz="1800" dirty="0">
                <a:solidFill>
                  <a:srgbClr val="0000FF"/>
                </a:solidFill>
              </a:rPr>
              <a:t>Onze hersenen kunnen namelijk geen ontkenningen vasthouden. probeer maar eens het volgende:</a:t>
            </a:r>
          </a:p>
          <a:p>
            <a:r>
              <a:rPr lang="nl-NL" sz="1800" dirty="0">
                <a:solidFill>
                  <a:srgbClr val="0000FF"/>
                </a:solidFill>
              </a:rPr>
              <a:t>Denk maar eens </a:t>
            </a:r>
            <a:r>
              <a:rPr lang="nl-NL" sz="1800" u="sng" dirty="0">
                <a:solidFill>
                  <a:srgbClr val="0000FF"/>
                </a:solidFill>
              </a:rPr>
              <a:t>niet</a:t>
            </a:r>
            <a:r>
              <a:rPr lang="nl-NL" sz="1800" dirty="0">
                <a:solidFill>
                  <a:srgbClr val="0000FF"/>
                </a:solidFill>
              </a:rPr>
              <a:t> aan een blauw olifantje</a:t>
            </a:r>
          </a:p>
        </p:txBody>
      </p:sp>
      <p:sp>
        <p:nvSpPr>
          <p:cNvPr id="5" name="Titel 1"/>
          <p:cNvSpPr txBox="1">
            <a:spLocks/>
          </p:cNvSpPr>
          <p:nvPr/>
        </p:nvSpPr>
        <p:spPr bwMode="auto">
          <a:xfrm>
            <a:off x="684213" y="908050"/>
            <a:ext cx="7772400" cy="151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nl-NL" sz="4400" i="1" kern="0" dirty="0">
                <a:solidFill>
                  <a:srgbClr val="0000FF"/>
                </a:solidFill>
                <a:latin typeface="+mj-lt"/>
                <a:ea typeface="+mj-ea"/>
                <a:cs typeface="+mj-cs"/>
              </a:rPr>
              <a:t>‘Het centrale zenuwstelsel kan geen ontkenning vasthouden’</a:t>
            </a:r>
          </a:p>
        </p:txBody>
      </p:sp>
      <p:pic>
        <p:nvPicPr>
          <p:cNvPr id="46082" name="Picture 2" descr="elefan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625" y="3644900"/>
            <a:ext cx="1952625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4" name="Picture 4" descr="http://thumbs.dreamstime.com/z/vliegende-roze-olifant-22322488.jpg"/>
          <p:cNvPicPr>
            <a:picLocks noChangeAspect="1" noChangeArrowheads="1"/>
          </p:cNvPicPr>
          <p:nvPr/>
        </p:nvPicPr>
        <p:blipFill>
          <a:blip r:embed="rId4" cstate="print"/>
          <a:srcRect b="9811"/>
          <a:stretch>
            <a:fillRect/>
          </a:stretch>
        </p:blipFill>
        <p:spPr bwMode="auto">
          <a:xfrm>
            <a:off x="5219700" y="3644900"/>
            <a:ext cx="2808288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hthoek 7"/>
          <p:cNvSpPr>
            <a:spLocks noChangeArrowheads="1"/>
          </p:cNvSpPr>
          <p:nvPr/>
        </p:nvSpPr>
        <p:spPr bwMode="auto">
          <a:xfrm>
            <a:off x="395288" y="5949950"/>
            <a:ext cx="864076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 sz="1800" dirty="0">
                <a:solidFill>
                  <a:srgbClr val="0000FF"/>
                </a:solidFill>
              </a:rPr>
              <a:t>Dat kan alleen als je aan een roze olifant denkt! </a:t>
            </a:r>
            <a:endParaRPr lang="nl-NL" dirty="0">
              <a:solidFill>
                <a:srgbClr val="0000FF"/>
              </a:solidFill>
            </a:endParaRPr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172D6101-A3C2-4F8C-AB37-93731A2BBC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5559" y="222709"/>
            <a:ext cx="4402832" cy="634082"/>
          </a:xfrm>
        </p:spPr>
        <p:txBody>
          <a:bodyPr>
            <a:normAutofit fontScale="90000"/>
          </a:bodyPr>
          <a:lstStyle/>
          <a:p>
            <a:pPr algn="l"/>
            <a:r>
              <a:rPr lang="nl-NL" dirty="0">
                <a:solidFill>
                  <a:srgbClr val="0000FF"/>
                </a:solidFill>
              </a:rPr>
              <a:t>Wat zegt NLP?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giraffe1.jpg">
            <a:extLst>
              <a:ext uri="{FF2B5EF4-FFF2-40B4-BE49-F238E27FC236}">
                <a16:creationId xmlns:a16="http://schemas.microsoft.com/office/drawing/2014/main" id="{CE0C8F5D-143A-4C54-B4BC-AC2A89E18838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 l="17239" r="18501"/>
          <a:stretch>
            <a:fillRect/>
          </a:stretch>
        </p:blipFill>
        <p:spPr bwMode="auto">
          <a:xfrm>
            <a:off x="35496" y="1989112"/>
            <a:ext cx="2376693" cy="4896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E3E47234-7C54-4908-AB83-CBCA26FA3A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40355" y="188640"/>
            <a:ext cx="9180512" cy="706090"/>
          </a:xfrm>
        </p:spPr>
        <p:txBody>
          <a:bodyPr>
            <a:noAutofit/>
          </a:bodyPr>
          <a:lstStyle/>
          <a:p>
            <a:pPr algn="l"/>
            <a:r>
              <a:rPr lang="nl-NL" sz="3600" b="1" dirty="0">
                <a:solidFill>
                  <a:srgbClr val="0000FF"/>
                </a:solidFill>
              </a:rPr>
              <a:t>Oefening 46b: </a:t>
            </a:r>
            <a:br>
              <a:rPr lang="nl-NL" sz="3600" b="1" dirty="0">
                <a:solidFill>
                  <a:srgbClr val="0000FF"/>
                </a:solidFill>
              </a:rPr>
            </a:br>
            <a:r>
              <a:rPr lang="nl-NL" sz="2800" b="1" dirty="0">
                <a:solidFill>
                  <a:srgbClr val="0000FF"/>
                </a:solidFill>
              </a:rPr>
              <a:t>Geweldloos Communiceren als je je aangevallen voelt</a:t>
            </a:r>
            <a:endParaRPr lang="nl-NL" sz="3600" b="1" dirty="0">
              <a:solidFill>
                <a:srgbClr val="0000FF"/>
              </a:solidFill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CDC3411-7946-4CAD-9CB4-E8BE890768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1496153"/>
            <a:ext cx="9036496" cy="959480"/>
          </a:xfrm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nl-NL" dirty="0">
                <a:solidFill>
                  <a:srgbClr val="0000FF"/>
                </a:solidFill>
              </a:rPr>
              <a:t>Eén persoon uit de groep denkt aan een situatie waarin iemand een opmerking maakte die je als een aanval beschouwde. 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573136FD-3430-4261-9963-49EC38705B06}"/>
              </a:ext>
            </a:extLst>
          </p:cNvPr>
          <p:cNvSpPr txBox="1"/>
          <p:nvPr/>
        </p:nvSpPr>
        <p:spPr>
          <a:xfrm>
            <a:off x="3995936" y="1014184"/>
            <a:ext cx="46762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b="1" dirty="0">
                <a:solidFill>
                  <a:srgbClr val="FF0000"/>
                </a:solidFill>
              </a:rPr>
              <a:t>Positieve intentie en Behoefte</a:t>
            </a:r>
          </a:p>
        </p:txBody>
      </p:sp>
      <p:sp>
        <p:nvSpPr>
          <p:cNvPr id="6" name="Tijdelijke aanduiding voor inhoud 2">
            <a:extLst>
              <a:ext uri="{FF2B5EF4-FFF2-40B4-BE49-F238E27FC236}">
                <a16:creationId xmlns:a16="http://schemas.microsoft.com/office/drawing/2014/main" id="{DD3041FF-6117-428A-936D-B0876E2F4F9B}"/>
              </a:ext>
            </a:extLst>
          </p:cNvPr>
          <p:cNvSpPr txBox="1">
            <a:spLocks/>
          </p:cNvSpPr>
          <p:nvPr/>
        </p:nvSpPr>
        <p:spPr>
          <a:xfrm>
            <a:off x="2339752" y="5047648"/>
            <a:ext cx="6804248" cy="1810351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 pitchFamily="34" charset="0"/>
              <a:buNone/>
            </a:pPr>
            <a:r>
              <a:rPr lang="nl-NL" dirty="0">
                <a:solidFill>
                  <a:srgbClr val="0000FF"/>
                </a:solidFill>
              </a:rPr>
              <a:t>Wat zou de positieve intentie van deze persoon kunnen zijn? </a:t>
            </a:r>
          </a:p>
          <a:p>
            <a:pPr marL="0" indent="0">
              <a:lnSpc>
                <a:spcPct val="150000"/>
              </a:lnSpc>
              <a:buFont typeface="Arial" pitchFamily="34" charset="0"/>
              <a:buNone/>
            </a:pPr>
            <a:r>
              <a:rPr lang="nl-NL" dirty="0">
                <a:solidFill>
                  <a:srgbClr val="0000FF"/>
                </a:solidFill>
              </a:rPr>
              <a:t>Wat zou de behoefte onder de "aanvallende" opmerking zijn? </a:t>
            </a:r>
          </a:p>
          <a:p>
            <a:pPr marL="0" indent="0">
              <a:lnSpc>
                <a:spcPct val="150000"/>
              </a:lnSpc>
              <a:buFont typeface="Arial" pitchFamily="34" charset="0"/>
              <a:buNone/>
            </a:pPr>
            <a:r>
              <a:rPr lang="nl-NL" dirty="0">
                <a:solidFill>
                  <a:srgbClr val="0000FF"/>
                </a:solidFill>
              </a:rPr>
              <a:t>Wat maakte het dat jij de opmerking als een aanval hoorde? </a:t>
            </a:r>
          </a:p>
          <a:p>
            <a:pPr marL="0" indent="0">
              <a:lnSpc>
                <a:spcPct val="150000"/>
              </a:lnSpc>
              <a:buFont typeface="Arial" pitchFamily="34" charset="0"/>
              <a:buNone/>
            </a:pPr>
            <a:r>
              <a:rPr lang="nl-NL" dirty="0">
                <a:solidFill>
                  <a:srgbClr val="0000FF"/>
                </a:solidFill>
              </a:rPr>
              <a:t>Waar voelde je pijn?</a:t>
            </a:r>
          </a:p>
        </p:txBody>
      </p:sp>
      <p:sp>
        <p:nvSpPr>
          <p:cNvPr id="7" name="Tijdelijke aanduiding voor inhoud 2">
            <a:extLst>
              <a:ext uri="{FF2B5EF4-FFF2-40B4-BE49-F238E27FC236}">
                <a16:creationId xmlns:a16="http://schemas.microsoft.com/office/drawing/2014/main" id="{67A01807-3F08-4A61-BE2A-ADA82E5F94A6}"/>
              </a:ext>
            </a:extLst>
          </p:cNvPr>
          <p:cNvSpPr txBox="1">
            <a:spLocks/>
          </p:cNvSpPr>
          <p:nvPr/>
        </p:nvSpPr>
        <p:spPr>
          <a:xfrm>
            <a:off x="2339752" y="2455633"/>
            <a:ext cx="6804248" cy="212549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nl-NL" sz="2000" b="1" dirty="0">
                <a:solidFill>
                  <a:srgbClr val="FF0000"/>
                </a:solidFill>
              </a:rPr>
              <a:t>Ik wil dat jij rustig bent!</a:t>
            </a:r>
          </a:p>
          <a:p>
            <a:pPr>
              <a:lnSpc>
                <a:spcPct val="150000"/>
              </a:lnSpc>
            </a:pPr>
            <a:r>
              <a:rPr lang="nl-NL" sz="2000" b="1" dirty="0">
                <a:solidFill>
                  <a:srgbClr val="FF0000"/>
                </a:solidFill>
              </a:rPr>
              <a:t>Ik wil het op mijn manier!</a:t>
            </a:r>
          </a:p>
          <a:p>
            <a:pPr>
              <a:lnSpc>
                <a:spcPct val="150000"/>
              </a:lnSpc>
            </a:pPr>
            <a:r>
              <a:rPr lang="nl-NL" sz="2000" b="1" dirty="0">
                <a:solidFill>
                  <a:srgbClr val="FF0000"/>
                </a:solidFill>
              </a:rPr>
              <a:t>Luister nou eens naar me!</a:t>
            </a:r>
          </a:p>
          <a:p>
            <a:pPr>
              <a:lnSpc>
                <a:spcPct val="150000"/>
              </a:lnSpc>
            </a:pPr>
            <a:r>
              <a:rPr lang="nl-NL" sz="2000" b="1" dirty="0">
                <a:solidFill>
                  <a:srgbClr val="FF0000"/>
                </a:solidFill>
              </a:rPr>
              <a:t>Ik wil dat je op tijd thuis komt, (dat je stopt met roken, drinken, vloeken,…..)</a:t>
            </a: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F8F360E7-5DD7-4292-BB80-557353F06C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0272" y="2123768"/>
            <a:ext cx="1790700" cy="1971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810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6" grpId="0" build="p"/>
      <p:bldP spid="7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giraffe1.jpg"/>
          <p:cNvPicPr>
            <a:picLocks noChangeAspect="1"/>
          </p:cNvPicPr>
          <p:nvPr/>
        </p:nvPicPr>
        <p:blipFill>
          <a:blip r:embed="rId2" cstate="print"/>
          <a:srcRect l="18501" r="17239"/>
          <a:stretch>
            <a:fillRect/>
          </a:stretch>
        </p:blipFill>
        <p:spPr bwMode="auto">
          <a:xfrm>
            <a:off x="4957763" y="333375"/>
            <a:ext cx="4186237" cy="626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7" name="Titel 1"/>
          <p:cNvSpPr>
            <a:spLocks noGrp="1"/>
          </p:cNvSpPr>
          <p:nvPr>
            <p:ph type="title"/>
          </p:nvPr>
        </p:nvSpPr>
        <p:spPr>
          <a:xfrm>
            <a:off x="0" y="333375"/>
            <a:ext cx="4932363" cy="2016125"/>
          </a:xfrm>
        </p:spPr>
        <p:txBody>
          <a:bodyPr>
            <a:normAutofit fontScale="90000"/>
          </a:bodyPr>
          <a:lstStyle/>
          <a:p>
            <a:r>
              <a:rPr lang="nl-NL" b="1">
                <a:solidFill>
                  <a:srgbClr val="0000FF"/>
                </a:solidFill>
                <a:latin typeface="Calibri" pitchFamily="34" charset="0"/>
              </a:rPr>
              <a:t>Welk lichaamsdeel van de Giraf hoort bij welke stap?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443663" y="404813"/>
            <a:ext cx="1296987" cy="655637"/>
          </a:xfrm>
        </p:spPr>
        <p:txBody>
          <a:bodyPr/>
          <a:lstStyle/>
          <a:p>
            <a:pPr>
              <a:buFontTx/>
              <a:buNone/>
            </a:pPr>
            <a:r>
              <a:rPr lang="nl-NL" sz="2400">
                <a:solidFill>
                  <a:srgbClr val="0000FF"/>
                </a:solidFill>
                <a:latin typeface="Calibri" pitchFamily="34" charset="0"/>
              </a:rPr>
              <a:t>Hoofd</a:t>
            </a:r>
          </a:p>
        </p:txBody>
      </p:sp>
      <p:sp>
        <p:nvSpPr>
          <p:cNvPr id="6" name="Tijdelijke aanduiding voor inhoud 2"/>
          <p:cNvSpPr txBox="1">
            <a:spLocks/>
          </p:cNvSpPr>
          <p:nvPr/>
        </p:nvSpPr>
        <p:spPr bwMode="auto">
          <a:xfrm>
            <a:off x="7092950" y="908050"/>
            <a:ext cx="1655763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nl-NL" sz="1800" kern="0" dirty="0">
                <a:solidFill>
                  <a:srgbClr val="0000FF"/>
                </a:solidFill>
                <a:latin typeface="Calibri" pitchFamily="34" charset="0"/>
              </a:rPr>
              <a:t>Waarnemen</a:t>
            </a:r>
          </a:p>
        </p:txBody>
      </p:sp>
      <p:sp>
        <p:nvSpPr>
          <p:cNvPr id="7" name="Tijdelijke aanduiding voor inhoud 2"/>
          <p:cNvSpPr txBox="1">
            <a:spLocks/>
          </p:cNvSpPr>
          <p:nvPr/>
        </p:nvSpPr>
        <p:spPr bwMode="auto">
          <a:xfrm>
            <a:off x="5148064" y="3573016"/>
            <a:ext cx="1295400" cy="65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nl-NL" kern="0" dirty="0">
                <a:solidFill>
                  <a:srgbClr val="0000FF"/>
                </a:solidFill>
                <a:latin typeface="Calibri" pitchFamily="34" charset="0"/>
              </a:rPr>
              <a:t>Hart</a:t>
            </a:r>
          </a:p>
        </p:txBody>
      </p:sp>
      <p:sp>
        <p:nvSpPr>
          <p:cNvPr id="8" name="Tijdelijke aanduiding voor inhoud 2"/>
          <p:cNvSpPr txBox="1">
            <a:spLocks/>
          </p:cNvSpPr>
          <p:nvPr/>
        </p:nvSpPr>
        <p:spPr bwMode="auto">
          <a:xfrm>
            <a:off x="5652120" y="4149080"/>
            <a:ext cx="936625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nl-NL" sz="1800" kern="0" dirty="0">
                <a:solidFill>
                  <a:srgbClr val="0000FF"/>
                </a:solidFill>
                <a:latin typeface="Calibri" pitchFamily="34" charset="0"/>
              </a:rPr>
              <a:t>Voelen</a:t>
            </a:r>
          </a:p>
        </p:txBody>
      </p:sp>
      <p:sp>
        <p:nvSpPr>
          <p:cNvPr id="9" name="Tijdelijke aanduiding voor inhoud 2"/>
          <p:cNvSpPr txBox="1">
            <a:spLocks/>
          </p:cNvSpPr>
          <p:nvPr/>
        </p:nvSpPr>
        <p:spPr bwMode="auto">
          <a:xfrm>
            <a:off x="7164388" y="4365625"/>
            <a:ext cx="792162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nl-NL" kern="0" dirty="0">
                <a:solidFill>
                  <a:srgbClr val="0000FF"/>
                </a:solidFill>
                <a:latin typeface="Calibri" pitchFamily="34" charset="0"/>
              </a:rPr>
              <a:t>Buik</a:t>
            </a:r>
          </a:p>
        </p:txBody>
      </p:sp>
      <p:sp>
        <p:nvSpPr>
          <p:cNvPr id="10" name="Tijdelijke aanduiding voor inhoud 2"/>
          <p:cNvSpPr txBox="1">
            <a:spLocks/>
          </p:cNvSpPr>
          <p:nvPr/>
        </p:nvSpPr>
        <p:spPr bwMode="auto">
          <a:xfrm>
            <a:off x="7092950" y="4797425"/>
            <a:ext cx="1223963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nl-NL" sz="1800" kern="0" dirty="0">
                <a:solidFill>
                  <a:srgbClr val="0000FF"/>
                </a:solidFill>
                <a:latin typeface="Calibri" pitchFamily="34" charset="0"/>
              </a:rPr>
              <a:t>Behoeften</a:t>
            </a:r>
          </a:p>
        </p:txBody>
      </p:sp>
      <p:sp>
        <p:nvSpPr>
          <p:cNvPr id="11" name="Tijdelijke aanduiding voor inhoud 2"/>
          <p:cNvSpPr txBox="1">
            <a:spLocks/>
          </p:cNvSpPr>
          <p:nvPr/>
        </p:nvSpPr>
        <p:spPr bwMode="auto">
          <a:xfrm>
            <a:off x="5940425" y="5516563"/>
            <a:ext cx="935038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nl-NL" kern="0" dirty="0">
                <a:solidFill>
                  <a:srgbClr val="0000FF"/>
                </a:solidFill>
                <a:latin typeface="Calibri" pitchFamily="34" charset="0"/>
              </a:rPr>
              <a:t>P</a:t>
            </a:r>
            <a:r>
              <a:rPr lang="nl-NL" kern="0" dirty="0" err="1">
                <a:solidFill>
                  <a:srgbClr val="0000FF"/>
                </a:solidFill>
                <a:latin typeface="Calibri" pitchFamily="34" charset="0"/>
              </a:rPr>
              <a:t>oten</a:t>
            </a:r>
            <a:endParaRPr lang="nl-NL" kern="0" dirty="0">
              <a:solidFill>
                <a:srgbClr val="0000FF"/>
              </a:solidFill>
              <a:latin typeface="Calibri" pitchFamily="34" charset="0"/>
            </a:endParaRPr>
          </a:p>
        </p:txBody>
      </p:sp>
      <p:sp>
        <p:nvSpPr>
          <p:cNvPr id="12" name="Tijdelijke aanduiding voor inhoud 2"/>
          <p:cNvSpPr txBox="1">
            <a:spLocks/>
          </p:cNvSpPr>
          <p:nvPr/>
        </p:nvSpPr>
        <p:spPr bwMode="auto">
          <a:xfrm>
            <a:off x="4787900" y="6021388"/>
            <a:ext cx="1871663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nl-NL" sz="1800" kern="0" dirty="0">
                <a:solidFill>
                  <a:srgbClr val="0000FF"/>
                </a:solidFill>
                <a:latin typeface="Calibri" pitchFamily="34" charset="0"/>
              </a:rPr>
              <a:t>Opties voor actie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51BD86A-F76B-42F5-8DFB-95F46AAE07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9780"/>
          </a:xfrm>
        </p:spPr>
        <p:txBody>
          <a:bodyPr>
            <a:normAutofit fontScale="90000"/>
          </a:bodyPr>
          <a:lstStyle/>
          <a:p>
            <a:r>
              <a:rPr lang="nl-NL" dirty="0">
                <a:solidFill>
                  <a:srgbClr val="0000FF"/>
                </a:solidFill>
              </a:rPr>
              <a:t>Welke gevoelens heb jij vaak (1)?</a:t>
            </a:r>
          </a:p>
        </p:txBody>
      </p:sp>
      <p:graphicFrame>
        <p:nvGraphicFramePr>
          <p:cNvPr id="4" name="Tijdelijke aanduiding voor inhoud 3">
            <a:extLst>
              <a:ext uri="{FF2B5EF4-FFF2-40B4-BE49-F238E27FC236}">
                <a16:creationId xmlns:a16="http://schemas.microsoft.com/office/drawing/2014/main" id="{ED02F6FC-7EBF-4047-BE6A-58FC7EAC5B7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71445871"/>
              </p:ext>
            </p:extLst>
          </p:nvPr>
        </p:nvGraphicFramePr>
        <p:xfrm>
          <a:off x="35496" y="1700808"/>
          <a:ext cx="8651305" cy="474052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25362">
                  <a:extLst>
                    <a:ext uri="{9D8B030D-6E8A-4147-A177-3AD203B41FA5}">
                      <a16:colId xmlns:a16="http://schemas.microsoft.com/office/drawing/2014/main" val="1250113789"/>
                    </a:ext>
                  </a:extLst>
                </a:gridCol>
                <a:gridCol w="2568494">
                  <a:extLst>
                    <a:ext uri="{9D8B030D-6E8A-4147-A177-3AD203B41FA5}">
                      <a16:colId xmlns:a16="http://schemas.microsoft.com/office/drawing/2014/main" val="107120302"/>
                    </a:ext>
                  </a:extLst>
                </a:gridCol>
                <a:gridCol w="1942403">
                  <a:extLst>
                    <a:ext uri="{9D8B030D-6E8A-4147-A177-3AD203B41FA5}">
                      <a16:colId xmlns:a16="http://schemas.microsoft.com/office/drawing/2014/main" val="1494417963"/>
                    </a:ext>
                  </a:extLst>
                </a:gridCol>
                <a:gridCol w="1815046">
                  <a:extLst>
                    <a:ext uri="{9D8B030D-6E8A-4147-A177-3AD203B41FA5}">
                      <a16:colId xmlns:a16="http://schemas.microsoft.com/office/drawing/2014/main" val="3595349602"/>
                    </a:ext>
                  </a:extLst>
                </a:gridCol>
              </a:tblGrid>
              <a:tr h="1296144">
                <a:tc>
                  <a:txBody>
                    <a:bodyPr/>
                    <a:lstStyle/>
                    <a:p>
                      <a:pPr marL="268288" lvl="0" indent="-268288" algn="ctr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nl-NL" sz="2000" b="1" noProof="0">
                          <a:ln>
                            <a:solidFill>
                              <a:srgbClr val="0000FF"/>
                            </a:solidFill>
                          </a:ln>
                          <a:solidFill>
                            <a:srgbClr val="0000FF"/>
                          </a:solidFill>
                          <a:effectLst/>
                        </a:rPr>
                        <a:t>energiek</a:t>
                      </a:r>
                      <a:endParaRPr lang="nl-NL" sz="2000" b="1" noProof="0">
                        <a:ln>
                          <a:solidFill>
                            <a:srgbClr val="0000FF"/>
                          </a:solidFill>
                        </a:ln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68288" lvl="0" indent="-268288" algn="ctr">
                        <a:spcAft>
                          <a:spcPts val="0"/>
                        </a:spcAft>
                        <a:buClr>
                          <a:srgbClr val="0000FF"/>
                        </a:buClr>
                        <a:buFont typeface="+mj-lt"/>
                        <a:buAutoNum type="arabicPeriod" startAt="2"/>
                      </a:pPr>
                      <a:r>
                        <a:rPr lang="nl-NL" sz="2000" b="1" noProof="0">
                          <a:ln>
                            <a:solidFill>
                              <a:srgbClr val="0000FF"/>
                            </a:solidFill>
                          </a:ln>
                          <a:solidFill>
                            <a:srgbClr val="0000FF"/>
                          </a:solidFill>
                          <a:effectLst/>
                        </a:rPr>
                        <a:t>ontroerd</a:t>
                      </a:r>
                      <a:endParaRPr lang="nl-NL" sz="2000" b="1" noProof="0">
                        <a:ln>
                          <a:solidFill>
                            <a:srgbClr val="0000FF"/>
                          </a:solidFill>
                        </a:ln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68288" lvl="0" indent="-268288" algn="ctr">
                        <a:spcAft>
                          <a:spcPts val="0"/>
                        </a:spcAft>
                        <a:buClr>
                          <a:srgbClr val="0000FF"/>
                        </a:buClr>
                        <a:buFont typeface="+mj-lt"/>
                        <a:buAutoNum type="arabicPeriod" startAt="3"/>
                      </a:pPr>
                      <a:r>
                        <a:rPr lang="nl-NL" sz="2000" b="1" noProof="0">
                          <a:ln>
                            <a:solidFill>
                              <a:srgbClr val="0000FF"/>
                            </a:solidFill>
                          </a:ln>
                          <a:solidFill>
                            <a:srgbClr val="0000FF"/>
                          </a:solidFill>
                          <a:effectLst/>
                        </a:rPr>
                        <a:t>vol vertrouwen</a:t>
                      </a:r>
                      <a:endParaRPr lang="nl-NL" sz="2000" b="1" noProof="0">
                        <a:ln>
                          <a:solidFill>
                            <a:srgbClr val="0000FF"/>
                          </a:solidFill>
                        </a:ln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68288" lvl="0" indent="-268288" algn="ctr">
                        <a:spcAft>
                          <a:spcPts val="0"/>
                        </a:spcAft>
                        <a:buClr>
                          <a:srgbClr val="0000FF"/>
                        </a:buClr>
                        <a:buFont typeface="+mj-lt"/>
                        <a:buAutoNum type="arabicPeriod" startAt="4"/>
                      </a:pPr>
                      <a:r>
                        <a:rPr lang="nl-NL" sz="2000" b="1" noProof="0">
                          <a:ln>
                            <a:solidFill>
                              <a:srgbClr val="0000FF"/>
                            </a:solidFill>
                          </a:ln>
                          <a:solidFill>
                            <a:srgbClr val="0000FF"/>
                          </a:solidFill>
                          <a:effectLst/>
                        </a:rPr>
                        <a:t>hoopvol</a:t>
                      </a:r>
                      <a:endParaRPr lang="nl-NL" sz="2000" b="1" noProof="0">
                        <a:ln>
                          <a:solidFill>
                            <a:srgbClr val="0000FF"/>
                          </a:solidFill>
                        </a:ln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87281448"/>
                  </a:ext>
                </a:extLst>
              </a:tr>
              <a:tr h="861096">
                <a:tc>
                  <a:txBody>
                    <a:bodyPr/>
                    <a:lstStyle/>
                    <a:p>
                      <a:pPr marL="268288" lvl="0" indent="-268288" algn="ctr">
                        <a:spcAft>
                          <a:spcPts val="0"/>
                        </a:spcAft>
                        <a:buFont typeface="+mj-lt"/>
                        <a:buAutoNum type="arabicPeriod" startAt="6"/>
                      </a:pPr>
                      <a:r>
                        <a:rPr lang="nl-NL" sz="2000" b="1" noProof="0">
                          <a:ln>
                            <a:solidFill>
                              <a:srgbClr val="0000FF"/>
                            </a:solidFill>
                          </a:ln>
                          <a:solidFill>
                            <a:srgbClr val="0000FF"/>
                          </a:solidFill>
                          <a:effectLst/>
                        </a:rPr>
                        <a:t>geinspireerd</a:t>
                      </a:r>
                      <a:endParaRPr lang="nl-NL" sz="2000" b="1" noProof="0">
                        <a:ln>
                          <a:solidFill>
                            <a:srgbClr val="0000FF"/>
                          </a:solidFill>
                        </a:ln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68288" lvl="0" indent="-268288" algn="ctr">
                        <a:spcAft>
                          <a:spcPts val="0"/>
                        </a:spcAft>
                        <a:buFont typeface="+mj-lt"/>
                        <a:buAutoNum type="arabicPeriod" startAt="7"/>
                        <a:tabLst>
                          <a:tab pos="268288" algn="l"/>
                        </a:tabLst>
                      </a:pPr>
                      <a:r>
                        <a:rPr lang="nl-NL" sz="2000" b="1" noProof="0">
                          <a:ln>
                            <a:solidFill>
                              <a:srgbClr val="0000FF"/>
                            </a:solidFill>
                          </a:ln>
                          <a:solidFill>
                            <a:srgbClr val="0000FF"/>
                          </a:solidFill>
                          <a:effectLst/>
                        </a:rPr>
                        <a:t>aangenaam</a:t>
                      </a:r>
                      <a:endParaRPr lang="nl-NL" sz="2000" b="1" noProof="0">
                        <a:ln>
                          <a:solidFill>
                            <a:srgbClr val="0000FF"/>
                          </a:solidFill>
                        </a:ln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nl-NL" sz="2000" b="1" noProof="0">
                          <a:ln>
                            <a:solidFill>
                              <a:srgbClr val="0000FF"/>
                            </a:solidFill>
                          </a:ln>
                          <a:solidFill>
                            <a:srgbClr val="0000FF"/>
                          </a:solidFill>
                          <a:effectLst/>
                        </a:rPr>
                        <a:t>8. optimistisch</a:t>
                      </a:r>
                      <a:endParaRPr lang="nl-NL" sz="2000" b="1" noProof="0">
                        <a:ln>
                          <a:solidFill>
                            <a:srgbClr val="0000FF"/>
                          </a:solidFill>
                        </a:ln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nl-NL" sz="2000" b="1" noProof="0">
                          <a:ln>
                            <a:solidFill>
                              <a:srgbClr val="0000FF"/>
                            </a:solidFill>
                          </a:ln>
                          <a:solidFill>
                            <a:srgbClr val="0000FF"/>
                          </a:solidFill>
                          <a:effectLst/>
                        </a:rPr>
                        <a:t>9. trots</a:t>
                      </a:r>
                      <a:endParaRPr lang="nl-NL" sz="2000" b="1" noProof="0">
                        <a:ln>
                          <a:solidFill>
                            <a:srgbClr val="0000FF"/>
                          </a:solidFill>
                        </a:ln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69528469"/>
                  </a:ext>
                </a:extLst>
              </a:tr>
              <a:tr h="861096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nl-NL" sz="2000" b="1" noProof="0">
                          <a:ln>
                            <a:solidFill>
                              <a:srgbClr val="0000FF"/>
                            </a:solidFill>
                          </a:ln>
                          <a:solidFill>
                            <a:srgbClr val="0000FF"/>
                          </a:solidFill>
                          <a:effectLst/>
                        </a:rPr>
                        <a:t>10. gelukkig</a:t>
                      </a:r>
                      <a:endParaRPr lang="nl-NL" sz="2000" b="1" noProof="0">
                        <a:ln>
                          <a:solidFill>
                            <a:srgbClr val="0000FF"/>
                          </a:solidFill>
                        </a:ln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nl-NL" sz="2000" b="1" noProof="0">
                          <a:ln>
                            <a:solidFill>
                              <a:srgbClr val="0000FF"/>
                            </a:solidFill>
                          </a:ln>
                          <a:solidFill>
                            <a:srgbClr val="0000FF"/>
                          </a:solidFill>
                          <a:effectLst/>
                        </a:rPr>
                        <a:t>11. dankbaar</a:t>
                      </a:r>
                      <a:endParaRPr lang="nl-NL" sz="2000" b="1" noProof="0">
                        <a:ln>
                          <a:solidFill>
                            <a:srgbClr val="0000FF"/>
                          </a:solidFill>
                        </a:ln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nl-NL" sz="2000" b="1" noProof="0">
                          <a:ln>
                            <a:solidFill>
                              <a:srgbClr val="0000FF"/>
                            </a:solidFill>
                          </a:ln>
                          <a:solidFill>
                            <a:srgbClr val="0000FF"/>
                          </a:solidFill>
                          <a:effectLst/>
                        </a:rPr>
                        <a:t>12. blij</a:t>
                      </a:r>
                      <a:endParaRPr lang="nl-NL" sz="2000" b="1" noProof="0">
                        <a:ln>
                          <a:solidFill>
                            <a:srgbClr val="0000FF"/>
                          </a:solidFill>
                        </a:ln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nl-NL" sz="2000" b="1" noProof="0">
                          <a:ln>
                            <a:solidFill>
                              <a:srgbClr val="0000FF"/>
                            </a:solidFill>
                          </a:ln>
                          <a:solidFill>
                            <a:srgbClr val="0000FF"/>
                          </a:solidFill>
                          <a:effectLst/>
                        </a:rPr>
                        <a:t>13. enthousiast</a:t>
                      </a:r>
                      <a:endParaRPr lang="nl-NL" sz="2000" b="1" noProof="0">
                        <a:ln>
                          <a:solidFill>
                            <a:srgbClr val="0000FF"/>
                          </a:solidFill>
                        </a:ln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19465449"/>
                  </a:ext>
                </a:extLst>
              </a:tr>
              <a:tr h="861096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nl-NL" sz="2000" b="1" noProof="0">
                          <a:ln>
                            <a:solidFill>
                              <a:srgbClr val="0000FF"/>
                            </a:solidFill>
                          </a:ln>
                          <a:solidFill>
                            <a:srgbClr val="0000FF"/>
                          </a:solidFill>
                          <a:effectLst/>
                        </a:rPr>
                        <a:t>14. geraakt (positief)</a:t>
                      </a:r>
                      <a:endParaRPr lang="nl-NL" sz="2000" b="1" noProof="0">
                        <a:ln>
                          <a:solidFill>
                            <a:srgbClr val="0000FF"/>
                          </a:solidFill>
                        </a:ln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nl-NL" sz="2000" b="1" noProof="0">
                          <a:ln>
                            <a:solidFill>
                              <a:srgbClr val="0000FF"/>
                            </a:solidFill>
                          </a:ln>
                          <a:solidFill>
                            <a:srgbClr val="0000FF"/>
                          </a:solidFill>
                          <a:effectLst/>
                        </a:rPr>
                        <a:t>15. geïntrigeerd</a:t>
                      </a:r>
                      <a:endParaRPr lang="nl-NL" sz="2000" b="1" noProof="0">
                        <a:ln>
                          <a:solidFill>
                            <a:srgbClr val="0000FF"/>
                          </a:solidFill>
                        </a:ln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nl-NL" sz="2000" b="1" noProof="0">
                          <a:ln>
                            <a:solidFill>
                              <a:srgbClr val="0000FF"/>
                            </a:solidFill>
                          </a:ln>
                          <a:solidFill>
                            <a:srgbClr val="0000FF"/>
                          </a:solidFill>
                          <a:effectLst/>
                        </a:rPr>
                        <a:t>16. verwonderd</a:t>
                      </a:r>
                      <a:endParaRPr lang="nl-NL" sz="2000" b="1" noProof="0">
                        <a:ln>
                          <a:solidFill>
                            <a:srgbClr val="0000FF"/>
                          </a:solidFill>
                        </a:ln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nl-NL" sz="2000" b="1" noProof="0">
                          <a:ln>
                            <a:solidFill>
                              <a:srgbClr val="0000FF"/>
                            </a:solidFill>
                          </a:ln>
                          <a:solidFill>
                            <a:srgbClr val="0000FF"/>
                          </a:solidFill>
                          <a:effectLst/>
                        </a:rPr>
                        <a:t>17. vervuld</a:t>
                      </a:r>
                      <a:endParaRPr lang="nl-NL" sz="2000" b="1" noProof="0">
                        <a:ln>
                          <a:solidFill>
                            <a:srgbClr val="0000FF"/>
                          </a:solidFill>
                        </a:ln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99006844"/>
                  </a:ext>
                </a:extLst>
              </a:tr>
              <a:tr h="861096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nl-NL" sz="2000" b="1" noProof="0">
                          <a:ln>
                            <a:solidFill>
                              <a:srgbClr val="0000FF"/>
                            </a:solidFill>
                          </a:ln>
                          <a:solidFill>
                            <a:srgbClr val="0000FF"/>
                          </a:solidFill>
                          <a:effectLst/>
                        </a:rPr>
                        <a:t>18. opgelucht</a:t>
                      </a:r>
                      <a:endParaRPr lang="nl-NL" sz="2000" b="1" noProof="0">
                        <a:ln>
                          <a:solidFill>
                            <a:srgbClr val="0000FF"/>
                          </a:solidFill>
                        </a:ln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nl-NL" sz="2000" b="1" noProof="0">
                          <a:ln>
                            <a:solidFill>
                              <a:srgbClr val="0000FF"/>
                            </a:solidFill>
                          </a:ln>
                          <a:solidFill>
                            <a:srgbClr val="0000FF"/>
                          </a:solidFill>
                          <a:effectLst/>
                        </a:rPr>
                        <a:t>19. betrokken</a:t>
                      </a:r>
                      <a:endParaRPr lang="nl-NL" sz="2000" b="1" noProof="0">
                        <a:ln>
                          <a:solidFill>
                            <a:srgbClr val="0000FF"/>
                          </a:solidFill>
                        </a:ln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nl-NL" sz="2000" b="1" noProof="0">
                          <a:ln>
                            <a:solidFill>
                              <a:srgbClr val="0000FF"/>
                            </a:solidFill>
                          </a:ln>
                          <a:solidFill>
                            <a:srgbClr val="0000FF"/>
                          </a:solidFill>
                          <a:effectLst/>
                        </a:rPr>
                        <a:t>20. vredig</a:t>
                      </a:r>
                      <a:endParaRPr lang="nl-NL" sz="2000" b="1" noProof="0">
                        <a:ln>
                          <a:solidFill>
                            <a:srgbClr val="0000FF"/>
                          </a:solidFill>
                        </a:ln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nl-NL" sz="2000" b="1" noProof="0" dirty="0">
                          <a:ln>
                            <a:solidFill>
                              <a:srgbClr val="0000FF"/>
                            </a:solidFill>
                          </a:ln>
                          <a:solidFill>
                            <a:srgbClr val="0000FF"/>
                          </a:solidFill>
                          <a:effectLst/>
                        </a:rPr>
                        <a:t>21.  liefdevol</a:t>
                      </a:r>
                      <a:endParaRPr lang="nl-NL" sz="2000" b="1" noProof="0" dirty="0">
                        <a:ln>
                          <a:solidFill>
                            <a:srgbClr val="0000FF"/>
                          </a:solidFill>
                        </a:ln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40668144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:a16="http://schemas.microsoft.com/office/drawing/2014/main" id="{71AAEE0C-3CDB-43C1-8904-01498BD3D2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9592" y="1005225"/>
            <a:ext cx="612068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nl-NL" sz="14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Gevoelens die je kunt hebben bij </a:t>
            </a:r>
            <a:r>
              <a:rPr kumimoji="0" lang="nl-NL" altLang="nl-NL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vervulde behoeften</a:t>
            </a:r>
            <a:r>
              <a:rPr kumimoji="0" lang="nl-NL" altLang="nl-NL" sz="14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:</a:t>
            </a:r>
            <a:endParaRPr kumimoji="0" lang="nl-NL" altLang="nl-NL" sz="800" b="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nl-NL" sz="14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‘Ik neem verantwoordelijkheid voor mijn eigen gevoelens’</a:t>
            </a:r>
            <a:endParaRPr kumimoji="0" lang="nl-NL" altLang="nl-NL" sz="2400" b="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8055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51BD86A-F76B-42F5-8DFB-95F46AAE07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9780"/>
          </a:xfrm>
        </p:spPr>
        <p:txBody>
          <a:bodyPr>
            <a:normAutofit fontScale="90000"/>
          </a:bodyPr>
          <a:lstStyle/>
          <a:p>
            <a:r>
              <a:rPr lang="nl-NL" dirty="0">
                <a:solidFill>
                  <a:srgbClr val="0000FF"/>
                </a:solidFill>
              </a:rPr>
              <a:t>Welke gevoelens heb jij vaak (2)?</a:t>
            </a: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71AAEE0C-3CDB-43C1-8904-01498BD3D2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9592" y="1005225"/>
            <a:ext cx="612068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nl-NL" sz="14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Gevoelens die je kunt hebben bij </a:t>
            </a:r>
            <a:r>
              <a:rPr kumimoji="0" lang="nl-NL" altLang="nl-NL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on</a:t>
            </a:r>
            <a:r>
              <a:rPr kumimoji="0" lang="nl-NL" altLang="nl-NL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vervulde behoeften</a:t>
            </a:r>
            <a:r>
              <a:rPr kumimoji="0" lang="nl-NL" altLang="nl-NL" sz="14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:</a:t>
            </a:r>
            <a:endParaRPr kumimoji="0" lang="nl-NL" altLang="nl-NL" sz="800" b="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nl-NL" sz="14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‘Ik neem verantwoordelijkheid voor mijn eigen gevoelens’</a:t>
            </a:r>
            <a:endParaRPr kumimoji="0" lang="nl-NL" altLang="nl-NL" sz="2400" b="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3" name="Tabel 2">
            <a:extLst>
              <a:ext uri="{FF2B5EF4-FFF2-40B4-BE49-F238E27FC236}">
                <a16:creationId xmlns:a16="http://schemas.microsoft.com/office/drawing/2014/main" id="{5CE0420D-4CFE-42C7-B2A5-CB713ABD13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4304709"/>
              </p:ext>
            </p:extLst>
          </p:nvPr>
        </p:nvGraphicFramePr>
        <p:xfrm>
          <a:off x="143508" y="1730824"/>
          <a:ext cx="8820980" cy="509076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04787">
                  <a:extLst>
                    <a:ext uri="{9D8B030D-6E8A-4147-A177-3AD203B41FA5}">
                      <a16:colId xmlns:a16="http://schemas.microsoft.com/office/drawing/2014/main" val="1070355120"/>
                    </a:ext>
                  </a:extLst>
                </a:gridCol>
                <a:gridCol w="2204787">
                  <a:extLst>
                    <a:ext uri="{9D8B030D-6E8A-4147-A177-3AD203B41FA5}">
                      <a16:colId xmlns:a16="http://schemas.microsoft.com/office/drawing/2014/main" val="2424407311"/>
                    </a:ext>
                  </a:extLst>
                </a:gridCol>
                <a:gridCol w="2205703">
                  <a:extLst>
                    <a:ext uri="{9D8B030D-6E8A-4147-A177-3AD203B41FA5}">
                      <a16:colId xmlns:a16="http://schemas.microsoft.com/office/drawing/2014/main" val="59887227"/>
                    </a:ext>
                  </a:extLst>
                </a:gridCol>
                <a:gridCol w="2205703">
                  <a:extLst>
                    <a:ext uri="{9D8B030D-6E8A-4147-A177-3AD203B41FA5}">
                      <a16:colId xmlns:a16="http://schemas.microsoft.com/office/drawing/2014/main" val="1258751449"/>
                    </a:ext>
                  </a:extLst>
                </a:gridCol>
              </a:tblGrid>
              <a:tr h="906088">
                <a:tc>
                  <a:txBody>
                    <a:bodyPr/>
                    <a:lstStyle/>
                    <a:p>
                      <a:pPr marL="268288" lvl="0" indent="-268288" algn="ctr" defTabSz="914400" rtl="0" eaLnBrk="1" latinLnBrk="0" hangingPunct="1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nl-NL" sz="2000" b="1" kern="1200" noProof="0">
                          <a:ln>
                            <a:solidFill>
                              <a:srgbClr val="0000FF"/>
                            </a:solidFill>
                          </a:ln>
                          <a:solidFill>
                            <a:srgbClr val="0000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bedroefd.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defTabSz="914400" rtl="0" eaLnBrk="1" latinLnBrk="0" hangingPunct="1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nl-NL" sz="2000" b="1" kern="1200" noProof="0">
                          <a:ln>
                            <a:solidFill>
                              <a:srgbClr val="0000FF"/>
                            </a:solidFill>
                          </a:ln>
                          <a:solidFill>
                            <a:srgbClr val="0000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 boos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defTabSz="914400" rtl="0" eaLnBrk="1" latinLnBrk="0" hangingPunct="1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nl-NL" sz="2000" b="1" kern="1200" noProof="0">
                          <a:ln>
                            <a:solidFill>
                              <a:srgbClr val="0000FF"/>
                            </a:solidFill>
                          </a:ln>
                          <a:solidFill>
                            <a:srgbClr val="0000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 gefrustreerd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defTabSz="914400" rtl="0" eaLnBrk="1" latinLnBrk="0" hangingPunct="1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nl-NL" sz="2000" b="1" kern="1200" noProof="0">
                          <a:ln>
                            <a:solidFill>
                              <a:srgbClr val="0000FF"/>
                            </a:solidFill>
                          </a:ln>
                          <a:solidFill>
                            <a:srgbClr val="0000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 geïrriteerd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2460610"/>
                  </a:ext>
                </a:extLst>
              </a:tr>
              <a:tr h="1012029">
                <a:tc>
                  <a:txBody>
                    <a:bodyPr/>
                    <a:lstStyle/>
                    <a:p>
                      <a:pPr marL="0" lvl="0" indent="0" algn="ctr" defTabSz="914400" rtl="0" eaLnBrk="1" latinLnBrk="0" hangingPunct="1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nl-NL" sz="2000" b="1" kern="1200" noProof="0">
                          <a:ln>
                            <a:solidFill>
                              <a:srgbClr val="0000FF"/>
                            </a:solidFill>
                          </a:ln>
                          <a:solidFill>
                            <a:srgbClr val="0000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5. hopeloos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defTabSz="914400" rtl="0" eaLnBrk="1" latinLnBrk="0" hangingPunct="1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nl-NL" sz="2000" b="1" kern="1200" noProof="0">
                          <a:ln>
                            <a:solidFill>
                              <a:srgbClr val="0000FF"/>
                            </a:solidFill>
                          </a:ln>
                          <a:solidFill>
                            <a:srgbClr val="0000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6. nerveus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defTabSz="914400" rtl="0" eaLnBrk="1" latinLnBrk="0" hangingPunct="1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nl-NL" sz="2000" b="1" kern="1200" noProof="0">
                          <a:ln>
                            <a:solidFill>
                              <a:srgbClr val="0000FF"/>
                            </a:solidFill>
                          </a:ln>
                          <a:solidFill>
                            <a:srgbClr val="0000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7. onrustig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defTabSz="914400" rtl="0" eaLnBrk="1" latinLnBrk="0" hangingPunct="1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nl-NL" sz="2000" b="1" kern="1200" noProof="0">
                          <a:ln>
                            <a:solidFill>
                              <a:srgbClr val="0000FF"/>
                            </a:solidFill>
                          </a:ln>
                          <a:solidFill>
                            <a:srgbClr val="0000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8. teleurgesteld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2822849"/>
                  </a:ext>
                </a:extLst>
              </a:tr>
              <a:tr h="1261986">
                <a:tc>
                  <a:txBody>
                    <a:bodyPr/>
                    <a:lstStyle/>
                    <a:p>
                      <a:pPr marL="0" lvl="0" indent="0" algn="ctr" defTabSz="914400" rtl="0" eaLnBrk="1" latinLnBrk="0" hangingPunct="1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nl-NL" sz="2000" b="1" kern="1200" noProof="0">
                          <a:ln>
                            <a:solidFill>
                              <a:srgbClr val="0000FF"/>
                            </a:solidFill>
                          </a:ln>
                          <a:solidFill>
                            <a:srgbClr val="0000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9. aarzelend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defTabSz="914400" rtl="0" eaLnBrk="1" latinLnBrk="0" hangingPunct="1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nl-NL" sz="2000" b="1" kern="1200" noProof="0">
                          <a:ln>
                            <a:solidFill>
                              <a:srgbClr val="0000FF"/>
                            </a:solidFill>
                          </a:ln>
                          <a:solidFill>
                            <a:srgbClr val="0000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10. verward.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defTabSz="914400" rtl="0" eaLnBrk="1" latinLnBrk="0" hangingPunct="1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nl-NL" sz="2000" b="1" kern="1200" noProof="0">
                          <a:ln>
                            <a:solidFill>
                              <a:srgbClr val="0000FF"/>
                            </a:solidFill>
                          </a:ln>
                          <a:solidFill>
                            <a:srgbClr val="0000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11. bezorgd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defTabSz="914400" rtl="0" eaLnBrk="1" latinLnBrk="0" hangingPunct="1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nl-NL" sz="2000" b="1" kern="1200" noProof="0">
                          <a:ln>
                            <a:solidFill>
                              <a:srgbClr val="0000FF"/>
                            </a:solidFill>
                          </a:ln>
                          <a:solidFill>
                            <a:srgbClr val="0000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12. eenzaam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7859300"/>
                  </a:ext>
                </a:extLst>
              </a:tr>
              <a:tr h="1080495">
                <a:tc>
                  <a:txBody>
                    <a:bodyPr/>
                    <a:lstStyle/>
                    <a:p>
                      <a:pPr marL="0" lvl="0" indent="0" algn="ctr" defTabSz="914400" rtl="0" eaLnBrk="1" latinLnBrk="0" hangingPunct="1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nl-NL" sz="2000" b="1" kern="1200" noProof="0">
                          <a:ln>
                            <a:solidFill>
                              <a:srgbClr val="0000FF"/>
                            </a:solidFill>
                          </a:ln>
                          <a:solidFill>
                            <a:srgbClr val="0000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13. geërgerd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defTabSz="914400" rtl="0" eaLnBrk="1" latinLnBrk="0" hangingPunct="1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nl-NL" sz="2000" b="1" kern="1200" noProof="0">
                          <a:ln>
                            <a:solidFill>
                              <a:srgbClr val="0000FF"/>
                            </a:solidFill>
                          </a:ln>
                          <a:solidFill>
                            <a:srgbClr val="0000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14. hulpeloos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defTabSz="914400" rtl="0" eaLnBrk="1" latinLnBrk="0" hangingPunct="1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nl-NL" sz="2000" b="1" kern="1200" noProof="0">
                          <a:ln>
                            <a:solidFill>
                              <a:srgbClr val="0000FF"/>
                            </a:solidFill>
                          </a:ln>
                          <a:solidFill>
                            <a:srgbClr val="0000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15. ongeduldig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defTabSz="914400" rtl="0" eaLnBrk="1" latinLnBrk="0" hangingPunct="1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nl-NL" sz="2000" b="1" kern="1200" noProof="0">
                          <a:ln>
                            <a:solidFill>
                              <a:srgbClr val="0000FF"/>
                            </a:solidFill>
                          </a:ln>
                          <a:solidFill>
                            <a:srgbClr val="0000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16. ongemakkeliik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5867991"/>
                  </a:ext>
                </a:extLst>
              </a:tr>
              <a:tr h="830163">
                <a:tc>
                  <a:txBody>
                    <a:bodyPr/>
                    <a:lstStyle/>
                    <a:p>
                      <a:pPr marL="0" lvl="0" indent="0" algn="ctr" defTabSz="914400" rtl="0" eaLnBrk="1" latinLnBrk="0" hangingPunct="1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nl-NL" sz="2000" b="1" kern="1200" noProof="0">
                          <a:ln>
                            <a:solidFill>
                              <a:srgbClr val="0000FF"/>
                            </a:solidFill>
                          </a:ln>
                          <a:solidFill>
                            <a:srgbClr val="0000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17. ontmoedigd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defTabSz="914400" rtl="0" eaLnBrk="1" latinLnBrk="0" hangingPunct="1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nl-NL" sz="2000" b="1" kern="1200" noProof="0">
                          <a:ln>
                            <a:solidFill>
                              <a:srgbClr val="0000FF"/>
                            </a:solidFill>
                          </a:ln>
                          <a:solidFill>
                            <a:srgbClr val="0000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18. onzeker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defTabSz="914400" rtl="0" eaLnBrk="1" latinLnBrk="0" hangingPunct="1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nl-NL" sz="2000" b="1" kern="1200" noProof="0">
                          <a:ln>
                            <a:solidFill>
                              <a:srgbClr val="0000FF"/>
                            </a:solidFill>
                          </a:ln>
                          <a:solidFill>
                            <a:srgbClr val="0000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19. bang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defTabSz="914400" rtl="0" eaLnBrk="1" latinLnBrk="0" hangingPunct="1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nl-NL" sz="2000" b="1" kern="1200" noProof="0" dirty="0">
                          <a:ln>
                            <a:solidFill>
                              <a:srgbClr val="0000FF"/>
                            </a:solidFill>
                          </a:ln>
                          <a:solidFill>
                            <a:srgbClr val="0000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20. verdrietig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12789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16451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~Ruffles And Stuff~: &amp;quot;Field of Flowers&amp;quot; Vas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7040" y="4508265"/>
            <a:ext cx="9361040" cy="2349735"/>
          </a:xfrm>
          <a:prstGeom prst="rect">
            <a:avLst/>
          </a:prstGeom>
          <a:noFill/>
        </p:spPr>
      </p:pic>
      <p:sp>
        <p:nvSpPr>
          <p:cNvPr id="8" name="PIJL-OMLAAG 7"/>
          <p:cNvSpPr/>
          <p:nvPr/>
        </p:nvSpPr>
        <p:spPr>
          <a:xfrm rot="20386800">
            <a:off x="1897715" y="2443568"/>
            <a:ext cx="543897" cy="2746682"/>
          </a:xfrm>
          <a:prstGeom prst="downArrow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PIJL-OMLAAG 8"/>
          <p:cNvSpPr/>
          <p:nvPr/>
        </p:nvSpPr>
        <p:spPr>
          <a:xfrm>
            <a:off x="381903" y="1674558"/>
            <a:ext cx="358984" cy="3338618"/>
          </a:xfrm>
          <a:prstGeom prst="downArrow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PIJL-OMLAAG 9"/>
          <p:cNvSpPr/>
          <p:nvPr/>
        </p:nvSpPr>
        <p:spPr>
          <a:xfrm rot="19064716">
            <a:off x="3105620" y="1884973"/>
            <a:ext cx="543898" cy="3344785"/>
          </a:xfrm>
          <a:prstGeom prst="downArrow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PIJL-OMLAAG 10"/>
          <p:cNvSpPr/>
          <p:nvPr/>
        </p:nvSpPr>
        <p:spPr>
          <a:xfrm rot="17835539">
            <a:off x="4945309" y="550858"/>
            <a:ext cx="543897" cy="5300084"/>
          </a:xfrm>
          <a:prstGeom prst="downArrow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PIJL-OMLAAG 6"/>
          <p:cNvSpPr/>
          <p:nvPr/>
        </p:nvSpPr>
        <p:spPr>
          <a:xfrm rot="20986611">
            <a:off x="943421" y="1624489"/>
            <a:ext cx="358984" cy="3736171"/>
          </a:xfrm>
          <a:prstGeom prst="downArrow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267744" y="485800"/>
            <a:ext cx="4680520" cy="710952"/>
          </a:xfrm>
        </p:spPr>
        <p:txBody>
          <a:bodyPr>
            <a:normAutofit fontScale="90000"/>
          </a:bodyPr>
          <a:lstStyle/>
          <a:p>
            <a:r>
              <a:rPr lang="en-US" b="1" dirty="0" err="1">
                <a:solidFill>
                  <a:srgbClr val="0000FF"/>
                </a:solidFill>
              </a:rPr>
              <a:t>Zonne-straaltjes</a:t>
            </a:r>
            <a:endParaRPr lang="nl-NL" b="1" dirty="0">
              <a:solidFill>
                <a:srgbClr val="0000FF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67544" y="2348880"/>
            <a:ext cx="8229600" cy="216024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dirty="0">
                <a:solidFill>
                  <a:srgbClr val="0000FF"/>
                </a:solidFill>
              </a:rPr>
              <a:t>In </a:t>
            </a:r>
            <a:r>
              <a:rPr lang="en-US" sz="2400" dirty="0" err="1">
                <a:solidFill>
                  <a:srgbClr val="0000FF"/>
                </a:solidFill>
              </a:rPr>
              <a:t>tweetallen</a:t>
            </a:r>
            <a:r>
              <a:rPr lang="en-US" sz="2400" dirty="0">
                <a:solidFill>
                  <a:srgbClr val="0000FF"/>
                </a:solidFill>
              </a:rPr>
              <a:t>, 2 </a:t>
            </a:r>
            <a:r>
              <a:rPr lang="en-US" sz="2400" dirty="0" err="1">
                <a:solidFill>
                  <a:srgbClr val="0000FF"/>
                </a:solidFill>
              </a:rPr>
              <a:t>minuten</a:t>
            </a:r>
            <a:r>
              <a:rPr lang="en-US" sz="2400" dirty="0">
                <a:solidFill>
                  <a:srgbClr val="0000FF"/>
                </a:solidFill>
              </a:rPr>
              <a:t> elk.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FF"/>
                </a:solidFill>
              </a:rPr>
              <a:t>Focus op </a:t>
            </a:r>
            <a:r>
              <a:rPr lang="en-US" sz="2400" dirty="0" err="1">
                <a:solidFill>
                  <a:srgbClr val="0000FF"/>
                </a:solidFill>
              </a:rPr>
              <a:t>een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dirty="0" err="1">
                <a:solidFill>
                  <a:srgbClr val="0000FF"/>
                </a:solidFill>
              </a:rPr>
              <a:t>recente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dirty="0" err="1">
                <a:solidFill>
                  <a:srgbClr val="0000FF"/>
                </a:solidFill>
              </a:rPr>
              <a:t>gebeurtenis</a:t>
            </a:r>
            <a:r>
              <a:rPr lang="en-US" sz="2400" dirty="0">
                <a:solidFill>
                  <a:srgbClr val="0000FF"/>
                </a:solidFill>
              </a:rPr>
              <a:t> die  </a:t>
            </a:r>
            <a:r>
              <a:rPr lang="en-US" sz="2400" dirty="0" err="1">
                <a:solidFill>
                  <a:srgbClr val="0000FF"/>
                </a:solidFill>
              </a:rPr>
              <a:t>goed</a:t>
            </a:r>
            <a:r>
              <a:rPr lang="en-US" sz="2400" dirty="0">
                <a:solidFill>
                  <a:srgbClr val="0000FF"/>
                </a:solidFill>
              </a:rPr>
              <a:t> en/of </a:t>
            </a:r>
            <a:r>
              <a:rPr lang="en-US" sz="2400" dirty="0" err="1">
                <a:solidFill>
                  <a:srgbClr val="0000FF"/>
                </a:solidFill>
              </a:rPr>
              <a:t>nieuw</a:t>
            </a:r>
            <a:r>
              <a:rPr lang="en-US" sz="2400" dirty="0">
                <a:solidFill>
                  <a:srgbClr val="0000FF"/>
                </a:solidFill>
              </a:rPr>
              <a:t> was. </a:t>
            </a:r>
            <a:r>
              <a:rPr lang="en-US" sz="2400" dirty="0" err="1">
                <a:solidFill>
                  <a:srgbClr val="0000FF"/>
                </a:solidFill>
              </a:rPr>
              <a:t>Waarin</a:t>
            </a:r>
            <a:r>
              <a:rPr lang="en-US" sz="2400" dirty="0">
                <a:solidFill>
                  <a:srgbClr val="0000FF"/>
                </a:solidFill>
              </a:rPr>
              <a:t> je </a:t>
            </a:r>
            <a:r>
              <a:rPr lang="en-US" sz="2400" dirty="0" err="1">
                <a:solidFill>
                  <a:srgbClr val="0000FF"/>
                </a:solidFill>
              </a:rPr>
              <a:t>energie</a:t>
            </a:r>
            <a:r>
              <a:rPr lang="en-US" sz="2400" dirty="0">
                <a:solidFill>
                  <a:srgbClr val="0000FF"/>
                </a:solidFill>
              </a:rPr>
              <a:t>, </a:t>
            </a:r>
            <a:r>
              <a:rPr lang="en-US" sz="2400" dirty="0" err="1">
                <a:solidFill>
                  <a:srgbClr val="0000FF"/>
                </a:solidFill>
              </a:rPr>
              <a:t>blijheid</a:t>
            </a:r>
            <a:r>
              <a:rPr lang="en-US" sz="2400" dirty="0">
                <a:solidFill>
                  <a:srgbClr val="0000FF"/>
                </a:solidFill>
              </a:rPr>
              <a:t> of </a:t>
            </a:r>
            <a:r>
              <a:rPr lang="en-US" sz="2400" dirty="0" err="1">
                <a:solidFill>
                  <a:srgbClr val="0000FF"/>
                </a:solidFill>
              </a:rPr>
              <a:t>geluk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dirty="0" err="1">
                <a:solidFill>
                  <a:srgbClr val="0000FF"/>
                </a:solidFill>
              </a:rPr>
              <a:t>voelde</a:t>
            </a:r>
            <a:r>
              <a:rPr lang="en-US" sz="2400" dirty="0">
                <a:solidFill>
                  <a:srgbClr val="0000FF"/>
                </a:solidFill>
              </a:rPr>
              <a:t>.</a:t>
            </a:r>
          </a:p>
          <a:p>
            <a:pPr marL="0" indent="0">
              <a:buNone/>
            </a:pPr>
            <a:r>
              <a:rPr lang="en-US" sz="2400" dirty="0" err="1">
                <a:solidFill>
                  <a:srgbClr val="0000FF"/>
                </a:solidFill>
              </a:rPr>
              <a:t>Deel</a:t>
            </a:r>
            <a:r>
              <a:rPr lang="en-US" sz="2400" dirty="0">
                <a:solidFill>
                  <a:srgbClr val="0000FF"/>
                </a:solidFill>
              </a:rPr>
              <a:t> in de </a:t>
            </a:r>
            <a:r>
              <a:rPr lang="en-US" sz="2400" dirty="0" err="1">
                <a:solidFill>
                  <a:srgbClr val="0000FF"/>
                </a:solidFill>
              </a:rPr>
              <a:t>hele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dirty="0" err="1">
                <a:solidFill>
                  <a:srgbClr val="0000FF"/>
                </a:solidFill>
              </a:rPr>
              <a:t>groep</a:t>
            </a:r>
            <a:r>
              <a:rPr lang="en-US" sz="2400" dirty="0">
                <a:solidFill>
                  <a:srgbClr val="0000FF"/>
                </a:solidFill>
              </a:rPr>
              <a:t> de </a:t>
            </a:r>
            <a:r>
              <a:rPr lang="en-US" sz="2400" dirty="0" err="1">
                <a:solidFill>
                  <a:srgbClr val="0000FF"/>
                </a:solidFill>
              </a:rPr>
              <a:t>titel</a:t>
            </a:r>
            <a:r>
              <a:rPr lang="en-US" sz="2400" dirty="0">
                <a:solidFill>
                  <a:srgbClr val="0000FF"/>
                </a:solidFill>
              </a:rPr>
              <a:t> van </a:t>
            </a:r>
            <a:r>
              <a:rPr lang="en-US" sz="2400" dirty="0" err="1">
                <a:solidFill>
                  <a:srgbClr val="0000FF"/>
                </a:solidFill>
              </a:rPr>
              <a:t>jouw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dirty="0" err="1">
                <a:solidFill>
                  <a:srgbClr val="0000FF"/>
                </a:solidFill>
              </a:rPr>
              <a:t>ervaring</a:t>
            </a:r>
            <a:r>
              <a:rPr lang="en-US" sz="2400" dirty="0">
                <a:solidFill>
                  <a:srgbClr val="0000FF"/>
                </a:solidFill>
              </a:rPr>
              <a:t> en </a:t>
            </a:r>
            <a:r>
              <a:rPr lang="en-US" sz="2400" dirty="0" err="1">
                <a:solidFill>
                  <a:srgbClr val="0000FF"/>
                </a:solidFill>
              </a:rPr>
              <a:t>laat</a:t>
            </a:r>
            <a:r>
              <a:rPr lang="en-US" sz="2400" dirty="0">
                <a:solidFill>
                  <a:srgbClr val="0000FF"/>
                </a:solidFill>
              </a:rPr>
              <a:t> je </a:t>
            </a:r>
            <a:r>
              <a:rPr lang="en-US" sz="2400" dirty="0" err="1">
                <a:solidFill>
                  <a:srgbClr val="0000FF"/>
                </a:solidFill>
              </a:rPr>
              <a:t>gevoelens</a:t>
            </a:r>
            <a:r>
              <a:rPr lang="en-US" sz="2400" dirty="0">
                <a:solidFill>
                  <a:srgbClr val="0000FF"/>
                </a:solidFill>
              </a:rPr>
              <a:t> op je </a:t>
            </a:r>
            <a:r>
              <a:rPr lang="en-US" sz="2400" dirty="0" err="1">
                <a:solidFill>
                  <a:srgbClr val="0000FF"/>
                </a:solidFill>
              </a:rPr>
              <a:t>gezicht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dirty="0" err="1">
                <a:solidFill>
                  <a:srgbClr val="0000FF"/>
                </a:solidFill>
              </a:rPr>
              <a:t>zien</a:t>
            </a:r>
            <a:endParaRPr lang="nl-NL" sz="2400" dirty="0">
              <a:solidFill>
                <a:srgbClr val="0000FF"/>
              </a:solidFill>
            </a:endParaRPr>
          </a:p>
        </p:txBody>
      </p:sp>
      <p:pic>
        <p:nvPicPr>
          <p:cNvPr id="5" name="Picture 4" descr="http://knowledgeoverflow.com/wp-content/uploads/2012/06/happy-smiley-4.jpg?b867bc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44624"/>
            <a:ext cx="2389920" cy="23762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7" grpId="0" animBg="1"/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>
            <a:extLst>
              <a:ext uri="{FF2B5EF4-FFF2-40B4-BE49-F238E27FC236}">
                <a16:creationId xmlns:a16="http://schemas.microsoft.com/office/drawing/2014/main" id="{B2B59ECD-66E1-4C8E-9B31-924EC4B0D5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3106688" cy="619780"/>
          </a:xfrm>
        </p:spPr>
        <p:txBody>
          <a:bodyPr>
            <a:noAutofit/>
          </a:bodyPr>
          <a:lstStyle/>
          <a:p>
            <a:r>
              <a:rPr lang="nl-NL" sz="3600" i="1" dirty="0">
                <a:solidFill>
                  <a:srgbClr val="0000FF"/>
                </a:solidFill>
              </a:rPr>
              <a:t>Oefening 47b</a:t>
            </a:r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D0583C8F-F8A2-46B9-932F-FF9178566BD6}"/>
              </a:ext>
            </a:extLst>
          </p:cNvPr>
          <p:cNvSpPr txBox="1">
            <a:spLocks/>
          </p:cNvSpPr>
          <p:nvPr/>
        </p:nvSpPr>
        <p:spPr>
          <a:xfrm>
            <a:off x="611560" y="937419"/>
            <a:ext cx="6192688" cy="6197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>
                <a:solidFill>
                  <a:srgbClr val="0000FF"/>
                </a:solidFill>
              </a:rPr>
              <a:t>Welke behoeften heb jezelf?</a:t>
            </a:r>
          </a:p>
        </p:txBody>
      </p:sp>
      <p:graphicFrame>
        <p:nvGraphicFramePr>
          <p:cNvPr id="6" name="Tabel 5">
            <a:extLst>
              <a:ext uri="{FF2B5EF4-FFF2-40B4-BE49-F238E27FC236}">
                <a16:creationId xmlns:a16="http://schemas.microsoft.com/office/drawing/2014/main" id="{13C4A699-2584-4AD5-8A2F-FF9AA12C610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0465465"/>
              </p:ext>
            </p:extLst>
          </p:nvPr>
        </p:nvGraphicFramePr>
        <p:xfrm>
          <a:off x="107504" y="1700808"/>
          <a:ext cx="9036496" cy="546222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57199">
                  <a:extLst>
                    <a:ext uri="{9D8B030D-6E8A-4147-A177-3AD203B41FA5}">
                      <a16:colId xmlns:a16="http://schemas.microsoft.com/office/drawing/2014/main" val="2674802188"/>
                    </a:ext>
                  </a:extLst>
                </a:gridCol>
                <a:gridCol w="2130152">
                  <a:extLst>
                    <a:ext uri="{9D8B030D-6E8A-4147-A177-3AD203B41FA5}">
                      <a16:colId xmlns:a16="http://schemas.microsoft.com/office/drawing/2014/main" val="1867167632"/>
                    </a:ext>
                  </a:extLst>
                </a:gridCol>
                <a:gridCol w="2277345">
                  <a:extLst>
                    <a:ext uri="{9D8B030D-6E8A-4147-A177-3AD203B41FA5}">
                      <a16:colId xmlns:a16="http://schemas.microsoft.com/office/drawing/2014/main" val="141895950"/>
                    </a:ext>
                  </a:extLst>
                </a:gridCol>
                <a:gridCol w="2771800">
                  <a:extLst>
                    <a:ext uri="{9D8B030D-6E8A-4147-A177-3AD203B41FA5}">
                      <a16:colId xmlns:a16="http://schemas.microsoft.com/office/drawing/2014/main" val="4151012307"/>
                    </a:ext>
                  </a:extLst>
                </a:gridCol>
              </a:tblGrid>
              <a:tr h="71822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2400" b="1" dirty="0">
                          <a:solidFill>
                            <a:srgbClr val="0000FF"/>
                          </a:solidFill>
                          <a:effectLst/>
                        </a:rPr>
                        <a:t>Eigenheid</a:t>
                      </a:r>
                      <a:endParaRPr lang="nl-NL" sz="2400" b="1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2400" b="1" dirty="0">
                          <a:solidFill>
                            <a:srgbClr val="0000FF"/>
                          </a:solidFill>
                          <a:effectLst/>
                        </a:rPr>
                        <a:t>Fysiek</a:t>
                      </a:r>
                      <a:endParaRPr lang="nl-NL" sz="2400" b="1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2400" b="1" dirty="0">
                          <a:solidFill>
                            <a:srgbClr val="0000FF"/>
                          </a:solidFill>
                          <a:effectLst/>
                        </a:rPr>
                        <a:t>Spirituele verbondenheid</a:t>
                      </a:r>
                      <a:endParaRPr lang="nl-NL" sz="2400" b="1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2400" b="1" dirty="0">
                          <a:solidFill>
                            <a:srgbClr val="0000FF"/>
                          </a:solidFill>
                          <a:effectLst/>
                        </a:rPr>
                        <a:t>Vieren</a:t>
                      </a:r>
                      <a:endParaRPr lang="nl-NL" sz="2400" b="1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430441007"/>
                  </a:ext>
                </a:extLst>
              </a:tr>
              <a:tr h="279307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173355" algn="l"/>
                          <a:tab pos="914400" algn="l"/>
                        </a:tabLst>
                      </a:pPr>
                      <a:r>
                        <a:rPr lang="nl-NL" sz="1600" dirty="0">
                          <a:solidFill>
                            <a:srgbClr val="0000FF"/>
                          </a:solidFill>
                          <a:effectLst/>
                        </a:rPr>
                        <a:t>1. Authenticiteit</a:t>
                      </a:r>
                      <a:endParaRPr lang="nl-NL" sz="200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25425" algn="l"/>
                        </a:tabLst>
                      </a:pPr>
                      <a:r>
                        <a:rPr lang="nl-NL" sz="1600" dirty="0">
                          <a:solidFill>
                            <a:srgbClr val="0000FF"/>
                          </a:solidFill>
                          <a:effectLst/>
                        </a:rPr>
                        <a:t>15. Aanraking</a:t>
                      </a:r>
                      <a:endParaRPr lang="nl-NL" sz="200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600" dirty="0">
                          <a:solidFill>
                            <a:srgbClr val="0000FF"/>
                          </a:solidFill>
                          <a:effectLst/>
                        </a:rPr>
                        <a:t>29. Beschouwing</a:t>
                      </a:r>
                      <a:endParaRPr lang="nl-NL" sz="200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600" dirty="0">
                          <a:solidFill>
                            <a:srgbClr val="0000FF"/>
                          </a:solidFill>
                          <a:effectLst/>
                        </a:rPr>
                        <a:t>41. Vieren van het leven</a:t>
                      </a:r>
                      <a:endParaRPr lang="nl-NL" sz="200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541182140"/>
                  </a:ext>
                </a:extLst>
              </a:tr>
              <a:tr h="279307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173355" algn="l"/>
                          <a:tab pos="914400" algn="l"/>
                        </a:tabLst>
                      </a:pPr>
                      <a:r>
                        <a:rPr lang="nl-NL" sz="1600" dirty="0">
                          <a:solidFill>
                            <a:srgbClr val="0000FF"/>
                          </a:solidFill>
                          <a:effectLst/>
                        </a:rPr>
                        <a:t>2. Autonomie</a:t>
                      </a:r>
                      <a:endParaRPr lang="nl-NL" sz="200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25425" algn="l"/>
                        </a:tabLst>
                      </a:pPr>
                      <a:r>
                        <a:rPr lang="nl-NL" sz="1600" dirty="0">
                          <a:solidFill>
                            <a:srgbClr val="0000FF"/>
                          </a:solidFill>
                          <a:effectLst/>
                        </a:rPr>
                        <a:t>16. Bescherming</a:t>
                      </a:r>
                      <a:endParaRPr lang="nl-NL" sz="200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600" dirty="0">
                          <a:solidFill>
                            <a:srgbClr val="0000FF"/>
                          </a:solidFill>
                          <a:effectLst/>
                        </a:rPr>
                        <a:t>30.  Betekenis</a:t>
                      </a:r>
                      <a:endParaRPr lang="nl-NL" sz="200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600" dirty="0">
                          <a:solidFill>
                            <a:srgbClr val="0000FF"/>
                          </a:solidFill>
                          <a:effectLst/>
                        </a:rPr>
                        <a:t>42. Rouwen</a:t>
                      </a:r>
                      <a:endParaRPr lang="nl-NL" sz="200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204588490"/>
                  </a:ext>
                </a:extLst>
              </a:tr>
              <a:tr h="27930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73355" algn="l"/>
                        </a:tabLst>
                      </a:pPr>
                      <a:r>
                        <a:rPr lang="nl-NL" sz="1600">
                          <a:solidFill>
                            <a:srgbClr val="0000FF"/>
                          </a:solidFill>
                          <a:effectLst/>
                        </a:rPr>
                        <a:t>3.	Creativiteit</a:t>
                      </a:r>
                      <a:endParaRPr lang="nl-NL" sz="200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25425" algn="l"/>
                        </a:tabLst>
                      </a:pPr>
                      <a:r>
                        <a:rPr lang="nl-NL" sz="1600" dirty="0">
                          <a:solidFill>
                            <a:srgbClr val="0000FF"/>
                          </a:solidFill>
                          <a:effectLst/>
                        </a:rPr>
                        <a:t>17. Beschutting</a:t>
                      </a:r>
                      <a:endParaRPr lang="nl-NL" sz="200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600" dirty="0">
                          <a:solidFill>
                            <a:srgbClr val="0000FF"/>
                          </a:solidFill>
                          <a:effectLst/>
                        </a:rPr>
                        <a:t>31. Eenheid</a:t>
                      </a:r>
                      <a:endParaRPr lang="nl-NL" sz="200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600">
                          <a:solidFill>
                            <a:srgbClr val="0000FF"/>
                          </a:solidFill>
                          <a:effectLst/>
                        </a:rPr>
                        <a:t> </a:t>
                      </a:r>
                      <a:endParaRPr lang="nl-NL" sz="200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244645773"/>
                  </a:ext>
                </a:extLst>
              </a:tr>
              <a:tr h="27930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68288" algn="l"/>
                        </a:tabLst>
                      </a:pPr>
                      <a:r>
                        <a:rPr lang="nl-NL" sz="1600" dirty="0">
                          <a:solidFill>
                            <a:srgbClr val="0000FF"/>
                          </a:solidFill>
                          <a:effectLst/>
                        </a:rPr>
                        <a:t>4. 	Integriteit</a:t>
                      </a:r>
                      <a:endParaRPr lang="nl-NL" sz="200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25425" algn="l"/>
                        </a:tabLst>
                      </a:pPr>
                      <a:r>
                        <a:rPr lang="nl-NL" sz="1600" dirty="0">
                          <a:solidFill>
                            <a:srgbClr val="0000FF"/>
                          </a:solidFill>
                          <a:effectLst/>
                        </a:rPr>
                        <a:t>18. Beweging</a:t>
                      </a:r>
                      <a:endParaRPr lang="nl-NL" sz="200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600" dirty="0">
                          <a:solidFill>
                            <a:srgbClr val="0000FF"/>
                          </a:solidFill>
                          <a:effectLst/>
                        </a:rPr>
                        <a:t>32 Harmonie</a:t>
                      </a:r>
                      <a:endParaRPr lang="nl-NL" sz="200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600" dirty="0">
                          <a:solidFill>
                            <a:srgbClr val="0000FF"/>
                          </a:solidFill>
                          <a:effectLst/>
                        </a:rPr>
                        <a:t>43. Veiligheid</a:t>
                      </a:r>
                      <a:endParaRPr lang="nl-NL" sz="200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642321121"/>
                  </a:ext>
                </a:extLst>
              </a:tr>
              <a:tr h="27930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68288" algn="l"/>
                        </a:tabLst>
                      </a:pPr>
                      <a:r>
                        <a:rPr lang="nl-NL" sz="1600" dirty="0">
                          <a:solidFill>
                            <a:srgbClr val="0000FF"/>
                          </a:solidFill>
                          <a:effectLst/>
                        </a:rPr>
                        <a:t>5. 	Zelfexpressie</a:t>
                      </a:r>
                      <a:endParaRPr lang="nl-NL" sz="200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25425" algn="l"/>
                        </a:tabLst>
                      </a:pPr>
                      <a:r>
                        <a:rPr lang="nl-NL" sz="1600" dirty="0">
                          <a:solidFill>
                            <a:srgbClr val="0000FF"/>
                          </a:solidFill>
                          <a:effectLst/>
                        </a:rPr>
                        <a:t>19. Licht</a:t>
                      </a:r>
                      <a:endParaRPr lang="nl-NL" sz="200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600" dirty="0">
                          <a:solidFill>
                            <a:srgbClr val="0000FF"/>
                          </a:solidFill>
                          <a:effectLst/>
                        </a:rPr>
                        <a:t>33. Heelheid</a:t>
                      </a:r>
                      <a:endParaRPr lang="nl-NL" sz="200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600">
                          <a:solidFill>
                            <a:srgbClr val="0000FF"/>
                          </a:solidFill>
                          <a:effectLst/>
                        </a:rPr>
                        <a:t> </a:t>
                      </a:r>
                      <a:endParaRPr lang="nl-NL" sz="200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4068204259"/>
                  </a:ext>
                </a:extLst>
              </a:tr>
              <a:tr h="27930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600">
                          <a:solidFill>
                            <a:srgbClr val="0000FF"/>
                          </a:solidFill>
                          <a:effectLst/>
                        </a:rPr>
                        <a:t> </a:t>
                      </a:r>
                      <a:endParaRPr lang="nl-NL" sz="200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25425" algn="l"/>
                        </a:tabLst>
                      </a:pPr>
                      <a:r>
                        <a:rPr lang="nl-NL" sz="1600" dirty="0">
                          <a:solidFill>
                            <a:srgbClr val="0000FF"/>
                          </a:solidFill>
                          <a:effectLst/>
                        </a:rPr>
                        <a:t>20.Lucht</a:t>
                      </a:r>
                      <a:endParaRPr lang="nl-NL" sz="200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600" dirty="0">
                          <a:solidFill>
                            <a:srgbClr val="0000FF"/>
                          </a:solidFill>
                          <a:effectLst/>
                        </a:rPr>
                        <a:t>34. Helderheid</a:t>
                      </a:r>
                      <a:endParaRPr lang="nl-NL" sz="200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600" dirty="0">
                          <a:solidFill>
                            <a:srgbClr val="0000FF"/>
                          </a:solidFill>
                          <a:effectLst/>
                        </a:rPr>
                        <a:t>44. Verbinding</a:t>
                      </a:r>
                      <a:endParaRPr lang="nl-NL" sz="200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123246317"/>
                  </a:ext>
                </a:extLst>
              </a:tr>
              <a:tr h="35911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2400" b="1" dirty="0">
                          <a:solidFill>
                            <a:srgbClr val="0000FF"/>
                          </a:solidFill>
                          <a:effectLst/>
                        </a:rPr>
                        <a:t>Emotioneel</a:t>
                      </a:r>
                      <a:endParaRPr lang="nl-NL" sz="2400" b="1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25425" algn="l"/>
                        </a:tabLst>
                      </a:pPr>
                      <a:r>
                        <a:rPr lang="nl-NL" sz="1600" dirty="0">
                          <a:solidFill>
                            <a:srgbClr val="0000FF"/>
                          </a:solidFill>
                          <a:effectLst/>
                        </a:rPr>
                        <a:t>21.Ruimte</a:t>
                      </a:r>
                      <a:endParaRPr lang="nl-NL" sz="200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600" dirty="0">
                          <a:solidFill>
                            <a:srgbClr val="0000FF"/>
                          </a:solidFill>
                          <a:effectLst/>
                        </a:rPr>
                        <a:t>35. Inspiratie</a:t>
                      </a:r>
                      <a:endParaRPr lang="nl-NL" sz="200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600" dirty="0">
                          <a:solidFill>
                            <a:srgbClr val="0000FF"/>
                          </a:solidFill>
                          <a:effectLst/>
                        </a:rPr>
                        <a:t>45. Vertrouwen</a:t>
                      </a:r>
                      <a:endParaRPr lang="nl-NL" sz="200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440635155"/>
                  </a:ext>
                </a:extLst>
              </a:tr>
              <a:tr h="279307">
                <a:tc>
                  <a:txBody>
                    <a:bodyPr/>
                    <a:lstStyle/>
                    <a:p>
                      <a:pPr marL="342900" lvl="0" indent="-342900" algn="ctr">
                        <a:spcAft>
                          <a:spcPts val="0"/>
                        </a:spcAft>
                        <a:buFont typeface="+mj-lt"/>
                        <a:buAutoNum type="arabicPeriod" startAt="6"/>
                        <a:tabLst>
                          <a:tab pos="173355" algn="l"/>
                          <a:tab pos="457200" algn="l"/>
                        </a:tabLst>
                      </a:pPr>
                      <a:r>
                        <a:rPr lang="nl-NL" sz="1600">
                          <a:solidFill>
                            <a:srgbClr val="0000FF"/>
                          </a:solidFill>
                          <a:effectLst/>
                        </a:rPr>
                        <a:t>Liefde</a:t>
                      </a:r>
                      <a:endParaRPr lang="nl-NL" sz="200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25425" algn="l"/>
                        </a:tabLst>
                      </a:pPr>
                      <a:r>
                        <a:rPr lang="nl-NL" sz="1600" dirty="0">
                          <a:solidFill>
                            <a:srgbClr val="0000FF"/>
                          </a:solidFill>
                          <a:effectLst/>
                        </a:rPr>
                        <a:t>22.Rust</a:t>
                      </a:r>
                      <a:endParaRPr lang="nl-NL" sz="200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600" dirty="0">
                          <a:solidFill>
                            <a:srgbClr val="0000FF"/>
                          </a:solidFill>
                          <a:effectLst/>
                        </a:rPr>
                        <a:t>36. Leren/groeien</a:t>
                      </a:r>
                      <a:endParaRPr lang="nl-NL" sz="200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600" dirty="0">
                          <a:solidFill>
                            <a:srgbClr val="0000FF"/>
                          </a:solidFill>
                          <a:effectLst/>
                        </a:rPr>
                        <a:t>46. Warmte</a:t>
                      </a:r>
                      <a:endParaRPr lang="nl-NL" sz="200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847749890"/>
                  </a:ext>
                </a:extLst>
              </a:tr>
              <a:tr h="279307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83185" algn="l"/>
                          <a:tab pos="173355" algn="l"/>
                          <a:tab pos="457200" algn="l"/>
                        </a:tabLst>
                      </a:pPr>
                      <a:r>
                        <a:rPr lang="nl-NL" sz="1600" dirty="0">
                          <a:solidFill>
                            <a:srgbClr val="0000FF"/>
                          </a:solidFill>
                          <a:effectLst/>
                        </a:rPr>
                        <a:t>7. Bijdragen</a:t>
                      </a:r>
                      <a:endParaRPr lang="nl-NL" sz="200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25425" algn="l"/>
                        </a:tabLst>
                      </a:pPr>
                      <a:r>
                        <a:rPr lang="nl-NL" sz="1600" dirty="0">
                          <a:solidFill>
                            <a:srgbClr val="0000FF"/>
                          </a:solidFill>
                          <a:effectLst/>
                        </a:rPr>
                        <a:t>23. Seksuele expressie</a:t>
                      </a:r>
                      <a:endParaRPr lang="nl-NL" sz="200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600" dirty="0">
                          <a:solidFill>
                            <a:srgbClr val="0000FF"/>
                          </a:solidFill>
                          <a:effectLst/>
                        </a:rPr>
                        <a:t>37. Ordening</a:t>
                      </a:r>
                      <a:endParaRPr lang="nl-NL" sz="200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600" dirty="0">
                          <a:solidFill>
                            <a:srgbClr val="0000FF"/>
                          </a:solidFill>
                          <a:effectLst/>
                        </a:rPr>
                        <a:t>47. Zekerheid</a:t>
                      </a:r>
                      <a:endParaRPr lang="nl-NL" sz="200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010544056"/>
                  </a:ext>
                </a:extLst>
              </a:tr>
              <a:tr h="279307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83185" algn="l"/>
                          <a:tab pos="173355" algn="l"/>
                          <a:tab pos="457200" algn="l"/>
                        </a:tabLst>
                      </a:pPr>
                      <a:r>
                        <a:rPr lang="nl-NL" sz="1600" dirty="0">
                          <a:solidFill>
                            <a:srgbClr val="0000FF"/>
                          </a:solidFill>
                          <a:effectLst/>
                        </a:rPr>
                        <a:t>8. Delen</a:t>
                      </a:r>
                      <a:endParaRPr lang="nl-NL" sz="200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25425" algn="l"/>
                        </a:tabLst>
                      </a:pPr>
                      <a:r>
                        <a:rPr lang="nl-NL" sz="1600" dirty="0">
                          <a:solidFill>
                            <a:srgbClr val="0000FF"/>
                          </a:solidFill>
                          <a:effectLst/>
                        </a:rPr>
                        <a:t>24. Voedsel</a:t>
                      </a:r>
                      <a:endParaRPr lang="nl-NL" sz="200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600" dirty="0">
                          <a:solidFill>
                            <a:srgbClr val="0000FF"/>
                          </a:solidFill>
                          <a:effectLst/>
                        </a:rPr>
                        <a:t>38. Schoonheid</a:t>
                      </a:r>
                      <a:endParaRPr lang="nl-NL" sz="200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600" dirty="0">
                          <a:solidFill>
                            <a:srgbClr val="0000FF"/>
                          </a:solidFill>
                          <a:effectLst/>
                        </a:rPr>
                        <a:t>48. Zorg</a:t>
                      </a:r>
                      <a:endParaRPr lang="nl-NL" sz="200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154158311"/>
                  </a:ext>
                </a:extLst>
              </a:tr>
              <a:tr h="279307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83185" algn="l"/>
                          <a:tab pos="173355" algn="l"/>
                          <a:tab pos="457200" algn="l"/>
                        </a:tabLst>
                      </a:pPr>
                      <a:r>
                        <a:rPr lang="nl-NL" sz="1600" dirty="0">
                          <a:solidFill>
                            <a:srgbClr val="0000FF"/>
                          </a:solidFill>
                          <a:effectLst/>
                        </a:rPr>
                        <a:t>9. Erkenning</a:t>
                      </a:r>
                      <a:endParaRPr lang="nl-NL" sz="200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25425" algn="l"/>
                        </a:tabLst>
                      </a:pPr>
                      <a:r>
                        <a:rPr lang="nl-NL" sz="1600" dirty="0">
                          <a:solidFill>
                            <a:srgbClr val="0000FF"/>
                          </a:solidFill>
                          <a:effectLst/>
                        </a:rPr>
                        <a:t>25. Water</a:t>
                      </a:r>
                      <a:endParaRPr lang="nl-NL" sz="200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600" dirty="0">
                          <a:solidFill>
                            <a:srgbClr val="0000FF"/>
                          </a:solidFill>
                          <a:effectLst/>
                        </a:rPr>
                        <a:t>39. Vervulling</a:t>
                      </a:r>
                      <a:endParaRPr lang="nl-NL" sz="200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600" dirty="0">
                          <a:solidFill>
                            <a:srgbClr val="0000FF"/>
                          </a:solidFill>
                          <a:effectLst/>
                        </a:rPr>
                        <a:t> </a:t>
                      </a:r>
                      <a:endParaRPr lang="nl-NL" sz="200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136358000"/>
                  </a:ext>
                </a:extLst>
              </a:tr>
              <a:tr h="27930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83185" algn="l"/>
                          <a:tab pos="173355" algn="l"/>
                        </a:tabLst>
                      </a:pPr>
                      <a:r>
                        <a:rPr lang="nl-NL" sz="1600">
                          <a:solidFill>
                            <a:srgbClr val="0000FF"/>
                          </a:solidFill>
                          <a:effectLst/>
                        </a:rPr>
                        <a:t>10.Geruststelling</a:t>
                      </a:r>
                      <a:endParaRPr lang="nl-NL" sz="200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25425" algn="l"/>
                        </a:tabLst>
                      </a:pPr>
                      <a:r>
                        <a:rPr lang="nl-NL" sz="1600">
                          <a:solidFill>
                            <a:srgbClr val="0000FF"/>
                          </a:solidFill>
                          <a:effectLst/>
                        </a:rPr>
                        <a:t> </a:t>
                      </a:r>
                      <a:endParaRPr lang="nl-NL" sz="200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600" dirty="0">
                          <a:solidFill>
                            <a:srgbClr val="0000FF"/>
                          </a:solidFill>
                          <a:effectLst/>
                        </a:rPr>
                        <a:t>40. (Innerlijke) vrede</a:t>
                      </a:r>
                      <a:endParaRPr lang="nl-NL" sz="200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600" dirty="0">
                          <a:solidFill>
                            <a:srgbClr val="0000FF"/>
                          </a:solidFill>
                          <a:effectLst/>
                        </a:rPr>
                        <a:t>49. Waardering</a:t>
                      </a:r>
                      <a:endParaRPr lang="nl-NL" sz="200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479472696"/>
                  </a:ext>
                </a:extLst>
              </a:tr>
              <a:tr h="41896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83185" algn="l"/>
                          <a:tab pos="173355" algn="l"/>
                        </a:tabLst>
                      </a:pPr>
                      <a:r>
                        <a:rPr lang="nl-NL" sz="1600">
                          <a:solidFill>
                            <a:srgbClr val="0000FF"/>
                          </a:solidFill>
                          <a:effectLst/>
                        </a:rPr>
                        <a:t>11.Mededogen</a:t>
                      </a:r>
                      <a:endParaRPr lang="nl-NL" sz="200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2800" b="1" dirty="0">
                          <a:solidFill>
                            <a:srgbClr val="0000FF"/>
                          </a:solidFill>
                          <a:effectLst/>
                        </a:rPr>
                        <a:t>Spel</a:t>
                      </a:r>
                      <a:endParaRPr lang="nl-NL" sz="2800" b="1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600">
                          <a:solidFill>
                            <a:srgbClr val="0000FF"/>
                          </a:solidFill>
                          <a:effectLst/>
                        </a:rPr>
                        <a:t> </a:t>
                      </a:r>
                      <a:endParaRPr lang="nl-NL" sz="200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600" dirty="0">
                          <a:solidFill>
                            <a:srgbClr val="0000FF"/>
                          </a:solidFill>
                          <a:effectLst/>
                        </a:rPr>
                        <a:t>50. Samenwerken</a:t>
                      </a:r>
                      <a:endParaRPr lang="nl-NL" sz="200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575800153"/>
                  </a:ext>
                </a:extLst>
              </a:tr>
              <a:tr h="30723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83185" algn="l"/>
                          <a:tab pos="173355" algn="l"/>
                        </a:tabLst>
                      </a:pPr>
                      <a:r>
                        <a:rPr lang="nl-NL" sz="1600">
                          <a:solidFill>
                            <a:srgbClr val="0000FF"/>
                          </a:solidFill>
                          <a:effectLst/>
                        </a:rPr>
                        <a:t>12.Nabijheid</a:t>
                      </a:r>
                      <a:endParaRPr lang="nl-NL" sz="200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83185" algn="l"/>
                          <a:tab pos="173355" algn="l"/>
                        </a:tabLst>
                      </a:pPr>
                      <a:r>
                        <a:rPr lang="nl-NL" sz="1600" dirty="0">
                          <a:solidFill>
                            <a:srgbClr val="0000FF"/>
                          </a:solidFill>
                          <a:effectLst/>
                        </a:rPr>
                        <a:t>26. Humor</a:t>
                      </a:r>
                      <a:endParaRPr lang="nl-NL" sz="200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600">
                          <a:solidFill>
                            <a:srgbClr val="0000FF"/>
                          </a:solidFill>
                          <a:effectLst/>
                        </a:rPr>
                        <a:t> </a:t>
                      </a:r>
                      <a:endParaRPr lang="nl-NL" sz="200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2000">
                          <a:solidFill>
                            <a:srgbClr val="0000FF"/>
                          </a:solidFill>
                          <a:effectLst/>
                        </a:rPr>
                        <a:t> </a:t>
                      </a:r>
                      <a:endParaRPr lang="nl-NL" sz="200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804789304"/>
                  </a:ext>
                </a:extLst>
              </a:tr>
              <a:tr h="27930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83185" algn="l"/>
                          <a:tab pos="173355" algn="l"/>
                        </a:tabLst>
                      </a:pPr>
                      <a:r>
                        <a:rPr lang="nl-NL" sz="1600">
                          <a:solidFill>
                            <a:srgbClr val="0000FF"/>
                          </a:solidFill>
                          <a:effectLst/>
                        </a:rPr>
                        <a:t>13.Ondersteuning</a:t>
                      </a:r>
                      <a:endParaRPr lang="nl-NL" sz="200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83185" algn="l"/>
                          <a:tab pos="173355" algn="l"/>
                        </a:tabLst>
                      </a:pPr>
                      <a:r>
                        <a:rPr lang="nl-NL" sz="1600" dirty="0">
                          <a:solidFill>
                            <a:srgbClr val="0000FF"/>
                          </a:solidFill>
                          <a:effectLst/>
                        </a:rPr>
                        <a:t>27. Plezier</a:t>
                      </a:r>
                      <a:endParaRPr lang="nl-NL" sz="200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600">
                          <a:solidFill>
                            <a:srgbClr val="0000FF"/>
                          </a:solidFill>
                          <a:effectLst/>
                        </a:rPr>
                        <a:t> </a:t>
                      </a:r>
                      <a:endParaRPr lang="nl-NL" sz="200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600">
                          <a:solidFill>
                            <a:srgbClr val="0000FF"/>
                          </a:solidFill>
                          <a:effectLst/>
                        </a:rPr>
                        <a:t> </a:t>
                      </a:r>
                      <a:endParaRPr lang="nl-NL" sz="200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495121814"/>
                  </a:ext>
                </a:extLst>
              </a:tr>
              <a:tr h="27930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83185" algn="l"/>
                          <a:tab pos="173355" algn="l"/>
                        </a:tabLst>
                      </a:pPr>
                      <a:r>
                        <a:rPr lang="nl-NL" sz="1600">
                          <a:solidFill>
                            <a:srgbClr val="0000FF"/>
                          </a:solidFill>
                          <a:effectLst/>
                        </a:rPr>
                        <a:t>14.Respect</a:t>
                      </a:r>
                      <a:endParaRPr lang="nl-NL" sz="200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83185" algn="l"/>
                          <a:tab pos="173355" algn="l"/>
                        </a:tabLst>
                      </a:pPr>
                      <a:r>
                        <a:rPr lang="nl-NL" sz="1600" dirty="0">
                          <a:solidFill>
                            <a:srgbClr val="0000FF"/>
                          </a:solidFill>
                          <a:effectLst/>
                        </a:rPr>
                        <a:t>28. Spelen</a:t>
                      </a:r>
                      <a:endParaRPr lang="nl-NL" sz="200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600">
                          <a:solidFill>
                            <a:srgbClr val="0000FF"/>
                          </a:solidFill>
                          <a:effectLst/>
                        </a:rPr>
                        <a:t> </a:t>
                      </a:r>
                      <a:endParaRPr lang="nl-NL" sz="200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600" dirty="0">
                          <a:solidFill>
                            <a:srgbClr val="0000FF"/>
                          </a:solidFill>
                          <a:effectLst/>
                        </a:rPr>
                        <a:t> </a:t>
                      </a:r>
                      <a:endParaRPr lang="nl-NL" sz="200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904332174"/>
                  </a:ext>
                </a:extLst>
              </a:tr>
            </a:tbl>
          </a:graphicData>
        </a:graphic>
      </p:graphicFrame>
      <p:pic>
        <p:nvPicPr>
          <p:cNvPr id="7" name="Afbeelding 6">
            <a:extLst>
              <a:ext uri="{FF2B5EF4-FFF2-40B4-BE49-F238E27FC236}">
                <a16:creationId xmlns:a16="http://schemas.microsoft.com/office/drawing/2014/main" id="{4E537E6A-2433-440A-89E7-AE47D0D1EF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8304" y="97165"/>
            <a:ext cx="1829235" cy="1788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3271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B99B8932-68BA-44A4-8172-597ABA880B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1121376">
            <a:off x="511696" y="1417638"/>
            <a:ext cx="6248400" cy="5289926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443E7521-E943-48C7-8891-F8771735E1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rgbClr val="0000FF"/>
                </a:solidFill>
              </a:rPr>
              <a:t>Maslow: hiërarchische behoeften?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8E5EC302-1EA2-4819-852E-4CBB05729ABD}"/>
              </a:ext>
            </a:extLst>
          </p:cNvPr>
          <p:cNvSpPr txBox="1"/>
          <p:nvPr/>
        </p:nvSpPr>
        <p:spPr>
          <a:xfrm rot="18056980">
            <a:off x="185098" y="5367884"/>
            <a:ext cx="1088657" cy="46166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nl-NL" sz="2400" b="1" dirty="0">
                <a:solidFill>
                  <a:srgbClr val="FF0000"/>
                </a:solidFill>
              </a:rPr>
              <a:t>fysiek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C0264582-4EC7-4D83-A9AB-F859F79A6684}"/>
              </a:ext>
            </a:extLst>
          </p:cNvPr>
          <p:cNvSpPr txBox="1"/>
          <p:nvPr/>
        </p:nvSpPr>
        <p:spPr>
          <a:xfrm rot="17884421">
            <a:off x="15982" y="3045399"/>
            <a:ext cx="3962926" cy="46166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nl-NL" sz="2400" b="1" dirty="0">
                <a:solidFill>
                  <a:srgbClr val="FF0000"/>
                </a:solidFill>
              </a:rPr>
              <a:t>emotioneel</a:t>
            </a:r>
          </a:p>
        </p:txBody>
      </p:sp>
      <p:grpSp>
        <p:nvGrpSpPr>
          <p:cNvPr id="27" name="Groep 26">
            <a:extLst>
              <a:ext uri="{FF2B5EF4-FFF2-40B4-BE49-F238E27FC236}">
                <a16:creationId xmlns:a16="http://schemas.microsoft.com/office/drawing/2014/main" id="{F915DE31-4D95-4696-B131-9F78F1032626}"/>
              </a:ext>
            </a:extLst>
          </p:cNvPr>
          <p:cNvGrpSpPr/>
          <p:nvPr/>
        </p:nvGrpSpPr>
        <p:grpSpPr>
          <a:xfrm>
            <a:off x="3419872" y="1628800"/>
            <a:ext cx="5400600" cy="933450"/>
            <a:chOff x="3419872" y="1556792"/>
            <a:chExt cx="5400600" cy="933450"/>
          </a:xfrm>
        </p:grpSpPr>
        <p:pic>
          <p:nvPicPr>
            <p:cNvPr id="12" name="Afbeelding 11">
              <a:extLst>
                <a:ext uri="{FF2B5EF4-FFF2-40B4-BE49-F238E27FC236}">
                  <a16:creationId xmlns:a16="http://schemas.microsoft.com/office/drawing/2014/main" id="{DA355EA8-5A04-45E8-BEF8-6AD3D2261E6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2718"/>
            <a:stretch/>
          </p:blipFill>
          <p:spPr>
            <a:xfrm>
              <a:off x="4229598" y="1556792"/>
              <a:ext cx="4590874" cy="923925"/>
            </a:xfrm>
            <a:prstGeom prst="rect">
              <a:avLst/>
            </a:prstGeom>
          </p:spPr>
        </p:pic>
        <p:pic>
          <p:nvPicPr>
            <p:cNvPr id="13" name="Afbeelding 12">
              <a:extLst>
                <a:ext uri="{FF2B5EF4-FFF2-40B4-BE49-F238E27FC236}">
                  <a16:creationId xmlns:a16="http://schemas.microsoft.com/office/drawing/2014/main" id="{DD5B2A82-DD0D-4403-9158-3099361BD51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CFCFD"/>
                </a:clrFrom>
                <a:clrTo>
                  <a:srgbClr val="FCFCFD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419872" y="1556792"/>
              <a:ext cx="809726" cy="933450"/>
            </a:xfrm>
            <a:prstGeom prst="rect">
              <a:avLst/>
            </a:prstGeom>
          </p:spPr>
        </p:pic>
      </p:grpSp>
      <p:grpSp>
        <p:nvGrpSpPr>
          <p:cNvPr id="26" name="Groep 25">
            <a:extLst>
              <a:ext uri="{FF2B5EF4-FFF2-40B4-BE49-F238E27FC236}">
                <a16:creationId xmlns:a16="http://schemas.microsoft.com/office/drawing/2014/main" id="{F991B9E9-4F3A-477D-8863-9132F99E4E66}"/>
              </a:ext>
            </a:extLst>
          </p:cNvPr>
          <p:cNvGrpSpPr/>
          <p:nvPr/>
        </p:nvGrpSpPr>
        <p:grpSpPr>
          <a:xfrm>
            <a:off x="4153911" y="2486050"/>
            <a:ext cx="4667109" cy="1029792"/>
            <a:chOff x="4153911" y="2414042"/>
            <a:chExt cx="4667109" cy="1029792"/>
          </a:xfrm>
        </p:grpSpPr>
        <p:pic>
          <p:nvPicPr>
            <p:cNvPr id="14" name="Afbeelding 13">
              <a:extLst>
                <a:ext uri="{FF2B5EF4-FFF2-40B4-BE49-F238E27FC236}">
                  <a16:creationId xmlns:a16="http://schemas.microsoft.com/office/drawing/2014/main" id="{1A41C6F5-42BD-4F41-9EAE-629907A4A2D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bright="15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153911" y="2490242"/>
              <a:ext cx="788970" cy="923925"/>
            </a:xfrm>
            <a:prstGeom prst="rect">
              <a:avLst/>
            </a:prstGeom>
          </p:spPr>
        </p:pic>
        <p:pic>
          <p:nvPicPr>
            <p:cNvPr id="15" name="Afbeelding 14">
              <a:extLst>
                <a:ext uri="{FF2B5EF4-FFF2-40B4-BE49-F238E27FC236}">
                  <a16:creationId xmlns:a16="http://schemas.microsoft.com/office/drawing/2014/main" id="{675D3D64-E3CF-4E45-BD8B-F7F80348498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rightnessContrast bright="15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877670" y="2414042"/>
              <a:ext cx="3943350" cy="1029792"/>
            </a:xfrm>
            <a:prstGeom prst="rect">
              <a:avLst/>
            </a:prstGeom>
          </p:spPr>
        </p:pic>
      </p:grpSp>
      <p:grpSp>
        <p:nvGrpSpPr>
          <p:cNvPr id="25" name="Groep 24">
            <a:extLst>
              <a:ext uri="{FF2B5EF4-FFF2-40B4-BE49-F238E27FC236}">
                <a16:creationId xmlns:a16="http://schemas.microsoft.com/office/drawing/2014/main" id="{DDC0AA01-ED1F-4D14-A904-558B274534E2}"/>
              </a:ext>
            </a:extLst>
          </p:cNvPr>
          <p:cNvGrpSpPr/>
          <p:nvPr/>
        </p:nvGrpSpPr>
        <p:grpSpPr>
          <a:xfrm>
            <a:off x="4916816" y="3431127"/>
            <a:ext cx="3903656" cy="1019175"/>
            <a:chOff x="4916816" y="3359119"/>
            <a:chExt cx="3903656" cy="1019175"/>
          </a:xfrm>
        </p:grpSpPr>
        <p:pic>
          <p:nvPicPr>
            <p:cNvPr id="16" name="Afbeelding 15">
              <a:extLst>
                <a:ext uri="{FF2B5EF4-FFF2-40B4-BE49-F238E27FC236}">
                  <a16:creationId xmlns:a16="http://schemas.microsoft.com/office/drawing/2014/main" id="{4B424AF8-228B-4D3B-A5E7-1EB1BC987EF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5631043" y="3359119"/>
              <a:ext cx="3189429" cy="1019175"/>
            </a:xfrm>
            <a:prstGeom prst="rect">
              <a:avLst/>
            </a:prstGeom>
          </p:spPr>
        </p:pic>
        <p:pic>
          <p:nvPicPr>
            <p:cNvPr id="18" name="Afbeelding 17">
              <a:extLst>
                <a:ext uri="{FF2B5EF4-FFF2-40B4-BE49-F238E27FC236}">
                  <a16:creationId xmlns:a16="http://schemas.microsoft.com/office/drawing/2014/main" id="{3FA8A4E4-C56E-421F-9495-670AA8C56F7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CFCFD"/>
                </a:clrFrom>
                <a:clrTo>
                  <a:srgbClr val="FCFCFD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916816" y="3389672"/>
              <a:ext cx="809726" cy="988622"/>
            </a:xfrm>
            <a:prstGeom prst="rect">
              <a:avLst/>
            </a:prstGeom>
          </p:spPr>
        </p:pic>
      </p:grpSp>
      <p:grpSp>
        <p:nvGrpSpPr>
          <p:cNvPr id="24" name="Groep 23">
            <a:extLst>
              <a:ext uri="{FF2B5EF4-FFF2-40B4-BE49-F238E27FC236}">
                <a16:creationId xmlns:a16="http://schemas.microsoft.com/office/drawing/2014/main" id="{92A7C371-A96B-4B12-BDA3-2EB89067BFF1}"/>
              </a:ext>
            </a:extLst>
          </p:cNvPr>
          <p:cNvGrpSpPr/>
          <p:nvPr/>
        </p:nvGrpSpPr>
        <p:grpSpPr>
          <a:xfrm>
            <a:off x="6525035" y="5493466"/>
            <a:ext cx="2367444" cy="933450"/>
            <a:chOff x="6525035" y="5421458"/>
            <a:chExt cx="2367444" cy="933450"/>
          </a:xfrm>
        </p:grpSpPr>
        <p:pic>
          <p:nvPicPr>
            <p:cNvPr id="19" name="Afbeelding 18">
              <a:extLst>
                <a:ext uri="{FF2B5EF4-FFF2-40B4-BE49-F238E27FC236}">
                  <a16:creationId xmlns:a16="http://schemas.microsoft.com/office/drawing/2014/main" id="{64CDEE9E-C4DA-4CA2-A2DA-FD7D1471F59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7096924" y="5469083"/>
              <a:ext cx="1795555" cy="885825"/>
            </a:xfrm>
            <a:prstGeom prst="rect">
              <a:avLst/>
            </a:prstGeom>
          </p:spPr>
        </p:pic>
        <p:pic>
          <p:nvPicPr>
            <p:cNvPr id="22" name="Afbeelding 21">
              <a:extLst>
                <a:ext uri="{FF2B5EF4-FFF2-40B4-BE49-F238E27FC236}">
                  <a16:creationId xmlns:a16="http://schemas.microsoft.com/office/drawing/2014/main" id="{E562BF5A-1CB1-4B5D-AA5E-AE1B2C4CBAB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CFCFD"/>
                </a:clrFrom>
                <a:clrTo>
                  <a:srgbClr val="FCFCFD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525035" y="5421458"/>
              <a:ext cx="809726" cy="933450"/>
            </a:xfrm>
            <a:prstGeom prst="rect">
              <a:avLst/>
            </a:prstGeom>
          </p:spPr>
        </p:pic>
      </p:grpSp>
      <p:grpSp>
        <p:nvGrpSpPr>
          <p:cNvPr id="21" name="Groep 20">
            <a:extLst>
              <a:ext uri="{FF2B5EF4-FFF2-40B4-BE49-F238E27FC236}">
                <a16:creationId xmlns:a16="http://schemas.microsoft.com/office/drawing/2014/main" id="{621D4FE8-D1DA-4983-BC23-25E835507C4A}"/>
              </a:ext>
            </a:extLst>
          </p:cNvPr>
          <p:cNvGrpSpPr/>
          <p:nvPr/>
        </p:nvGrpSpPr>
        <p:grpSpPr>
          <a:xfrm>
            <a:off x="5633566" y="4370011"/>
            <a:ext cx="3186906" cy="1171080"/>
            <a:chOff x="5633566" y="4298003"/>
            <a:chExt cx="3186906" cy="1171080"/>
          </a:xfrm>
        </p:grpSpPr>
        <p:pic>
          <p:nvPicPr>
            <p:cNvPr id="20" name="Afbeelding 19">
              <a:extLst>
                <a:ext uri="{FF2B5EF4-FFF2-40B4-BE49-F238E27FC236}">
                  <a16:creationId xmlns:a16="http://schemas.microsoft.com/office/drawing/2014/main" id="{E7D3CE99-8BCC-4FEA-8988-CCDB0A0703A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bright="15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633566" y="4371057"/>
              <a:ext cx="890920" cy="1029792"/>
            </a:xfrm>
            <a:prstGeom prst="rect">
              <a:avLst/>
            </a:prstGeom>
          </p:spPr>
        </p:pic>
        <p:pic>
          <p:nvPicPr>
            <p:cNvPr id="17" name="Afbeelding 16">
              <a:extLst>
                <a:ext uri="{FF2B5EF4-FFF2-40B4-BE49-F238E27FC236}">
                  <a16:creationId xmlns:a16="http://schemas.microsoft.com/office/drawing/2014/main" id="{9DE05B29-4878-47D6-BE4F-04D5F2E5F41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>
              <a:clrChange>
                <a:clrFrom>
                  <a:srgbClr val="FEFEFC"/>
                </a:clrFrom>
                <a:clrTo>
                  <a:srgbClr val="FEFEFC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rightnessContrast bright="15000"/>
                      </a14:imgEffect>
                    </a14:imgLayer>
                  </a14:imgProps>
                </a:ext>
              </a:extLst>
            </a:blip>
            <a:srcRect l="16112" t="42623"/>
            <a:stretch/>
          </p:blipFill>
          <p:spPr>
            <a:xfrm>
              <a:off x="6525034" y="4797152"/>
              <a:ext cx="2295438" cy="671931"/>
            </a:xfrm>
            <a:prstGeom prst="rect">
              <a:avLst/>
            </a:prstGeom>
          </p:spPr>
        </p:pic>
        <p:pic>
          <p:nvPicPr>
            <p:cNvPr id="23" name="Afbeelding 22">
              <a:extLst>
                <a:ext uri="{FF2B5EF4-FFF2-40B4-BE49-F238E27FC236}">
                  <a16:creationId xmlns:a16="http://schemas.microsoft.com/office/drawing/2014/main" id="{3E5D5619-578D-4301-92A4-FCEFD36D4C8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>
              <a:clrChange>
                <a:clrFrom>
                  <a:srgbClr val="FEFEFC"/>
                </a:clrFrom>
                <a:clrTo>
                  <a:srgbClr val="FEFEFC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rightnessContrast bright="15000"/>
                      </a14:imgEffect>
                    </a14:imgLayer>
                  </a14:imgProps>
                </a:ext>
              </a:extLst>
            </a:blip>
            <a:srcRect b="57377"/>
            <a:stretch/>
          </p:blipFill>
          <p:spPr>
            <a:xfrm>
              <a:off x="6084168" y="4298003"/>
              <a:ext cx="2736304" cy="4991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20284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EE118AD-104D-4588-BD36-92856D1A30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3034680" cy="562074"/>
          </a:xfrm>
        </p:spPr>
        <p:txBody>
          <a:bodyPr>
            <a:normAutofit fontScale="90000"/>
          </a:bodyPr>
          <a:lstStyle/>
          <a:p>
            <a:r>
              <a:rPr lang="nl-NL" i="1" dirty="0">
                <a:solidFill>
                  <a:srgbClr val="0000FF"/>
                </a:solidFill>
              </a:rPr>
              <a:t>Oefening 48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E60C114-1EFD-4DAE-BCA5-598132FAC8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130" y="1570782"/>
            <a:ext cx="4703934" cy="850106"/>
          </a:xfrm>
        </p:spPr>
        <p:txBody>
          <a:bodyPr>
            <a:normAutofit fontScale="92500" lnSpcReduction="20000"/>
          </a:bodyPr>
          <a:lstStyle/>
          <a:p>
            <a:pPr marL="0" lvl="0" indent="0">
              <a:buNone/>
            </a:pPr>
            <a:r>
              <a:rPr lang="nl-NL" b="1" i="1" dirty="0">
                <a:solidFill>
                  <a:srgbClr val="0000FF"/>
                </a:solidFill>
              </a:rPr>
              <a:t>Behoeftes op een andere manier vervullen</a:t>
            </a:r>
            <a:endParaRPr lang="nl-NL" dirty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nl-NL" dirty="0">
              <a:solidFill>
                <a:srgbClr val="0000FF"/>
              </a:solidFill>
            </a:endParaRPr>
          </a:p>
        </p:txBody>
      </p:sp>
      <p:sp>
        <p:nvSpPr>
          <p:cNvPr id="4" name="Tijdelijke aanduiding voor inhoud 2">
            <a:extLst>
              <a:ext uri="{FF2B5EF4-FFF2-40B4-BE49-F238E27FC236}">
                <a16:creationId xmlns:a16="http://schemas.microsoft.com/office/drawing/2014/main" id="{752476B8-6E5A-4CA7-97D9-6A61F79099C1}"/>
              </a:ext>
            </a:extLst>
          </p:cNvPr>
          <p:cNvSpPr txBox="1">
            <a:spLocks/>
          </p:cNvSpPr>
          <p:nvPr/>
        </p:nvSpPr>
        <p:spPr>
          <a:xfrm>
            <a:off x="413709" y="4026105"/>
            <a:ext cx="8229600" cy="259228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/>
            </a:pPr>
            <a:r>
              <a:rPr lang="nl-NL" dirty="0">
                <a:solidFill>
                  <a:srgbClr val="0000FF"/>
                </a:solidFill>
              </a:rPr>
              <a:t>Welke 'behoeftes’ worden je aangepraat, bijvoorbeeld door de reclame of doordat anderen het ook laten zien?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>
                <a:solidFill>
                  <a:srgbClr val="0000FF"/>
                </a:solidFill>
              </a:rPr>
              <a:t>Hoe zou je deze behoeftes op een nadere manier kunnen vervullen? </a:t>
            </a:r>
          </a:p>
          <a:p>
            <a:pPr marL="0" indent="0">
              <a:buFont typeface="Arial" pitchFamily="34" charset="0"/>
              <a:buNone/>
            </a:pPr>
            <a:endParaRPr lang="nl-NL" dirty="0">
              <a:solidFill>
                <a:srgbClr val="0000FF"/>
              </a:solidFill>
            </a:endParaRPr>
          </a:p>
        </p:txBody>
      </p:sp>
      <p:pic>
        <p:nvPicPr>
          <p:cNvPr id="12290" name="Picture 2" descr="Afbeeldingsresultaat voor reclame voor juwelen">
            <a:extLst>
              <a:ext uri="{FF2B5EF4-FFF2-40B4-BE49-F238E27FC236}">
                <a16:creationId xmlns:a16="http://schemas.microsoft.com/office/drawing/2014/main" id="{FDD8DF31-2271-41DB-B5F3-457E72746A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8772" y="0"/>
            <a:ext cx="3765228" cy="3791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3870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C2D2578-0502-4E9E-B2FA-2C6A06A6D2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146084"/>
            <a:ext cx="3034680" cy="648072"/>
          </a:xfrm>
        </p:spPr>
        <p:txBody>
          <a:bodyPr>
            <a:normAutofit fontScale="90000"/>
          </a:bodyPr>
          <a:lstStyle/>
          <a:p>
            <a:pPr lvl="0"/>
            <a:r>
              <a:rPr lang="nl-NL" b="1" i="1" dirty="0">
                <a:solidFill>
                  <a:srgbClr val="0000FF"/>
                </a:solidFill>
              </a:rPr>
              <a:t>Oefening 49</a:t>
            </a:r>
            <a:endParaRPr lang="nl-NL" dirty="0">
              <a:solidFill>
                <a:srgbClr val="0000FF"/>
              </a:solidFill>
            </a:endParaRPr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632A0A72-6242-4F47-BE49-3782A127A350}"/>
              </a:ext>
            </a:extLst>
          </p:cNvPr>
          <p:cNvSpPr txBox="1">
            <a:spLocks/>
          </p:cNvSpPr>
          <p:nvPr/>
        </p:nvSpPr>
        <p:spPr>
          <a:xfrm>
            <a:off x="323528" y="806058"/>
            <a:ext cx="489654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b="1" i="1" dirty="0">
                <a:solidFill>
                  <a:srgbClr val="0000FF"/>
                </a:solidFill>
              </a:rPr>
              <a:t>Geweldloze Communicatie met jezelf</a:t>
            </a:r>
            <a:endParaRPr lang="nl-NL" dirty="0">
              <a:solidFill>
                <a:srgbClr val="0000FF"/>
              </a:solidFill>
            </a:endParaRPr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E424D0DE-338A-4003-BCDE-25482199A592}"/>
              </a:ext>
            </a:extLst>
          </p:cNvPr>
          <p:cNvSpPr/>
          <p:nvPr/>
        </p:nvSpPr>
        <p:spPr>
          <a:xfrm>
            <a:off x="323528" y="1997839"/>
            <a:ext cx="8280920" cy="4688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Font typeface="+mj-lt"/>
              <a:buAutoNum type="arabicPeriod"/>
            </a:pPr>
            <a:r>
              <a:rPr lang="nl-NL" sz="2400" dirty="0">
                <a:solidFill>
                  <a:srgbClr val="0000FF"/>
                </a:solidFill>
              </a:rPr>
              <a:t>Neem een situatie waarin je niet zo goed communiceerde met jezelf of met een andere persoon. </a:t>
            </a:r>
          </a:p>
          <a:p>
            <a:pPr marL="514350" indent="-514350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Font typeface="+mj-lt"/>
              <a:buAutoNum type="arabicPeriod"/>
            </a:pPr>
            <a:r>
              <a:rPr lang="nl-NL" sz="2400" dirty="0">
                <a:solidFill>
                  <a:srgbClr val="0000FF"/>
                </a:solidFill>
              </a:rPr>
              <a:t>Gebruik de stappen van de giraf en probeer uit te vinden wat je behoeftes waren, die niet werden vervuld in die situatie. </a:t>
            </a:r>
          </a:p>
          <a:p>
            <a:pPr marL="514350" indent="-514350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Font typeface="+mj-lt"/>
              <a:buAutoNum type="arabicPeriod"/>
            </a:pPr>
            <a:r>
              <a:rPr lang="nl-NL" sz="2400" dirty="0">
                <a:solidFill>
                  <a:srgbClr val="0000FF"/>
                </a:solidFill>
              </a:rPr>
              <a:t>Ga ook na welke mogelijkheden er zijn om wel in je behoeftes te voorzien. </a:t>
            </a:r>
          </a:p>
          <a:p>
            <a:pPr marL="514350" indent="-514350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Font typeface="+mj-lt"/>
              <a:buAutoNum type="arabicPeriod"/>
            </a:pPr>
            <a:r>
              <a:rPr lang="nl-NL" sz="2400" dirty="0">
                <a:solidFill>
                  <a:srgbClr val="0000FF"/>
                </a:solidFill>
              </a:rPr>
              <a:t>Welk verzoek kun je doen aan een andere persoon of welke acties zou je zelf kunnen doen? </a:t>
            </a:r>
          </a:p>
        </p:txBody>
      </p:sp>
      <p:pic>
        <p:nvPicPr>
          <p:cNvPr id="13314" name="Picture 2" descr="Afbeeldingsresultaat voor spiegel jezelf">
            <a:extLst>
              <a:ext uri="{FF2B5EF4-FFF2-40B4-BE49-F238E27FC236}">
                <a16:creationId xmlns:a16="http://schemas.microsoft.com/office/drawing/2014/main" id="{30D1F1E2-503A-441E-BF56-49BD1698581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50"/>
          <a:stretch/>
        </p:blipFill>
        <p:spPr bwMode="auto">
          <a:xfrm>
            <a:off x="5348064" y="-7563"/>
            <a:ext cx="3789040" cy="2762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3039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E55B8B9-DF57-45C8-B39A-8B2047D9E7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3863" y="133351"/>
            <a:ext cx="8229600" cy="1143000"/>
          </a:xfrm>
        </p:spPr>
        <p:txBody>
          <a:bodyPr/>
          <a:lstStyle/>
          <a:p>
            <a:r>
              <a:rPr lang="nl-NL" dirty="0">
                <a:solidFill>
                  <a:srgbClr val="0000FF"/>
                </a:solidFill>
              </a:rPr>
              <a:t>Mijn belangrijkste behoefte is:</a:t>
            </a:r>
          </a:p>
        </p:txBody>
      </p:sp>
      <p:pic>
        <p:nvPicPr>
          <p:cNvPr id="14338" name="Picture 2" descr="Afbeeldingsresultaat voor needs">
            <a:extLst>
              <a:ext uri="{FF2B5EF4-FFF2-40B4-BE49-F238E27FC236}">
                <a16:creationId xmlns:a16="http://schemas.microsoft.com/office/drawing/2014/main" id="{47EFA3F4-A159-40AC-8F84-4895A5740D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426" y="1844824"/>
            <a:ext cx="7172473" cy="4710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66457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www.whitegadget.com/attachments/pc-wallpapers/130338d1358923418-photo-frame-photo-frame-image-1024x768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5496" y="-457200"/>
            <a:ext cx="9145016" cy="7315200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5576" y="620688"/>
            <a:ext cx="7581528" cy="1143000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rgbClr val="0000FF"/>
                </a:solidFill>
              </a:rPr>
              <a:t>Open Frame</a:t>
            </a:r>
            <a:endParaRPr lang="nl-NL" sz="4800" b="1" dirty="0">
              <a:solidFill>
                <a:srgbClr val="0000FF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115616" y="1600201"/>
            <a:ext cx="7128792" cy="2980927"/>
          </a:xfrm>
        </p:spPr>
        <p:txBody>
          <a:bodyPr>
            <a:normAutofit/>
          </a:bodyPr>
          <a:lstStyle/>
          <a:p>
            <a:r>
              <a:rPr lang="nl-NL" dirty="0">
                <a:solidFill>
                  <a:srgbClr val="0000FF"/>
                </a:solidFill>
              </a:rPr>
              <a:t>Vragen</a:t>
            </a:r>
          </a:p>
          <a:p>
            <a:r>
              <a:rPr lang="nl-NL" dirty="0">
                <a:solidFill>
                  <a:srgbClr val="0000FF"/>
                </a:solidFill>
              </a:rPr>
              <a:t>Gebeurtenissen</a:t>
            </a:r>
          </a:p>
          <a:p>
            <a:r>
              <a:rPr lang="nl-NL" dirty="0">
                <a:solidFill>
                  <a:srgbClr val="0000FF"/>
                </a:solidFill>
              </a:rPr>
              <a:t>Korte verhalen</a:t>
            </a:r>
          </a:p>
          <a:p>
            <a:r>
              <a:rPr lang="nl-NL" dirty="0">
                <a:solidFill>
                  <a:srgbClr val="0000FF"/>
                </a:solidFill>
              </a:rPr>
              <a:t>Echte levenservaring</a:t>
            </a:r>
          </a:p>
        </p:txBody>
      </p:sp>
      <p:sp>
        <p:nvSpPr>
          <p:cNvPr id="5" name="Tijdelijke aanduiding voor inhoud 2"/>
          <p:cNvSpPr txBox="1">
            <a:spLocks/>
          </p:cNvSpPr>
          <p:nvPr/>
        </p:nvSpPr>
        <p:spPr>
          <a:xfrm>
            <a:off x="899592" y="4581128"/>
            <a:ext cx="7497216" cy="656456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nl-NL" sz="3200" b="1" i="1" dirty="0">
                <a:solidFill>
                  <a:srgbClr val="0000FF"/>
                </a:solidFill>
              </a:rPr>
              <a:t>Doel</a:t>
            </a:r>
            <a:r>
              <a:rPr kumimoji="0" lang="nl-NL" sz="3200" b="1" i="1" u="none" strike="noStrike" kern="1200" cap="none" spc="0" normalizeH="0" baseline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</a:rPr>
              <a:t>: toepassen van NLP in jouw eigen werkelijkheid.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6" descr="giraffe1.jpg"/>
          <p:cNvPicPr>
            <a:picLocks noChangeAspect="1"/>
          </p:cNvPicPr>
          <p:nvPr/>
        </p:nvPicPr>
        <p:blipFill>
          <a:blip r:embed="rId2" cstate="print"/>
          <a:srcRect l="15581" r="16380"/>
          <a:stretch>
            <a:fillRect/>
          </a:stretch>
        </p:blipFill>
        <p:spPr bwMode="auto">
          <a:xfrm flipH="1">
            <a:off x="479425" y="2762727"/>
            <a:ext cx="2340099" cy="400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Afbeelding 3" descr="marshall1 (1).jpg"/>
          <p:cNvPicPr>
            <a:picLocks noChangeAspect="1"/>
          </p:cNvPicPr>
          <p:nvPr/>
        </p:nvPicPr>
        <p:blipFill>
          <a:blip r:embed="rId3" cstate="print"/>
          <a:srcRect l="3777" r="3714" b="14030"/>
          <a:stretch>
            <a:fillRect/>
          </a:stretch>
        </p:blipFill>
        <p:spPr bwMode="auto">
          <a:xfrm>
            <a:off x="2819524" y="4697413"/>
            <a:ext cx="3529013" cy="216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kstvak 4"/>
          <p:cNvSpPr txBox="1">
            <a:spLocks noChangeArrowheads="1"/>
          </p:cNvSpPr>
          <p:nvPr/>
        </p:nvSpPr>
        <p:spPr bwMode="auto">
          <a:xfrm>
            <a:off x="7155577" y="3429000"/>
            <a:ext cx="84830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 dirty="0">
                <a:solidFill>
                  <a:srgbClr val="0000FF"/>
                </a:solidFill>
                <a:latin typeface="Calibri" pitchFamily="34" charset="0"/>
              </a:rPr>
              <a:t>Jakhals</a:t>
            </a:r>
          </a:p>
        </p:txBody>
      </p:sp>
      <p:sp>
        <p:nvSpPr>
          <p:cNvPr id="7" name="Tekstvak 5"/>
          <p:cNvSpPr txBox="1">
            <a:spLocks noChangeArrowheads="1"/>
          </p:cNvSpPr>
          <p:nvPr/>
        </p:nvSpPr>
        <p:spPr bwMode="auto">
          <a:xfrm>
            <a:off x="668915" y="2324594"/>
            <a:ext cx="27368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 b="1" dirty="0">
                <a:solidFill>
                  <a:srgbClr val="0000FF"/>
                </a:solidFill>
                <a:latin typeface="Calibri" pitchFamily="34" charset="0"/>
              </a:rPr>
              <a:t>´Ik´ boodschappen</a:t>
            </a:r>
          </a:p>
        </p:txBody>
      </p:sp>
      <p:pic>
        <p:nvPicPr>
          <p:cNvPr id="9" name="Afbeelding 7" descr="jackal.jpg"/>
          <p:cNvPicPr>
            <a:picLocks noChangeAspect="1"/>
          </p:cNvPicPr>
          <p:nvPr/>
        </p:nvPicPr>
        <p:blipFill>
          <a:blip r:embed="rId4" cstate="print">
            <a:lum contrast="10000"/>
          </a:blip>
          <a:srcRect l="13397" t="3638" r="8554" b="5418"/>
          <a:stretch>
            <a:fillRect/>
          </a:stretch>
        </p:blipFill>
        <p:spPr bwMode="auto">
          <a:xfrm flipH="1">
            <a:off x="6578019" y="4697413"/>
            <a:ext cx="2447925" cy="169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kstvak 5"/>
          <p:cNvSpPr txBox="1">
            <a:spLocks noChangeArrowheads="1"/>
          </p:cNvSpPr>
          <p:nvPr/>
        </p:nvSpPr>
        <p:spPr bwMode="auto">
          <a:xfrm>
            <a:off x="755576" y="3429000"/>
            <a:ext cx="9366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 dirty="0">
                <a:solidFill>
                  <a:srgbClr val="0000FF"/>
                </a:solidFill>
                <a:latin typeface="Calibri" pitchFamily="34" charset="0"/>
              </a:rPr>
              <a:t>Giraf</a:t>
            </a:r>
          </a:p>
        </p:txBody>
      </p:sp>
      <p:sp>
        <p:nvSpPr>
          <p:cNvPr id="11" name="Tekstvak 4"/>
          <p:cNvSpPr txBox="1">
            <a:spLocks noChangeArrowheads="1"/>
          </p:cNvSpPr>
          <p:nvPr/>
        </p:nvSpPr>
        <p:spPr bwMode="auto">
          <a:xfrm>
            <a:off x="6516688" y="2324594"/>
            <a:ext cx="288607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 b="1" dirty="0">
                <a:solidFill>
                  <a:srgbClr val="0000FF"/>
                </a:solidFill>
                <a:latin typeface="Calibri" pitchFamily="34" charset="0"/>
              </a:rPr>
              <a:t>´Jij´ boodschappen</a:t>
            </a:r>
          </a:p>
        </p:txBody>
      </p:sp>
      <p:sp>
        <p:nvSpPr>
          <p:cNvPr id="12" name="Titel 1"/>
          <p:cNvSpPr>
            <a:spLocks noGrp="1"/>
          </p:cNvSpPr>
          <p:nvPr>
            <p:ph type="title"/>
          </p:nvPr>
        </p:nvSpPr>
        <p:spPr>
          <a:xfrm>
            <a:off x="685800" y="333375"/>
            <a:ext cx="7772400" cy="880253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nl-NL" sz="5400" b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Geweldloos Communiceren</a:t>
            </a: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DD9F2392-B80E-4CB5-8788-81264DEC06D4}"/>
              </a:ext>
            </a:extLst>
          </p:cNvPr>
          <p:cNvSpPr txBox="1"/>
          <p:nvPr/>
        </p:nvSpPr>
        <p:spPr>
          <a:xfrm>
            <a:off x="3532196" y="1302136"/>
            <a:ext cx="2079608" cy="212686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nl-NL" b="1" dirty="0">
                <a:solidFill>
                  <a:srgbClr val="FF0000"/>
                </a:solidFill>
              </a:rPr>
              <a:t>Waarnemen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nl-NL" b="1" dirty="0">
                <a:solidFill>
                  <a:srgbClr val="FF0000"/>
                </a:solidFill>
              </a:rPr>
              <a:t>Behoeften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nl-NL" b="1" dirty="0">
                <a:solidFill>
                  <a:srgbClr val="FF0000"/>
                </a:solidFill>
              </a:rPr>
              <a:t>Gevoelens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nl-NL" b="1" dirty="0">
                <a:solidFill>
                  <a:srgbClr val="FF0000"/>
                </a:solidFill>
              </a:rPr>
              <a:t>Opties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nl-NL" b="1" dirty="0">
                <a:solidFill>
                  <a:srgbClr val="FF0000"/>
                </a:solidFill>
              </a:rPr>
              <a:t>Verzoek of Actie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en-US" b="1" dirty="0" err="1">
                <a:solidFill>
                  <a:srgbClr val="0000FF"/>
                </a:solidFill>
              </a:rPr>
              <a:t>Geweldloos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 err="1">
                <a:solidFill>
                  <a:srgbClr val="0000FF"/>
                </a:solidFill>
              </a:rPr>
              <a:t>Communiceren</a:t>
            </a:r>
            <a:endParaRPr lang="nl-NL" b="1" dirty="0">
              <a:solidFill>
                <a:srgbClr val="0000FF"/>
              </a:solidFill>
            </a:endParaRPr>
          </a:p>
        </p:txBody>
      </p:sp>
      <p:sp>
        <p:nvSpPr>
          <p:cNvPr id="2210" name="Afbeelding 3"/>
          <p:cNvSpPr>
            <a:spLocks noChangeAspect="1" noChangeArrowheads="1"/>
          </p:cNvSpPr>
          <p:nvPr/>
        </p:nvSpPr>
        <p:spPr bwMode="auto">
          <a:xfrm>
            <a:off x="2263775" y="0"/>
            <a:ext cx="819150" cy="6477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2208" name="AutoShape 160"/>
          <p:cNvSpPr>
            <a:spLocks noChangeAspect="1" noChangeArrowheads="1"/>
          </p:cNvSpPr>
          <p:nvPr/>
        </p:nvSpPr>
        <p:spPr bwMode="auto">
          <a:xfrm>
            <a:off x="2295525" y="-1276350"/>
            <a:ext cx="725488" cy="1020762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2204" name="AutoShape 156"/>
          <p:cNvSpPr>
            <a:spLocks noChangeAspect="1" noChangeArrowheads="1"/>
          </p:cNvSpPr>
          <p:nvPr/>
        </p:nvSpPr>
        <p:spPr bwMode="auto">
          <a:xfrm>
            <a:off x="2371725" y="-169863"/>
            <a:ext cx="647700" cy="1020763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2199" name="AutoShape 151"/>
          <p:cNvSpPr>
            <a:spLocks noChangeAspect="1" noChangeArrowheads="1"/>
          </p:cNvSpPr>
          <p:nvPr/>
        </p:nvSpPr>
        <p:spPr bwMode="auto">
          <a:xfrm>
            <a:off x="2295525" y="-1689100"/>
            <a:ext cx="725488" cy="1020762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2202" name="Afbeelding 5"/>
          <p:cNvSpPr>
            <a:spLocks noChangeAspect="1" noChangeArrowheads="1"/>
          </p:cNvSpPr>
          <p:nvPr/>
        </p:nvSpPr>
        <p:spPr bwMode="auto">
          <a:xfrm>
            <a:off x="2370138" y="-1801813"/>
            <a:ext cx="717550" cy="5429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2206" name="AutoShape 158"/>
          <p:cNvSpPr>
            <a:spLocks noChangeAspect="1" noChangeArrowheads="1"/>
          </p:cNvSpPr>
          <p:nvPr/>
        </p:nvSpPr>
        <p:spPr bwMode="auto">
          <a:xfrm>
            <a:off x="2368550" y="9525"/>
            <a:ext cx="715963" cy="541338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2197" name="AutoShape 149"/>
          <p:cNvSpPr>
            <a:spLocks noChangeAspect="1" noChangeArrowheads="1"/>
          </p:cNvSpPr>
          <p:nvPr/>
        </p:nvSpPr>
        <p:spPr bwMode="auto">
          <a:xfrm>
            <a:off x="2371725" y="-1689100"/>
            <a:ext cx="717550" cy="5429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2194" name="AutoShape 146"/>
          <p:cNvSpPr>
            <a:spLocks noChangeAspect="1" noChangeArrowheads="1"/>
          </p:cNvSpPr>
          <p:nvPr/>
        </p:nvSpPr>
        <p:spPr bwMode="auto">
          <a:xfrm>
            <a:off x="2371725" y="-3244850"/>
            <a:ext cx="717550" cy="5429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126" name="Afbeelding 125" descr="marshall1.jpg"/>
          <p:cNvPicPr/>
          <p:nvPr/>
        </p:nvPicPr>
        <p:blipFill rotWithShape="1">
          <a:blip r:embed="rId2" cstate="print">
            <a:lum contrast="20000"/>
          </a:blip>
          <a:srcRect r="7340" b="8339"/>
          <a:stretch/>
        </p:blipFill>
        <p:spPr>
          <a:xfrm>
            <a:off x="0" y="1058943"/>
            <a:ext cx="3635896" cy="2351384"/>
          </a:xfrm>
          <a:prstGeom prst="rect">
            <a:avLst/>
          </a:prstGeom>
        </p:spPr>
      </p:pic>
      <p:pic>
        <p:nvPicPr>
          <p:cNvPr id="1026" name="Picture 2" descr="Geweldloze communicatie">
            <a:extLst>
              <a:ext uri="{FF2B5EF4-FFF2-40B4-BE49-F238E27FC236}">
                <a16:creationId xmlns:a16="http://schemas.microsoft.com/office/drawing/2014/main" id="{F46B85A4-B9A9-4B02-8789-DEC282A2CD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46424">
            <a:off x="242866" y="3591760"/>
            <a:ext cx="2205261" cy="3340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Opgroeien in vertrouwen">
            <a:extLst>
              <a:ext uri="{FF2B5EF4-FFF2-40B4-BE49-F238E27FC236}">
                <a16:creationId xmlns:a16="http://schemas.microsoft.com/office/drawing/2014/main" id="{3398D040-0C9A-4F62-B929-5BFA4FE6DC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04642">
            <a:off x="2537639" y="3626125"/>
            <a:ext cx="2077654" cy="3152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Geweldloos communiceren, hoe doe je dat?">
            <a:extLst>
              <a:ext uri="{FF2B5EF4-FFF2-40B4-BE49-F238E27FC236}">
                <a16:creationId xmlns:a16="http://schemas.microsoft.com/office/drawing/2014/main" id="{B230096D-2BBD-482A-BDA9-B7839FA112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01224">
            <a:off x="4581896" y="3599435"/>
            <a:ext cx="2224696" cy="326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De giraf en de jakhals in ons">
            <a:extLst>
              <a:ext uri="{FF2B5EF4-FFF2-40B4-BE49-F238E27FC236}">
                <a16:creationId xmlns:a16="http://schemas.microsoft.com/office/drawing/2014/main" id="{D38DA29F-BF58-489B-822A-157E54A89B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12370">
            <a:off x="6801286" y="3641046"/>
            <a:ext cx="2161522" cy="3210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39800C3-C7D8-4F34-AE20-CA7DA2BB5B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826" y="15378"/>
            <a:ext cx="8686800" cy="749326"/>
          </a:xfrm>
        </p:spPr>
        <p:txBody>
          <a:bodyPr>
            <a:normAutofit fontScale="90000"/>
          </a:bodyPr>
          <a:lstStyle/>
          <a:p>
            <a:r>
              <a:rPr lang="nl-NL" dirty="0">
                <a:solidFill>
                  <a:srgbClr val="0000FF"/>
                </a:solidFill>
              </a:rPr>
              <a:t>Geweldloos Communiceren </a:t>
            </a:r>
            <a:r>
              <a:rPr lang="nl-NL" sz="2200" dirty="0">
                <a:solidFill>
                  <a:srgbClr val="0000FF"/>
                </a:solidFill>
              </a:rPr>
              <a:t>(Video)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7B5ADA59-51A5-480F-B714-9A8D789C4FD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603" r="10000"/>
          <a:stretch/>
        </p:blipFill>
        <p:spPr>
          <a:xfrm>
            <a:off x="395536" y="878891"/>
            <a:ext cx="7951643" cy="5963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19853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256EAA2-7DD7-4C24-835E-1E407840BC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6736A1E-0735-4C1B-A7BA-E2369236A0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Compassionate communicaiton with kids 2">
            <a:hlinkClick r:id="" action="ppaction://media"/>
            <a:extLst>
              <a:ext uri="{FF2B5EF4-FFF2-40B4-BE49-F238E27FC236}">
                <a16:creationId xmlns:a16="http://schemas.microsoft.com/office/drawing/2014/main" id="{47871F3D-DD42-4F8A-B926-BEFE7C3F83D8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108520" y="-68572"/>
            <a:ext cx="9252520" cy="6939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616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el 1"/>
          <p:cNvSpPr>
            <a:spLocks noGrp="1"/>
          </p:cNvSpPr>
          <p:nvPr>
            <p:ph type="title"/>
          </p:nvPr>
        </p:nvSpPr>
        <p:spPr>
          <a:xfrm>
            <a:off x="0" y="116632"/>
            <a:ext cx="6300788" cy="1430338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nl-NL" sz="5400" b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Geweldloos Communiceren</a:t>
            </a:r>
          </a:p>
        </p:txBody>
      </p:sp>
      <p:sp>
        <p:nvSpPr>
          <p:cNvPr id="8" name="Titel 1"/>
          <p:cNvSpPr txBox="1">
            <a:spLocks/>
          </p:cNvSpPr>
          <p:nvPr/>
        </p:nvSpPr>
        <p:spPr bwMode="auto">
          <a:xfrm>
            <a:off x="702469" y="1546970"/>
            <a:ext cx="4895850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nl-NL" sz="3200" b="1" i="1" kern="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van </a:t>
            </a:r>
            <a:r>
              <a:rPr lang="nl-NL" sz="3200" b="1" i="1" kern="0" dirty="0" err="1">
                <a:solidFill>
                  <a:srgbClr val="FF0000"/>
                </a:solidFill>
                <a:latin typeface="+mj-lt"/>
                <a:ea typeface="+mj-ea"/>
                <a:cs typeface="+mj-cs"/>
              </a:rPr>
              <a:t>Marshall</a:t>
            </a:r>
            <a:r>
              <a:rPr lang="nl-NL" sz="3200" b="1" i="1" kern="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nl-NL" sz="3200" b="1" i="1" kern="0" dirty="0" err="1">
                <a:solidFill>
                  <a:srgbClr val="FF0000"/>
                </a:solidFill>
                <a:latin typeface="+mj-lt"/>
                <a:ea typeface="+mj-ea"/>
                <a:cs typeface="+mj-cs"/>
              </a:rPr>
              <a:t>Rosenberg</a:t>
            </a:r>
            <a:endParaRPr lang="nl-NL" sz="3200" b="1" i="1" kern="0" dirty="0">
              <a:solidFill>
                <a:srgbClr val="FF000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9" name="Afbeelding 8" descr="portait MR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48264" y="239573"/>
            <a:ext cx="1905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hthoek 11"/>
          <p:cNvSpPr>
            <a:spLocks noChangeArrowheads="1"/>
          </p:cNvSpPr>
          <p:nvPr/>
        </p:nvSpPr>
        <p:spPr bwMode="auto">
          <a:xfrm>
            <a:off x="539552" y="2308148"/>
            <a:ext cx="7704138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 sz="2400" dirty="0" err="1">
                <a:solidFill>
                  <a:srgbClr val="0000FF"/>
                </a:solidFill>
              </a:rPr>
              <a:t>Dr</a:t>
            </a:r>
            <a:r>
              <a:rPr lang="nl-NL" sz="2400" dirty="0">
                <a:solidFill>
                  <a:srgbClr val="0000FF"/>
                </a:solidFill>
              </a:rPr>
              <a:t> Marshall Rosenberg ( 1934- 2015):</a:t>
            </a:r>
          </a:p>
          <a:p>
            <a:r>
              <a:rPr lang="nl-NL" sz="2400" dirty="0">
                <a:solidFill>
                  <a:srgbClr val="0000FF"/>
                </a:solidFill>
              </a:rPr>
              <a:t>Psycholoog, </a:t>
            </a:r>
          </a:p>
          <a:p>
            <a:r>
              <a:rPr lang="nl-NL" sz="2400" dirty="0">
                <a:solidFill>
                  <a:srgbClr val="0000FF"/>
                </a:solidFill>
              </a:rPr>
              <a:t>Ontwerper van Geweldloze Communicatie (NVC), </a:t>
            </a:r>
          </a:p>
          <a:p>
            <a:r>
              <a:rPr lang="nl-NL" sz="2400" dirty="0">
                <a:solidFill>
                  <a:srgbClr val="0000FF"/>
                </a:solidFill>
              </a:rPr>
              <a:t>Oprichter van het Centrum voor Geweldloze Communicatie. Sinds 1960 heeft </a:t>
            </a:r>
            <a:r>
              <a:rPr lang="nl-NL" sz="2400" dirty="0" err="1">
                <a:solidFill>
                  <a:srgbClr val="0000FF"/>
                </a:solidFill>
              </a:rPr>
              <a:t>Rosenberg</a:t>
            </a:r>
            <a:r>
              <a:rPr lang="nl-NL" sz="2400" dirty="0">
                <a:solidFill>
                  <a:srgbClr val="0000FF"/>
                </a:solidFill>
              </a:rPr>
              <a:t> NVC onderwezen in meer dan 60 landen. </a:t>
            </a:r>
          </a:p>
          <a:p>
            <a:r>
              <a:rPr lang="nl-NL" sz="2400" dirty="0">
                <a:solidFill>
                  <a:srgbClr val="0000FF"/>
                </a:solidFill>
              </a:rPr>
              <a:t>NVC gaat over communiceren met: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>
                <a:solidFill>
                  <a:srgbClr val="0000FF"/>
                </a:solidFill>
              </a:rPr>
              <a:t>hoe beter te leven?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>
                <a:solidFill>
                  <a:srgbClr val="0000FF"/>
                </a:solidFill>
              </a:rPr>
              <a:t>meer vreedzaam,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>
                <a:solidFill>
                  <a:srgbClr val="0000FF"/>
                </a:solidFill>
              </a:rPr>
              <a:t>meer empathisch,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>
                <a:solidFill>
                  <a:srgbClr val="0000FF"/>
                </a:solidFill>
              </a:rPr>
              <a:t>meer mededogen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7EBAE8E-1D6A-4F6F-9D5E-B168ED63C2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6203032" cy="634082"/>
          </a:xfrm>
        </p:spPr>
        <p:txBody>
          <a:bodyPr>
            <a:normAutofit fontScale="90000"/>
          </a:bodyPr>
          <a:lstStyle/>
          <a:p>
            <a:r>
              <a:rPr lang="nl-NL" dirty="0">
                <a:solidFill>
                  <a:srgbClr val="0000FF"/>
                </a:solidFill>
              </a:rPr>
              <a:t>Wat zegt Rosenberg?</a:t>
            </a:r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E4D15420-4531-45F3-884C-58E0189C7141}"/>
              </a:ext>
            </a:extLst>
          </p:cNvPr>
          <p:cNvSpPr/>
          <p:nvPr/>
        </p:nvSpPr>
        <p:spPr>
          <a:xfrm>
            <a:off x="457200" y="1195471"/>
            <a:ext cx="7568259" cy="44670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nl-NL" sz="2400" dirty="0">
                <a:solidFill>
                  <a:srgbClr val="0000FF"/>
                </a:solidFill>
              </a:rPr>
              <a:t>Doe nooit iets dat niet nu speelt.</a:t>
            </a:r>
          </a:p>
          <a:p>
            <a:pPr>
              <a:lnSpc>
                <a:spcPct val="150000"/>
              </a:lnSpc>
            </a:pPr>
            <a:r>
              <a:rPr lang="nl-NL" sz="2400" dirty="0">
                <a:solidFill>
                  <a:srgbClr val="0000FF"/>
                </a:solidFill>
              </a:rPr>
              <a:t>Vermijd  steunen op anderen!</a:t>
            </a:r>
          </a:p>
          <a:p>
            <a:pPr>
              <a:lnSpc>
                <a:spcPct val="150000"/>
              </a:lnSpc>
            </a:pPr>
            <a:r>
              <a:rPr lang="nl-NL" sz="2400" dirty="0">
                <a:solidFill>
                  <a:srgbClr val="0000FF"/>
                </a:solidFill>
              </a:rPr>
              <a:t>Stel een vraag voordat je advies of geruststelling geeft.</a:t>
            </a:r>
          </a:p>
          <a:p>
            <a:pPr>
              <a:lnSpc>
                <a:spcPct val="150000"/>
              </a:lnSpc>
            </a:pPr>
            <a:r>
              <a:rPr lang="nl-NL" sz="2400" dirty="0">
                <a:solidFill>
                  <a:srgbClr val="0000FF"/>
                </a:solidFill>
              </a:rPr>
              <a:t>Intellectueel begrip blokkeert empathie.</a:t>
            </a:r>
          </a:p>
          <a:p>
            <a:pPr>
              <a:lnSpc>
                <a:spcPct val="150000"/>
              </a:lnSpc>
            </a:pPr>
            <a:r>
              <a:rPr lang="nl-NL" sz="2400" dirty="0">
                <a:solidFill>
                  <a:srgbClr val="0000FF"/>
                </a:solidFill>
              </a:rPr>
              <a:t>Gebruik woede als een oproep voor onvervulde behoeften.</a:t>
            </a:r>
          </a:p>
          <a:p>
            <a:pPr>
              <a:lnSpc>
                <a:spcPct val="150000"/>
              </a:lnSpc>
            </a:pPr>
            <a:r>
              <a:rPr lang="nl-NL" sz="2400" dirty="0">
                <a:solidFill>
                  <a:srgbClr val="0000FF"/>
                </a:solidFill>
              </a:rPr>
              <a:t>We moeten empathie ontvangen om empathie te geven.</a:t>
            </a:r>
          </a:p>
          <a:p>
            <a:pPr>
              <a:lnSpc>
                <a:spcPct val="150000"/>
              </a:lnSpc>
            </a:pPr>
            <a:r>
              <a:rPr lang="nl-NL" sz="2400" dirty="0">
                <a:solidFill>
                  <a:srgbClr val="0000FF"/>
                </a:solidFill>
              </a:rPr>
              <a:t>Elke keer dat ik het verprutst, is een kans om te oefenen.</a:t>
            </a:r>
          </a:p>
          <a:p>
            <a:pPr>
              <a:lnSpc>
                <a:spcPct val="150000"/>
              </a:lnSpc>
            </a:pPr>
            <a:r>
              <a:rPr lang="nl-NL" sz="2400" dirty="0">
                <a:solidFill>
                  <a:srgbClr val="0000FF"/>
                </a:solidFill>
              </a:rPr>
              <a:t>Vertaal alle zelfoordelen in zelf-empathie</a:t>
            </a:r>
          </a:p>
        </p:txBody>
      </p:sp>
      <p:pic>
        <p:nvPicPr>
          <p:cNvPr id="2050" name="Picture 2" descr="https://www.nonviolentcommunication.com/images/about_nvc/aboutnvc_reach.gif">
            <a:extLst>
              <a:ext uri="{FF2B5EF4-FFF2-40B4-BE49-F238E27FC236}">
                <a16:creationId xmlns:a16="http://schemas.microsoft.com/office/drawing/2014/main" id="{5706B680-CED5-46CC-90C2-AF6231917C9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454" b="7148"/>
          <a:stretch/>
        </p:blipFill>
        <p:spPr bwMode="auto">
          <a:xfrm>
            <a:off x="6660232" y="262240"/>
            <a:ext cx="2243247" cy="2236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9956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4210</TotalTime>
  <Words>1247</Words>
  <Application>Microsoft Office PowerPoint</Application>
  <PresentationFormat>Diavoorstelling (4:3)</PresentationFormat>
  <Paragraphs>275</Paragraphs>
  <Slides>24</Slides>
  <Notes>2</Notes>
  <HiddenSlides>0</HiddenSlides>
  <MMClips>1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24</vt:i4>
      </vt:variant>
    </vt:vector>
  </HeadingPairs>
  <TitlesOfParts>
    <vt:vector size="29" baseType="lpstr">
      <vt:lpstr>Arial</vt:lpstr>
      <vt:lpstr>Brush Script MT</vt:lpstr>
      <vt:lpstr>Calibri</vt:lpstr>
      <vt:lpstr>Times New Roman</vt:lpstr>
      <vt:lpstr>Office-thema</vt:lpstr>
      <vt:lpstr>bij de NLP-vervolgcursus “Met je ongekende vermogens je succes vergroten”</vt:lpstr>
      <vt:lpstr>Zonne-straaltjes</vt:lpstr>
      <vt:lpstr>Open Frame</vt:lpstr>
      <vt:lpstr>Geweldloos Communiceren</vt:lpstr>
      <vt:lpstr>Geweldloos Communiceren</vt:lpstr>
      <vt:lpstr>Geweldloos Communiceren (Video)</vt:lpstr>
      <vt:lpstr>PowerPoint-presentatie</vt:lpstr>
      <vt:lpstr>Geweldloos Communiceren</vt:lpstr>
      <vt:lpstr>Wat zegt Rosenberg?</vt:lpstr>
      <vt:lpstr>Wat zegt NLP ? </vt:lpstr>
      <vt:lpstr>De stappen  van de Giraf</vt:lpstr>
      <vt:lpstr>Oefening 46a Waarnemen, denken en voelen</vt:lpstr>
      <vt:lpstr>Wat zegt NLP?</vt:lpstr>
      <vt:lpstr>PowerPoint-presentatie</vt:lpstr>
      <vt:lpstr>Wat zegt NLP?</vt:lpstr>
      <vt:lpstr>Oefening 46b:  Geweldloos Communiceren als je je aangevallen voelt</vt:lpstr>
      <vt:lpstr>Welk lichaamsdeel van de Giraf hoort bij welke stap?</vt:lpstr>
      <vt:lpstr>Welke gevoelens heb jij vaak (1)?</vt:lpstr>
      <vt:lpstr>Welke gevoelens heb jij vaak (2)?</vt:lpstr>
      <vt:lpstr>Oefening 47b</vt:lpstr>
      <vt:lpstr>Maslow: hiërarchische behoeften?</vt:lpstr>
      <vt:lpstr>Oefening 48</vt:lpstr>
      <vt:lpstr>Oefening 49</vt:lpstr>
      <vt:lpstr>Mijn belangrijkste behoefte is: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Admin</dc:creator>
  <cp:lastModifiedBy>sytse tjallingii</cp:lastModifiedBy>
  <cp:revision>157</cp:revision>
  <dcterms:created xsi:type="dcterms:W3CDTF">2013-10-09T11:49:54Z</dcterms:created>
  <dcterms:modified xsi:type="dcterms:W3CDTF">2019-02-04T14:33:36Z</dcterms:modified>
</cp:coreProperties>
</file>