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sldIdLst>
    <p:sldId id="340" r:id="rId2"/>
    <p:sldId id="437" r:id="rId3"/>
    <p:sldId id="342" r:id="rId4"/>
    <p:sldId id="267" r:id="rId5"/>
    <p:sldId id="407" r:id="rId6"/>
    <p:sldId id="274" r:id="rId7"/>
    <p:sldId id="273" r:id="rId8"/>
    <p:sldId id="439" r:id="rId9"/>
    <p:sldId id="438" r:id="rId10"/>
    <p:sldId id="337" r:id="rId11"/>
    <p:sldId id="277" r:id="rId12"/>
    <p:sldId id="440" r:id="rId13"/>
    <p:sldId id="327" r:id="rId14"/>
    <p:sldId id="270" r:id="rId15"/>
    <p:sldId id="325" r:id="rId16"/>
    <p:sldId id="335" r:id="rId17"/>
    <p:sldId id="441" r:id="rId18"/>
    <p:sldId id="339" r:id="rId19"/>
    <p:sldId id="329" r:id="rId20"/>
    <p:sldId id="330" r:id="rId21"/>
    <p:sldId id="276" r:id="rId22"/>
    <p:sldId id="32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66"/>
    <a:srgbClr val="0033CC"/>
    <a:srgbClr val="CCFF33"/>
    <a:srgbClr val="FF6161"/>
    <a:srgbClr val="FF9797"/>
    <a:srgbClr val="9A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A1182-4A9A-4724-B81E-A4793302F0F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F9DD-379C-4C51-ABE4-EBB88DAE03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21-1-2019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../../../../../video's/success/Thalasso%20Bain%20Bebe%20par%20Sonia%20Rochel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>
                <a:solidFill>
                  <a:srgbClr val="FF0000"/>
                </a:solidFill>
              </a:rPr>
              <a:t> “Met je ongekende vermogens je succes vergroten”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Voorjaar 2019 week 3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aaszijn.nl/attachments/Image/baas_in_balans.jp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51" y="41649"/>
            <a:ext cx="4682549" cy="2498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426170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Evenwicht tussen ik en jij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1994940"/>
            <a:ext cx="54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komt in rapport met jezelf door te zorgen dat er een goed evenwicht is tussen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laat liefde laten stromen door heel mijn lijf 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respecteer al mijn gedachten.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houd van mezelf hoe ik eruitzie, hoe mijn stem klinkt en hoe ik handel.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kies bewust mijn waarden </a:t>
            </a: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mijn leven en in mijn gedrag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4710043"/>
            <a:ext cx="8820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Balans bewaren tussen</a:t>
            </a:r>
            <a:endParaRPr lang="nl-NL" sz="1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Ik bewaar balans tussen de overtuigingen over mijzelf en over anderen.</a:t>
            </a:r>
            <a:endParaRPr lang="nl-NL" sz="1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 is evenwicht tussen het doel in mijn leven en de beleving van mijn identiteit.</a:t>
            </a:r>
            <a:endParaRPr lang="nl-NL" sz="1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 is balans tussen de mate waarin ik voor mezelf zorg en empathisch naar anderen ben. </a:t>
            </a:r>
            <a:endParaRPr kumimoji="0" lang="nl-NL" sz="10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bewaar evenwicht</a:t>
            </a:r>
            <a:r>
              <a:rPr kumimoji="0" lang="nl-NL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tussen mijn </a:t>
            </a: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zonnige en mijn schaduw kant.</a:t>
            </a:r>
            <a:endParaRPr kumimoji="0" lang="nl-NL" sz="10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waardeer mezelf en ik sta open</a:t>
            </a:r>
            <a:r>
              <a:rPr kumimoji="0" lang="nl-NL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voor </a:t>
            </a: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waardering die ik van anderen krijg.</a:t>
            </a:r>
            <a:endParaRPr kumimoji="0" lang="nl-NL" sz="3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59B5620-1D41-4974-9A24-8D8B5292808D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Houden van je ego!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320384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Kijk met aandacht naar de video.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Identificeer jezelf met de baby.</a:t>
            </a:r>
          </a:p>
          <a:p>
            <a:pPr marL="0" indent="0">
              <a:buNone/>
            </a:pPr>
            <a:endParaRPr lang="nl-NL" sz="1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sz="1400" dirty="0" err="1">
                <a:solidFill>
                  <a:srgbClr val="0000FF"/>
                </a:solidFill>
              </a:rPr>
              <a:t>Thalasso</a:t>
            </a:r>
            <a:r>
              <a:rPr lang="nl-NL" sz="1400" dirty="0">
                <a:solidFill>
                  <a:srgbClr val="0000FF"/>
                </a:solidFill>
              </a:rPr>
              <a:t> </a:t>
            </a:r>
            <a:r>
              <a:rPr lang="nl-NL" sz="1400" dirty="0" err="1">
                <a:solidFill>
                  <a:srgbClr val="0000FF"/>
                </a:solidFill>
              </a:rPr>
              <a:t>Bain</a:t>
            </a:r>
            <a:r>
              <a:rPr lang="nl-NL" sz="1400" dirty="0">
                <a:solidFill>
                  <a:srgbClr val="0000FF"/>
                </a:solidFill>
              </a:rPr>
              <a:t> baby </a:t>
            </a:r>
            <a:r>
              <a:rPr lang="nl-NL" sz="1400" dirty="0" err="1">
                <a:solidFill>
                  <a:srgbClr val="0000FF"/>
                </a:solidFill>
              </a:rPr>
              <a:t>by</a:t>
            </a:r>
            <a:r>
              <a:rPr lang="nl-NL" sz="1400" dirty="0">
                <a:solidFill>
                  <a:srgbClr val="0000FF"/>
                </a:solidFill>
              </a:rPr>
              <a:t> </a:t>
            </a:r>
            <a:r>
              <a:rPr lang="nl-NL" sz="1400" dirty="0" err="1">
                <a:solidFill>
                  <a:srgbClr val="0000FF"/>
                </a:solidFill>
              </a:rPr>
              <a:t>Sonia</a:t>
            </a:r>
            <a:endParaRPr lang="nl-NL" dirty="0"/>
          </a:p>
        </p:txBody>
      </p:sp>
      <p:pic>
        <p:nvPicPr>
          <p:cNvPr id="35841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46" y="1628800"/>
            <a:ext cx="59628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2CE0237-04A8-4DB5-AE68-28ACD9D3D6A8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DE0F3-BCFB-49C0-A15D-81B5346A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Rapport in je vingertoppen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6F5F8-5DFC-4538-929C-B63C8F32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Raak jezelf aan, streel jezelf met je vingertoppen,  je gezicht, je handen ………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Wees je bewust van je gevoel.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Waardeer het gevoel om van jezelf te houden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2E6278C5-3879-4D66-A0AB-B60F0B6D5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4073586"/>
            <a:ext cx="5184576" cy="27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7C98CAE-6F5B-467A-A2FB-D027C63889A2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31</a:t>
            </a:r>
          </a:p>
        </p:txBody>
      </p:sp>
    </p:spTree>
    <p:extLst>
      <p:ext uri="{BB962C8B-B14F-4D97-AF65-F5344CB8AC3E}">
        <p14:creationId xmlns:p14="http://schemas.microsoft.com/office/powerpoint/2010/main" val="1973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08" y="0"/>
            <a:ext cx="4485184" cy="922114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Synesthesie (1)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499992" y="1916832"/>
            <a:ext cx="3957563" cy="71596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‘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Hoor dan met uw handen’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(</a:t>
            </a:r>
            <a:r>
              <a:rPr kumimoji="0" lang="nl-NL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Lucebert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)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27584" y="3140968"/>
            <a:ext cx="3165475" cy="122413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Dankbaarheid is de manier om naar de wereld te kijken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(David </a:t>
            </a:r>
            <a:r>
              <a:rPr kumimoji="0" lang="nl-NL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DeWulf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)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004048" y="4869160"/>
            <a:ext cx="3165475" cy="117328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‘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Emoties juichen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Gevoelens fluisteren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(Olaf </a:t>
            </a:r>
            <a:r>
              <a:rPr kumimoji="0" lang="nl-NL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Hoensen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cs typeface="Arial" pitchFamily="34" charset="0"/>
              </a:rPr>
              <a:t> )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59632" y="1124744"/>
            <a:ext cx="681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Welke representatiesystemen worden er verbonden?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652120" y="29249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</a:rPr>
              <a:t>A </a:t>
            </a:r>
            <a:r>
              <a:rPr lang="nl-NL" sz="2800" b="1" dirty="0">
                <a:solidFill>
                  <a:srgbClr val="FF0000"/>
                </a:solidFill>
                <a:sym typeface="Wingdings" pitchFamily="2" charset="2"/>
              </a:rPr>
              <a:t> K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331640" y="45811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</a:rPr>
              <a:t>K </a:t>
            </a:r>
            <a:r>
              <a:rPr lang="nl-NL" sz="2800" b="1" dirty="0">
                <a:solidFill>
                  <a:srgbClr val="FF0000"/>
                </a:solidFill>
                <a:sym typeface="Wingdings" pitchFamily="2" charset="2"/>
              </a:rPr>
              <a:t> V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364088" y="61653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</a:rPr>
              <a:t>K </a:t>
            </a:r>
            <a:r>
              <a:rPr lang="nl-NL" sz="28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nl-NL" sz="2800" b="1" dirty="0">
                <a:solidFill>
                  <a:srgbClr val="FF0000"/>
                </a:solidFill>
              </a:rPr>
              <a:t>A </a:t>
            </a:r>
            <a:r>
              <a:rPr lang="nl-NL" sz="2800" b="1" dirty="0">
                <a:solidFill>
                  <a:srgbClr val="FF0000"/>
                </a:solidFill>
                <a:sym typeface="Wingdings" pitchFamily="2" charset="2"/>
              </a:rPr>
              <a:t> K A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animBg="1"/>
      <p:bldP spid="63492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6" descr="http://topnews.ae/images/2nd-Known-Case-Synesthe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88840"/>
            <a:ext cx="646879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4608512" cy="1282154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FF"/>
                </a:solidFill>
              </a:rPr>
              <a:t>Synesthesie</a:t>
            </a:r>
            <a:r>
              <a:rPr lang="en-US" sz="5400" b="1" dirty="0">
                <a:solidFill>
                  <a:srgbClr val="0000FF"/>
                </a:solidFill>
              </a:rPr>
              <a:t> (2)</a:t>
            </a:r>
            <a:endParaRPr lang="nl-NL" sz="5400" b="1" dirty="0">
              <a:solidFill>
                <a:srgbClr val="0000FF"/>
              </a:solidFill>
            </a:endParaRPr>
          </a:p>
        </p:txBody>
      </p:sp>
      <p:sp>
        <p:nvSpPr>
          <p:cNvPr id="12" name="PIJL-OMHOOG 11"/>
          <p:cNvSpPr/>
          <p:nvPr/>
        </p:nvSpPr>
        <p:spPr>
          <a:xfrm rot="2267208">
            <a:off x="1108556" y="3319520"/>
            <a:ext cx="504056" cy="1845824"/>
          </a:xfrm>
          <a:prstGeom prst="up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feelthecolo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1124744"/>
          </a:xfrm>
          <a:prstGeom prst="rect">
            <a:avLst/>
          </a:prstGeom>
        </p:spPr>
      </p:pic>
      <p:pic>
        <p:nvPicPr>
          <p:cNvPr id="13" name="Afbeelding 12" descr="feelthecolo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24744"/>
            <a:ext cx="4572000" cy="1008112"/>
          </a:xfrm>
          <a:prstGeom prst="rect">
            <a:avLst/>
          </a:prstGeom>
        </p:spPr>
      </p:pic>
      <p:pic>
        <p:nvPicPr>
          <p:cNvPr id="14" name="Afbeelding 13" descr="feelthecolor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2856"/>
            <a:ext cx="4572000" cy="1334426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0" y="5373216"/>
            <a:ext cx="59984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</a:p>
        </p:txBody>
      </p:sp>
      <p:sp>
        <p:nvSpPr>
          <p:cNvPr id="16" name="Rechthoek 15"/>
          <p:cNvSpPr/>
          <p:nvPr/>
        </p:nvSpPr>
        <p:spPr>
          <a:xfrm>
            <a:off x="2210964" y="2276872"/>
            <a:ext cx="569387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824536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FF"/>
                </a:solidFill>
              </a:rPr>
              <a:t>Synesthesie</a:t>
            </a:r>
            <a:r>
              <a:rPr lang="en-US" sz="5400" b="1" dirty="0">
                <a:solidFill>
                  <a:srgbClr val="0000FF"/>
                </a:solidFill>
              </a:rPr>
              <a:t> (3)</a:t>
            </a:r>
            <a:endParaRPr lang="nl-NL" sz="5400" b="1" dirty="0">
              <a:solidFill>
                <a:srgbClr val="0000FF"/>
              </a:solidFill>
            </a:endParaRPr>
          </a:p>
        </p:txBody>
      </p:sp>
      <p:pic>
        <p:nvPicPr>
          <p:cNvPr id="4098" name="Picture 436" descr="http://topnews.ae/images/2nd-Known-Case-Synesthe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88840"/>
            <a:ext cx="646879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can you hear colors synesthes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560" y="0"/>
            <a:ext cx="3960440" cy="1052736"/>
          </a:xfrm>
          <a:prstGeom prst="rect">
            <a:avLst/>
          </a:prstGeom>
        </p:spPr>
      </p:pic>
      <p:sp>
        <p:nvSpPr>
          <p:cNvPr id="6" name="PIJL-OMHOOG 5"/>
          <p:cNvSpPr/>
          <p:nvPr/>
        </p:nvSpPr>
        <p:spPr>
          <a:xfrm rot="3699428">
            <a:off x="1261069" y="3857177"/>
            <a:ext cx="504056" cy="1442974"/>
          </a:xfrm>
          <a:prstGeom prst="up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5301208"/>
            <a:ext cx="59984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</a:p>
        </p:txBody>
      </p:sp>
      <p:sp>
        <p:nvSpPr>
          <p:cNvPr id="8" name="Rechthoek 7"/>
          <p:cNvSpPr/>
          <p:nvPr/>
        </p:nvSpPr>
        <p:spPr>
          <a:xfrm>
            <a:off x="2483768" y="4149080"/>
            <a:ext cx="611065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</a:p>
        </p:txBody>
      </p:sp>
      <p:pic>
        <p:nvPicPr>
          <p:cNvPr id="9" name="Afbeelding 8" descr="can you hear colors synesthesi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560" y="1052736"/>
            <a:ext cx="3960440" cy="864096"/>
          </a:xfrm>
          <a:prstGeom prst="rect">
            <a:avLst/>
          </a:prstGeom>
        </p:spPr>
      </p:pic>
      <p:pic>
        <p:nvPicPr>
          <p:cNvPr id="10" name="Afbeelding 9" descr="can you hear colors synesthesi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560" y="1916832"/>
            <a:ext cx="3960440" cy="10793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s://encrypted-tbn3.gstatic.com/images?q=tbn:ANd9GcST2NdA6xS4YPsXGcDuCQvAMzjCh_-PNgasdc1uMraoLdN_KGHLx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172"/>
            <a:ext cx="47160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08" y="1084220"/>
            <a:ext cx="8820472" cy="71095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Welke representatiesystemen?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0032" y="1724591"/>
            <a:ext cx="3707904" cy="3576617"/>
          </a:xfrm>
        </p:spPr>
        <p:txBody>
          <a:bodyPr>
            <a:noAutofit/>
          </a:bodyPr>
          <a:lstStyle/>
          <a:p>
            <a:pPr lvl="0"/>
            <a:r>
              <a:rPr lang="nl-NL" sz="2400" b="1" dirty="0">
                <a:solidFill>
                  <a:srgbClr val="0000FF"/>
                </a:solidFill>
              </a:rPr>
              <a:t>schreeuwende kleuren</a:t>
            </a:r>
          </a:p>
          <a:p>
            <a:pPr lvl="0"/>
            <a:r>
              <a:rPr lang="nl-NL" sz="2400" b="1" dirty="0">
                <a:solidFill>
                  <a:srgbClr val="0000FF"/>
                </a:solidFill>
              </a:rPr>
              <a:t>onwelriekende woorden</a:t>
            </a:r>
          </a:p>
          <a:p>
            <a:pPr lvl="0"/>
            <a:r>
              <a:rPr lang="nl-NL" sz="2400" b="1" dirty="0">
                <a:solidFill>
                  <a:srgbClr val="0000FF"/>
                </a:solidFill>
              </a:rPr>
              <a:t>een diepe stem</a:t>
            </a:r>
          </a:p>
          <a:p>
            <a:pPr lvl="0"/>
            <a:r>
              <a:rPr lang="nl-NL" sz="2400" b="1" dirty="0">
                <a:solidFill>
                  <a:srgbClr val="0000FF"/>
                </a:solidFill>
              </a:rPr>
              <a:t>een zwaar geluid</a:t>
            </a:r>
          </a:p>
          <a:p>
            <a:pPr lvl="0"/>
            <a:r>
              <a:rPr lang="nl-NL" sz="2400" b="1" dirty="0">
                <a:solidFill>
                  <a:srgbClr val="0000FF"/>
                </a:solidFill>
              </a:rPr>
              <a:t>een helder gevoel</a:t>
            </a:r>
          </a:p>
          <a:p>
            <a:pPr lvl="0"/>
            <a:r>
              <a:rPr lang="nl-NL" sz="2400" b="1" dirty="0">
                <a:solidFill>
                  <a:srgbClr val="0000FF"/>
                </a:solidFill>
              </a:rPr>
              <a:t>kleurrijke klanken</a:t>
            </a:r>
          </a:p>
          <a:p>
            <a:pPr lvl="0"/>
            <a:r>
              <a:rPr lang="nl-NL" sz="2400" b="1" dirty="0">
                <a:solidFill>
                  <a:srgbClr val="0000FF"/>
                </a:solidFill>
              </a:rPr>
              <a:t>sprekende ogen</a:t>
            </a:r>
          </a:p>
          <a:p>
            <a:pPr lvl="0"/>
            <a:r>
              <a:rPr lang="nl-NL" sz="2400" b="1" dirty="0">
                <a:solidFill>
                  <a:srgbClr val="0000FF"/>
                </a:solidFill>
              </a:rPr>
              <a:t>bittere spot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C1AEF8-B842-4CA6-B07F-BD83F9B9CEC8}"/>
              </a:ext>
            </a:extLst>
          </p:cNvPr>
          <p:cNvSpPr txBox="1">
            <a:spLocks/>
          </p:cNvSpPr>
          <p:nvPr/>
        </p:nvSpPr>
        <p:spPr>
          <a:xfrm>
            <a:off x="2182452" y="205739"/>
            <a:ext cx="44851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rgbClr val="0000FF"/>
                </a:solidFill>
              </a:rPr>
              <a:t>Synesthesie (4)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571968E-3DA7-4228-8572-DA7354758DC7}"/>
              </a:ext>
            </a:extLst>
          </p:cNvPr>
          <p:cNvSpPr txBox="1">
            <a:spLocks/>
          </p:cNvSpPr>
          <p:nvPr/>
        </p:nvSpPr>
        <p:spPr>
          <a:xfrm>
            <a:off x="5004048" y="5805264"/>
            <a:ext cx="3707904" cy="71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400" b="1" dirty="0">
                <a:solidFill>
                  <a:srgbClr val="0000FF"/>
                </a:solidFill>
              </a:rPr>
              <a:t>Zoek zelf ook voorbeelden van synesthesie: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BC73138-E0C0-4E69-A916-04C1E2142907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08DC0D-260B-4772-B2FC-81A21599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14500"/>
            <a:ext cx="6486478" cy="36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Focus op je lichaamsdelen </a:t>
            </a:r>
          </a:p>
          <a:p>
            <a:r>
              <a:rPr lang="nl-NL" dirty="0">
                <a:solidFill>
                  <a:srgbClr val="0000FF"/>
                </a:solidFill>
              </a:rPr>
              <a:t>beleef een heerlijk gevoel, </a:t>
            </a:r>
          </a:p>
          <a:p>
            <a:r>
              <a:rPr lang="nl-NL" dirty="0">
                <a:solidFill>
                  <a:srgbClr val="0000FF"/>
                </a:solidFill>
              </a:rPr>
              <a:t>zie hoe mooi het deel van jouw lijf is, </a:t>
            </a:r>
          </a:p>
          <a:p>
            <a:r>
              <a:rPr lang="nl-NL" dirty="0">
                <a:solidFill>
                  <a:srgbClr val="0000FF"/>
                </a:solidFill>
              </a:rPr>
              <a:t>hoor de lieflijke klanken die het deel maakt, </a:t>
            </a:r>
          </a:p>
          <a:p>
            <a:r>
              <a:rPr lang="nl-NL" dirty="0">
                <a:solidFill>
                  <a:srgbClr val="0000FF"/>
                </a:solidFill>
              </a:rPr>
              <a:t>proef de smaak die het heeft</a:t>
            </a:r>
          </a:p>
          <a:p>
            <a:r>
              <a:rPr lang="nl-NL" dirty="0">
                <a:solidFill>
                  <a:srgbClr val="0000FF"/>
                </a:solidFill>
              </a:rPr>
              <a:t>ruik de heerlijke geur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DA2AABD-EF6A-4391-B6F4-DD599F77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332656"/>
            <a:ext cx="4824536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FF"/>
                </a:solidFill>
              </a:rPr>
              <a:t>Synesthesie</a:t>
            </a:r>
            <a:r>
              <a:rPr lang="en-US" sz="5400" b="1" dirty="0">
                <a:solidFill>
                  <a:srgbClr val="0000FF"/>
                </a:solidFill>
              </a:rPr>
              <a:t> (5)</a:t>
            </a:r>
            <a:endParaRPr lang="nl-NL" sz="5400" b="1" dirty="0">
              <a:solidFill>
                <a:srgbClr val="0000F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5CD0E4A-E399-41FE-BD03-4A36D3467C58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34</a:t>
            </a:r>
          </a:p>
        </p:txBody>
      </p:sp>
      <p:pic>
        <p:nvPicPr>
          <p:cNvPr id="2050" name="Picture 2" descr="Afbeeldingsresultaat voor lichaamsdelen">
            <a:extLst>
              <a:ext uri="{FF2B5EF4-FFF2-40B4-BE49-F238E27FC236}">
                <a16:creationId xmlns:a16="http://schemas.microsoft.com/office/drawing/2014/main" id="{7EBAA272-3BA8-4C3E-9591-469DD6C36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4750" y="21262"/>
            <a:ext cx="208823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lichaamsdelen">
            <a:extLst>
              <a:ext uri="{FF2B5EF4-FFF2-40B4-BE49-F238E27FC236}">
                <a16:creationId xmlns:a16="http://schemas.microsoft.com/office/drawing/2014/main" id="{86A2F4B3-CDB5-46B3-A17F-A74669015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228" y="422174"/>
            <a:ext cx="93610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lichaamsdelen">
            <a:extLst>
              <a:ext uri="{FF2B5EF4-FFF2-40B4-BE49-F238E27FC236}">
                <a16:creationId xmlns:a16="http://schemas.microsoft.com/office/drawing/2014/main" id="{BF4AD7FD-C430-46A1-8CD7-03C056852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452" y="1289623"/>
            <a:ext cx="1728191" cy="9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lichaamsdelen">
            <a:extLst>
              <a:ext uri="{FF2B5EF4-FFF2-40B4-BE49-F238E27FC236}">
                <a16:creationId xmlns:a16="http://schemas.microsoft.com/office/drawing/2014/main" id="{D98187F2-612C-4500-862C-20782E77E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990" y="2318889"/>
            <a:ext cx="20882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lichaamsdelen">
            <a:extLst>
              <a:ext uri="{FF2B5EF4-FFF2-40B4-BE49-F238E27FC236}">
                <a16:creationId xmlns:a16="http://schemas.microsoft.com/office/drawing/2014/main" id="{760AA7AF-D2CF-4AB9-B610-B28F2CF77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52" y="5243500"/>
            <a:ext cx="230425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lichaamsdelen">
            <a:extLst>
              <a:ext uri="{FF2B5EF4-FFF2-40B4-BE49-F238E27FC236}">
                <a16:creationId xmlns:a16="http://schemas.microsoft.com/office/drawing/2014/main" id="{83980533-4847-4641-8683-22495FF93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357" y="5342152"/>
            <a:ext cx="21602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D1AD379-5625-4A86-903B-6E2CE316B7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13" y="4549092"/>
            <a:ext cx="933450" cy="20764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5C2432F-98D6-41D5-A01C-14D63C374B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47" y="4532502"/>
            <a:ext cx="1657350" cy="20764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80C4B81-3270-4FAD-BF01-4EB7AA62D0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88" y="380203"/>
            <a:ext cx="9620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997" y="229716"/>
            <a:ext cx="5122912" cy="980728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Over rotte eieren</a:t>
            </a:r>
            <a:br>
              <a:rPr lang="nl-NL" sz="4800" b="1" dirty="0">
                <a:solidFill>
                  <a:srgbClr val="0000FF"/>
                </a:solidFill>
              </a:rPr>
            </a:br>
            <a:r>
              <a:rPr lang="nl-NL" sz="2700" i="1" dirty="0">
                <a:solidFill>
                  <a:srgbClr val="0000FF"/>
                </a:solidFill>
              </a:rPr>
              <a:t>Hoe verminder je een negatief gevoel?</a:t>
            </a:r>
            <a:endParaRPr lang="nl-NL" i="1" dirty="0">
              <a:solidFill>
                <a:srgbClr val="0000FF"/>
              </a:solidFill>
            </a:endParaRPr>
          </a:p>
        </p:txBody>
      </p:sp>
      <p:pic>
        <p:nvPicPr>
          <p:cNvPr id="60420" name="Picture 4" descr="http://www.thedoctorscoach.co.uk/wp-content/uploads/2012/04/washing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40" y="3068960"/>
            <a:ext cx="3627364" cy="3816424"/>
          </a:xfrm>
          <a:prstGeom prst="rect">
            <a:avLst/>
          </a:prstGeom>
          <a:noFill/>
        </p:spPr>
      </p:pic>
      <p:pic>
        <p:nvPicPr>
          <p:cNvPr id="60422" name="Picture 6" descr="http://promoreports.in/reportadmin/rating-scale-1-10-i1.gif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5"/>
          <a:stretch>
            <a:fillRect/>
          </a:stretch>
        </p:blipFill>
        <p:spPr bwMode="auto">
          <a:xfrm>
            <a:off x="0" y="2132856"/>
            <a:ext cx="5724128" cy="720080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3861048"/>
            <a:ext cx="5364088" cy="11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500" dirty="0"/>
              <a:t>3.	Ga naar het toilet om wat water te</a:t>
            </a:r>
            <a:r>
              <a:rPr kumimoji="0" lang="nl-NL" sz="25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drinken, en je handen en gezicht te wassen.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5013176"/>
            <a:ext cx="5076056" cy="112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dirty="0"/>
              <a:t>4.	</a:t>
            </a:r>
            <a:r>
              <a:rPr kumimoji="0" lang="nl-NL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 terug en denk nog een keer aan de zelfde gebeurtenis en geef het een cijfer op de zelfde schaal.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0" y="2924944"/>
            <a:ext cx="54360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Geef het een cijfer op de schaal van een tot tien, één heel vervelend en tien als een mooi leer moment.</a:t>
            </a:r>
          </a:p>
        </p:txBody>
      </p:sp>
      <p:sp>
        <p:nvSpPr>
          <p:cNvPr id="12" name="Rechthoek 11"/>
          <p:cNvSpPr/>
          <p:nvPr/>
        </p:nvSpPr>
        <p:spPr>
          <a:xfrm>
            <a:off x="-1" y="1196752"/>
            <a:ext cx="57241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2500" dirty="0"/>
              <a:t>Denk aan een onaangename gebeurtenis die je had. </a:t>
            </a:r>
          </a:p>
        </p:txBody>
      </p:sp>
      <p:pic>
        <p:nvPicPr>
          <p:cNvPr id="13" name="Picture 6" descr="http://promoreports.in/reportadmin/rating-scale-1-10-i1.gif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5"/>
          <a:stretch>
            <a:fillRect/>
          </a:stretch>
        </p:blipFill>
        <p:spPr bwMode="auto">
          <a:xfrm>
            <a:off x="0" y="6021288"/>
            <a:ext cx="5724128" cy="836712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0" y="242088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Startschaal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0" y="648866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Eindschaal</a:t>
            </a:r>
          </a:p>
        </p:txBody>
      </p:sp>
      <p:pic>
        <p:nvPicPr>
          <p:cNvPr id="16" name="Afbeelding 15" descr="http://www.bndestem.nl/polopoly_fs/1.4410137.1403097480!/image/image.gif_gen/derivatives/landscape_800_600/image-4410137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77" y="476672"/>
            <a:ext cx="2812223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6B41BF5-33A5-4B90-8D6D-38820BB45D7C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Ego en Kennis</a:t>
            </a:r>
          </a:p>
        </p:txBody>
      </p:sp>
      <p:pic>
        <p:nvPicPr>
          <p:cNvPr id="4" name="Afbeelding 3" descr="Ego-Knowledge-ygoel.com_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556792"/>
            <a:ext cx="1584176" cy="1224136"/>
          </a:xfrm>
          <a:prstGeom prst="rect">
            <a:avLst/>
          </a:prstGeom>
        </p:spPr>
      </p:pic>
      <p:pic>
        <p:nvPicPr>
          <p:cNvPr id="5" name="Afbeelding 4" descr="Ego-Knowledge-ygoel.com_.jp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600" y="4653136"/>
            <a:ext cx="3600400" cy="720080"/>
          </a:xfrm>
          <a:prstGeom prst="rect">
            <a:avLst/>
          </a:prstGeom>
        </p:spPr>
      </p:pic>
      <p:pic>
        <p:nvPicPr>
          <p:cNvPr id="6" name="Afbeelding 5" descr="Ego-Knowledge-ygoel.com_.jp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1556792"/>
            <a:ext cx="3384376" cy="1440160"/>
          </a:xfrm>
          <a:prstGeom prst="rect">
            <a:avLst/>
          </a:prstGeom>
        </p:spPr>
      </p:pic>
      <p:pic>
        <p:nvPicPr>
          <p:cNvPr id="7" name="Afbeelding 6" descr="Ego-Knowledge-ygoel.com_.jpg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5445224"/>
            <a:ext cx="3240360" cy="648072"/>
          </a:xfrm>
          <a:prstGeom prst="rect">
            <a:avLst/>
          </a:prstGeom>
        </p:spPr>
      </p:pic>
      <p:pic>
        <p:nvPicPr>
          <p:cNvPr id="8" name="Afbeelding 7" descr="Ego-Knowledge-ygoel.com_.jpg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6281936"/>
            <a:ext cx="2736304" cy="576064"/>
          </a:xfrm>
          <a:prstGeom prst="rect">
            <a:avLst/>
          </a:prstGeom>
        </p:spPr>
      </p:pic>
      <p:pic>
        <p:nvPicPr>
          <p:cNvPr id="10" name="Afbeelding 9" descr="einste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5689600" cy="645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~Ruffles And Stuff~: &amp;quot;Field of Flowers&amp;quot; V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0" y="4508265"/>
            <a:ext cx="9361040" cy="2349735"/>
          </a:xfrm>
          <a:prstGeom prst="rect">
            <a:avLst/>
          </a:prstGeom>
          <a:noFill/>
        </p:spPr>
      </p:pic>
      <p:sp>
        <p:nvSpPr>
          <p:cNvPr id="8" name="PIJL-OMLAAG 7"/>
          <p:cNvSpPr/>
          <p:nvPr/>
        </p:nvSpPr>
        <p:spPr>
          <a:xfrm rot="20386800">
            <a:off x="1897715" y="2443568"/>
            <a:ext cx="543897" cy="274668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1674558"/>
            <a:ext cx="358984" cy="333861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105620" y="1884973"/>
            <a:ext cx="543898" cy="334478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4945309" y="550858"/>
            <a:ext cx="543897" cy="530008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943421" y="1624489"/>
            <a:ext cx="358984" cy="373617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4680520" cy="71095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Zonne-straaltjes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In </a:t>
            </a:r>
            <a:r>
              <a:rPr lang="en-US" sz="2400" dirty="0" err="1">
                <a:solidFill>
                  <a:srgbClr val="0000FF"/>
                </a:solidFill>
              </a:rPr>
              <a:t>tweetallen</a:t>
            </a:r>
            <a:r>
              <a:rPr lang="en-US" sz="2400" dirty="0">
                <a:solidFill>
                  <a:srgbClr val="0000FF"/>
                </a:solidFill>
              </a:rPr>
              <a:t>, 2 </a:t>
            </a:r>
            <a:r>
              <a:rPr lang="en-US" sz="2400" dirty="0" err="1">
                <a:solidFill>
                  <a:srgbClr val="0000FF"/>
                </a:solidFill>
              </a:rPr>
              <a:t>minuten</a:t>
            </a:r>
            <a:r>
              <a:rPr lang="en-US" sz="2400" dirty="0">
                <a:solidFill>
                  <a:srgbClr val="0000FF"/>
                </a:solidFill>
              </a:rPr>
              <a:t> elk.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Focus op </a:t>
            </a:r>
            <a:r>
              <a:rPr lang="en-US" sz="2400" dirty="0" err="1">
                <a:solidFill>
                  <a:srgbClr val="0000FF"/>
                </a:solidFill>
              </a:rPr>
              <a:t>een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recente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gebeurtenis</a:t>
            </a:r>
            <a:r>
              <a:rPr lang="en-US" sz="2400" dirty="0">
                <a:solidFill>
                  <a:srgbClr val="0000FF"/>
                </a:solidFill>
              </a:rPr>
              <a:t> die  </a:t>
            </a:r>
            <a:r>
              <a:rPr lang="en-US" sz="2400" dirty="0" err="1">
                <a:solidFill>
                  <a:srgbClr val="0000FF"/>
                </a:solidFill>
              </a:rPr>
              <a:t>goed</a:t>
            </a:r>
            <a:r>
              <a:rPr lang="en-US" sz="2400" dirty="0">
                <a:solidFill>
                  <a:srgbClr val="0000FF"/>
                </a:solidFill>
              </a:rPr>
              <a:t> en/of </a:t>
            </a:r>
            <a:r>
              <a:rPr lang="en-US" sz="2400" dirty="0" err="1">
                <a:solidFill>
                  <a:srgbClr val="0000FF"/>
                </a:solidFill>
              </a:rPr>
              <a:t>nieuw</a:t>
            </a:r>
            <a:r>
              <a:rPr lang="en-US" sz="2400" dirty="0">
                <a:solidFill>
                  <a:srgbClr val="0000FF"/>
                </a:solidFill>
              </a:rPr>
              <a:t> was. </a:t>
            </a:r>
            <a:r>
              <a:rPr lang="en-US" sz="2400" dirty="0" err="1">
                <a:solidFill>
                  <a:srgbClr val="0000FF"/>
                </a:solidFill>
              </a:rPr>
              <a:t>Waarin</a:t>
            </a:r>
            <a:r>
              <a:rPr lang="en-US" sz="2400" dirty="0">
                <a:solidFill>
                  <a:srgbClr val="0000FF"/>
                </a:solidFill>
              </a:rPr>
              <a:t> je </a:t>
            </a:r>
            <a:r>
              <a:rPr lang="en-US" sz="2400" dirty="0" err="1">
                <a:solidFill>
                  <a:srgbClr val="0000FF"/>
                </a:solidFill>
              </a:rPr>
              <a:t>energie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blijheid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err="1">
                <a:solidFill>
                  <a:srgbClr val="0000FF"/>
                </a:solidFill>
              </a:rPr>
              <a:t>geluk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voelde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</a:rPr>
              <a:t>Deel</a:t>
            </a:r>
            <a:r>
              <a:rPr lang="en-US" sz="2400" dirty="0">
                <a:solidFill>
                  <a:srgbClr val="0000FF"/>
                </a:solidFill>
              </a:rPr>
              <a:t> in de </a:t>
            </a:r>
            <a:r>
              <a:rPr lang="en-US" sz="2400" dirty="0" err="1">
                <a:solidFill>
                  <a:srgbClr val="0000FF"/>
                </a:solidFill>
              </a:rPr>
              <a:t>hele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groep</a:t>
            </a:r>
            <a:r>
              <a:rPr lang="en-US" sz="2400" dirty="0">
                <a:solidFill>
                  <a:srgbClr val="0000FF"/>
                </a:solidFill>
              </a:rPr>
              <a:t> de </a:t>
            </a:r>
            <a:r>
              <a:rPr lang="en-US" sz="2400" dirty="0" err="1">
                <a:solidFill>
                  <a:srgbClr val="0000FF"/>
                </a:solidFill>
              </a:rPr>
              <a:t>titel</a:t>
            </a:r>
            <a:r>
              <a:rPr lang="en-US" sz="2400" dirty="0">
                <a:solidFill>
                  <a:srgbClr val="0000FF"/>
                </a:solidFill>
              </a:rPr>
              <a:t> van </a:t>
            </a:r>
            <a:r>
              <a:rPr lang="en-US" sz="2400" dirty="0" err="1">
                <a:solidFill>
                  <a:srgbClr val="0000FF"/>
                </a:solidFill>
              </a:rPr>
              <a:t>jouw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ervaring</a:t>
            </a:r>
            <a:r>
              <a:rPr lang="en-US" sz="2400" dirty="0">
                <a:solidFill>
                  <a:srgbClr val="0000FF"/>
                </a:solidFill>
              </a:rPr>
              <a:t> en </a:t>
            </a:r>
            <a:r>
              <a:rPr lang="en-US" sz="2400" dirty="0" err="1">
                <a:solidFill>
                  <a:srgbClr val="0000FF"/>
                </a:solidFill>
              </a:rPr>
              <a:t>laat</a:t>
            </a:r>
            <a:r>
              <a:rPr lang="en-US" sz="2400" dirty="0">
                <a:solidFill>
                  <a:srgbClr val="0000FF"/>
                </a:solidFill>
              </a:rPr>
              <a:t> je </a:t>
            </a:r>
            <a:r>
              <a:rPr lang="en-US" sz="2400" dirty="0" err="1">
                <a:solidFill>
                  <a:srgbClr val="0000FF"/>
                </a:solidFill>
              </a:rPr>
              <a:t>gevoelens</a:t>
            </a:r>
            <a:r>
              <a:rPr lang="en-US" sz="2400" dirty="0">
                <a:solidFill>
                  <a:srgbClr val="0000FF"/>
                </a:solidFill>
              </a:rPr>
              <a:t> op je </a:t>
            </a:r>
            <a:r>
              <a:rPr lang="en-US" sz="2400" dirty="0" err="1">
                <a:solidFill>
                  <a:srgbClr val="0000FF"/>
                </a:solidFill>
              </a:rPr>
              <a:t>gezicht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zien</a:t>
            </a:r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3899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Hoe zie je de mens?</a:t>
            </a:r>
          </a:p>
        </p:txBody>
      </p:sp>
      <p:pic>
        <p:nvPicPr>
          <p:cNvPr id="4" name="Afbeelding 3" descr="ego-eco-650x375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10526"/>
            <a:ext cx="4032448" cy="4826786"/>
          </a:xfrm>
          <a:prstGeom prst="rect">
            <a:avLst/>
          </a:prstGeom>
        </p:spPr>
      </p:pic>
      <p:pic>
        <p:nvPicPr>
          <p:cNvPr id="5" name="Afbeelding 4" descr="ego-eco-650x375.jp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84784"/>
            <a:ext cx="424847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000066"/>
                </a:solidFill>
              </a:rPr>
              <a:t>houd</a:t>
            </a:r>
            <a:r>
              <a:rPr lang="en-US" sz="6000" b="1" dirty="0">
                <a:solidFill>
                  <a:srgbClr val="000066"/>
                </a:solidFill>
              </a:rPr>
              <a:t> van je ego</a:t>
            </a:r>
            <a:endParaRPr lang="nl-NL" sz="6000" b="1" dirty="0">
              <a:solidFill>
                <a:srgbClr val="00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904656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nl-NL" b="1" i="1" dirty="0">
                <a:solidFill>
                  <a:srgbClr val="0000FF"/>
                </a:solidFill>
              </a:rPr>
              <a:t>Oefening:</a:t>
            </a:r>
            <a:endParaRPr lang="nl-NL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Wat is het verschil tussen: </a:t>
            </a:r>
          </a:p>
          <a:p>
            <a:pPr marL="0" lvl="0" indent="0">
              <a:buNone/>
            </a:pPr>
            <a:r>
              <a:rPr lang="nl-NL" b="1" i="1" dirty="0">
                <a:solidFill>
                  <a:srgbClr val="0033CC"/>
                </a:solidFill>
              </a:rPr>
              <a:t>een intelligente deelnemer aan een conversatie, die door de meeste deelnemers als intelligent ervaren wordt</a:t>
            </a:r>
            <a:r>
              <a:rPr lang="nl-NL" dirty="0">
                <a:solidFill>
                  <a:srgbClr val="0033CC"/>
                </a:solidFill>
              </a:rPr>
              <a:t>, </a:t>
            </a:r>
          </a:p>
          <a:p>
            <a:pPr marL="0" lv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en:</a:t>
            </a:r>
          </a:p>
          <a:p>
            <a:pPr marL="0" lvl="0" indent="0">
              <a:buNone/>
            </a:pPr>
            <a:r>
              <a:rPr lang="nl-NL" b="1" u="sng" dirty="0">
                <a:solidFill>
                  <a:srgbClr val="0033CC"/>
                </a:solidFill>
              </a:rPr>
              <a:t>iemand die het idee heeft dat hij intelligent klinkt?</a:t>
            </a:r>
            <a:endParaRPr lang="nl-NL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33CC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Wat is het verschil tussen: </a:t>
            </a:r>
          </a:p>
          <a:p>
            <a:pPr marL="0" lvl="0" indent="0">
              <a:buNone/>
            </a:pPr>
            <a:r>
              <a:rPr lang="nl-NL" b="1" i="1" dirty="0">
                <a:solidFill>
                  <a:srgbClr val="0033CC"/>
                </a:solidFill>
              </a:rPr>
              <a:t>iemand die aardig gevonden wordt door anderen</a:t>
            </a:r>
            <a:r>
              <a:rPr lang="nl-NL" dirty="0">
                <a:solidFill>
                  <a:srgbClr val="0033CC"/>
                </a:solidFill>
              </a:rPr>
              <a:t> </a:t>
            </a:r>
          </a:p>
          <a:p>
            <a:pPr marL="0" lv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en:</a:t>
            </a:r>
          </a:p>
          <a:p>
            <a:pPr marL="0" lvl="0" indent="0">
              <a:buNone/>
            </a:pPr>
            <a:r>
              <a:rPr lang="nl-NL" b="1" u="sng" dirty="0">
                <a:solidFill>
                  <a:srgbClr val="0033CC"/>
                </a:solidFill>
              </a:rPr>
              <a:t>en iemand die denkt aardige dingen te doen?</a:t>
            </a:r>
            <a:endParaRPr lang="nl-NL" dirty="0">
              <a:solidFill>
                <a:srgbClr val="0033CC"/>
              </a:solidFill>
            </a:endParaRPr>
          </a:p>
          <a:p>
            <a:pPr marL="0" lv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Wat is het verschil tussen: </a:t>
            </a:r>
          </a:p>
          <a:p>
            <a:pPr marL="0" lvl="0" indent="0">
              <a:buNone/>
            </a:pPr>
            <a:r>
              <a:rPr lang="nl-NL" b="1" i="1" dirty="0">
                <a:solidFill>
                  <a:srgbClr val="0033CC"/>
                </a:solidFill>
              </a:rPr>
              <a:t>een persoon die velen briljant vinden 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en:</a:t>
            </a:r>
          </a:p>
          <a:p>
            <a:pPr marL="0" lvl="0" indent="0">
              <a:buNone/>
            </a:pPr>
            <a:r>
              <a:rPr lang="nl-NL" b="1" u="sng" dirty="0">
                <a:solidFill>
                  <a:srgbClr val="0033CC"/>
                </a:solidFill>
              </a:rPr>
              <a:t>en iemand die zichzelf briljant vindt?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752528" cy="77809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Rapport met je stem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0728"/>
            <a:ext cx="4762872" cy="1612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err="1">
                <a:solidFill>
                  <a:srgbClr val="0000FF"/>
                </a:solidFill>
              </a:rPr>
              <a:t>AAAAAAAAAaaaaaaaaaaaa</a:t>
            </a: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 zon die achter de wolken vandaan komt</a:t>
            </a:r>
          </a:p>
        </p:txBody>
      </p:sp>
      <p:pic>
        <p:nvPicPr>
          <p:cNvPr id="4" name="Afbeelding 3" descr="http://static.zoom.nl/7538F57207A66A56E72A9482D5529679-zon-achter-de-wolken.jpg"/>
          <p:cNvPicPr/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9959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://www.wimromijn.nl/images/spploegendetrekpaard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9959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0" y="2852936"/>
            <a:ext cx="4762872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err="1">
                <a:solidFill>
                  <a:srgbClr val="0000FF"/>
                </a:solidFill>
              </a:rPr>
              <a:t>OOOOOOOOOooooooooooGrote</a:t>
            </a:r>
            <a:r>
              <a:rPr lang="nl-NL" sz="3200" dirty="0">
                <a:solidFill>
                  <a:srgbClr val="0000FF"/>
                </a:solidFill>
              </a:rPr>
              <a:t> sterke paarden die een ploeg trekken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4941168"/>
            <a:ext cx="5004048" cy="16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err="1">
                <a:solidFill>
                  <a:srgbClr val="0000FF"/>
                </a:solidFill>
              </a:rPr>
              <a:t>MMMMMMMMMmmmmmmm</a:t>
            </a:r>
            <a:endParaRPr lang="nl-NL" sz="3200" dirty="0">
              <a:solidFill>
                <a:srgbClr val="0000FF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 mooie bloementuin, waarin alle kleuren in harmonie zijn met elkaar</a:t>
            </a:r>
          </a:p>
        </p:txBody>
      </p:sp>
      <p:pic>
        <p:nvPicPr>
          <p:cNvPr id="8" name="Afbeelding 7" descr="http://www.puzzelspecialist.nl/images/D/Bloementuin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39959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Open Frame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Vragen</a:t>
            </a:r>
          </a:p>
          <a:p>
            <a:r>
              <a:rPr lang="nl-NL" dirty="0">
                <a:solidFill>
                  <a:srgbClr val="0000FF"/>
                </a:solidFill>
              </a:rPr>
              <a:t>Gebeurtenissen</a:t>
            </a:r>
          </a:p>
          <a:p>
            <a:r>
              <a:rPr lang="nl-NL" dirty="0">
                <a:solidFill>
                  <a:srgbClr val="0000FF"/>
                </a:solidFill>
              </a:rPr>
              <a:t>Korte verhalen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Deel een echte levenservaring om na te denken vanuit NLP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 toepassen van NLP in jouw eigen werkelijkheid.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NLP en Succes: </a:t>
            </a:r>
            <a:r>
              <a:rPr lang="nl-NL" sz="4800" b="1" dirty="0" err="1">
                <a:solidFill>
                  <a:srgbClr val="0000FF"/>
                </a:solidFill>
              </a:rPr>
              <a:t>3e</a:t>
            </a:r>
            <a:r>
              <a:rPr lang="nl-NL" sz="4800" b="1" dirty="0">
                <a:solidFill>
                  <a:srgbClr val="0000FF"/>
                </a:solidFill>
              </a:rPr>
              <a:t> 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>
                <a:solidFill>
                  <a:srgbClr val="0000FF"/>
                </a:solidFill>
              </a:rPr>
              <a:t>Maak harmonie in jezelf, creëer succes in jezelf</a:t>
            </a:r>
            <a:r>
              <a:rPr lang="nl-NL" dirty="0"/>
              <a:t>!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51520" y="1628800"/>
            <a:ext cx="1763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FF"/>
                </a:solidFill>
              </a:rPr>
              <a:t>Succes door</a:t>
            </a:r>
          </a:p>
          <a:p>
            <a:r>
              <a:rPr lang="nl-NL" sz="3600" dirty="0">
                <a:solidFill>
                  <a:srgbClr val="0000FF"/>
                </a:solidFill>
              </a:rPr>
              <a:t>Rapport met jezelf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AE29EAF-236D-44F1-BD30-2B5AC089D588}"/>
              </a:ext>
            </a:extLst>
          </p:cNvPr>
          <p:cNvGrpSpPr/>
          <p:nvPr/>
        </p:nvGrpSpPr>
        <p:grpSpPr>
          <a:xfrm>
            <a:off x="2285653" y="1287958"/>
            <a:ext cx="6858347" cy="4973823"/>
            <a:chOff x="2285653" y="1287958"/>
            <a:chExt cx="6858347" cy="4973823"/>
          </a:xfrm>
        </p:grpSpPr>
        <p:pic>
          <p:nvPicPr>
            <p:cNvPr id="1026" name="Picture 2" descr="Afbeeldingsresultaat voor desmond tutu">
              <a:extLst>
                <a:ext uri="{FF2B5EF4-FFF2-40B4-BE49-F238E27FC236}">
                  <a16:creationId xmlns:a16="http://schemas.microsoft.com/office/drawing/2014/main" id="{EFE579CE-045A-4384-9DB4-8BD7FFFF1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653" y="1287958"/>
              <a:ext cx="6858347" cy="466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7F323897-9080-451D-B0EF-81581D59B57A}"/>
                </a:ext>
              </a:extLst>
            </p:cNvPr>
            <p:cNvSpPr txBox="1"/>
            <p:nvPr/>
          </p:nvSpPr>
          <p:spPr>
            <a:xfrm>
              <a:off x="7596336" y="5954004"/>
              <a:ext cx="125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i="1" dirty="0" err="1">
                  <a:solidFill>
                    <a:srgbClr val="0000FF"/>
                  </a:solidFill>
                </a:rPr>
                <a:t>Desmond</a:t>
              </a:r>
              <a:r>
                <a:rPr lang="nl-NL" sz="1400" b="1" i="1" dirty="0">
                  <a:solidFill>
                    <a:srgbClr val="0000FF"/>
                  </a:solidFill>
                </a:rPr>
                <a:t> Tutu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hoek 71"/>
          <p:cNvSpPr/>
          <p:nvPr/>
        </p:nvSpPr>
        <p:spPr>
          <a:xfrm>
            <a:off x="4427984" y="0"/>
            <a:ext cx="4716016" cy="6858000"/>
          </a:xfrm>
          <a:prstGeom prst="rect">
            <a:avLst/>
          </a:prstGeom>
          <a:solidFill>
            <a:srgbClr val="D8F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 rot="3172058">
            <a:off x="5248347" y="4398602"/>
            <a:ext cx="1756137" cy="5906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mbria" pitchFamily="18" charset="0"/>
                <a:cs typeface="Arial" pitchFamily="34" charset="0"/>
              </a:rPr>
              <a:t>Leading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198538"/>
            <a:ext cx="808338" cy="1310582"/>
          </a:xfrm>
          <a:prstGeom prst="rect">
            <a:avLst/>
          </a:prstGeom>
          <a:noFill/>
        </p:spPr>
      </p:pic>
      <p:pic>
        <p:nvPicPr>
          <p:cNvPr id="27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1700808"/>
            <a:ext cx="808338" cy="1310582"/>
          </a:xfrm>
          <a:prstGeom prst="rect">
            <a:avLst/>
          </a:prstGeom>
          <a:noFill/>
        </p:spPr>
      </p:pic>
      <p:pic>
        <p:nvPicPr>
          <p:cNvPr id="28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227414"/>
            <a:ext cx="880346" cy="1440160"/>
          </a:xfrm>
          <a:prstGeom prst="rect">
            <a:avLst/>
          </a:prstGeom>
          <a:noFill/>
        </p:spPr>
      </p:pic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012160" y="2708920"/>
            <a:ext cx="576064" cy="936104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 rot="19533193">
            <a:off x="1779335" y="4455646"/>
            <a:ext cx="1152128" cy="549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115616" y="5373216"/>
            <a:ext cx="792088" cy="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971600" y="2348880"/>
            <a:ext cx="804574" cy="7200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1979712" y="2276872"/>
            <a:ext cx="792088" cy="7200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3923928" y="2996952"/>
            <a:ext cx="1080120" cy="7200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148064" y="3068960"/>
            <a:ext cx="576064" cy="144016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52320" y="4797152"/>
            <a:ext cx="1440160" cy="7200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884368" y="4437112"/>
            <a:ext cx="990245" cy="115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2347576" y="179487"/>
            <a:ext cx="3656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Pacing and </a:t>
            </a:r>
            <a:r>
              <a:rPr lang="nl-NL" sz="3200" b="1" dirty="0">
                <a:solidFill>
                  <a:srgbClr val="00B050"/>
                </a:solidFill>
              </a:rPr>
              <a:t>Leading:</a:t>
            </a:r>
            <a:r>
              <a:rPr lang="nl-NL" sz="3200" b="1" dirty="0">
                <a:solidFill>
                  <a:srgbClr val="0000FF"/>
                </a:solidFill>
              </a:rPr>
              <a:t> Volgen en </a:t>
            </a:r>
            <a:r>
              <a:rPr lang="nl-NL" sz="3200" b="1" dirty="0">
                <a:solidFill>
                  <a:srgbClr val="00B050"/>
                </a:solidFill>
              </a:rPr>
              <a:t>Leiden</a:t>
            </a: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2987824" y="3140968"/>
            <a:ext cx="864096" cy="2016224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30722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196752"/>
            <a:ext cx="808338" cy="1310582"/>
          </a:xfrm>
          <a:prstGeom prst="rect">
            <a:avLst/>
          </a:prstGeom>
          <a:noFill/>
        </p:spPr>
      </p:pic>
      <p:pic>
        <p:nvPicPr>
          <p:cNvPr id="26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221088"/>
            <a:ext cx="880346" cy="1440160"/>
          </a:xfrm>
          <a:prstGeom prst="rect">
            <a:avLst/>
          </a:prstGeom>
          <a:noFill/>
        </p:spPr>
      </p:pic>
      <p:pic>
        <p:nvPicPr>
          <p:cNvPr id="30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3654" y="4941168"/>
            <a:ext cx="880346" cy="1440160"/>
          </a:xfrm>
          <a:prstGeom prst="rect">
            <a:avLst/>
          </a:prstGeom>
          <a:noFill/>
        </p:spPr>
      </p:pic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076056" y="2276872"/>
            <a:ext cx="720080" cy="28803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" name="Tekstvak 30"/>
          <p:cNvSpPr txBox="1"/>
          <p:nvPr/>
        </p:nvSpPr>
        <p:spPr>
          <a:xfrm>
            <a:off x="0" y="62767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solidFill>
                  <a:srgbClr val="FF0000"/>
                </a:solidFill>
              </a:rPr>
              <a:t>Oefening Rapport op </a:t>
            </a:r>
            <a:r>
              <a:rPr lang="nl-NL" sz="1600" i="1" dirty="0" err="1">
                <a:solidFill>
                  <a:srgbClr val="FF0000"/>
                </a:solidFill>
              </a:rPr>
              <a:t>blz</a:t>
            </a:r>
            <a:r>
              <a:rPr lang="nl-NL" sz="1600" i="1" dirty="0">
                <a:solidFill>
                  <a:srgbClr val="FF0000"/>
                </a:solidFill>
              </a:rPr>
              <a:t> 67: </a:t>
            </a:r>
          </a:p>
          <a:p>
            <a:r>
              <a:rPr lang="nl-NL" sz="1600" i="1" dirty="0">
                <a:solidFill>
                  <a:srgbClr val="FF0000"/>
                </a:solidFill>
              </a:rPr>
              <a:t>Maak bewust rapport met iemand uit je omgeving, zonder zelf een boodschap te willen geven of te leiden</a:t>
            </a:r>
          </a:p>
        </p:txBody>
      </p:sp>
      <p:cxnSp>
        <p:nvCxnSpPr>
          <p:cNvPr id="38" name="AutoShape 18"/>
          <p:cNvCxnSpPr>
            <a:cxnSpLocks noChangeShapeType="1"/>
          </p:cNvCxnSpPr>
          <p:nvPr/>
        </p:nvCxnSpPr>
        <p:spPr bwMode="auto">
          <a:xfrm>
            <a:off x="6516216" y="4221088"/>
            <a:ext cx="720080" cy="576064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42" name="AutoShape 18"/>
          <p:cNvCxnSpPr>
            <a:cxnSpLocks noChangeShapeType="1"/>
          </p:cNvCxnSpPr>
          <p:nvPr/>
        </p:nvCxnSpPr>
        <p:spPr bwMode="auto">
          <a:xfrm>
            <a:off x="5724128" y="3212976"/>
            <a:ext cx="792088" cy="1008112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48" name="AutoShape 15"/>
          <p:cNvCxnSpPr>
            <a:cxnSpLocks noChangeShapeType="1"/>
          </p:cNvCxnSpPr>
          <p:nvPr/>
        </p:nvCxnSpPr>
        <p:spPr bwMode="auto">
          <a:xfrm>
            <a:off x="2987824" y="2204864"/>
            <a:ext cx="1596662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6660232" y="3717032"/>
            <a:ext cx="1080120" cy="64807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3" name="AutoShape 14"/>
          <p:cNvCxnSpPr>
            <a:cxnSpLocks noChangeShapeType="1"/>
          </p:cNvCxnSpPr>
          <p:nvPr/>
        </p:nvCxnSpPr>
        <p:spPr bwMode="auto">
          <a:xfrm flipV="1">
            <a:off x="2051720" y="5301208"/>
            <a:ext cx="792088" cy="7200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99592" y="4725144"/>
            <a:ext cx="535351" cy="49442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584" y="1628800"/>
            <a:ext cx="415862" cy="46554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20E556F-E1DA-461E-99A2-2EC1C0C2EE09}"/>
              </a:ext>
            </a:extLst>
          </p:cNvPr>
          <p:cNvSpPr txBox="1"/>
          <p:nvPr/>
        </p:nvSpPr>
        <p:spPr>
          <a:xfrm>
            <a:off x="-36512" y="3194973"/>
            <a:ext cx="4051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Volgen 1: </a:t>
            </a:r>
          </a:p>
          <a:p>
            <a:r>
              <a:rPr lang="nl-NL" dirty="0">
                <a:solidFill>
                  <a:srgbClr val="FF0000"/>
                </a:solidFill>
              </a:rPr>
              <a:t>Toenaderen luisteren samenvatten en doorvragen meegaan,  open vragen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7E4285D-C9A9-450D-8AB2-CFD7813F27DA}"/>
              </a:ext>
            </a:extLst>
          </p:cNvPr>
          <p:cNvSpPr txBox="1"/>
          <p:nvPr/>
        </p:nvSpPr>
        <p:spPr>
          <a:xfrm>
            <a:off x="3334519" y="4114647"/>
            <a:ext cx="15773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Volgen 2: </a:t>
            </a:r>
          </a:p>
          <a:p>
            <a:r>
              <a:rPr lang="nl-NL" dirty="0">
                <a:solidFill>
                  <a:srgbClr val="FF0000"/>
                </a:solidFill>
              </a:rPr>
              <a:t>rapport </a:t>
            </a:r>
            <a:r>
              <a:rPr lang="nl-NL" dirty="0" err="1">
                <a:solidFill>
                  <a:srgbClr val="FF0000"/>
                </a:solidFill>
              </a:rPr>
              <a:t>onder-houden</a:t>
            </a:r>
            <a:r>
              <a:rPr lang="nl-NL" dirty="0">
                <a:solidFill>
                  <a:srgbClr val="FF0000"/>
                </a:solidFill>
              </a:rPr>
              <a:t> en verdiepen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A7C12598-AFDE-493B-8955-10348B9F5A89}"/>
              </a:ext>
            </a:extLst>
          </p:cNvPr>
          <p:cNvSpPr txBox="1"/>
          <p:nvPr/>
        </p:nvSpPr>
        <p:spPr>
          <a:xfrm>
            <a:off x="4731061" y="5034385"/>
            <a:ext cx="44020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Leiden: </a:t>
            </a:r>
          </a:p>
          <a:p>
            <a:r>
              <a:rPr lang="nl-NL" dirty="0">
                <a:solidFill>
                  <a:srgbClr val="FF0000"/>
                </a:solidFill>
              </a:rPr>
              <a:t>keuzes voorstellen</a:t>
            </a:r>
          </a:p>
          <a:p>
            <a:r>
              <a:rPr lang="nl-NL" dirty="0">
                <a:solidFill>
                  <a:srgbClr val="FF0000"/>
                </a:solidFill>
              </a:rPr>
              <a:t>vooronderstellingen inbouwen</a:t>
            </a:r>
          </a:p>
          <a:p>
            <a:r>
              <a:rPr lang="nl-NL" dirty="0">
                <a:solidFill>
                  <a:srgbClr val="FF0000"/>
                </a:solidFill>
              </a:rPr>
              <a:t>Hoe heb je het zo lang kunnen volhouden?</a:t>
            </a:r>
          </a:p>
          <a:p>
            <a:r>
              <a:rPr lang="nl-NL" dirty="0">
                <a:solidFill>
                  <a:srgbClr val="FF0000"/>
                </a:solidFill>
              </a:rPr>
              <a:t>Wat zou je helpen om je beter te voelen?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4" grpId="0" animBg="1"/>
      <p:bldP spid="31" grpId="0" build="p"/>
      <p:bldP spid="1028" grpId="0" animBg="1"/>
      <p:bldP spid="1027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Rapport met jezelf?</a:t>
            </a:r>
          </a:p>
        </p:txBody>
      </p:sp>
      <p:pic>
        <p:nvPicPr>
          <p:cNvPr id="608" name="Picture 608" descr="http://www.newstart.nl/wpimages/wp79a58d83_0f.jpg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64" y="2204864"/>
            <a:ext cx="4581442" cy="4176463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57796" y="2420888"/>
            <a:ext cx="3970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Het belangrijkste is: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hoe je jezelf ziet!</a:t>
            </a:r>
            <a:endParaRPr kumimoji="0" lang="nl-NL" sz="36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2BF1478-9C27-46D1-B76D-486D12FA745F}"/>
              </a:ext>
            </a:extLst>
          </p:cNvPr>
          <p:cNvSpPr txBox="1">
            <a:spLocks/>
          </p:cNvSpPr>
          <p:nvPr/>
        </p:nvSpPr>
        <p:spPr>
          <a:xfrm>
            <a:off x="458291" y="1210355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rgbClr val="0000FF"/>
                </a:solidFill>
              </a:rPr>
              <a:t>op identiteitsniveau!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6177C6-A0AF-4DA3-9F91-F63F9563D30A}"/>
              </a:ext>
            </a:extLst>
          </p:cNvPr>
          <p:cNvSpPr txBox="1">
            <a:spLocks/>
          </p:cNvSpPr>
          <p:nvPr/>
        </p:nvSpPr>
        <p:spPr>
          <a:xfrm>
            <a:off x="107504" y="3933056"/>
            <a:ext cx="3970784" cy="265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mooi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liefdevol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uniek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waardevol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een wonder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45" descr="kenn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967"/>
            <a:ext cx="44770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945998" y="548680"/>
            <a:ext cx="362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John F. Kennedy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817A7C-89B4-4ADB-B3B2-D75C495ADD2A}"/>
              </a:ext>
            </a:extLst>
          </p:cNvPr>
          <p:cNvSpPr txBox="1"/>
          <p:nvPr/>
        </p:nvSpPr>
        <p:spPr>
          <a:xfrm>
            <a:off x="12010" y="93287"/>
            <a:ext cx="411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Rapport met jezelf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5C96BB6-5C70-4EF5-9EDE-6991F69CB59F}"/>
              </a:ext>
            </a:extLst>
          </p:cNvPr>
          <p:cNvSpPr/>
          <p:nvPr/>
        </p:nvSpPr>
        <p:spPr>
          <a:xfrm>
            <a:off x="5148064" y="3861048"/>
            <a:ext cx="291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helvetica neue"/>
              </a:rPr>
              <a:t>The human mind is our fundamental resource.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42280-368C-4AAF-9CF6-227FE0C0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019"/>
            <a:ext cx="8229600" cy="832733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Nelson Mandela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C275A-759A-4171-AC32-8A926A3B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2179272"/>
            <a:ext cx="3824405" cy="3946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I learned that courage was not the absence of fear, but the triumph over it. 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The brave man is not he who does not feel afraid, but he who conquers that fear.</a:t>
            </a:r>
            <a:br>
              <a:rPr lang="en-GB" dirty="0">
                <a:solidFill>
                  <a:srgbClr val="0000FF"/>
                </a:solidFill>
              </a:rPr>
            </a:b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446" descr="Mandela.jpg">
            <a:extLst>
              <a:ext uri="{FF2B5EF4-FFF2-40B4-BE49-F238E27FC236}">
                <a16:creationId xmlns:a16="http://schemas.microsoft.com/office/drawing/2014/main" id="{5C261FF6-871A-4D54-8D84-4D47F55B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" y="1988840"/>
            <a:ext cx="4773763" cy="3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7BDE598-4BE5-4B3A-A6A8-3C8C0EEF55ED}"/>
              </a:ext>
            </a:extLst>
          </p:cNvPr>
          <p:cNvSpPr txBox="1"/>
          <p:nvPr/>
        </p:nvSpPr>
        <p:spPr>
          <a:xfrm>
            <a:off x="49235" y="104589"/>
            <a:ext cx="411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Rapport met jezelf</a:t>
            </a:r>
          </a:p>
        </p:txBody>
      </p:sp>
    </p:spTree>
    <p:extLst>
      <p:ext uri="{BB962C8B-B14F-4D97-AF65-F5344CB8AC3E}">
        <p14:creationId xmlns:p14="http://schemas.microsoft.com/office/powerpoint/2010/main" val="1245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4E5A5-3922-4589-9C94-ACC0FE2B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8262"/>
            <a:ext cx="8229600" cy="900821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Moeder Theresa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447CB7E-F0FF-4801-B85A-C9F16B202CAD}"/>
              </a:ext>
            </a:extLst>
          </p:cNvPr>
          <p:cNvSpPr/>
          <p:nvPr/>
        </p:nvSpPr>
        <p:spPr>
          <a:xfrm>
            <a:off x="5292080" y="2924944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helvetica neue"/>
              </a:rPr>
              <a:t>Let us always meet each other with a smile, for the smile is the beginning of love.</a:t>
            </a:r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5" name="Picture 447" descr="mothertheresa-81.gif">
            <a:extLst>
              <a:ext uri="{FF2B5EF4-FFF2-40B4-BE49-F238E27FC236}">
                <a16:creationId xmlns:a16="http://schemas.microsoft.com/office/drawing/2014/main" id="{4201AC2D-DDF1-47D9-9D53-0B18F4C1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" y="1579083"/>
            <a:ext cx="4903142" cy="49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A0D26BA-B97C-4D64-B7D2-85DD06CE0AE4}"/>
              </a:ext>
            </a:extLst>
          </p:cNvPr>
          <p:cNvSpPr txBox="1"/>
          <p:nvPr/>
        </p:nvSpPr>
        <p:spPr>
          <a:xfrm>
            <a:off x="0" y="-29623"/>
            <a:ext cx="411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Rapport met jezelf</a:t>
            </a:r>
          </a:p>
        </p:txBody>
      </p:sp>
    </p:spTree>
    <p:extLst>
      <p:ext uri="{BB962C8B-B14F-4D97-AF65-F5344CB8AC3E}">
        <p14:creationId xmlns:p14="http://schemas.microsoft.com/office/powerpoint/2010/main" val="18702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4989</TotalTime>
  <Words>822</Words>
  <Application>Microsoft Office PowerPoint</Application>
  <PresentationFormat>Diavoorstelling (4:3)</PresentationFormat>
  <Paragraphs>149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Cambria</vt:lpstr>
      <vt:lpstr>helvetica neue</vt:lpstr>
      <vt:lpstr>Lucida Handwriting</vt:lpstr>
      <vt:lpstr>Office-thema</vt:lpstr>
      <vt:lpstr>bij de NLP-vervolgcursus “Met je ongekende vermogens je succes vergroten”</vt:lpstr>
      <vt:lpstr>Zonne-straaltjes</vt:lpstr>
      <vt:lpstr>Open Frame</vt:lpstr>
      <vt:lpstr>NLP en Succes: 3e avond</vt:lpstr>
      <vt:lpstr>PowerPoint-presentatie</vt:lpstr>
      <vt:lpstr>Rapport met jezelf?</vt:lpstr>
      <vt:lpstr>PowerPoint-presentatie</vt:lpstr>
      <vt:lpstr>Nelson Mandela</vt:lpstr>
      <vt:lpstr>Moeder Theresa</vt:lpstr>
      <vt:lpstr>Evenwicht tussen ik en jij</vt:lpstr>
      <vt:lpstr>Houden van je ego!</vt:lpstr>
      <vt:lpstr>Rapport in je vingertoppen</vt:lpstr>
      <vt:lpstr>Synesthesie (1)</vt:lpstr>
      <vt:lpstr>Synesthesie (2)</vt:lpstr>
      <vt:lpstr>Synesthesie (3)</vt:lpstr>
      <vt:lpstr>Welke representatiesystemen?</vt:lpstr>
      <vt:lpstr>Synesthesie (5)</vt:lpstr>
      <vt:lpstr>Over rotte eieren Hoe verminder je een negatief gevoel?</vt:lpstr>
      <vt:lpstr>Ego en Kennis</vt:lpstr>
      <vt:lpstr>Hoe zie je de mens?</vt:lpstr>
      <vt:lpstr>houd van je ego</vt:lpstr>
      <vt:lpstr>Rapport met je 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100</cp:revision>
  <dcterms:created xsi:type="dcterms:W3CDTF">2013-10-09T11:49:54Z</dcterms:created>
  <dcterms:modified xsi:type="dcterms:W3CDTF">2019-01-21T16:37:56Z</dcterms:modified>
</cp:coreProperties>
</file>