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325" r:id="rId2"/>
    <p:sldId id="267" r:id="rId3"/>
    <p:sldId id="514" r:id="rId4"/>
    <p:sldId id="326" r:id="rId5"/>
    <p:sldId id="257" r:id="rId6"/>
    <p:sldId id="320" r:id="rId7"/>
    <p:sldId id="515" r:id="rId8"/>
    <p:sldId id="516" r:id="rId9"/>
    <p:sldId id="259" r:id="rId10"/>
    <p:sldId id="262" r:id="rId11"/>
    <p:sldId id="263" r:id="rId12"/>
    <p:sldId id="322" r:id="rId13"/>
    <p:sldId id="264" r:id="rId14"/>
    <p:sldId id="327" r:id="rId15"/>
    <p:sldId id="328" r:id="rId16"/>
    <p:sldId id="329" r:id="rId17"/>
    <p:sldId id="330" r:id="rId18"/>
    <p:sldId id="331" r:id="rId19"/>
    <p:sldId id="265" r:id="rId20"/>
    <p:sldId id="332" r:id="rId21"/>
    <p:sldId id="333" r:id="rId22"/>
    <p:sldId id="517" r:id="rId23"/>
    <p:sldId id="266" r:id="rId24"/>
    <p:sldId id="268" r:id="rId25"/>
    <p:sldId id="323" r:id="rId26"/>
    <p:sldId id="324" r:id="rId27"/>
    <p:sldId id="510" r:id="rId28"/>
    <p:sldId id="511" r:id="rId29"/>
    <p:sldId id="512" r:id="rId30"/>
    <p:sldId id="513" r:id="rId3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161"/>
    <a:srgbClr val="000066"/>
    <a:srgbClr val="0033CC"/>
    <a:srgbClr val="CCFF33"/>
    <a:srgbClr val="FF9797"/>
    <a:srgbClr val="9AE8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2C504119-8251-452F-887A-A2FABBF4A000}" type="datetimeFigureOut">
              <a:rPr lang="nl-NL" smtClean="0"/>
              <a:pPr/>
              <a:t>14-1-2019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C504119-8251-452F-887A-A2FABBF4A000}" type="datetimeFigureOut">
              <a:rPr lang="nl-NL" smtClean="0"/>
              <a:pPr/>
              <a:t>14-1-2019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C504119-8251-452F-887A-A2FABBF4A000}" type="datetimeFigureOut">
              <a:rPr lang="nl-NL" smtClean="0"/>
              <a:pPr/>
              <a:t>14-1-2019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C504119-8251-452F-887A-A2FABBF4A000}" type="datetimeFigureOut">
              <a:rPr lang="nl-NL" smtClean="0"/>
              <a:pPr/>
              <a:t>14-1-2019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C504119-8251-452F-887A-A2FABBF4A000}" type="datetimeFigureOut">
              <a:rPr lang="nl-NL" smtClean="0"/>
              <a:pPr/>
              <a:t>14-1-2019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C504119-8251-452F-887A-A2FABBF4A000}" type="datetimeFigureOut">
              <a:rPr lang="nl-NL" smtClean="0"/>
              <a:pPr/>
              <a:t>14-1-2019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C504119-8251-452F-887A-A2FABBF4A000}" type="datetimeFigureOut">
              <a:rPr lang="nl-NL" smtClean="0"/>
              <a:pPr/>
              <a:t>14-1-2019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C504119-8251-452F-887A-A2FABBF4A000}" type="datetimeFigureOut">
              <a:rPr lang="nl-NL" smtClean="0"/>
              <a:pPr/>
              <a:t>14-1-2019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C504119-8251-452F-887A-A2FABBF4A000}" type="datetimeFigureOut">
              <a:rPr lang="nl-NL" smtClean="0"/>
              <a:pPr/>
              <a:t>14-1-2019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C504119-8251-452F-887A-A2FABBF4A000}" type="datetimeFigureOut">
              <a:rPr lang="nl-NL" smtClean="0"/>
              <a:pPr/>
              <a:t>14-1-2019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C504119-8251-452F-887A-A2FABBF4A000}" type="datetimeFigureOut">
              <a:rPr lang="nl-NL" smtClean="0"/>
              <a:pPr/>
              <a:t>14-1-2019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ED0783-7DC3-4857-96B3-B76A027C1E32}"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04119-8251-452F-887A-A2FABBF4A000}" type="datetimeFigureOut">
              <a:rPr lang="nl-NL" smtClean="0"/>
              <a:pPr/>
              <a:t>14-1-2019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D0783-7DC3-4857-96B3-B76A027C1E32}"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Afbeelding 0" descr="wereldbol.jpg"/>
          <p:cNvPicPr>
            <a:picLocks noChangeAspect="1" noChangeArrowheads="1"/>
          </p:cNvPicPr>
          <p:nvPr/>
        </p:nvPicPr>
        <p:blipFill>
          <a:blip r:embed="rId2" cstate="print">
            <a:lum contrast="20000"/>
          </a:blip>
          <a:srcRect/>
          <a:stretch>
            <a:fillRect/>
          </a:stretch>
        </p:blipFill>
        <p:spPr bwMode="auto">
          <a:xfrm>
            <a:off x="1475656" y="144016"/>
            <a:ext cx="5976664" cy="5949280"/>
          </a:xfrm>
          <a:prstGeom prst="rect">
            <a:avLst/>
          </a:prstGeom>
          <a:noFill/>
          <a:ln w="9525">
            <a:noFill/>
            <a:miter lim="800000"/>
            <a:headEnd/>
            <a:tailEnd/>
          </a:ln>
        </p:spPr>
      </p:pic>
      <p:sp>
        <p:nvSpPr>
          <p:cNvPr id="1028" name="WordArt 4"/>
          <p:cNvSpPr>
            <a:spLocks noChangeArrowheads="1" noChangeShapeType="1" noTextEdit="1"/>
          </p:cNvSpPr>
          <p:nvPr/>
        </p:nvSpPr>
        <p:spPr bwMode="auto">
          <a:xfrm>
            <a:off x="2162899" y="332656"/>
            <a:ext cx="4830418" cy="4282775"/>
          </a:xfrm>
          <a:prstGeom prst="rect">
            <a:avLst/>
          </a:prstGeom>
        </p:spPr>
        <p:txBody>
          <a:bodyPr wrap="none" fromWordArt="1">
            <a:prstTxWarp prst="textArchUp">
              <a:avLst>
                <a:gd name="adj" fmla="val 10365567"/>
              </a:avLst>
            </a:prstTxWarp>
          </a:bodyPr>
          <a:lstStyle/>
          <a:p>
            <a:pPr algn="ctr" rtl="0"/>
            <a:r>
              <a:rPr lang="nl-NL" sz="6000" kern="10" spc="0" dirty="0">
                <a:ln w="9525">
                  <a:solidFill>
                    <a:srgbClr val="FF0000"/>
                  </a:solidFill>
                  <a:round/>
                  <a:headEnd/>
                  <a:tailEnd/>
                </a:ln>
                <a:solidFill>
                  <a:srgbClr val="FF0000"/>
                </a:solidFill>
                <a:effectLst/>
                <a:latin typeface="Brush Script MT"/>
              </a:rPr>
              <a:t>voor een succesvol model van jouw wereld</a:t>
            </a:r>
          </a:p>
        </p:txBody>
      </p:sp>
      <p:sp>
        <p:nvSpPr>
          <p:cNvPr id="3" name="Ondertitel 2"/>
          <p:cNvSpPr>
            <a:spLocks noGrp="1"/>
          </p:cNvSpPr>
          <p:nvPr>
            <p:ph type="subTitle" idx="1"/>
          </p:nvPr>
        </p:nvSpPr>
        <p:spPr>
          <a:xfrm>
            <a:off x="1187624" y="6408712"/>
            <a:ext cx="3456384" cy="404664"/>
          </a:xfrm>
        </p:spPr>
        <p:txBody>
          <a:bodyPr>
            <a:noAutofit/>
          </a:bodyPr>
          <a:lstStyle/>
          <a:p>
            <a:r>
              <a:rPr lang="nl-NL" sz="2000" b="1" dirty="0">
                <a:solidFill>
                  <a:schemeClr val="accent2">
                    <a:lumMod val="75000"/>
                  </a:schemeClr>
                </a:solidFill>
              </a:rPr>
              <a:t>Volksuniversiteit Zwolle</a:t>
            </a:r>
          </a:p>
        </p:txBody>
      </p:sp>
      <p:sp>
        <p:nvSpPr>
          <p:cNvPr id="5" name="Titel 1"/>
          <p:cNvSpPr>
            <a:spLocks noGrp="1"/>
          </p:cNvSpPr>
          <p:nvPr>
            <p:ph type="ctrTitle"/>
          </p:nvPr>
        </p:nvSpPr>
        <p:spPr>
          <a:xfrm>
            <a:off x="0" y="5517232"/>
            <a:ext cx="9144000" cy="864096"/>
          </a:xfrm>
        </p:spPr>
        <p:txBody>
          <a:bodyPr>
            <a:normAutofit fontScale="90000"/>
          </a:bodyPr>
          <a:lstStyle/>
          <a:p>
            <a:r>
              <a:rPr lang="nl-NL" sz="3200" b="1" dirty="0">
                <a:solidFill>
                  <a:srgbClr val="FF0000"/>
                </a:solidFill>
              </a:rPr>
              <a:t>bij de NLP-vervolgcursus </a:t>
            </a:r>
            <a:br>
              <a:rPr lang="nl-NL" sz="3200" b="1" dirty="0">
                <a:solidFill>
                  <a:srgbClr val="FF0000"/>
                </a:solidFill>
              </a:rPr>
            </a:br>
            <a:r>
              <a:rPr lang="nl-NL" sz="3200" b="1" dirty="0">
                <a:solidFill>
                  <a:srgbClr val="FF0000"/>
                </a:solidFill>
              </a:rPr>
              <a:t>“Met je ongekende vermogens je succes vergroten”</a:t>
            </a:r>
          </a:p>
        </p:txBody>
      </p:sp>
      <p:sp>
        <p:nvSpPr>
          <p:cNvPr id="6" name="Ondertitel 2"/>
          <p:cNvSpPr txBox="1">
            <a:spLocks/>
          </p:cNvSpPr>
          <p:nvPr/>
        </p:nvSpPr>
        <p:spPr>
          <a:xfrm>
            <a:off x="4860032" y="6381328"/>
            <a:ext cx="2952328" cy="33265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nl-NL" sz="2000" b="1" dirty="0">
                <a:solidFill>
                  <a:srgbClr val="0000FF"/>
                </a:solidFill>
              </a:rPr>
              <a:t>voorjaar 2019 week 1</a:t>
            </a:r>
            <a:endParaRPr kumimoji="0" lang="nl-NL" sz="1600" b="1" i="0" u="none" strike="noStrike" kern="1200" cap="none" spc="0" normalizeH="0" baseline="0" noProof="0" dirty="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3" grpId="0" build="p"/>
      <p:bldP spid="5"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74638"/>
            <a:ext cx="8712968" cy="706090"/>
          </a:xfrm>
        </p:spPr>
        <p:txBody>
          <a:bodyPr>
            <a:normAutofit fontScale="90000"/>
          </a:bodyPr>
          <a:lstStyle/>
          <a:p>
            <a:r>
              <a:rPr lang="nl-NL" sz="4000" b="1" i="1" dirty="0">
                <a:solidFill>
                  <a:srgbClr val="0000FF"/>
                </a:solidFill>
              </a:rPr>
              <a:t>Welke </a:t>
            </a:r>
            <a:r>
              <a:rPr lang="nl-NL" sz="4000" b="1" i="1" dirty="0" err="1">
                <a:solidFill>
                  <a:srgbClr val="0000FF"/>
                </a:solidFill>
              </a:rPr>
              <a:t>NLP-technieken</a:t>
            </a:r>
            <a:r>
              <a:rPr lang="nl-NL" sz="4000" b="1" i="1" dirty="0">
                <a:solidFill>
                  <a:srgbClr val="0000FF"/>
                </a:solidFill>
              </a:rPr>
              <a:t> waren het meest succesvol voor jouw?</a:t>
            </a:r>
            <a:endParaRPr lang="nl-NL" dirty="0">
              <a:solidFill>
                <a:srgbClr val="0000FF"/>
              </a:solidFill>
            </a:endParaRPr>
          </a:p>
        </p:txBody>
      </p:sp>
      <p:sp>
        <p:nvSpPr>
          <p:cNvPr id="3" name="Tijdelijke aanduiding voor inhoud 2"/>
          <p:cNvSpPr>
            <a:spLocks noGrp="1"/>
          </p:cNvSpPr>
          <p:nvPr>
            <p:ph idx="1"/>
          </p:nvPr>
        </p:nvSpPr>
        <p:spPr>
          <a:xfrm>
            <a:off x="467544" y="1484784"/>
            <a:ext cx="8229600" cy="5328592"/>
          </a:xfrm>
        </p:spPr>
        <p:txBody>
          <a:bodyPr>
            <a:normAutofit fontScale="70000" lnSpcReduction="20000"/>
          </a:bodyPr>
          <a:lstStyle/>
          <a:p>
            <a:pPr marL="514350" indent="-514350">
              <a:buFont typeface="+mj-lt"/>
              <a:buAutoNum type="arabicPeriod"/>
            </a:pPr>
            <a:r>
              <a:rPr lang="nl-NL" dirty="0">
                <a:solidFill>
                  <a:srgbClr val="0000FF"/>
                </a:solidFill>
              </a:rPr>
              <a:t>Zintuiglijke scherpzinnigheid</a:t>
            </a:r>
          </a:p>
          <a:p>
            <a:pPr marL="514350" indent="-514350">
              <a:buFont typeface="+mj-lt"/>
              <a:buAutoNum type="arabicPeriod"/>
            </a:pPr>
            <a:r>
              <a:rPr lang="nl-NL" dirty="0">
                <a:solidFill>
                  <a:srgbClr val="0000FF"/>
                </a:solidFill>
              </a:rPr>
              <a:t>Drie levens vragen</a:t>
            </a:r>
          </a:p>
          <a:p>
            <a:pPr marL="514350" indent="-514350">
              <a:buFont typeface="+mj-lt"/>
              <a:buAutoNum type="arabicPeriod"/>
            </a:pPr>
            <a:r>
              <a:rPr lang="nl-NL" dirty="0" err="1">
                <a:solidFill>
                  <a:srgbClr val="0000FF"/>
                </a:solidFill>
              </a:rPr>
              <a:t>NLP-Communicatie-model</a:t>
            </a:r>
            <a:endParaRPr lang="nl-NL" dirty="0">
              <a:solidFill>
                <a:srgbClr val="0000FF"/>
              </a:solidFill>
            </a:endParaRPr>
          </a:p>
          <a:p>
            <a:pPr marL="514350" indent="-514350">
              <a:buFont typeface="+mj-lt"/>
              <a:buAutoNum type="arabicPeriod"/>
            </a:pPr>
            <a:r>
              <a:rPr lang="nl-NL" dirty="0">
                <a:solidFill>
                  <a:srgbClr val="0000FF"/>
                </a:solidFill>
              </a:rPr>
              <a:t>Neurologische Niveaus</a:t>
            </a:r>
          </a:p>
          <a:p>
            <a:pPr marL="514350" indent="-514350">
              <a:buFont typeface="+mj-lt"/>
              <a:buAutoNum type="arabicPeriod"/>
            </a:pPr>
            <a:r>
              <a:rPr lang="nl-NL" dirty="0">
                <a:solidFill>
                  <a:srgbClr val="0000FF"/>
                </a:solidFill>
              </a:rPr>
              <a:t>Vooronderstellingen</a:t>
            </a:r>
          </a:p>
          <a:p>
            <a:pPr marL="514350" indent="-514350">
              <a:buFont typeface="+mj-lt"/>
              <a:buAutoNum type="arabicPeriod"/>
            </a:pPr>
            <a:r>
              <a:rPr lang="nl-NL" dirty="0">
                <a:solidFill>
                  <a:srgbClr val="0000FF"/>
                </a:solidFill>
              </a:rPr>
              <a:t>4 </a:t>
            </a:r>
            <a:r>
              <a:rPr lang="nl-NL" dirty="0" err="1">
                <a:solidFill>
                  <a:srgbClr val="0000FF"/>
                </a:solidFill>
              </a:rPr>
              <a:t>staps</a:t>
            </a:r>
            <a:r>
              <a:rPr lang="nl-NL" dirty="0">
                <a:solidFill>
                  <a:srgbClr val="0000FF"/>
                </a:solidFill>
              </a:rPr>
              <a:t> leer model</a:t>
            </a:r>
          </a:p>
          <a:p>
            <a:pPr marL="514350" indent="-514350">
              <a:buFont typeface="+mj-lt"/>
              <a:buAutoNum type="arabicPeriod"/>
            </a:pPr>
            <a:r>
              <a:rPr lang="nl-NL" dirty="0">
                <a:solidFill>
                  <a:srgbClr val="0000FF"/>
                </a:solidFill>
              </a:rPr>
              <a:t>Ga aan de kant van de oorzaak staan</a:t>
            </a:r>
          </a:p>
          <a:p>
            <a:pPr marL="514350" indent="-514350">
              <a:buFont typeface="+mj-lt"/>
              <a:buAutoNum type="arabicPeriod"/>
            </a:pPr>
            <a:r>
              <a:rPr lang="nl-NL" dirty="0">
                <a:solidFill>
                  <a:srgbClr val="0000FF"/>
                </a:solidFill>
              </a:rPr>
              <a:t>Het centrale zenuwstelsel kan geen ontkenning vasthouden</a:t>
            </a:r>
          </a:p>
          <a:p>
            <a:pPr marL="514350" indent="-514350">
              <a:buFont typeface="+mj-lt"/>
              <a:buAutoNum type="arabicPeriod"/>
            </a:pPr>
            <a:r>
              <a:rPr lang="nl-NL" dirty="0">
                <a:solidFill>
                  <a:srgbClr val="0000FF"/>
                </a:solidFill>
              </a:rPr>
              <a:t>Ankeren</a:t>
            </a:r>
          </a:p>
          <a:p>
            <a:pPr marL="514350" indent="-514350">
              <a:buFont typeface="+mj-lt"/>
              <a:buAutoNum type="arabicPeriod"/>
            </a:pPr>
            <a:r>
              <a:rPr lang="nl-NL" dirty="0" err="1">
                <a:solidFill>
                  <a:srgbClr val="0000FF"/>
                </a:solidFill>
              </a:rPr>
              <a:t>Chunken</a:t>
            </a:r>
            <a:endParaRPr lang="nl-NL" dirty="0">
              <a:solidFill>
                <a:srgbClr val="0000FF"/>
              </a:solidFill>
            </a:endParaRPr>
          </a:p>
          <a:p>
            <a:pPr marL="514350" indent="-514350">
              <a:buFont typeface="+mj-lt"/>
              <a:buAutoNum type="arabicPeriod"/>
            </a:pPr>
            <a:r>
              <a:rPr lang="nl-NL" dirty="0" err="1">
                <a:solidFill>
                  <a:srgbClr val="0000FF"/>
                </a:solidFill>
              </a:rPr>
              <a:t>Meta-model</a:t>
            </a:r>
            <a:endParaRPr lang="nl-NL" dirty="0">
              <a:solidFill>
                <a:srgbClr val="0000FF"/>
              </a:solidFill>
            </a:endParaRPr>
          </a:p>
          <a:p>
            <a:pPr marL="514350" indent="-514350">
              <a:buFont typeface="+mj-lt"/>
              <a:buAutoNum type="arabicPeriod"/>
            </a:pPr>
            <a:r>
              <a:rPr lang="nl-NL" dirty="0">
                <a:solidFill>
                  <a:srgbClr val="0000FF"/>
                </a:solidFill>
              </a:rPr>
              <a:t>Milton model</a:t>
            </a:r>
          </a:p>
          <a:p>
            <a:pPr marL="514350" indent="-514350">
              <a:buFont typeface="+mj-lt"/>
              <a:buAutoNum type="arabicPeriod"/>
            </a:pPr>
            <a:r>
              <a:rPr lang="nl-NL" dirty="0">
                <a:solidFill>
                  <a:srgbClr val="0000FF"/>
                </a:solidFill>
              </a:rPr>
              <a:t>Herkaderen</a:t>
            </a:r>
          </a:p>
          <a:p>
            <a:pPr marL="514350" indent="-514350">
              <a:buFont typeface="+mj-lt"/>
              <a:buAutoNum type="arabicPeriod"/>
            </a:pPr>
            <a:r>
              <a:rPr lang="nl-NL" dirty="0">
                <a:solidFill>
                  <a:srgbClr val="0000FF"/>
                </a:solidFill>
              </a:rPr>
              <a:t>Drie waarnemingsposities</a:t>
            </a:r>
          </a:p>
          <a:p>
            <a:pPr marL="514350" indent="-514350">
              <a:buFont typeface="+mj-lt"/>
              <a:buAutoNum type="arabicPeriod"/>
            </a:pPr>
            <a:r>
              <a:rPr lang="nl-NL" dirty="0">
                <a:solidFill>
                  <a:srgbClr val="0000FF"/>
                </a:solidFill>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normAutofit fontScale="90000"/>
          </a:bodyPr>
          <a:lstStyle/>
          <a:p>
            <a:r>
              <a:rPr lang="nl-NL" b="1" i="1" dirty="0">
                <a:solidFill>
                  <a:srgbClr val="0000FF"/>
                </a:solidFill>
              </a:rPr>
              <a:t>Jouw doelen voor deze vervolgcursus</a:t>
            </a:r>
            <a:endParaRPr lang="nl-NL" dirty="0">
              <a:solidFill>
                <a:srgbClr val="0000FF"/>
              </a:solidFill>
            </a:endParaRPr>
          </a:p>
        </p:txBody>
      </p:sp>
      <p:sp>
        <p:nvSpPr>
          <p:cNvPr id="3" name="Tijdelijke aanduiding voor inhoud 2"/>
          <p:cNvSpPr>
            <a:spLocks noGrp="1"/>
          </p:cNvSpPr>
          <p:nvPr>
            <p:ph idx="1"/>
          </p:nvPr>
        </p:nvSpPr>
        <p:spPr>
          <a:xfrm>
            <a:off x="539552" y="1052736"/>
            <a:ext cx="8229600" cy="2332856"/>
          </a:xfrm>
          <a:ln>
            <a:solidFill>
              <a:schemeClr val="tx1"/>
            </a:solidFill>
          </a:ln>
        </p:spPr>
        <p:txBody>
          <a:bodyPr/>
          <a:lstStyle/>
          <a:p>
            <a:pPr marL="0" indent="0">
              <a:buNone/>
            </a:pPr>
            <a:r>
              <a:rPr lang="nl-NL" dirty="0">
                <a:solidFill>
                  <a:srgbClr val="0000FF"/>
                </a:solidFill>
              </a:rPr>
              <a:t>Schrijf je voorlopige doel op. </a:t>
            </a:r>
          </a:p>
          <a:p>
            <a:pPr>
              <a:buNone/>
            </a:pPr>
            <a:r>
              <a:rPr lang="nl-NL" dirty="0">
                <a:solidFill>
                  <a:srgbClr val="0000FF"/>
                </a:solidFill>
              </a:rPr>
              <a:t>In welk levensgebied wil je dit doel toepassen?</a:t>
            </a:r>
          </a:p>
          <a:p>
            <a:pPr marL="0" indent="0">
              <a:buNone/>
            </a:pPr>
            <a:r>
              <a:rPr lang="nl-NL" dirty="0">
                <a:solidFill>
                  <a:srgbClr val="0000FF"/>
                </a:solidFill>
              </a:rPr>
              <a:t>Relatie(s), Werk(zoeken), Organisatie, Buren,  Sport, Religieuze groep,  ……..</a:t>
            </a:r>
          </a:p>
          <a:p>
            <a:pPr marL="0" indent="0">
              <a:buNone/>
            </a:pPr>
            <a:endParaRPr lang="nl-NL" dirty="0">
              <a:solidFill>
                <a:srgbClr val="0000FF"/>
              </a:solidFill>
            </a:endParaRPr>
          </a:p>
        </p:txBody>
      </p:sp>
      <p:sp>
        <p:nvSpPr>
          <p:cNvPr id="51201" name="Rectangle 1"/>
          <p:cNvSpPr>
            <a:spLocks noChangeArrowheads="1"/>
          </p:cNvSpPr>
          <p:nvPr/>
        </p:nvSpPr>
        <p:spPr bwMode="auto">
          <a:xfrm>
            <a:off x="179512" y="3657124"/>
            <a:ext cx="9144000"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Gebruik</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positieve</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termen</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vermijd</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minder,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niet</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geen</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of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ont</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a:t>
            </a:r>
            <a:endParaRPr kumimoji="0" lang="nl-NL" sz="700" b="0"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200" b="0" i="0" u="none" strike="noStrike" cap="none" normalizeH="0" baseline="0" dirty="0">
                <a:ln>
                  <a:noFill/>
                </a:ln>
                <a:solidFill>
                  <a:srgbClr val="0000FF"/>
                </a:solidFill>
                <a:effectLst/>
                <a:latin typeface="Arial" pitchFamily="34" charset="0"/>
                <a:ea typeface="Times New Roman" pitchFamily="18" charset="0"/>
                <a:cs typeface="Arial" pitchFamily="34" charset="0"/>
              </a:rPr>
              <a:t>	Dus: ik wil meer mijn kracht voelen (</a:t>
            </a:r>
            <a:r>
              <a:rPr kumimoji="0" lang="nl-NL" sz="1200" b="0" i="0" u="none" strike="noStrike" cap="none" normalizeH="0" baseline="0" dirty="0" err="1">
                <a:ln>
                  <a:noFill/>
                </a:ln>
                <a:solidFill>
                  <a:srgbClr val="0000FF"/>
                </a:solidFill>
                <a:effectLst/>
                <a:latin typeface="Arial" pitchFamily="34" charset="0"/>
                <a:ea typeface="Times New Roman" pitchFamily="18" charset="0"/>
                <a:cs typeface="Arial" pitchFamily="34" charset="0"/>
              </a:rPr>
              <a:t>ipv</a:t>
            </a:r>
            <a:r>
              <a:rPr kumimoji="0" lang="nl-NL" sz="1200" b="0" i="0" u="none" strike="noStrike" cap="none" normalizeH="0" baseline="0" dirty="0">
                <a:ln>
                  <a:noFill/>
                </a:ln>
                <a:solidFill>
                  <a:srgbClr val="0000FF"/>
                </a:solidFill>
                <a:effectLst/>
                <a:latin typeface="Arial" pitchFamily="34" charset="0"/>
                <a:ea typeface="Times New Roman" pitchFamily="18" charset="0"/>
                <a:cs typeface="Arial" pitchFamily="34" charset="0"/>
              </a:rPr>
              <a:t> “Ik wil niet zo boos worden”).</a:t>
            </a:r>
            <a:endParaRPr kumimoji="0" lang="nl-NL" sz="700" b="0"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Stel</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je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voor</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dat</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je het nu al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bereikt</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hebt</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a:t>
            </a:r>
            <a:endParaRPr kumimoji="0" lang="nl-NL" sz="700" b="0"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200" b="0" i="0" u="none" strike="noStrike" cap="none" normalizeH="0" baseline="0" dirty="0">
                <a:ln>
                  <a:noFill/>
                </a:ln>
                <a:solidFill>
                  <a:srgbClr val="0000FF"/>
                </a:solidFill>
                <a:effectLst/>
                <a:latin typeface="Arial" pitchFamily="34" charset="0"/>
                <a:ea typeface="Times New Roman" pitchFamily="18" charset="0"/>
                <a:cs typeface="Arial" pitchFamily="34" charset="0"/>
              </a:rPr>
              <a:t>	Dus: “Ik sta meer in mijn kracht” (</a:t>
            </a:r>
            <a:r>
              <a:rPr kumimoji="0" lang="nl-NL" sz="1200" b="0" i="0" u="none" strike="noStrike" cap="none" normalizeH="0" baseline="0" dirty="0" err="1">
                <a:ln>
                  <a:noFill/>
                </a:ln>
                <a:solidFill>
                  <a:srgbClr val="0000FF"/>
                </a:solidFill>
                <a:effectLst/>
                <a:latin typeface="Arial" pitchFamily="34" charset="0"/>
                <a:ea typeface="Times New Roman" pitchFamily="18" charset="0"/>
                <a:cs typeface="Arial" pitchFamily="34" charset="0"/>
              </a:rPr>
              <a:t>ipv</a:t>
            </a:r>
            <a:r>
              <a:rPr kumimoji="0" lang="nl-NL" sz="1200" b="0" i="0" u="none" strike="noStrike" cap="none" normalizeH="0" baseline="0" dirty="0">
                <a:ln>
                  <a:noFill/>
                </a:ln>
                <a:solidFill>
                  <a:srgbClr val="0000FF"/>
                </a:solidFill>
                <a:effectLst/>
                <a:latin typeface="Arial" pitchFamily="34" charset="0"/>
                <a:ea typeface="Times New Roman" pitchFamily="18" charset="0"/>
                <a:cs typeface="Arial" pitchFamily="34" charset="0"/>
              </a:rPr>
              <a:t> “Ik wil meer mijn kracht voelen…….”)</a:t>
            </a:r>
            <a:endParaRPr kumimoji="0" lang="nl-NL" sz="700" b="0"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Op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eigen</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initiatief</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ondernomen</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en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gehandhaafd</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endParaRPr kumimoji="0" lang="nl-NL" sz="700" b="0"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200" b="0" i="0" u="none" strike="noStrike" cap="none" normalizeH="0" baseline="0" dirty="0">
                <a:ln>
                  <a:noFill/>
                </a:ln>
                <a:solidFill>
                  <a:srgbClr val="0000FF"/>
                </a:solidFill>
                <a:effectLst/>
                <a:latin typeface="Arial" pitchFamily="34" charset="0"/>
                <a:ea typeface="Times New Roman" pitchFamily="18" charset="0"/>
                <a:cs typeface="Arial" pitchFamily="34" charset="0"/>
              </a:rPr>
              <a:t>	Dus: “Ik wil mijn kracht voelen”, “Ik ga ervoor” (</a:t>
            </a:r>
            <a:r>
              <a:rPr kumimoji="0" lang="nl-NL" sz="1200" b="0" i="0" u="none" strike="noStrike" cap="none" normalizeH="0" baseline="0" dirty="0" err="1">
                <a:ln>
                  <a:noFill/>
                </a:ln>
                <a:solidFill>
                  <a:srgbClr val="0000FF"/>
                </a:solidFill>
                <a:effectLst/>
                <a:latin typeface="Arial" pitchFamily="34" charset="0"/>
                <a:ea typeface="Times New Roman" pitchFamily="18" charset="0"/>
                <a:cs typeface="Arial" pitchFamily="34" charset="0"/>
              </a:rPr>
              <a:t>ipv</a:t>
            </a:r>
            <a:r>
              <a:rPr kumimoji="0" lang="nl-NL" sz="1200" b="0" i="0" u="none" strike="noStrike" cap="none" normalizeH="0" baseline="0" dirty="0">
                <a:ln>
                  <a:noFill/>
                </a:ln>
                <a:solidFill>
                  <a:srgbClr val="0000FF"/>
                </a:solidFill>
                <a:effectLst/>
                <a:latin typeface="Arial" pitchFamily="34" charset="0"/>
                <a:ea typeface="Times New Roman" pitchFamily="18" charset="0"/>
                <a:cs typeface="Arial" pitchFamily="34" charset="0"/>
              </a:rPr>
              <a:t> “Ik wil dat hij mij respecteert”)</a:t>
            </a:r>
            <a:endParaRPr kumimoji="0" lang="nl-NL" sz="700" b="0"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Specifieke</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zintuiglijk</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waarneembare</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beschrijving</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van de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doelstelling</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endParaRPr kumimoji="0" lang="nl-NL" sz="700" b="0"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200" b="0" i="0" u="none" strike="noStrike" cap="none" normalizeH="0" baseline="0" dirty="0">
                <a:ln>
                  <a:noFill/>
                </a:ln>
                <a:solidFill>
                  <a:srgbClr val="0000FF"/>
                </a:solidFill>
                <a:effectLst/>
                <a:latin typeface="Arial" pitchFamily="34" charset="0"/>
                <a:ea typeface="Times New Roman" pitchFamily="18" charset="0"/>
                <a:cs typeface="Arial" pitchFamily="34" charset="0"/>
              </a:rPr>
              <a:t>	Dus: “Ik wil mijn kracht in mijn benen en mijn buik voelen” (</a:t>
            </a:r>
            <a:r>
              <a:rPr kumimoji="0" lang="nl-NL" sz="1200" b="0" i="0" u="none" strike="noStrike" cap="none" normalizeH="0" baseline="0" dirty="0" err="1">
                <a:ln>
                  <a:noFill/>
                </a:ln>
                <a:solidFill>
                  <a:srgbClr val="0000FF"/>
                </a:solidFill>
                <a:effectLst/>
                <a:latin typeface="Arial" pitchFamily="34" charset="0"/>
                <a:ea typeface="Times New Roman" pitchFamily="18" charset="0"/>
                <a:cs typeface="Arial" pitchFamily="34" charset="0"/>
              </a:rPr>
              <a:t>ipv</a:t>
            </a:r>
            <a:r>
              <a:rPr kumimoji="0" lang="nl-NL" sz="1200" b="0" i="0" u="none" strike="noStrike" cap="none" normalizeH="0" baseline="0" dirty="0">
                <a:ln>
                  <a:noFill/>
                </a:ln>
                <a:solidFill>
                  <a:srgbClr val="0000FF"/>
                </a:solidFill>
                <a:effectLst/>
                <a:latin typeface="Arial" pitchFamily="34" charset="0"/>
                <a:ea typeface="Times New Roman" pitchFamily="18" charset="0"/>
                <a:cs typeface="Arial" pitchFamily="34" charset="0"/>
              </a:rPr>
              <a:t> “Ik wil me beter voelen”)</a:t>
            </a:r>
            <a:endParaRPr kumimoji="0" lang="nl-NL" sz="700" b="0"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De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stappen</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die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nodig</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zijn</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om</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er</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te</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komen</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a:t>
            </a:r>
            <a:endParaRPr kumimoji="0" lang="nl-NL" sz="700" b="0"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200" b="0" i="0" u="none" strike="noStrike" cap="none" normalizeH="0" baseline="0" dirty="0">
                <a:ln>
                  <a:noFill/>
                </a:ln>
                <a:solidFill>
                  <a:srgbClr val="0000FF"/>
                </a:solidFill>
                <a:effectLst/>
                <a:latin typeface="Arial" pitchFamily="34" charset="0"/>
                <a:ea typeface="Times New Roman" pitchFamily="18" charset="0"/>
                <a:cs typeface="Arial" pitchFamily="34" charset="0"/>
              </a:rPr>
              <a:t>	Dus: “Ik ga voor de spiegel oefenen”</a:t>
            </a:r>
            <a:endParaRPr kumimoji="0" lang="nl-NL" sz="700" b="0"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Ecologisch</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voor</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jezelf</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en de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mensen</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in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jouw</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omgeving</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aanvaardbaar</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endParaRPr kumimoji="0" lang="nl-NL" sz="700" b="0"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200" b="0" i="0" u="none" strike="noStrike" cap="none" normalizeH="0" baseline="0" dirty="0">
                <a:ln>
                  <a:noFill/>
                </a:ln>
                <a:solidFill>
                  <a:srgbClr val="0000FF"/>
                </a:solidFill>
                <a:effectLst/>
                <a:latin typeface="Arial" pitchFamily="34" charset="0"/>
                <a:ea typeface="Times New Roman" pitchFamily="18" charset="0"/>
                <a:cs typeface="Arial" pitchFamily="34" charset="0"/>
              </a:rPr>
              <a:t>	Dus: “Vanuit de kracht die ik voel, put ik respect voor de ander en ook voor mezelf).</a:t>
            </a:r>
            <a:endParaRPr kumimoji="0" lang="nl-NL" sz="700" b="0"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Meer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dan</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één</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manier</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om</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het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doel</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te</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bereiken</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a:t>
            </a:r>
            <a:endParaRPr kumimoji="0" lang="nl-NL" sz="700" b="0"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200" b="0" i="0" u="none" strike="noStrike" cap="none" normalizeH="0" baseline="0" dirty="0">
                <a:ln>
                  <a:noFill/>
                </a:ln>
                <a:solidFill>
                  <a:srgbClr val="0000FF"/>
                </a:solidFill>
                <a:effectLst/>
                <a:latin typeface="Arial" pitchFamily="34" charset="0"/>
                <a:ea typeface="Times New Roman" pitchFamily="18" charset="0"/>
                <a:cs typeface="Arial" pitchFamily="34" charset="0"/>
              </a:rPr>
              <a:t>	Dus: Zoek naar opties, mogelijkheden.</a:t>
            </a:r>
            <a:endParaRPr kumimoji="0" lang="nl-NL" sz="700" b="0" i="0" u="none" strike="noStrike" cap="none" normalizeH="0" baseline="0" dirty="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Eerste</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stap</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is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specifiek</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 en </a:t>
            </a:r>
            <a:r>
              <a:rPr kumimoji="0" lang="en-US" sz="1200" b="0" i="0" u="none" strike="noStrike" cap="none" normalizeH="0" baseline="0" dirty="0" err="1">
                <a:ln>
                  <a:noFill/>
                </a:ln>
                <a:solidFill>
                  <a:srgbClr val="0000FF"/>
                </a:solidFill>
                <a:effectLst/>
                <a:latin typeface="Arial" pitchFamily="34" charset="0"/>
                <a:ea typeface="Times New Roman" pitchFamily="18" charset="0"/>
                <a:cs typeface="Times New Roman" pitchFamily="18" charset="0"/>
              </a:rPr>
              <a:t>haalbaar</a:t>
            </a:r>
            <a:r>
              <a:rPr kumimoji="0" lang="en-US" sz="1200" b="0" i="0" u="none" strike="noStrike" cap="none" normalizeH="0" baseline="0" dirty="0">
                <a:ln>
                  <a:noFill/>
                </a:ln>
                <a:solidFill>
                  <a:srgbClr val="0000FF"/>
                </a:solidFill>
                <a:effectLst/>
                <a:latin typeface="Arial" pitchFamily="34" charset="0"/>
                <a:ea typeface="Times New Roman" pitchFamily="18" charset="0"/>
                <a:cs typeface="Times New Roman" pitchFamily="18" charset="0"/>
              </a:rPr>
              <a:t>.</a:t>
            </a:r>
            <a:endParaRPr kumimoji="0" lang="nl-NL" sz="700" b="0" i="0" u="none" strike="noStrike" cap="none" normalizeH="0" baseline="0" dirty="0">
              <a:ln>
                <a:noFill/>
              </a:ln>
              <a:solidFill>
                <a:srgbClr val="0000FF"/>
              </a:solidFill>
              <a:effectLst/>
              <a:latin typeface="Arial" pitchFamily="34" charset="0"/>
              <a:cs typeface="Arial" pitchFamily="34" charset="0"/>
            </a:endParaRPr>
          </a:p>
          <a:p>
            <a:pPr marL="900113" marR="0" lvl="0" indent="-900113" algn="l" defTabSz="914400" rtl="0" eaLnBrk="0" fontAlgn="base" latinLnBrk="0" hangingPunct="0">
              <a:lnSpc>
                <a:spcPct val="100000"/>
              </a:lnSpc>
              <a:spcBef>
                <a:spcPct val="0"/>
              </a:spcBef>
              <a:spcAft>
                <a:spcPct val="0"/>
              </a:spcAft>
              <a:buClrTx/>
              <a:buSzTx/>
              <a:buFontTx/>
              <a:buNone/>
              <a:tabLst/>
            </a:pPr>
            <a:r>
              <a:rPr kumimoji="0" lang="nl-NL" sz="1200" b="0" i="0" u="none" strike="noStrike" cap="none" normalizeH="0" baseline="0" dirty="0">
                <a:ln>
                  <a:noFill/>
                </a:ln>
                <a:solidFill>
                  <a:srgbClr val="0000FF"/>
                </a:solidFill>
                <a:effectLst/>
                <a:latin typeface="Arial" pitchFamily="34" charset="0"/>
                <a:ea typeface="Times New Roman" pitchFamily="18" charset="0"/>
                <a:cs typeface="Arial" pitchFamily="34" charset="0"/>
              </a:rPr>
              <a:t>	Dus: vanavond voor het slapen gaan en verder elke morgen en elke avond één minuut voor de spiegel mijn innerlijke kracht voelen.</a:t>
            </a:r>
            <a:endParaRPr kumimoji="0" lang="nl-NL" sz="2000" b="0" i="0" u="none" strike="noStrike" cap="none" normalizeH="0" baseline="0" dirty="0">
              <a:ln>
                <a:noFill/>
              </a:ln>
              <a:solidFill>
                <a:srgbClr val="0000FF"/>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hdwallpaperfun.com/wp-content/uploads/2014/11/Albert-Einstein-Succes-Quotes-Wallpaper-192138.jpg"/>
          <p:cNvPicPr/>
          <p:nvPr/>
        </p:nvPicPr>
        <p:blipFill>
          <a:blip r:embed="rId2" cstate="print"/>
          <a:srcRect l="58903" t="9302" b="9750"/>
          <a:stretch>
            <a:fillRect/>
          </a:stretch>
        </p:blipFill>
        <p:spPr bwMode="auto">
          <a:xfrm>
            <a:off x="4788024" y="1124744"/>
            <a:ext cx="4355976" cy="4392488"/>
          </a:xfrm>
          <a:prstGeom prst="rect">
            <a:avLst/>
          </a:prstGeom>
          <a:noFill/>
          <a:ln w="9525">
            <a:noFill/>
            <a:miter lim="800000"/>
            <a:headEnd/>
            <a:tailEnd/>
          </a:ln>
        </p:spPr>
      </p:pic>
      <p:sp>
        <p:nvSpPr>
          <p:cNvPr id="2" name="Titel 1"/>
          <p:cNvSpPr>
            <a:spLocks noGrp="1"/>
          </p:cNvSpPr>
          <p:nvPr>
            <p:ph type="title"/>
          </p:nvPr>
        </p:nvSpPr>
        <p:spPr>
          <a:xfrm>
            <a:off x="457200" y="274638"/>
            <a:ext cx="5987008" cy="1143000"/>
          </a:xfrm>
        </p:spPr>
        <p:txBody>
          <a:bodyPr/>
          <a:lstStyle/>
          <a:p>
            <a:r>
              <a:rPr lang="nl-NL" b="1" dirty="0">
                <a:solidFill>
                  <a:srgbClr val="0000FF"/>
                </a:solidFill>
              </a:rPr>
              <a:t>Succes of Waarde?</a:t>
            </a:r>
          </a:p>
        </p:txBody>
      </p:sp>
      <p:sp>
        <p:nvSpPr>
          <p:cNvPr id="3" name="Tijdelijke aanduiding voor inhoud 2"/>
          <p:cNvSpPr>
            <a:spLocks noGrp="1"/>
          </p:cNvSpPr>
          <p:nvPr>
            <p:ph idx="1"/>
          </p:nvPr>
        </p:nvSpPr>
        <p:spPr>
          <a:xfrm>
            <a:off x="107504" y="1600200"/>
            <a:ext cx="5915000" cy="4525963"/>
          </a:xfrm>
        </p:spPr>
        <p:txBody>
          <a:bodyPr/>
          <a:lstStyle/>
          <a:p>
            <a:pPr>
              <a:buNone/>
            </a:pPr>
            <a:r>
              <a:rPr lang="nl-NL" b="1" dirty="0">
                <a:solidFill>
                  <a:srgbClr val="0000FF"/>
                </a:solidFill>
              </a:rPr>
              <a:t>“</a:t>
            </a:r>
            <a:r>
              <a:rPr lang="nl-NL" b="1" dirty="0" err="1">
                <a:solidFill>
                  <a:srgbClr val="0000FF"/>
                </a:solidFill>
              </a:rPr>
              <a:t>Try</a:t>
            </a:r>
            <a:r>
              <a:rPr lang="nl-NL" b="1" dirty="0">
                <a:solidFill>
                  <a:srgbClr val="0000FF"/>
                </a:solidFill>
              </a:rPr>
              <a:t> </a:t>
            </a:r>
            <a:r>
              <a:rPr lang="nl-NL" b="1" u="sng" dirty="0" err="1">
                <a:solidFill>
                  <a:srgbClr val="0000FF"/>
                </a:solidFill>
              </a:rPr>
              <a:t>not</a:t>
            </a:r>
            <a:r>
              <a:rPr lang="nl-NL" b="1" dirty="0">
                <a:solidFill>
                  <a:srgbClr val="0000FF"/>
                </a:solidFill>
              </a:rPr>
              <a:t> to </a:t>
            </a:r>
            <a:r>
              <a:rPr lang="nl-NL" b="1" dirty="0" err="1">
                <a:solidFill>
                  <a:srgbClr val="0000FF"/>
                </a:solidFill>
              </a:rPr>
              <a:t>become</a:t>
            </a:r>
            <a:r>
              <a:rPr lang="nl-NL" b="1" dirty="0">
                <a:solidFill>
                  <a:srgbClr val="0000FF"/>
                </a:solidFill>
              </a:rPr>
              <a:t> a man of </a:t>
            </a:r>
            <a:r>
              <a:rPr lang="nl-NL" b="1" dirty="0" err="1">
                <a:solidFill>
                  <a:srgbClr val="0000FF"/>
                </a:solidFill>
              </a:rPr>
              <a:t>SUCCESS</a:t>
            </a:r>
            <a:r>
              <a:rPr lang="nl-NL" b="1" dirty="0">
                <a:solidFill>
                  <a:srgbClr val="0000FF"/>
                </a:solidFill>
              </a:rPr>
              <a:t>, </a:t>
            </a:r>
            <a:endParaRPr lang="nl-NL" dirty="0">
              <a:solidFill>
                <a:srgbClr val="0000FF"/>
              </a:solidFill>
            </a:endParaRPr>
          </a:p>
          <a:p>
            <a:pPr>
              <a:buNone/>
            </a:pPr>
            <a:r>
              <a:rPr lang="nl-NL" b="1" dirty="0" err="1">
                <a:solidFill>
                  <a:srgbClr val="0000FF"/>
                </a:solidFill>
              </a:rPr>
              <a:t>but</a:t>
            </a:r>
            <a:r>
              <a:rPr lang="nl-NL" b="1" dirty="0">
                <a:solidFill>
                  <a:srgbClr val="0000FF"/>
                </a:solidFill>
              </a:rPr>
              <a:t> </a:t>
            </a:r>
            <a:r>
              <a:rPr lang="nl-NL" b="1" u="sng" dirty="0" err="1">
                <a:solidFill>
                  <a:srgbClr val="0000FF"/>
                </a:solidFill>
              </a:rPr>
              <a:t>rather</a:t>
            </a:r>
            <a:r>
              <a:rPr lang="nl-NL" b="1" dirty="0">
                <a:solidFill>
                  <a:srgbClr val="0000FF"/>
                </a:solidFill>
              </a:rPr>
              <a:t> </a:t>
            </a:r>
            <a:r>
              <a:rPr lang="nl-NL" b="1" dirty="0" err="1">
                <a:solidFill>
                  <a:srgbClr val="0000FF"/>
                </a:solidFill>
              </a:rPr>
              <a:t>try</a:t>
            </a:r>
            <a:r>
              <a:rPr lang="nl-NL" b="1" dirty="0">
                <a:solidFill>
                  <a:srgbClr val="0000FF"/>
                </a:solidFill>
              </a:rPr>
              <a:t> to </a:t>
            </a:r>
            <a:r>
              <a:rPr lang="nl-NL" b="1" dirty="0" err="1">
                <a:solidFill>
                  <a:srgbClr val="0000FF"/>
                </a:solidFill>
              </a:rPr>
              <a:t>become</a:t>
            </a:r>
            <a:r>
              <a:rPr lang="nl-NL" b="1" dirty="0">
                <a:solidFill>
                  <a:srgbClr val="0000FF"/>
                </a:solidFill>
              </a:rPr>
              <a:t> a man of </a:t>
            </a:r>
            <a:r>
              <a:rPr lang="nl-NL" b="1" dirty="0" err="1">
                <a:solidFill>
                  <a:srgbClr val="0000FF"/>
                </a:solidFill>
              </a:rPr>
              <a:t>VALUE</a:t>
            </a:r>
            <a:r>
              <a:rPr lang="nl-NL" b="1" dirty="0">
                <a:solidFill>
                  <a:srgbClr val="0000FF"/>
                </a:solidFill>
              </a:rPr>
              <a:t>”</a:t>
            </a:r>
            <a:endParaRPr lang="nl-NL" dirty="0">
              <a:solidFill>
                <a:srgbClr val="0000FF"/>
              </a:solidFill>
            </a:endParaRPr>
          </a:p>
          <a:p>
            <a:pPr>
              <a:buNone/>
            </a:pPr>
            <a:r>
              <a:rPr lang="nl-NL" b="1" dirty="0">
                <a:solidFill>
                  <a:srgbClr val="0000FF"/>
                </a:solidFill>
              </a:rPr>
              <a:t>(Probeer niet een mens van succes te worden, </a:t>
            </a:r>
          </a:p>
          <a:p>
            <a:pPr>
              <a:buNone/>
            </a:pPr>
            <a:r>
              <a:rPr lang="nl-NL" b="1" dirty="0">
                <a:solidFill>
                  <a:srgbClr val="0000FF"/>
                </a:solidFill>
              </a:rPr>
              <a:t>maar eerder iemand van waarde)</a:t>
            </a:r>
            <a:endParaRPr lang="nl-NL" dirty="0">
              <a:solidFill>
                <a:srgbClr val="0000FF"/>
              </a:solidFill>
            </a:endParaRPr>
          </a:p>
          <a:p>
            <a:endParaRPr lang="nl-N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rgbClr val="0000FF"/>
                </a:solidFill>
              </a:rPr>
              <a:t>Wat mensen aangeven als hun succes factoren?</a:t>
            </a:r>
            <a:endParaRPr lang="nl-NL" dirty="0">
              <a:solidFill>
                <a:srgbClr val="0000FF"/>
              </a:solidFill>
            </a:endParaRPr>
          </a:p>
        </p:txBody>
      </p:sp>
      <p:sp>
        <p:nvSpPr>
          <p:cNvPr id="3" name="Tijdelijke aanduiding voor inhoud 2"/>
          <p:cNvSpPr>
            <a:spLocks noGrp="1"/>
          </p:cNvSpPr>
          <p:nvPr>
            <p:ph idx="1"/>
          </p:nvPr>
        </p:nvSpPr>
        <p:spPr>
          <a:xfrm>
            <a:off x="457200" y="1600200"/>
            <a:ext cx="8435280" cy="5069160"/>
          </a:xfrm>
        </p:spPr>
        <p:txBody>
          <a:bodyPr>
            <a:normAutofit fontScale="77500" lnSpcReduction="20000"/>
          </a:bodyPr>
          <a:lstStyle/>
          <a:p>
            <a:pPr>
              <a:buNone/>
            </a:pPr>
            <a:r>
              <a:rPr lang="nl-NL" dirty="0">
                <a:solidFill>
                  <a:srgbClr val="0000FF"/>
                </a:solidFill>
              </a:rPr>
              <a:t>1. Zelf vertrouwen, geloof, overtuigingen		39%</a:t>
            </a:r>
          </a:p>
          <a:p>
            <a:pPr>
              <a:buNone/>
            </a:pPr>
            <a:r>
              <a:rPr lang="nl-NL" dirty="0">
                <a:solidFill>
                  <a:srgbClr val="0000FF"/>
                </a:solidFill>
              </a:rPr>
              <a:t>2. Plezier, humor 					30%</a:t>
            </a:r>
          </a:p>
          <a:p>
            <a:pPr>
              <a:buNone/>
            </a:pPr>
            <a:r>
              <a:rPr lang="nl-NL" dirty="0">
                <a:solidFill>
                  <a:srgbClr val="0000FF"/>
                </a:solidFill>
              </a:rPr>
              <a:t>3. Missie, doel 					28%</a:t>
            </a:r>
          </a:p>
          <a:p>
            <a:pPr>
              <a:buNone/>
            </a:pPr>
            <a:r>
              <a:rPr lang="nl-NL" dirty="0">
                <a:solidFill>
                  <a:srgbClr val="0000FF"/>
                </a:solidFill>
              </a:rPr>
              <a:t>4. Doorzetten	 					27%</a:t>
            </a:r>
          </a:p>
          <a:p>
            <a:pPr>
              <a:buNone/>
            </a:pPr>
            <a:r>
              <a:rPr lang="nl-NL" dirty="0">
                <a:solidFill>
                  <a:srgbClr val="0000FF"/>
                </a:solidFill>
              </a:rPr>
              <a:t>5. Wijsheid, kennis, inzicht, begrip, leren, </a:t>
            </a:r>
          </a:p>
          <a:p>
            <a:pPr>
              <a:buNone/>
            </a:pPr>
            <a:r>
              <a:rPr lang="nl-NL" dirty="0">
                <a:solidFill>
                  <a:srgbClr val="0000FF"/>
                </a:solidFill>
              </a:rPr>
              <a:t>	groeien, ontwikkelen 				25%</a:t>
            </a:r>
          </a:p>
          <a:p>
            <a:pPr>
              <a:buNone/>
            </a:pPr>
            <a:r>
              <a:rPr lang="nl-NL" dirty="0">
                <a:solidFill>
                  <a:srgbClr val="0000FF"/>
                </a:solidFill>
              </a:rPr>
              <a:t>6. Passie, enthousiasme				23%</a:t>
            </a:r>
          </a:p>
          <a:p>
            <a:pPr>
              <a:buNone/>
            </a:pPr>
            <a:r>
              <a:rPr lang="nl-NL" dirty="0">
                <a:solidFill>
                  <a:srgbClr val="0000FF"/>
                </a:solidFill>
              </a:rPr>
              <a:t>7. Eerlijkheid, openheid 				22%</a:t>
            </a:r>
          </a:p>
          <a:p>
            <a:pPr>
              <a:buNone/>
            </a:pPr>
            <a:r>
              <a:rPr lang="nl-NL" dirty="0">
                <a:solidFill>
                  <a:srgbClr val="0000FF"/>
                </a:solidFill>
              </a:rPr>
              <a:t>8. Authenticiteit 					16%</a:t>
            </a:r>
          </a:p>
          <a:p>
            <a:pPr>
              <a:buNone/>
            </a:pPr>
            <a:r>
              <a:rPr lang="nl-NL" dirty="0">
                <a:solidFill>
                  <a:srgbClr val="0000FF"/>
                </a:solidFill>
              </a:rPr>
              <a:t>9. Acceptatie, respect 				16%</a:t>
            </a:r>
          </a:p>
          <a:p>
            <a:pPr>
              <a:buNone/>
            </a:pPr>
            <a:r>
              <a:rPr lang="nl-NL" dirty="0">
                <a:solidFill>
                  <a:srgbClr val="0000FF"/>
                </a:solidFill>
              </a:rPr>
              <a:t>10. Moed, courage			 		15%</a:t>
            </a:r>
          </a:p>
          <a:p>
            <a:pPr>
              <a:buNone/>
            </a:pPr>
            <a:endParaRPr lang="nl-NL" dirty="0">
              <a:solidFill>
                <a:srgbClr val="0000FF"/>
              </a:solidFill>
            </a:endParaRPr>
          </a:p>
          <a:p>
            <a:pPr>
              <a:buNone/>
            </a:pPr>
            <a:r>
              <a:rPr lang="nl-NL" sz="3600" b="1" dirty="0">
                <a:solidFill>
                  <a:srgbClr val="0000FF"/>
                </a:solidFill>
              </a:rPr>
              <a:t>Wat zijn jouw succes factoren?</a:t>
            </a:r>
            <a:r>
              <a:rPr lang="nl-NL" dirty="0">
                <a:solidFill>
                  <a:srgbClr val="0000FF"/>
                </a:solidFill>
              </a:rPr>
              <a:t> </a:t>
            </a:r>
          </a:p>
          <a:p>
            <a:pPr>
              <a:buNone/>
            </a:pPr>
            <a:endParaRPr lang="nl-NL" dirty="0">
              <a:solidFill>
                <a:srgbClr val="0000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7384"/>
            <a:ext cx="8229600" cy="850106"/>
          </a:xfrm>
        </p:spPr>
        <p:txBody>
          <a:bodyPr>
            <a:normAutofit/>
          </a:bodyPr>
          <a:lstStyle/>
          <a:p>
            <a:r>
              <a:rPr lang="nl-NL" sz="4800" b="1" dirty="0">
                <a:solidFill>
                  <a:srgbClr val="0000FF"/>
                </a:solidFill>
              </a:rPr>
              <a:t>Succes door Dankbaar te zijn</a:t>
            </a:r>
          </a:p>
        </p:txBody>
      </p:sp>
      <p:sp>
        <p:nvSpPr>
          <p:cNvPr id="3" name="Tijdelijke aanduiding voor inhoud 2"/>
          <p:cNvSpPr>
            <a:spLocks noGrp="1"/>
          </p:cNvSpPr>
          <p:nvPr>
            <p:ph idx="1"/>
          </p:nvPr>
        </p:nvSpPr>
        <p:spPr>
          <a:xfrm>
            <a:off x="457200" y="736104"/>
            <a:ext cx="8229600" cy="1828800"/>
          </a:xfrm>
        </p:spPr>
        <p:txBody>
          <a:bodyPr/>
          <a:lstStyle/>
          <a:p>
            <a:pPr>
              <a:buNone/>
            </a:pPr>
            <a:r>
              <a:rPr lang="nl-NL" dirty="0">
                <a:solidFill>
                  <a:srgbClr val="0000FF"/>
                </a:solidFill>
              </a:rPr>
              <a:t>Hoe oefenen in dankbaarheid ons gezonder, gelukkiger en socialer kan maken.</a:t>
            </a:r>
          </a:p>
          <a:p>
            <a:pPr>
              <a:buNone/>
            </a:pPr>
            <a:r>
              <a:rPr lang="nl-NL" dirty="0">
                <a:solidFill>
                  <a:srgbClr val="0000FF"/>
                </a:solidFill>
              </a:rPr>
              <a:t>De weg naar succes in jouw leven</a:t>
            </a:r>
          </a:p>
        </p:txBody>
      </p:sp>
      <p:sp>
        <p:nvSpPr>
          <p:cNvPr id="4" name="Tekstvak 3"/>
          <p:cNvSpPr txBox="1"/>
          <p:nvPr/>
        </p:nvSpPr>
        <p:spPr>
          <a:xfrm>
            <a:off x="0" y="3068960"/>
            <a:ext cx="3541162" cy="461665"/>
          </a:xfrm>
          <a:prstGeom prst="rect">
            <a:avLst/>
          </a:prstGeom>
          <a:noFill/>
        </p:spPr>
        <p:txBody>
          <a:bodyPr wrap="none" rtlCol="0">
            <a:spAutoFit/>
          </a:bodyPr>
          <a:lstStyle/>
          <a:p>
            <a:pPr>
              <a:tabLst>
                <a:tab pos="273050" algn="l"/>
              </a:tabLst>
            </a:pPr>
            <a:r>
              <a:rPr lang="nl-NL" sz="2400" i="1" dirty="0">
                <a:solidFill>
                  <a:srgbClr val="0000FF"/>
                </a:solidFill>
              </a:rPr>
              <a:t>1.	Waar je op focust groeit:</a:t>
            </a:r>
          </a:p>
        </p:txBody>
      </p:sp>
      <p:pic>
        <p:nvPicPr>
          <p:cNvPr id="5" name="Afbeelding 4" descr="met dankbaarheid.jpg"/>
          <p:cNvPicPr/>
          <p:nvPr/>
        </p:nvPicPr>
        <p:blipFill>
          <a:blip r:embed="rId2" cstate="print"/>
          <a:srcRect b="9437"/>
          <a:stretch>
            <a:fillRect/>
          </a:stretch>
        </p:blipFill>
        <p:spPr>
          <a:xfrm>
            <a:off x="3779912" y="2974444"/>
            <a:ext cx="5364088" cy="3883556"/>
          </a:xfrm>
          <a:prstGeom prst="rect">
            <a:avLst/>
          </a:prstGeom>
        </p:spPr>
      </p:pic>
      <p:sp>
        <p:nvSpPr>
          <p:cNvPr id="6" name="Tekstvak 5"/>
          <p:cNvSpPr txBox="1"/>
          <p:nvPr/>
        </p:nvSpPr>
        <p:spPr>
          <a:xfrm>
            <a:off x="0" y="3645024"/>
            <a:ext cx="3058530" cy="1569660"/>
          </a:xfrm>
          <a:prstGeom prst="rect">
            <a:avLst/>
          </a:prstGeom>
          <a:noFill/>
        </p:spPr>
        <p:txBody>
          <a:bodyPr wrap="none" rtlCol="0">
            <a:spAutoFit/>
          </a:bodyPr>
          <a:lstStyle/>
          <a:p>
            <a:pPr>
              <a:tabLst>
                <a:tab pos="273050" algn="l"/>
              </a:tabLst>
            </a:pPr>
            <a:r>
              <a:rPr lang="nl-NL" sz="2400" i="1" dirty="0">
                <a:solidFill>
                  <a:srgbClr val="0000FF"/>
                </a:solidFill>
              </a:rPr>
              <a:t>2.	Als je daaraan </a:t>
            </a:r>
          </a:p>
          <a:p>
            <a:pPr indent="273050"/>
            <a:r>
              <a:rPr lang="nl-NL" sz="2400" i="1" dirty="0">
                <a:solidFill>
                  <a:srgbClr val="0000FF"/>
                </a:solidFill>
              </a:rPr>
              <a:t>de betekenis van </a:t>
            </a:r>
          </a:p>
          <a:p>
            <a:pPr indent="273050"/>
            <a:r>
              <a:rPr lang="nl-NL" sz="2400" i="1" dirty="0">
                <a:solidFill>
                  <a:srgbClr val="0000FF"/>
                </a:solidFill>
              </a:rPr>
              <a:t>dankbaarheid geeft, </a:t>
            </a:r>
          </a:p>
          <a:p>
            <a:pPr indent="273050"/>
            <a:r>
              <a:rPr lang="nl-NL" sz="2400" i="1" dirty="0">
                <a:solidFill>
                  <a:srgbClr val="0000FF"/>
                </a:solidFill>
              </a:rPr>
              <a:t>maakt het je blij.</a:t>
            </a:r>
          </a:p>
        </p:txBody>
      </p:sp>
      <p:sp>
        <p:nvSpPr>
          <p:cNvPr id="7" name="Tekstvak 6"/>
          <p:cNvSpPr txBox="1"/>
          <p:nvPr/>
        </p:nvSpPr>
        <p:spPr>
          <a:xfrm>
            <a:off x="0" y="5373216"/>
            <a:ext cx="2811026" cy="461665"/>
          </a:xfrm>
          <a:prstGeom prst="rect">
            <a:avLst/>
          </a:prstGeom>
          <a:noFill/>
        </p:spPr>
        <p:txBody>
          <a:bodyPr wrap="none" rtlCol="0">
            <a:spAutoFit/>
          </a:bodyPr>
          <a:lstStyle/>
          <a:p>
            <a:pPr>
              <a:tabLst>
                <a:tab pos="273050" algn="l"/>
              </a:tabLst>
            </a:pPr>
            <a:r>
              <a:rPr lang="nl-NL" sz="2400" i="1" dirty="0">
                <a:solidFill>
                  <a:srgbClr val="0000FF"/>
                </a:solidFill>
              </a:rPr>
              <a:t>3.	Wat doe je ermee?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04664"/>
            <a:ext cx="5770984" cy="1143000"/>
          </a:xfrm>
        </p:spPr>
        <p:txBody>
          <a:bodyPr>
            <a:normAutofit fontScale="90000"/>
          </a:bodyPr>
          <a:lstStyle/>
          <a:p>
            <a:r>
              <a:rPr lang="nl-NL" b="1" dirty="0">
                <a:solidFill>
                  <a:srgbClr val="0000FF"/>
                </a:solidFill>
              </a:rPr>
              <a:t>Maak een dankbaarheidsboekje </a:t>
            </a:r>
          </a:p>
        </p:txBody>
      </p:sp>
      <p:sp>
        <p:nvSpPr>
          <p:cNvPr id="3" name="Tijdelijke aanduiding voor inhoud 2"/>
          <p:cNvSpPr>
            <a:spLocks noGrp="1"/>
          </p:cNvSpPr>
          <p:nvPr>
            <p:ph idx="1"/>
          </p:nvPr>
        </p:nvSpPr>
        <p:spPr>
          <a:xfrm>
            <a:off x="179512" y="2964085"/>
            <a:ext cx="7776864" cy="4065315"/>
          </a:xfrm>
        </p:spPr>
        <p:txBody>
          <a:bodyPr>
            <a:normAutofit lnSpcReduction="10000"/>
          </a:bodyPr>
          <a:lstStyle/>
          <a:p>
            <a:pPr marL="534988" indent="-534988">
              <a:buNone/>
            </a:pPr>
            <a:r>
              <a:rPr lang="nl-NL" dirty="0">
                <a:solidFill>
                  <a:srgbClr val="0000FF"/>
                </a:solidFill>
              </a:rPr>
              <a:t>Maak er iedere dag een feestje van om drie dingen op te schrijven: </a:t>
            </a:r>
          </a:p>
          <a:p>
            <a:pPr marL="534988" indent="-534988">
              <a:buNone/>
            </a:pPr>
            <a:r>
              <a:rPr lang="nl-NL" dirty="0">
                <a:solidFill>
                  <a:srgbClr val="0000FF"/>
                </a:solidFill>
              </a:rPr>
              <a:t>1 . Waar heb je opgefocust? </a:t>
            </a:r>
          </a:p>
          <a:p>
            <a:pPr marL="534988" indent="-534988">
              <a:buNone/>
            </a:pPr>
            <a:r>
              <a:rPr lang="nl-NL" dirty="0">
                <a:solidFill>
                  <a:srgbClr val="0000FF"/>
                </a:solidFill>
              </a:rPr>
              <a:t>2 . Waaraan heb je de betekenis van dankbaarheid gegeven?</a:t>
            </a:r>
          </a:p>
          <a:p>
            <a:pPr marL="534988" indent="-534988">
              <a:buAutoNum type="arabicPeriod" startAt="3"/>
            </a:pPr>
            <a:r>
              <a:rPr lang="nl-NL" dirty="0">
                <a:solidFill>
                  <a:srgbClr val="0000FF"/>
                </a:solidFill>
              </a:rPr>
              <a:t>Wat dat met je gedaan heeft, of wat jij er mee gedaan hebt.</a:t>
            </a:r>
          </a:p>
          <a:p>
            <a:pPr marL="534988" indent="-534988">
              <a:buAutoNum type="arabicPeriod" startAt="3"/>
            </a:pPr>
            <a:r>
              <a:rPr lang="nl-NL" dirty="0">
                <a:solidFill>
                  <a:srgbClr val="0000FF"/>
                </a:solidFill>
              </a:rPr>
              <a:t>Neem het de volgende keer mee!</a:t>
            </a:r>
          </a:p>
        </p:txBody>
      </p:sp>
      <p:pic>
        <p:nvPicPr>
          <p:cNvPr id="6" name="Afbeelding 5" descr="dagboek.jpg"/>
          <p:cNvPicPr/>
          <p:nvPr/>
        </p:nvPicPr>
        <p:blipFill>
          <a:blip r:embed="rId2" cstate="print"/>
          <a:stretch>
            <a:fillRect/>
          </a:stretch>
        </p:blipFill>
        <p:spPr>
          <a:xfrm rot="625130">
            <a:off x="6969345" y="414322"/>
            <a:ext cx="1946144" cy="27046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908720"/>
          </a:xfrm>
        </p:spPr>
        <p:txBody>
          <a:bodyPr/>
          <a:lstStyle/>
          <a:p>
            <a:r>
              <a:rPr lang="nl-NL" b="1" dirty="0">
                <a:solidFill>
                  <a:srgbClr val="0000FF"/>
                </a:solidFill>
              </a:rPr>
              <a:t>Oefening in dankbaarheid</a:t>
            </a:r>
          </a:p>
        </p:txBody>
      </p:sp>
      <p:sp>
        <p:nvSpPr>
          <p:cNvPr id="3" name="Tijdelijke aanduiding voor inhoud 2"/>
          <p:cNvSpPr>
            <a:spLocks noGrp="1"/>
          </p:cNvSpPr>
          <p:nvPr>
            <p:ph idx="1"/>
          </p:nvPr>
        </p:nvSpPr>
        <p:spPr>
          <a:xfrm>
            <a:off x="0" y="764704"/>
            <a:ext cx="8532440" cy="6093296"/>
          </a:xfrm>
        </p:spPr>
        <p:txBody>
          <a:bodyPr>
            <a:normAutofit fontScale="40000" lnSpcReduction="20000"/>
          </a:bodyPr>
          <a:lstStyle/>
          <a:p>
            <a:pPr marL="0" indent="0">
              <a:buNone/>
            </a:pPr>
            <a:r>
              <a:rPr lang="nl-NL" sz="3800" dirty="0">
                <a:solidFill>
                  <a:srgbClr val="0000FF"/>
                </a:solidFill>
              </a:rPr>
              <a:t>Denk een paar minuten na over wat er goed is in je leven. Telkens wanneer je met een ‘ja’ kunt antwoorden op een van de vragen in de oefening, pauzeer je een ogenblik. Zeg in jezelf of hardop ‘dank je wel’ tegen het leven, de kosmos, of tegen iets wat groter is dan jij, welke naam je dat ook geeft. </a:t>
            </a:r>
          </a:p>
          <a:p>
            <a:pPr>
              <a:buNone/>
            </a:pPr>
            <a:r>
              <a:rPr lang="nl-NL" sz="3800" dirty="0">
                <a:solidFill>
                  <a:srgbClr val="0000FF"/>
                </a:solidFill>
              </a:rPr>
              <a:t> </a:t>
            </a:r>
          </a:p>
          <a:p>
            <a:pPr lvl="0"/>
            <a:r>
              <a:rPr lang="nl-NL" sz="3800" dirty="0">
                <a:solidFill>
                  <a:srgbClr val="0000FF"/>
                </a:solidFill>
              </a:rPr>
              <a:t>Begin aan je lichaam te denken, terwijl je voor het moment alle eventuele pijn en pijntjes vergeet. </a:t>
            </a:r>
          </a:p>
          <a:p>
            <a:pPr lvl="0" indent="12700">
              <a:buNone/>
            </a:pPr>
            <a:r>
              <a:rPr lang="nl-NL" sz="3800" dirty="0">
                <a:solidFill>
                  <a:srgbClr val="0000FF"/>
                </a:solidFill>
              </a:rPr>
              <a:t>Kun je horen? </a:t>
            </a:r>
          </a:p>
          <a:p>
            <a:pPr lvl="0" indent="12700">
              <a:buNone/>
            </a:pPr>
            <a:r>
              <a:rPr lang="nl-NL" sz="3800" dirty="0">
                <a:solidFill>
                  <a:srgbClr val="0000FF"/>
                </a:solidFill>
              </a:rPr>
              <a:t>Kun je lopen? </a:t>
            </a:r>
          </a:p>
          <a:p>
            <a:pPr lvl="0" indent="12700">
              <a:buNone/>
            </a:pPr>
            <a:r>
              <a:rPr lang="nl-NL" sz="3800" dirty="0">
                <a:solidFill>
                  <a:srgbClr val="0000FF"/>
                </a:solidFill>
              </a:rPr>
              <a:t>Ben je goed gevoed?</a:t>
            </a:r>
          </a:p>
          <a:p>
            <a:pPr lvl="0" indent="12700">
              <a:buNone/>
            </a:pPr>
            <a:r>
              <a:rPr lang="nl-NL" sz="3800" dirty="0">
                <a:solidFill>
                  <a:srgbClr val="0000FF"/>
                </a:solidFill>
              </a:rPr>
              <a:t> Zeg dank je wel.</a:t>
            </a:r>
          </a:p>
          <a:p>
            <a:pPr>
              <a:buNone/>
            </a:pPr>
            <a:r>
              <a:rPr lang="nl-NL" sz="3800" dirty="0">
                <a:solidFill>
                  <a:srgbClr val="0000FF"/>
                </a:solidFill>
              </a:rPr>
              <a:t> </a:t>
            </a:r>
          </a:p>
          <a:p>
            <a:pPr lvl="0"/>
            <a:r>
              <a:rPr lang="nl-NL" sz="3800" dirty="0">
                <a:solidFill>
                  <a:srgbClr val="0000FF"/>
                </a:solidFill>
              </a:rPr>
              <a:t>Denk aan de mensen met wie jij je leven hebt gedeeld. </a:t>
            </a:r>
          </a:p>
          <a:p>
            <a:pPr lvl="0" indent="12700">
              <a:buNone/>
            </a:pPr>
            <a:r>
              <a:rPr lang="nl-NL" sz="3800" dirty="0">
                <a:solidFill>
                  <a:srgbClr val="0000FF"/>
                </a:solidFill>
              </a:rPr>
              <a:t>Ga terug naar je jeugd. </a:t>
            </a:r>
          </a:p>
          <a:p>
            <a:pPr lvl="0" indent="12700">
              <a:buNone/>
            </a:pPr>
            <a:r>
              <a:rPr lang="nl-NL" sz="3800" dirty="0">
                <a:solidFill>
                  <a:srgbClr val="0000FF"/>
                </a:solidFill>
              </a:rPr>
              <a:t>Welke goede herinneringen heb je aan liefhebbende ouders, grootouders, onderwijzers of schoolvrienden? </a:t>
            </a:r>
          </a:p>
          <a:p>
            <a:pPr lvl="0" indent="12700">
              <a:buNone/>
            </a:pPr>
            <a:r>
              <a:rPr lang="nl-NL" sz="3800" dirty="0">
                <a:solidFill>
                  <a:srgbClr val="0000FF"/>
                </a:solidFill>
              </a:rPr>
              <a:t>Zeg dank je wel.</a:t>
            </a:r>
          </a:p>
          <a:p>
            <a:pPr>
              <a:buNone/>
            </a:pPr>
            <a:r>
              <a:rPr lang="nl-NL" sz="3800" dirty="0">
                <a:solidFill>
                  <a:srgbClr val="0000FF"/>
                </a:solidFill>
              </a:rPr>
              <a:t> </a:t>
            </a:r>
          </a:p>
          <a:p>
            <a:pPr lvl="0"/>
            <a:r>
              <a:rPr lang="nl-NL" sz="3800" dirty="0">
                <a:solidFill>
                  <a:srgbClr val="0000FF"/>
                </a:solidFill>
              </a:rPr>
              <a:t>Laat je gedachten gaan over degenen die je nu om je heen hebt. </a:t>
            </a:r>
          </a:p>
          <a:p>
            <a:pPr lvl="0" indent="12700">
              <a:buNone/>
            </a:pPr>
            <a:r>
              <a:rPr lang="nl-NL" sz="3800" dirty="0">
                <a:solidFill>
                  <a:srgbClr val="0000FF"/>
                </a:solidFill>
              </a:rPr>
              <a:t>Wordt je leven verrijkt door een partner, kinderen, collega’s, vrienden of zelfs een lievelingsdier? Zeg dank je wel.</a:t>
            </a:r>
          </a:p>
          <a:p>
            <a:pPr>
              <a:buNone/>
            </a:pPr>
            <a:r>
              <a:rPr lang="nl-NL" sz="3800" dirty="0">
                <a:solidFill>
                  <a:srgbClr val="0000FF"/>
                </a:solidFill>
              </a:rPr>
              <a:t> </a:t>
            </a:r>
          </a:p>
          <a:p>
            <a:pPr lvl="0"/>
            <a:r>
              <a:rPr lang="nl-NL" sz="3800" dirty="0">
                <a:solidFill>
                  <a:srgbClr val="0000FF"/>
                </a:solidFill>
              </a:rPr>
              <a:t>Denk aan alles wat je met plezier doet. </a:t>
            </a:r>
          </a:p>
          <a:p>
            <a:pPr lvl="0" indent="12700">
              <a:buNone/>
            </a:pPr>
            <a:r>
              <a:rPr lang="nl-NL" sz="3800" dirty="0">
                <a:solidFill>
                  <a:srgbClr val="0000FF"/>
                </a:solidFill>
              </a:rPr>
              <a:t>Hou je van sport, koken of lekker eten, of van het park of buiten de stad wandelen? </a:t>
            </a:r>
          </a:p>
          <a:p>
            <a:pPr lvl="0" indent="12700">
              <a:buNone/>
            </a:pPr>
            <a:r>
              <a:rPr lang="nl-NL" sz="3800" dirty="0">
                <a:solidFill>
                  <a:srgbClr val="0000FF"/>
                </a:solidFill>
              </a:rPr>
              <a:t>Hou je van het gegons van de stad? </a:t>
            </a:r>
          </a:p>
          <a:p>
            <a:pPr lvl="0" indent="12700">
              <a:buNone/>
            </a:pPr>
            <a:r>
              <a:rPr lang="nl-NL" sz="3800" dirty="0">
                <a:solidFill>
                  <a:srgbClr val="0000FF"/>
                </a:solidFill>
              </a:rPr>
              <a:t>Raak je door je favoriete muziek in vervoering? </a:t>
            </a:r>
          </a:p>
          <a:p>
            <a:pPr lvl="0" indent="12700">
              <a:buNone/>
            </a:pPr>
            <a:r>
              <a:rPr lang="nl-NL" sz="3800" dirty="0">
                <a:solidFill>
                  <a:srgbClr val="0000FF"/>
                </a:solidFill>
              </a:rPr>
              <a:t>Geeft lezen je genot en wijsheid? </a:t>
            </a:r>
          </a:p>
          <a:p>
            <a:pPr lvl="0" indent="12700">
              <a:buNone/>
            </a:pPr>
            <a:r>
              <a:rPr lang="nl-NL" sz="3800" dirty="0">
                <a:solidFill>
                  <a:srgbClr val="0000FF"/>
                </a:solidFill>
              </a:rPr>
              <a:t>Zeg dank je wel.</a:t>
            </a:r>
          </a:p>
          <a:p>
            <a:pPr>
              <a:buNone/>
            </a:pPr>
            <a:r>
              <a:rPr lang="nl-NL" dirty="0"/>
              <a:t> </a:t>
            </a:r>
          </a:p>
          <a:p>
            <a:endParaRPr lang="nl-N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908720"/>
          </a:xfrm>
        </p:spPr>
        <p:txBody>
          <a:bodyPr>
            <a:normAutofit/>
          </a:bodyPr>
          <a:lstStyle/>
          <a:p>
            <a:r>
              <a:rPr lang="nl-NL" b="1" dirty="0">
                <a:solidFill>
                  <a:srgbClr val="0000FF"/>
                </a:solidFill>
              </a:rPr>
              <a:t>Oefening in dankbaarheid (2)</a:t>
            </a:r>
          </a:p>
        </p:txBody>
      </p:sp>
      <p:sp>
        <p:nvSpPr>
          <p:cNvPr id="4" name="Tijdelijke aanduiding voor inhoud 2"/>
          <p:cNvSpPr>
            <a:spLocks noGrp="1"/>
          </p:cNvSpPr>
          <p:nvPr>
            <p:ph idx="1"/>
          </p:nvPr>
        </p:nvSpPr>
        <p:spPr>
          <a:xfrm>
            <a:off x="0" y="1052736"/>
            <a:ext cx="8532440" cy="2808312"/>
          </a:xfrm>
        </p:spPr>
        <p:txBody>
          <a:bodyPr>
            <a:normAutofit fontScale="47500" lnSpcReduction="20000"/>
          </a:bodyPr>
          <a:lstStyle/>
          <a:p>
            <a:pPr>
              <a:buNone/>
            </a:pPr>
            <a:endParaRPr lang="nl-NL" sz="3800" dirty="0">
              <a:solidFill>
                <a:srgbClr val="0000FF"/>
              </a:solidFill>
            </a:endParaRPr>
          </a:p>
          <a:p>
            <a:pPr marL="324000" lvl="0">
              <a:spcBef>
                <a:spcPts val="0"/>
              </a:spcBef>
            </a:pPr>
            <a:r>
              <a:rPr lang="nl-NL" sz="3800" dirty="0">
                <a:solidFill>
                  <a:srgbClr val="0000FF"/>
                </a:solidFill>
              </a:rPr>
              <a:t>Denk aan de mensen met wie jij je leven hebt gedeeld. </a:t>
            </a:r>
          </a:p>
          <a:p>
            <a:pPr lvl="0" indent="12700">
              <a:buNone/>
            </a:pPr>
            <a:r>
              <a:rPr lang="nl-NL" sz="3800" dirty="0">
                <a:solidFill>
                  <a:srgbClr val="0000FF"/>
                </a:solidFill>
              </a:rPr>
              <a:t>Ga terug naar je jeugd. </a:t>
            </a:r>
          </a:p>
          <a:p>
            <a:pPr lvl="0" indent="12700">
              <a:buNone/>
            </a:pPr>
            <a:r>
              <a:rPr lang="nl-NL" sz="3800" dirty="0">
                <a:solidFill>
                  <a:srgbClr val="0000FF"/>
                </a:solidFill>
              </a:rPr>
              <a:t>Welke goede herinneringen heb je aan liefhebbende ouders, grootouders, onderwijzers of schoolvrienden? </a:t>
            </a:r>
          </a:p>
          <a:p>
            <a:pPr lvl="0" indent="12700">
              <a:buNone/>
            </a:pPr>
            <a:r>
              <a:rPr lang="nl-NL" sz="3800" dirty="0">
                <a:solidFill>
                  <a:srgbClr val="0000FF"/>
                </a:solidFill>
              </a:rPr>
              <a:t>Zeg dank je wel.</a:t>
            </a:r>
          </a:p>
          <a:p>
            <a:pPr>
              <a:buNone/>
            </a:pPr>
            <a:r>
              <a:rPr lang="nl-NL" sz="3800" dirty="0">
                <a:solidFill>
                  <a:srgbClr val="0000FF"/>
                </a:solidFill>
              </a:rPr>
              <a:t> </a:t>
            </a:r>
          </a:p>
          <a:p>
            <a:pPr lvl="0"/>
            <a:r>
              <a:rPr lang="nl-NL" sz="3800" dirty="0">
                <a:solidFill>
                  <a:srgbClr val="0000FF"/>
                </a:solidFill>
              </a:rPr>
              <a:t>Laat je gedachten gaan over degenen die je nu om je heen hebt. </a:t>
            </a:r>
          </a:p>
          <a:p>
            <a:pPr lvl="0" indent="12700">
              <a:buNone/>
            </a:pPr>
            <a:r>
              <a:rPr lang="nl-NL" sz="3800" dirty="0">
                <a:solidFill>
                  <a:srgbClr val="0000FF"/>
                </a:solidFill>
              </a:rPr>
              <a:t>Wordt je leven verrijkt door een partner, kinderen, collega’s, vrienden of zelfs een lievelingsdier? Zeg dank je wel.</a:t>
            </a:r>
            <a:r>
              <a:rPr lang="nl-NL" dirty="0"/>
              <a:t> </a:t>
            </a:r>
          </a:p>
          <a:p>
            <a:endParaRPr lang="nl-NL" dirty="0"/>
          </a:p>
        </p:txBody>
      </p:sp>
      <p:pic>
        <p:nvPicPr>
          <p:cNvPr id="5" name="Afbeelding 4" descr="dankbaar.jpg"/>
          <p:cNvPicPr/>
          <p:nvPr/>
        </p:nvPicPr>
        <p:blipFill>
          <a:blip r:embed="rId2" cstate="print"/>
          <a:stretch>
            <a:fillRect/>
          </a:stretch>
        </p:blipFill>
        <p:spPr>
          <a:xfrm rot="367933">
            <a:off x="4031885" y="3759683"/>
            <a:ext cx="5009258" cy="310315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a:spLocks noGrp="1"/>
          </p:cNvSpPr>
          <p:nvPr>
            <p:ph idx="1"/>
          </p:nvPr>
        </p:nvSpPr>
        <p:spPr>
          <a:xfrm>
            <a:off x="0" y="692696"/>
            <a:ext cx="8532440" cy="2808312"/>
          </a:xfrm>
        </p:spPr>
        <p:txBody>
          <a:bodyPr>
            <a:normAutofit fontScale="70000" lnSpcReduction="20000"/>
          </a:bodyPr>
          <a:lstStyle/>
          <a:p>
            <a:pPr>
              <a:buNone/>
            </a:pPr>
            <a:r>
              <a:rPr lang="nl-NL" sz="3800" dirty="0">
                <a:solidFill>
                  <a:srgbClr val="0000FF"/>
                </a:solidFill>
              </a:rPr>
              <a:t> </a:t>
            </a:r>
          </a:p>
          <a:p>
            <a:pPr lvl="0" indent="12700">
              <a:spcBef>
                <a:spcPts val="0"/>
              </a:spcBef>
              <a:buNone/>
            </a:pPr>
            <a:r>
              <a:rPr lang="nl-NL" sz="3800" dirty="0">
                <a:solidFill>
                  <a:srgbClr val="0000FF"/>
                </a:solidFill>
              </a:rPr>
              <a:t>Denk aan alles wat je met plezier doet. </a:t>
            </a:r>
          </a:p>
          <a:p>
            <a:pPr lvl="0" indent="12700">
              <a:buNone/>
            </a:pPr>
            <a:r>
              <a:rPr lang="nl-NL" sz="3800" dirty="0">
                <a:solidFill>
                  <a:srgbClr val="0000FF"/>
                </a:solidFill>
              </a:rPr>
              <a:t>Hou je van sport, koken of lekker eten, of van het park of buiten de stad wandelen? </a:t>
            </a:r>
          </a:p>
          <a:p>
            <a:pPr lvl="0" indent="12700">
              <a:buNone/>
            </a:pPr>
            <a:r>
              <a:rPr lang="nl-NL" sz="3800" dirty="0">
                <a:solidFill>
                  <a:srgbClr val="0000FF"/>
                </a:solidFill>
              </a:rPr>
              <a:t>Raak je door je favoriete muziek in vervoering? </a:t>
            </a:r>
          </a:p>
          <a:p>
            <a:pPr lvl="0" indent="12700">
              <a:buNone/>
            </a:pPr>
            <a:r>
              <a:rPr lang="nl-NL" sz="3800" dirty="0">
                <a:solidFill>
                  <a:srgbClr val="0000FF"/>
                </a:solidFill>
              </a:rPr>
              <a:t>Geeft lezen je genot en wijsheid? </a:t>
            </a:r>
          </a:p>
          <a:p>
            <a:pPr lvl="0" indent="12700">
              <a:buNone/>
            </a:pPr>
            <a:r>
              <a:rPr lang="nl-NL" sz="3800" dirty="0">
                <a:solidFill>
                  <a:srgbClr val="0000FF"/>
                </a:solidFill>
              </a:rPr>
              <a:t>Zeg dank je wel.</a:t>
            </a:r>
            <a:endParaRPr lang="nl-NL" dirty="0"/>
          </a:p>
          <a:p>
            <a:endParaRPr lang="nl-NL" dirty="0"/>
          </a:p>
        </p:txBody>
      </p:sp>
      <p:sp>
        <p:nvSpPr>
          <p:cNvPr id="5" name="Titel 1"/>
          <p:cNvSpPr>
            <a:spLocks noGrp="1"/>
          </p:cNvSpPr>
          <p:nvPr>
            <p:ph type="title"/>
          </p:nvPr>
        </p:nvSpPr>
        <p:spPr>
          <a:xfrm>
            <a:off x="457200" y="0"/>
            <a:ext cx="8229600" cy="908720"/>
          </a:xfrm>
        </p:spPr>
        <p:txBody>
          <a:bodyPr>
            <a:normAutofit/>
          </a:bodyPr>
          <a:lstStyle/>
          <a:p>
            <a:r>
              <a:rPr lang="nl-NL" b="1" dirty="0">
                <a:solidFill>
                  <a:srgbClr val="0000FF"/>
                </a:solidFill>
              </a:rPr>
              <a:t>Oefening in dankbaarheid (3)</a:t>
            </a:r>
          </a:p>
        </p:txBody>
      </p:sp>
      <p:pic>
        <p:nvPicPr>
          <p:cNvPr id="36866" name="Picture 2" descr="Wie sieht es mit Sport in der Schwangerschaft aus? Was ist ..."/>
          <p:cNvPicPr>
            <a:picLocks noChangeAspect="1" noChangeArrowheads="1"/>
          </p:cNvPicPr>
          <p:nvPr/>
        </p:nvPicPr>
        <p:blipFill>
          <a:blip r:embed="rId2" cstate="print"/>
          <a:srcRect t="76473"/>
          <a:stretch>
            <a:fillRect/>
          </a:stretch>
        </p:blipFill>
        <p:spPr bwMode="auto">
          <a:xfrm>
            <a:off x="5436096" y="5733256"/>
            <a:ext cx="3295650" cy="775371"/>
          </a:xfrm>
          <a:prstGeom prst="rect">
            <a:avLst/>
          </a:prstGeom>
          <a:noFill/>
        </p:spPr>
      </p:pic>
      <p:pic>
        <p:nvPicPr>
          <p:cNvPr id="7" name="Picture 2" descr="Wie sieht es mit Sport in der Schwangerschaft aus? Was ist ..."/>
          <p:cNvPicPr>
            <a:picLocks noChangeAspect="1" noChangeArrowheads="1"/>
          </p:cNvPicPr>
          <p:nvPr/>
        </p:nvPicPr>
        <p:blipFill>
          <a:blip r:embed="rId2" cstate="print"/>
          <a:srcRect t="21849" b="49747"/>
          <a:stretch>
            <a:fillRect/>
          </a:stretch>
        </p:blipFill>
        <p:spPr bwMode="auto">
          <a:xfrm>
            <a:off x="323528" y="3717032"/>
            <a:ext cx="3295650" cy="936104"/>
          </a:xfrm>
          <a:prstGeom prst="rect">
            <a:avLst/>
          </a:prstGeom>
          <a:noFill/>
        </p:spPr>
      </p:pic>
      <p:pic>
        <p:nvPicPr>
          <p:cNvPr id="36868" name="Picture 4" descr="koken"/>
          <p:cNvPicPr>
            <a:picLocks noChangeAspect="1" noChangeArrowheads="1"/>
          </p:cNvPicPr>
          <p:nvPr/>
        </p:nvPicPr>
        <p:blipFill>
          <a:blip r:embed="rId3" cstate="print"/>
          <a:srcRect/>
          <a:stretch>
            <a:fillRect/>
          </a:stretch>
        </p:blipFill>
        <p:spPr bwMode="auto">
          <a:xfrm>
            <a:off x="6012160" y="2420888"/>
            <a:ext cx="3131840" cy="2162743"/>
          </a:xfrm>
          <a:prstGeom prst="rect">
            <a:avLst/>
          </a:prstGeom>
          <a:noFill/>
        </p:spPr>
      </p:pic>
      <p:pic>
        <p:nvPicPr>
          <p:cNvPr id="36871" name="Picture 7"/>
          <p:cNvPicPr>
            <a:picLocks noChangeAspect="1" noChangeArrowheads="1"/>
          </p:cNvPicPr>
          <p:nvPr/>
        </p:nvPicPr>
        <p:blipFill>
          <a:blip r:embed="rId4" cstate="print"/>
          <a:srcRect/>
          <a:stretch>
            <a:fillRect/>
          </a:stretch>
        </p:blipFill>
        <p:spPr bwMode="auto">
          <a:xfrm>
            <a:off x="323528" y="4869160"/>
            <a:ext cx="2304256" cy="1793851"/>
          </a:xfrm>
          <a:prstGeom prst="rect">
            <a:avLst/>
          </a:prstGeom>
          <a:noFill/>
          <a:ln w="9525">
            <a:noFill/>
            <a:miter lim="800000"/>
            <a:headEnd/>
            <a:tailEnd/>
          </a:ln>
        </p:spPr>
      </p:pic>
      <p:pic>
        <p:nvPicPr>
          <p:cNvPr id="36873" name="Picture 9" descr="Pics Photos - Muziek"/>
          <p:cNvPicPr>
            <a:picLocks noChangeAspect="1" noChangeArrowheads="1"/>
          </p:cNvPicPr>
          <p:nvPr/>
        </p:nvPicPr>
        <p:blipFill>
          <a:blip r:embed="rId5" cstate="print"/>
          <a:srcRect/>
          <a:stretch>
            <a:fillRect/>
          </a:stretch>
        </p:blipFill>
        <p:spPr bwMode="auto">
          <a:xfrm>
            <a:off x="3275856" y="4581128"/>
            <a:ext cx="3351189" cy="11261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0-#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6868"/>
                                        </p:tgtEl>
                                        <p:attrNameLst>
                                          <p:attrName>style.visibility</p:attrName>
                                        </p:attrNameLst>
                                      </p:cBhvr>
                                      <p:to>
                                        <p:strVal val="visible"/>
                                      </p:to>
                                    </p:set>
                                    <p:anim calcmode="lin" valueType="num">
                                      <p:cBhvr additive="base">
                                        <p:cTn id="49" dur="500" fill="hold"/>
                                        <p:tgtEl>
                                          <p:spTgt spid="36868"/>
                                        </p:tgtEl>
                                        <p:attrNameLst>
                                          <p:attrName>ppt_x</p:attrName>
                                        </p:attrNameLst>
                                      </p:cBhvr>
                                      <p:tavLst>
                                        <p:tav tm="0">
                                          <p:val>
                                            <p:strVal val="0-#ppt_w/2"/>
                                          </p:val>
                                        </p:tav>
                                        <p:tav tm="100000">
                                          <p:val>
                                            <p:strVal val="#ppt_x"/>
                                          </p:val>
                                        </p:tav>
                                      </p:tavLst>
                                    </p:anim>
                                    <p:anim calcmode="lin" valueType="num">
                                      <p:cBhvr additive="base">
                                        <p:cTn id="50" dur="500" fill="hold"/>
                                        <p:tgtEl>
                                          <p:spTgt spid="3686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6871"/>
                                        </p:tgtEl>
                                        <p:attrNameLst>
                                          <p:attrName>style.visibility</p:attrName>
                                        </p:attrNameLst>
                                      </p:cBhvr>
                                      <p:to>
                                        <p:strVal val="visible"/>
                                      </p:to>
                                    </p:set>
                                    <p:anim calcmode="lin" valueType="num">
                                      <p:cBhvr additive="base">
                                        <p:cTn id="55" dur="500" fill="hold"/>
                                        <p:tgtEl>
                                          <p:spTgt spid="36871"/>
                                        </p:tgtEl>
                                        <p:attrNameLst>
                                          <p:attrName>ppt_x</p:attrName>
                                        </p:attrNameLst>
                                      </p:cBhvr>
                                      <p:tavLst>
                                        <p:tav tm="0">
                                          <p:val>
                                            <p:strVal val="0-#ppt_w/2"/>
                                          </p:val>
                                        </p:tav>
                                        <p:tav tm="100000">
                                          <p:val>
                                            <p:strVal val="#ppt_x"/>
                                          </p:val>
                                        </p:tav>
                                      </p:tavLst>
                                    </p:anim>
                                    <p:anim calcmode="lin" valueType="num">
                                      <p:cBhvr additive="base">
                                        <p:cTn id="56" dur="500" fill="hold"/>
                                        <p:tgtEl>
                                          <p:spTgt spid="3687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6873"/>
                                        </p:tgtEl>
                                        <p:attrNameLst>
                                          <p:attrName>style.visibility</p:attrName>
                                        </p:attrNameLst>
                                      </p:cBhvr>
                                      <p:to>
                                        <p:strVal val="visible"/>
                                      </p:to>
                                    </p:set>
                                    <p:anim calcmode="lin" valueType="num">
                                      <p:cBhvr additive="base">
                                        <p:cTn id="61" dur="500" fill="hold"/>
                                        <p:tgtEl>
                                          <p:spTgt spid="36873"/>
                                        </p:tgtEl>
                                        <p:attrNameLst>
                                          <p:attrName>ppt_x</p:attrName>
                                        </p:attrNameLst>
                                      </p:cBhvr>
                                      <p:tavLst>
                                        <p:tav tm="0">
                                          <p:val>
                                            <p:strVal val="0-#ppt_w/2"/>
                                          </p:val>
                                        </p:tav>
                                        <p:tav tm="100000">
                                          <p:val>
                                            <p:strVal val="#ppt_x"/>
                                          </p:val>
                                        </p:tav>
                                      </p:tavLst>
                                    </p:anim>
                                    <p:anim calcmode="lin" valueType="num">
                                      <p:cBhvr additive="base">
                                        <p:cTn id="62" dur="500" fill="hold"/>
                                        <p:tgtEl>
                                          <p:spTgt spid="3687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36866"/>
                                        </p:tgtEl>
                                        <p:attrNameLst>
                                          <p:attrName>style.visibility</p:attrName>
                                        </p:attrNameLst>
                                      </p:cBhvr>
                                      <p:to>
                                        <p:strVal val="visible"/>
                                      </p:to>
                                    </p:set>
                                    <p:anim calcmode="lin" valueType="num">
                                      <p:cBhvr additive="base">
                                        <p:cTn id="67" dur="500" fill="hold"/>
                                        <p:tgtEl>
                                          <p:spTgt spid="36866"/>
                                        </p:tgtEl>
                                        <p:attrNameLst>
                                          <p:attrName>ppt_x</p:attrName>
                                        </p:attrNameLst>
                                      </p:cBhvr>
                                      <p:tavLst>
                                        <p:tav tm="0">
                                          <p:val>
                                            <p:strVal val="0-#ppt_w/2"/>
                                          </p:val>
                                        </p:tav>
                                        <p:tav tm="100000">
                                          <p:val>
                                            <p:strVal val="#ppt_x"/>
                                          </p:val>
                                        </p:tav>
                                      </p:tavLst>
                                    </p:anim>
                                    <p:anim calcmode="lin" valueType="num">
                                      <p:cBhvr additive="base">
                                        <p:cTn id="68" dur="500" fill="hold"/>
                                        <p:tgtEl>
                                          <p:spTgt spid="368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850106"/>
          </a:xfrm>
        </p:spPr>
        <p:txBody>
          <a:bodyPr/>
          <a:lstStyle/>
          <a:p>
            <a:r>
              <a:rPr lang="nl-NL" b="1" dirty="0">
                <a:solidFill>
                  <a:srgbClr val="0000FF"/>
                </a:solidFill>
              </a:rPr>
              <a:t>Oog patronen</a:t>
            </a:r>
          </a:p>
        </p:txBody>
      </p:sp>
      <p:sp>
        <p:nvSpPr>
          <p:cNvPr id="3" name="Tijdelijke aanduiding voor inhoud 2"/>
          <p:cNvSpPr>
            <a:spLocks noGrp="1"/>
          </p:cNvSpPr>
          <p:nvPr>
            <p:ph idx="1"/>
          </p:nvPr>
        </p:nvSpPr>
        <p:spPr>
          <a:xfrm>
            <a:off x="467544" y="908720"/>
            <a:ext cx="8229600" cy="1080120"/>
          </a:xfrm>
        </p:spPr>
        <p:txBody>
          <a:bodyPr>
            <a:normAutofit fontScale="70000" lnSpcReduction="20000"/>
          </a:bodyPr>
          <a:lstStyle/>
          <a:p>
            <a:pPr>
              <a:buNone/>
            </a:pPr>
            <a:r>
              <a:rPr lang="nl-NL" dirty="0">
                <a:solidFill>
                  <a:srgbClr val="0000FF"/>
                </a:solidFill>
              </a:rPr>
              <a:t>William James, Richard Bandler + John Grinder, Robert </a:t>
            </a:r>
            <a:r>
              <a:rPr lang="nl-NL" dirty="0" err="1">
                <a:solidFill>
                  <a:srgbClr val="0000FF"/>
                </a:solidFill>
              </a:rPr>
              <a:t>Dilts</a:t>
            </a:r>
            <a:endParaRPr lang="nl-NL" dirty="0">
              <a:solidFill>
                <a:srgbClr val="0000FF"/>
              </a:solidFill>
            </a:endParaRPr>
          </a:p>
          <a:p>
            <a:pPr marL="0" indent="0">
              <a:buNone/>
            </a:pPr>
            <a:r>
              <a:rPr lang="nl-NL" dirty="0">
                <a:solidFill>
                  <a:srgbClr val="0000FF"/>
                </a:solidFill>
              </a:rPr>
              <a:t>Nuttig om een beter rapport te krijgen door hetzelfde representatie systeem te gebruiken.</a:t>
            </a:r>
          </a:p>
        </p:txBody>
      </p:sp>
      <p:pic>
        <p:nvPicPr>
          <p:cNvPr id="12" name="Afbeelding 11" descr="oogpatronen2.jpg"/>
          <p:cNvPicPr>
            <a:picLocks noChangeAspect="1"/>
          </p:cNvPicPr>
          <p:nvPr/>
        </p:nvPicPr>
        <p:blipFill>
          <a:blip r:embed="rId2" cstate="print"/>
          <a:stretch>
            <a:fillRect/>
          </a:stretch>
        </p:blipFill>
        <p:spPr>
          <a:xfrm>
            <a:off x="0" y="2342329"/>
            <a:ext cx="9144000" cy="451567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lstStyle/>
          <a:p>
            <a:r>
              <a:rPr lang="nl-NL" b="1">
                <a:solidFill>
                  <a:srgbClr val="0000FF"/>
                </a:solidFill>
              </a:rPr>
              <a:t>NLP en Succes</a:t>
            </a:r>
          </a:p>
        </p:txBody>
      </p:sp>
      <p:sp>
        <p:nvSpPr>
          <p:cNvPr id="3" name="Tijdelijke aanduiding voor inhoud 2"/>
          <p:cNvSpPr>
            <a:spLocks noGrp="1"/>
          </p:cNvSpPr>
          <p:nvPr>
            <p:ph idx="1"/>
          </p:nvPr>
        </p:nvSpPr>
        <p:spPr>
          <a:xfrm>
            <a:off x="457200" y="6276453"/>
            <a:ext cx="8229600" cy="608931"/>
          </a:xfrm>
        </p:spPr>
        <p:txBody>
          <a:bodyPr>
            <a:normAutofit fontScale="92500"/>
          </a:bodyPr>
          <a:lstStyle/>
          <a:p>
            <a:pPr>
              <a:buNone/>
            </a:pPr>
            <a:r>
              <a:rPr lang="nl-NL" dirty="0">
                <a:solidFill>
                  <a:srgbClr val="0000FF"/>
                </a:solidFill>
              </a:rPr>
              <a:t>Maak een sprong naar je volgende succesmoment!</a:t>
            </a:r>
          </a:p>
        </p:txBody>
      </p:sp>
      <p:pic>
        <p:nvPicPr>
          <p:cNvPr id="1026" name="Picture 16" descr="a-happy-man-jumping-in-the-air.jpg"/>
          <p:cNvPicPr>
            <a:picLocks noChangeAspect="1" noChangeArrowheads="1"/>
          </p:cNvPicPr>
          <p:nvPr/>
        </p:nvPicPr>
        <p:blipFill>
          <a:blip r:embed="rId2" cstate="print"/>
          <a:srcRect l="5415" r="40257"/>
          <a:stretch>
            <a:fillRect/>
          </a:stretch>
        </p:blipFill>
        <p:spPr bwMode="auto">
          <a:xfrm>
            <a:off x="2051721" y="1052736"/>
            <a:ext cx="4320480" cy="5157438"/>
          </a:xfrm>
          <a:prstGeom prst="rect">
            <a:avLst/>
          </a:prstGeom>
          <a:noFill/>
          <a:ln w="9525">
            <a:noFill/>
            <a:miter lim="800000"/>
            <a:headEnd/>
            <a:tailEnd/>
          </a:ln>
        </p:spPr>
      </p:pic>
      <p:pic>
        <p:nvPicPr>
          <p:cNvPr id="5" name="Picture 16" descr="a-happy-man-jumping-in-the-air.jpg"/>
          <p:cNvPicPr>
            <a:picLocks noChangeAspect="1" noChangeArrowheads="1"/>
          </p:cNvPicPr>
          <p:nvPr/>
        </p:nvPicPr>
        <p:blipFill>
          <a:blip r:embed="rId2" cstate="print"/>
          <a:srcRect l="47972" r="40257"/>
          <a:stretch>
            <a:fillRect/>
          </a:stretch>
        </p:blipFill>
        <p:spPr bwMode="auto">
          <a:xfrm>
            <a:off x="6372200" y="1052736"/>
            <a:ext cx="1296144" cy="5157438"/>
          </a:xfrm>
          <a:prstGeom prst="rect">
            <a:avLst/>
          </a:prstGeom>
          <a:noFill/>
          <a:ln w="9525">
            <a:noFill/>
            <a:miter lim="800000"/>
            <a:headEnd/>
            <a:tailEnd/>
          </a:ln>
        </p:spPr>
      </p:pic>
      <p:pic>
        <p:nvPicPr>
          <p:cNvPr id="7" name="Picture 16" descr="a-happy-man-jumping-in-the-air.jpg"/>
          <p:cNvPicPr>
            <a:picLocks noChangeAspect="1" noChangeArrowheads="1"/>
          </p:cNvPicPr>
          <p:nvPr/>
        </p:nvPicPr>
        <p:blipFill>
          <a:blip r:embed="rId2" cstate="print"/>
          <a:srcRect l="47972" r="40257"/>
          <a:stretch>
            <a:fillRect/>
          </a:stretch>
        </p:blipFill>
        <p:spPr bwMode="auto">
          <a:xfrm>
            <a:off x="7668344" y="1052736"/>
            <a:ext cx="1475656" cy="5157438"/>
          </a:xfrm>
          <a:prstGeom prst="rect">
            <a:avLst/>
          </a:prstGeom>
          <a:noFill/>
          <a:ln w="9525">
            <a:noFill/>
            <a:miter lim="800000"/>
            <a:headEnd/>
            <a:tailEnd/>
          </a:ln>
        </p:spPr>
      </p:pic>
      <p:pic>
        <p:nvPicPr>
          <p:cNvPr id="8" name="Picture 16" descr="a-happy-man-jumping-in-the-air.jpg"/>
          <p:cNvPicPr>
            <a:picLocks noChangeAspect="1" noChangeArrowheads="1"/>
          </p:cNvPicPr>
          <p:nvPr/>
        </p:nvPicPr>
        <p:blipFill>
          <a:blip r:embed="rId2" cstate="print"/>
          <a:srcRect l="5415" r="82814"/>
          <a:stretch>
            <a:fillRect/>
          </a:stretch>
        </p:blipFill>
        <p:spPr bwMode="auto">
          <a:xfrm>
            <a:off x="1115616" y="1052736"/>
            <a:ext cx="936104" cy="5157438"/>
          </a:xfrm>
          <a:prstGeom prst="rect">
            <a:avLst/>
          </a:prstGeom>
          <a:noFill/>
          <a:ln w="9525">
            <a:noFill/>
            <a:miter lim="800000"/>
            <a:headEnd/>
            <a:tailEnd/>
          </a:ln>
        </p:spPr>
      </p:pic>
      <p:pic>
        <p:nvPicPr>
          <p:cNvPr id="9" name="Picture 16" descr="a-happy-man-jumping-in-the-air.jpg"/>
          <p:cNvPicPr>
            <a:picLocks noChangeAspect="1" noChangeArrowheads="1"/>
          </p:cNvPicPr>
          <p:nvPr/>
        </p:nvPicPr>
        <p:blipFill>
          <a:blip r:embed="rId2" cstate="print"/>
          <a:srcRect l="5415" r="82814"/>
          <a:stretch>
            <a:fillRect/>
          </a:stretch>
        </p:blipFill>
        <p:spPr bwMode="auto">
          <a:xfrm>
            <a:off x="0" y="1052736"/>
            <a:ext cx="1115616" cy="5157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67544" y="0"/>
            <a:ext cx="8229600" cy="850106"/>
          </a:xfrm>
        </p:spPr>
        <p:txBody>
          <a:bodyPr/>
          <a:lstStyle/>
          <a:p>
            <a:r>
              <a:rPr lang="nl-NL" b="1" dirty="0">
                <a:solidFill>
                  <a:srgbClr val="0000FF"/>
                </a:solidFill>
              </a:rPr>
              <a:t>Oog patronen (2)</a:t>
            </a:r>
          </a:p>
        </p:txBody>
      </p:sp>
      <p:pic>
        <p:nvPicPr>
          <p:cNvPr id="7" name="Afbeelding 6" descr="OOGPATRONENEN 3.jpg"/>
          <p:cNvPicPr>
            <a:picLocks noChangeAspect="1"/>
          </p:cNvPicPr>
          <p:nvPr/>
        </p:nvPicPr>
        <p:blipFill>
          <a:blip r:embed="rId2" cstate="print"/>
          <a:stretch>
            <a:fillRect/>
          </a:stretch>
        </p:blipFill>
        <p:spPr>
          <a:xfrm>
            <a:off x="0" y="1484784"/>
            <a:ext cx="9144000" cy="452447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67544" y="0"/>
            <a:ext cx="8229600" cy="850106"/>
          </a:xfrm>
        </p:spPr>
        <p:txBody>
          <a:bodyPr/>
          <a:lstStyle/>
          <a:p>
            <a:r>
              <a:rPr lang="nl-NL" b="1" dirty="0">
                <a:solidFill>
                  <a:srgbClr val="0000FF"/>
                </a:solidFill>
              </a:rPr>
              <a:t>Oog patronen (3)</a:t>
            </a:r>
          </a:p>
        </p:txBody>
      </p:sp>
      <p:pic>
        <p:nvPicPr>
          <p:cNvPr id="5" name="Afbeelding 4" descr="oogpatronen4.jpg"/>
          <p:cNvPicPr>
            <a:picLocks noChangeAspect="1"/>
          </p:cNvPicPr>
          <p:nvPr/>
        </p:nvPicPr>
        <p:blipFill>
          <a:blip r:embed="rId2" cstate="print"/>
          <a:stretch>
            <a:fillRect/>
          </a:stretch>
        </p:blipFill>
        <p:spPr>
          <a:xfrm>
            <a:off x="0" y="1556792"/>
            <a:ext cx="9144000" cy="451567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EF8B1-DCDF-451B-8A31-2D83623B305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D120AC3E-CDDB-48EF-ACAD-AB0182360522}"/>
              </a:ext>
            </a:extLst>
          </p:cNvPr>
          <p:cNvSpPr>
            <a:spLocks noGrp="1"/>
          </p:cNvSpPr>
          <p:nvPr>
            <p:ph idx="1"/>
          </p:nvPr>
        </p:nvSpPr>
        <p:spPr>
          <a:xfrm>
            <a:off x="457200" y="5838130"/>
            <a:ext cx="4258816" cy="903237"/>
          </a:xfrm>
        </p:spPr>
        <p:txBody>
          <a:bodyPr>
            <a:normAutofit fontScale="40000" lnSpcReduction="20000"/>
          </a:bodyPr>
          <a:lstStyle/>
          <a:p>
            <a:pPr marL="0" indent="0">
              <a:buNone/>
            </a:pPr>
            <a:r>
              <a:rPr lang="nl-NL" dirty="0" err="1"/>
              <a:t>Vc</a:t>
            </a:r>
            <a:r>
              <a:rPr lang="nl-NL" dirty="0"/>
              <a:t> = Visuele constructie 	</a:t>
            </a:r>
            <a:r>
              <a:rPr lang="nl-NL" dirty="0" err="1"/>
              <a:t>Vh</a:t>
            </a:r>
            <a:r>
              <a:rPr lang="nl-NL" dirty="0"/>
              <a:t> = Visuele herinnering</a:t>
            </a:r>
          </a:p>
          <a:p>
            <a:pPr marL="0" indent="0">
              <a:buNone/>
            </a:pPr>
            <a:r>
              <a:rPr lang="nl-NL" dirty="0"/>
              <a:t>Ac = Auditieve constructie 	Ah = Auditieve herinnering</a:t>
            </a:r>
          </a:p>
          <a:p>
            <a:pPr marL="0" indent="0">
              <a:buNone/>
            </a:pPr>
            <a:r>
              <a:rPr lang="nl-NL" dirty="0"/>
              <a:t>K = Kinesthetisch (gevoel) 	Ad = Auditief digitaal (denken) </a:t>
            </a:r>
          </a:p>
          <a:p>
            <a:pPr marL="0" indent="0">
              <a:buNone/>
            </a:pPr>
            <a:r>
              <a:rPr lang="nl-NL" dirty="0" err="1"/>
              <a:t>Olfactoir</a:t>
            </a:r>
            <a:r>
              <a:rPr lang="nl-NL" dirty="0"/>
              <a:t> en </a:t>
            </a:r>
            <a:r>
              <a:rPr lang="nl-NL" dirty="0" err="1"/>
              <a:t>Gustatief</a:t>
            </a:r>
            <a:endParaRPr lang="nl-NL" dirty="0"/>
          </a:p>
          <a:p>
            <a:pPr marL="0" indent="0">
              <a:buNone/>
            </a:pPr>
            <a:endParaRPr lang="nl-NL" dirty="0"/>
          </a:p>
        </p:txBody>
      </p:sp>
      <p:pic>
        <p:nvPicPr>
          <p:cNvPr id="4" name="Afbeelding 3">
            <a:extLst>
              <a:ext uri="{FF2B5EF4-FFF2-40B4-BE49-F238E27FC236}">
                <a16:creationId xmlns:a16="http://schemas.microsoft.com/office/drawing/2014/main" id="{5437EBA7-9225-4416-8238-9FB8EE6C8CE6}"/>
              </a:ext>
            </a:extLst>
          </p:cNvPr>
          <p:cNvPicPr/>
          <p:nvPr/>
        </p:nvPicPr>
        <p:blipFill>
          <a:blip r:embed="rId2" cstate="print">
            <a:lum bright="-20000" contrast="40000"/>
          </a:blip>
          <a:srcRect/>
          <a:stretch>
            <a:fillRect/>
          </a:stretch>
        </p:blipFill>
        <p:spPr bwMode="auto">
          <a:xfrm>
            <a:off x="438905" y="116632"/>
            <a:ext cx="8075240" cy="5721499"/>
          </a:xfrm>
          <a:prstGeom prst="rect">
            <a:avLst/>
          </a:prstGeom>
          <a:noFill/>
          <a:ln w="9525">
            <a:noFill/>
            <a:miter lim="800000"/>
            <a:headEnd/>
            <a:tailEnd/>
          </a:ln>
        </p:spPr>
      </p:pic>
      <p:sp>
        <p:nvSpPr>
          <p:cNvPr id="5" name="WordArt 390">
            <a:extLst>
              <a:ext uri="{FF2B5EF4-FFF2-40B4-BE49-F238E27FC236}">
                <a16:creationId xmlns:a16="http://schemas.microsoft.com/office/drawing/2014/main" id="{FB29A90F-529A-467D-9F7D-2ACE1826AE06}"/>
              </a:ext>
            </a:extLst>
          </p:cNvPr>
          <p:cNvSpPr txBox="1">
            <a:spLocks noChangeArrowheads="1" noChangeShapeType="1" noTextEdit="1"/>
          </p:cNvSpPr>
          <p:nvPr/>
        </p:nvSpPr>
        <p:spPr bwMode="auto">
          <a:xfrm>
            <a:off x="5724128" y="5868001"/>
            <a:ext cx="2068830" cy="735965"/>
          </a:xfrm>
          <a:prstGeom prst="rect">
            <a:avLst/>
          </a:prstGeom>
          <a:extLst>
            <a:ext uri="{AF507438-7753-43E0-B8FC-AC1667EBCBE1}">
              <a14:hiddenEffects xmlns:a14="http://schemas.microsoft.com/office/drawing/2010/main">
                <a:effectLst/>
              </a14:hiddenEffects>
            </a:ext>
          </a:extLst>
        </p:spPr>
        <p:txBody>
          <a:bodyPr wrap="square" numCol="1" fromWordArt="1">
            <a:prstTxWarp prst="textSlantUp">
              <a:avLst>
                <a:gd name="adj" fmla="val 55556"/>
              </a:avLst>
            </a:prstTxWarp>
            <a:spAutoFit/>
          </a:bodyPr>
          <a:lstStyle/>
          <a:p>
            <a:pPr algn="ctr">
              <a:spcAft>
                <a:spcPts val="0"/>
              </a:spcAft>
            </a:pPr>
            <a:r>
              <a:rPr lang="nl-NL" sz="3600">
                <a:ln w="9525" cap="flat" cmpd="sng" algn="ctr">
                  <a:solidFill>
                    <a:srgbClr val="000000"/>
                  </a:solidFill>
                  <a:prstDash val="solid"/>
                  <a:round/>
                </a:ln>
                <a:solidFill>
                  <a:srgbClr val="000000"/>
                </a:solidFill>
                <a:effectLst/>
                <a:latin typeface="Arial Black" panose="020B0A04020102020204" pitchFamily="34" charset="0"/>
                <a:ea typeface="Times New Roman" panose="02020603050405020304" pitchFamily="18" charset="0"/>
              </a:rPr>
              <a:t>VAKOG</a:t>
            </a:r>
            <a:endParaRPr lang="nl-NL"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484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rgbClr val="0000FF"/>
                </a:solidFill>
              </a:rPr>
              <a:t>Welk Voorkeur Representatie Systeem hebben deze personen?</a:t>
            </a:r>
          </a:p>
        </p:txBody>
      </p:sp>
      <p:pic>
        <p:nvPicPr>
          <p:cNvPr id="2051" name="Picture 10" descr="leftlooking.jpg"/>
          <p:cNvPicPr>
            <a:picLocks noChangeAspect="1" noChangeArrowheads="1"/>
          </p:cNvPicPr>
          <p:nvPr/>
        </p:nvPicPr>
        <p:blipFill>
          <a:blip r:embed="rId2" cstate="print"/>
          <a:srcRect/>
          <a:stretch>
            <a:fillRect/>
          </a:stretch>
        </p:blipFill>
        <p:spPr bwMode="auto">
          <a:xfrm>
            <a:off x="5724128" y="1556792"/>
            <a:ext cx="3456384" cy="2120126"/>
          </a:xfrm>
          <a:prstGeom prst="rect">
            <a:avLst/>
          </a:prstGeom>
          <a:noFill/>
          <a:ln w="9525">
            <a:noFill/>
            <a:miter lim="800000"/>
            <a:headEnd/>
            <a:tailEnd/>
          </a:ln>
        </p:spPr>
      </p:pic>
      <p:pic>
        <p:nvPicPr>
          <p:cNvPr id="2054" name="Picture 8" descr="eyemovements.jpg"/>
          <p:cNvPicPr>
            <a:picLocks noChangeAspect="1" noChangeArrowheads="1"/>
          </p:cNvPicPr>
          <p:nvPr/>
        </p:nvPicPr>
        <p:blipFill>
          <a:blip r:embed="rId3" cstate="print">
            <a:lum bright="20000" contrast="20000"/>
          </a:blip>
          <a:srcRect/>
          <a:stretch>
            <a:fillRect/>
          </a:stretch>
        </p:blipFill>
        <p:spPr bwMode="auto">
          <a:xfrm>
            <a:off x="0" y="4869161"/>
            <a:ext cx="3702048" cy="1988840"/>
          </a:xfrm>
          <a:prstGeom prst="rect">
            <a:avLst/>
          </a:prstGeom>
          <a:noFill/>
          <a:ln w="9525">
            <a:noFill/>
            <a:miter lim="800000"/>
            <a:headEnd/>
            <a:tailEnd/>
          </a:ln>
        </p:spPr>
      </p:pic>
      <p:pic>
        <p:nvPicPr>
          <p:cNvPr id="12" name="Picture 6"/>
          <p:cNvPicPr>
            <a:picLocks noChangeAspect="1" noChangeArrowheads="1"/>
          </p:cNvPicPr>
          <p:nvPr/>
        </p:nvPicPr>
        <p:blipFill>
          <a:blip r:embed="rId4" cstate="print">
            <a:lum bright="10000" contrast="10000"/>
          </a:blip>
          <a:srcRect/>
          <a:stretch>
            <a:fillRect/>
          </a:stretch>
        </p:blipFill>
        <p:spPr bwMode="auto">
          <a:xfrm>
            <a:off x="0" y="1556792"/>
            <a:ext cx="3670720" cy="2160240"/>
          </a:xfrm>
          <a:prstGeom prst="rect">
            <a:avLst/>
          </a:prstGeom>
          <a:noFill/>
          <a:ln w="9525">
            <a:noFill/>
            <a:miter lim="800000"/>
            <a:headEnd/>
            <a:tailEnd/>
          </a:ln>
        </p:spPr>
      </p:pic>
      <p:sp>
        <p:nvSpPr>
          <p:cNvPr id="14" name="Tijdelijke aanduiding voor inhoud 2"/>
          <p:cNvSpPr>
            <a:spLocks noGrp="1"/>
          </p:cNvSpPr>
          <p:nvPr>
            <p:ph idx="1"/>
          </p:nvPr>
        </p:nvSpPr>
        <p:spPr>
          <a:xfrm>
            <a:off x="4716016" y="3717032"/>
            <a:ext cx="3672408" cy="3140968"/>
          </a:xfrm>
        </p:spPr>
        <p:txBody>
          <a:bodyPr>
            <a:noAutofit/>
          </a:bodyPr>
          <a:lstStyle/>
          <a:p>
            <a:pPr>
              <a:buNone/>
            </a:pPr>
            <a:r>
              <a:rPr lang="nl-NL" sz="2800" dirty="0">
                <a:solidFill>
                  <a:srgbClr val="0000FF"/>
                </a:solidFill>
              </a:rPr>
              <a:t>Visuele Constructie</a:t>
            </a:r>
          </a:p>
          <a:p>
            <a:pPr>
              <a:buNone/>
            </a:pPr>
            <a:r>
              <a:rPr lang="nl-NL" sz="2800" dirty="0">
                <a:solidFill>
                  <a:srgbClr val="0000FF"/>
                </a:solidFill>
              </a:rPr>
              <a:t>Visuele Herinnering</a:t>
            </a:r>
          </a:p>
          <a:p>
            <a:pPr>
              <a:buNone/>
            </a:pPr>
            <a:r>
              <a:rPr lang="nl-NL" sz="2800" dirty="0">
                <a:solidFill>
                  <a:srgbClr val="0000FF"/>
                </a:solidFill>
              </a:rPr>
              <a:t>Auditieve Constructie</a:t>
            </a:r>
          </a:p>
          <a:p>
            <a:pPr>
              <a:buNone/>
            </a:pPr>
            <a:r>
              <a:rPr lang="nl-NL" sz="2800" dirty="0">
                <a:solidFill>
                  <a:srgbClr val="0000FF"/>
                </a:solidFill>
              </a:rPr>
              <a:t>Auditieve Herinnering</a:t>
            </a:r>
          </a:p>
          <a:p>
            <a:pPr>
              <a:buNone/>
            </a:pPr>
            <a:r>
              <a:rPr lang="nl-NL" sz="2800" dirty="0">
                <a:solidFill>
                  <a:srgbClr val="0000FF"/>
                </a:solidFill>
              </a:rPr>
              <a:t>Kinesthetisch</a:t>
            </a:r>
          </a:p>
          <a:p>
            <a:pPr>
              <a:buNone/>
            </a:pPr>
            <a:r>
              <a:rPr lang="nl-NL" sz="2800" dirty="0">
                <a:solidFill>
                  <a:srgbClr val="0000FF"/>
                </a:solidFill>
              </a:rPr>
              <a:t>Auditief digitaal</a:t>
            </a:r>
          </a:p>
          <a:p>
            <a:pPr>
              <a:buNone/>
            </a:pPr>
            <a:endParaRPr lang="nl-NL" sz="2800" dirty="0">
              <a:solidFill>
                <a:srgbClr val="0000FF"/>
              </a:solidFill>
            </a:endParaRPr>
          </a:p>
        </p:txBody>
      </p:sp>
      <p:sp>
        <p:nvSpPr>
          <p:cNvPr id="15" name="Tekstvak 14"/>
          <p:cNvSpPr txBox="1"/>
          <p:nvPr/>
        </p:nvSpPr>
        <p:spPr>
          <a:xfrm>
            <a:off x="95200" y="3068960"/>
            <a:ext cx="444352" cy="707886"/>
          </a:xfrm>
          <a:prstGeom prst="rect">
            <a:avLst/>
          </a:prstGeom>
          <a:noFill/>
        </p:spPr>
        <p:txBody>
          <a:bodyPr wrap="none" rtlCol="0">
            <a:spAutoFit/>
          </a:bodyPr>
          <a:lstStyle/>
          <a:p>
            <a:r>
              <a:rPr lang="en-US" sz="4000" b="1" dirty="0">
                <a:solidFill>
                  <a:srgbClr val="0000FF"/>
                </a:solidFill>
              </a:rPr>
              <a:t>1</a:t>
            </a:r>
            <a:endParaRPr lang="nl-NL" b="1" dirty="0">
              <a:solidFill>
                <a:srgbClr val="0000FF"/>
              </a:solidFill>
            </a:endParaRPr>
          </a:p>
        </p:txBody>
      </p:sp>
      <p:sp>
        <p:nvSpPr>
          <p:cNvPr id="16" name="Tekstvak 15"/>
          <p:cNvSpPr txBox="1"/>
          <p:nvPr/>
        </p:nvSpPr>
        <p:spPr>
          <a:xfrm>
            <a:off x="8592144" y="3729226"/>
            <a:ext cx="444352" cy="707886"/>
          </a:xfrm>
          <a:prstGeom prst="rect">
            <a:avLst/>
          </a:prstGeom>
          <a:noFill/>
        </p:spPr>
        <p:txBody>
          <a:bodyPr wrap="none" rtlCol="0">
            <a:spAutoFit/>
          </a:bodyPr>
          <a:lstStyle/>
          <a:p>
            <a:r>
              <a:rPr lang="en-US" sz="4000" b="1">
                <a:solidFill>
                  <a:srgbClr val="0000FF"/>
                </a:solidFill>
              </a:rPr>
              <a:t>2</a:t>
            </a:r>
            <a:endParaRPr lang="nl-NL" b="1">
              <a:solidFill>
                <a:srgbClr val="0000FF"/>
              </a:solidFill>
            </a:endParaRPr>
          </a:p>
        </p:txBody>
      </p:sp>
      <p:sp>
        <p:nvSpPr>
          <p:cNvPr id="17" name="Tekstvak 16"/>
          <p:cNvSpPr txBox="1"/>
          <p:nvPr/>
        </p:nvSpPr>
        <p:spPr>
          <a:xfrm>
            <a:off x="3767608" y="6177498"/>
            <a:ext cx="444352" cy="707886"/>
          </a:xfrm>
          <a:prstGeom prst="rect">
            <a:avLst/>
          </a:prstGeom>
          <a:noFill/>
        </p:spPr>
        <p:txBody>
          <a:bodyPr wrap="none" rtlCol="0">
            <a:spAutoFit/>
          </a:bodyPr>
          <a:lstStyle/>
          <a:p>
            <a:r>
              <a:rPr lang="en-US" sz="4000" b="1">
                <a:solidFill>
                  <a:srgbClr val="0000FF"/>
                </a:solidFill>
              </a:rPr>
              <a:t>3</a:t>
            </a:r>
            <a:endParaRPr lang="nl-NL" b="1">
              <a:solidFill>
                <a:srgbClr val="0000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an-eye-movements-treat-trauma_1.jpg"/>
          <p:cNvPicPr>
            <a:picLocks noChangeAspect="1" noChangeArrowheads="1"/>
          </p:cNvPicPr>
          <p:nvPr/>
        </p:nvPicPr>
        <p:blipFill>
          <a:blip r:embed="rId2" cstate="print"/>
          <a:srcRect/>
          <a:stretch>
            <a:fillRect/>
          </a:stretch>
        </p:blipFill>
        <p:spPr bwMode="auto">
          <a:xfrm>
            <a:off x="0" y="4409728"/>
            <a:ext cx="3468385" cy="2448272"/>
          </a:xfrm>
          <a:prstGeom prst="rect">
            <a:avLst/>
          </a:prstGeom>
          <a:noFill/>
          <a:ln w="9525">
            <a:noFill/>
            <a:miter lim="800000"/>
            <a:headEnd/>
            <a:tailEnd/>
          </a:ln>
        </p:spPr>
      </p:pic>
      <p:pic>
        <p:nvPicPr>
          <p:cNvPr id="5" name="Picture 7" descr="eyemovements.jpg"/>
          <p:cNvPicPr>
            <a:picLocks noChangeAspect="1" noChangeArrowheads="1"/>
          </p:cNvPicPr>
          <p:nvPr/>
        </p:nvPicPr>
        <p:blipFill>
          <a:blip r:embed="rId3" cstate="print">
            <a:lum bright="20000" contrast="20000"/>
          </a:blip>
          <a:srcRect/>
          <a:stretch>
            <a:fillRect/>
          </a:stretch>
        </p:blipFill>
        <p:spPr bwMode="auto">
          <a:xfrm>
            <a:off x="0" y="1628800"/>
            <a:ext cx="3425246" cy="2016224"/>
          </a:xfrm>
          <a:prstGeom prst="rect">
            <a:avLst/>
          </a:prstGeom>
          <a:noFill/>
          <a:ln w="9525">
            <a:noFill/>
            <a:miter lim="800000"/>
            <a:headEnd/>
            <a:tailEnd/>
          </a:ln>
        </p:spPr>
      </p:pic>
      <p:pic>
        <p:nvPicPr>
          <p:cNvPr id="10" name="Afbeelding 9" descr="oogpatronen1.jpg"/>
          <p:cNvPicPr>
            <a:picLocks noChangeAspect="1"/>
          </p:cNvPicPr>
          <p:nvPr/>
        </p:nvPicPr>
        <p:blipFill>
          <a:blip r:embed="rId4" cstate="print"/>
          <a:srcRect r="13584" b="41806"/>
          <a:stretch>
            <a:fillRect/>
          </a:stretch>
        </p:blipFill>
        <p:spPr>
          <a:xfrm>
            <a:off x="4529067" y="1556792"/>
            <a:ext cx="4651445" cy="2088232"/>
          </a:xfrm>
          <a:prstGeom prst="rect">
            <a:avLst/>
          </a:prstGeom>
        </p:spPr>
      </p:pic>
      <p:sp>
        <p:nvSpPr>
          <p:cNvPr id="17" name="Tekstvak 16"/>
          <p:cNvSpPr txBox="1"/>
          <p:nvPr/>
        </p:nvSpPr>
        <p:spPr>
          <a:xfrm>
            <a:off x="3491880" y="6177498"/>
            <a:ext cx="444352" cy="707886"/>
          </a:xfrm>
          <a:prstGeom prst="rect">
            <a:avLst/>
          </a:prstGeom>
          <a:noFill/>
        </p:spPr>
        <p:txBody>
          <a:bodyPr wrap="none" rtlCol="0">
            <a:spAutoFit/>
          </a:bodyPr>
          <a:lstStyle/>
          <a:p>
            <a:r>
              <a:rPr lang="en-US" sz="4000">
                <a:solidFill>
                  <a:srgbClr val="0000FF"/>
                </a:solidFill>
              </a:rPr>
              <a:t>6</a:t>
            </a:r>
            <a:endParaRPr lang="nl-NL">
              <a:solidFill>
                <a:srgbClr val="0000FF"/>
              </a:solidFill>
            </a:endParaRPr>
          </a:p>
        </p:txBody>
      </p:sp>
      <p:sp>
        <p:nvSpPr>
          <p:cNvPr id="18" name="Tekstvak 17"/>
          <p:cNvSpPr txBox="1"/>
          <p:nvPr/>
        </p:nvSpPr>
        <p:spPr>
          <a:xfrm>
            <a:off x="-36512" y="3585210"/>
            <a:ext cx="444352" cy="707886"/>
          </a:xfrm>
          <a:prstGeom prst="rect">
            <a:avLst/>
          </a:prstGeom>
          <a:noFill/>
        </p:spPr>
        <p:txBody>
          <a:bodyPr wrap="none" rtlCol="0">
            <a:spAutoFit/>
          </a:bodyPr>
          <a:lstStyle/>
          <a:p>
            <a:r>
              <a:rPr lang="en-US" sz="4000">
                <a:solidFill>
                  <a:srgbClr val="0000FF"/>
                </a:solidFill>
              </a:rPr>
              <a:t>4</a:t>
            </a:r>
            <a:endParaRPr lang="nl-NL">
              <a:solidFill>
                <a:srgbClr val="0000FF"/>
              </a:solidFill>
            </a:endParaRPr>
          </a:p>
        </p:txBody>
      </p:sp>
      <p:sp>
        <p:nvSpPr>
          <p:cNvPr id="19" name="Tekstvak 18"/>
          <p:cNvSpPr txBox="1"/>
          <p:nvPr/>
        </p:nvSpPr>
        <p:spPr>
          <a:xfrm>
            <a:off x="8664152" y="3657218"/>
            <a:ext cx="444352" cy="707886"/>
          </a:xfrm>
          <a:prstGeom prst="rect">
            <a:avLst/>
          </a:prstGeom>
          <a:noFill/>
        </p:spPr>
        <p:txBody>
          <a:bodyPr wrap="none" rtlCol="0">
            <a:spAutoFit/>
          </a:bodyPr>
          <a:lstStyle/>
          <a:p>
            <a:r>
              <a:rPr lang="en-US" sz="4000">
                <a:solidFill>
                  <a:srgbClr val="0000FF"/>
                </a:solidFill>
              </a:rPr>
              <a:t>5</a:t>
            </a:r>
            <a:endParaRPr lang="nl-NL">
              <a:solidFill>
                <a:srgbClr val="0000FF"/>
              </a:solidFill>
            </a:endParaRPr>
          </a:p>
        </p:txBody>
      </p:sp>
      <p:sp>
        <p:nvSpPr>
          <p:cNvPr id="13" name="Titel 1"/>
          <p:cNvSpPr txBox="1">
            <a:spLocks/>
          </p:cNvSpPr>
          <p:nvPr/>
        </p:nvSpPr>
        <p:spPr>
          <a:xfrm>
            <a:off x="251520" y="274638"/>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0000FF"/>
                </a:solidFill>
                <a:effectLst/>
                <a:uLnTx/>
                <a:uFillTx/>
                <a:latin typeface="+mj-lt"/>
                <a:ea typeface="+mj-ea"/>
                <a:cs typeface="+mj-cs"/>
              </a:rPr>
              <a:t>Welk Voorkeur Representatie Systeem hebben deze personen?</a:t>
            </a:r>
          </a:p>
        </p:txBody>
      </p:sp>
      <p:sp>
        <p:nvSpPr>
          <p:cNvPr id="14" name="Tijdelijke aanduiding voor inhoud 2"/>
          <p:cNvSpPr txBox="1">
            <a:spLocks/>
          </p:cNvSpPr>
          <p:nvPr/>
        </p:nvSpPr>
        <p:spPr>
          <a:xfrm>
            <a:off x="4510336" y="3717032"/>
            <a:ext cx="3672408" cy="31409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800" b="0" i="0" u="none" strike="noStrike" kern="1200" cap="none" spc="0" normalizeH="0" baseline="0" noProof="0">
                <a:ln>
                  <a:noFill/>
                </a:ln>
                <a:solidFill>
                  <a:srgbClr val="0000FF"/>
                </a:solidFill>
                <a:effectLst/>
                <a:uLnTx/>
                <a:uFillTx/>
                <a:latin typeface="+mn-lt"/>
                <a:ea typeface="+mn-ea"/>
                <a:cs typeface="+mn-cs"/>
              </a:rPr>
              <a:t>Visuele Constructie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800" b="0" i="0" u="none" strike="noStrike" kern="1200" cap="none" spc="0" normalizeH="0" baseline="0" noProof="0">
                <a:ln>
                  <a:noFill/>
                </a:ln>
                <a:solidFill>
                  <a:srgbClr val="0000FF"/>
                </a:solidFill>
                <a:effectLst/>
                <a:uLnTx/>
                <a:uFillTx/>
                <a:latin typeface="+mn-lt"/>
                <a:ea typeface="+mn-ea"/>
                <a:cs typeface="+mn-cs"/>
              </a:rPr>
              <a:t>Visuele Herinnering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800" b="0" i="0" u="none" strike="noStrike" kern="1200" cap="none" spc="0" normalizeH="0" baseline="0" noProof="0">
                <a:ln>
                  <a:noFill/>
                </a:ln>
                <a:solidFill>
                  <a:srgbClr val="0000FF"/>
                </a:solidFill>
                <a:effectLst/>
                <a:uLnTx/>
                <a:uFillTx/>
                <a:latin typeface="+mn-lt"/>
                <a:ea typeface="+mn-ea"/>
                <a:cs typeface="+mn-cs"/>
              </a:rPr>
              <a:t>Auditieve Constructie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800" b="0" i="0" u="none" strike="noStrike" kern="1200" cap="none" spc="0" normalizeH="0" baseline="0" noProof="0">
                <a:ln>
                  <a:noFill/>
                </a:ln>
                <a:solidFill>
                  <a:srgbClr val="0000FF"/>
                </a:solidFill>
                <a:effectLst/>
                <a:uLnTx/>
                <a:uFillTx/>
                <a:latin typeface="+mn-lt"/>
                <a:ea typeface="+mn-ea"/>
                <a:cs typeface="+mn-cs"/>
              </a:rPr>
              <a:t>Auditieve Herinnering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800" b="0" i="0" u="none" strike="noStrike" kern="1200" cap="none" spc="0" normalizeH="0" baseline="0" noProof="0">
                <a:ln>
                  <a:noFill/>
                </a:ln>
                <a:solidFill>
                  <a:srgbClr val="0000FF"/>
                </a:solidFill>
                <a:effectLst/>
                <a:uLnTx/>
                <a:uFillTx/>
                <a:latin typeface="+mn-lt"/>
                <a:ea typeface="+mn-ea"/>
                <a:cs typeface="+mn-cs"/>
              </a:rPr>
              <a:t>Kinesthetisch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800" b="0" i="0" u="none" strike="noStrike" kern="1200" cap="none" spc="0" normalizeH="0" baseline="0" noProof="0">
                <a:ln>
                  <a:noFill/>
                </a:ln>
                <a:solidFill>
                  <a:srgbClr val="0000FF"/>
                </a:solidFill>
                <a:effectLst/>
                <a:uLnTx/>
                <a:uFillTx/>
                <a:latin typeface="+mn-lt"/>
                <a:ea typeface="+mn-ea"/>
                <a:cs typeface="+mn-cs"/>
              </a:rPr>
              <a:t>Auditief digitaal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800" b="0" i="0" u="none" strike="noStrike" kern="1200" cap="none" spc="0" normalizeH="0" baseline="0" noProof="0" dirty="0">
              <a:ln>
                <a:noFill/>
              </a:ln>
              <a:solidFill>
                <a:srgbClr val="0000FF"/>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62074"/>
          </a:xfrm>
        </p:spPr>
        <p:txBody>
          <a:bodyPr>
            <a:normAutofit fontScale="90000"/>
          </a:bodyPr>
          <a:lstStyle/>
          <a:p>
            <a:r>
              <a:rPr lang="nl-NL" b="1" dirty="0">
                <a:solidFill>
                  <a:srgbClr val="0000FF"/>
                </a:solidFill>
              </a:rPr>
              <a:t>Demo en oefening Welk Systeem?</a:t>
            </a:r>
          </a:p>
        </p:txBody>
      </p:sp>
      <p:sp>
        <p:nvSpPr>
          <p:cNvPr id="3" name="Tijdelijke aanduiding voor inhoud 2"/>
          <p:cNvSpPr>
            <a:spLocks noGrp="1"/>
          </p:cNvSpPr>
          <p:nvPr>
            <p:ph idx="1"/>
          </p:nvPr>
        </p:nvSpPr>
        <p:spPr>
          <a:xfrm>
            <a:off x="5796136" y="2276872"/>
            <a:ext cx="2890664" cy="720080"/>
          </a:xfrm>
        </p:spPr>
        <p:txBody>
          <a:bodyPr>
            <a:normAutofit/>
          </a:bodyPr>
          <a:lstStyle/>
          <a:p>
            <a:pPr>
              <a:buNone/>
            </a:pPr>
            <a:r>
              <a:rPr lang="nl-NL" sz="2000" b="1" dirty="0">
                <a:solidFill>
                  <a:srgbClr val="0000FF"/>
                </a:solidFill>
              </a:rPr>
              <a:t>………………………………….</a:t>
            </a:r>
          </a:p>
        </p:txBody>
      </p:sp>
      <p:pic>
        <p:nvPicPr>
          <p:cNvPr id="4" name="Afbeelding 3" descr="oogpatr8.bmp"/>
          <p:cNvPicPr/>
          <p:nvPr/>
        </p:nvPicPr>
        <p:blipFill>
          <a:blip r:embed="rId2" cstate="print">
            <a:duotone>
              <a:schemeClr val="accent1">
                <a:shade val="45000"/>
                <a:satMod val="135000"/>
              </a:schemeClr>
              <a:prstClr val="white"/>
            </a:duotone>
            <a:lum bright="-20000" contrast="30000"/>
          </a:blip>
          <a:srcRect l="22388" t="19544" r="47750" b="76925"/>
          <a:stretch>
            <a:fillRect/>
          </a:stretch>
        </p:blipFill>
        <p:spPr bwMode="auto">
          <a:xfrm>
            <a:off x="0" y="1268760"/>
            <a:ext cx="2987824" cy="504056"/>
          </a:xfrm>
          <a:prstGeom prst="rect">
            <a:avLst/>
          </a:prstGeom>
          <a:noFill/>
          <a:ln w="9525">
            <a:noFill/>
            <a:miter lim="800000"/>
            <a:headEnd/>
            <a:tailEnd/>
          </a:ln>
        </p:spPr>
      </p:pic>
      <p:pic>
        <p:nvPicPr>
          <p:cNvPr id="6" name="Afbeelding 5" descr="oogpatr8.bmp"/>
          <p:cNvPicPr/>
          <p:nvPr/>
        </p:nvPicPr>
        <p:blipFill>
          <a:blip r:embed="rId2" cstate="print">
            <a:duotone>
              <a:schemeClr val="accent1">
                <a:shade val="45000"/>
                <a:satMod val="135000"/>
              </a:schemeClr>
              <a:prstClr val="white"/>
            </a:duotone>
            <a:lum bright="-20000" contrast="30000"/>
          </a:blip>
          <a:srcRect l="51531" t="19544" r="29037" b="76925"/>
          <a:stretch>
            <a:fillRect/>
          </a:stretch>
        </p:blipFill>
        <p:spPr bwMode="auto">
          <a:xfrm>
            <a:off x="2951820" y="1128122"/>
            <a:ext cx="1944216" cy="504056"/>
          </a:xfrm>
          <a:prstGeom prst="rect">
            <a:avLst/>
          </a:prstGeom>
          <a:noFill/>
          <a:ln w="9525">
            <a:noFill/>
            <a:miter lim="800000"/>
            <a:headEnd/>
            <a:tailEnd/>
          </a:ln>
        </p:spPr>
      </p:pic>
      <p:pic>
        <p:nvPicPr>
          <p:cNvPr id="7" name="Afbeelding 6" descr="oogpatr8.bmp"/>
          <p:cNvPicPr/>
          <p:nvPr/>
        </p:nvPicPr>
        <p:blipFill>
          <a:blip r:embed="rId2" cstate="print">
            <a:duotone>
              <a:schemeClr val="accent1">
                <a:shade val="45000"/>
                <a:satMod val="135000"/>
              </a:schemeClr>
              <a:prstClr val="white"/>
            </a:duotone>
            <a:lum bright="-20000" contrast="30000"/>
          </a:blip>
          <a:srcRect l="22388" t="34171" r="49189" b="61290"/>
          <a:stretch>
            <a:fillRect/>
          </a:stretch>
        </p:blipFill>
        <p:spPr bwMode="auto">
          <a:xfrm>
            <a:off x="0" y="3356992"/>
            <a:ext cx="2843808" cy="648072"/>
          </a:xfrm>
          <a:prstGeom prst="rect">
            <a:avLst/>
          </a:prstGeom>
          <a:noFill/>
          <a:ln w="9525">
            <a:noFill/>
            <a:miter lim="800000"/>
            <a:headEnd/>
            <a:tailEnd/>
          </a:ln>
        </p:spPr>
      </p:pic>
      <p:pic>
        <p:nvPicPr>
          <p:cNvPr id="8" name="Afbeelding 7" descr="oogpatr8.bmp"/>
          <p:cNvPicPr/>
          <p:nvPr/>
        </p:nvPicPr>
        <p:blipFill>
          <a:blip r:embed="rId2" cstate="print">
            <a:duotone>
              <a:schemeClr val="accent1">
                <a:shade val="45000"/>
                <a:satMod val="135000"/>
              </a:schemeClr>
              <a:prstClr val="white"/>
            </a:duotone>
            <a:lum bright="-20000" contrast="30000"/>
          </a:blip>
          <a:srcRect l="22388" t="42241" r="49189" b="53220"/>
          <a:stretch>
            <a:fillRect/>
          </a:stretch>
        </p:blipFill>
        <p:spPr bwMode="auto">
          <a:xfrm>
            <a:off x="0" y="4509120"/>
            <a:ext cx="2843808" cy="648072"/>
          </a:xfrm>
          <a:prstGeom prst="rect">
            <a:avLst/>
          </a:prstGeom>
          <a:noFill/>
          <a:ln w="9525">
            <a:noFill/>
            <a:miter lim="800000"/>
            <a:headEnd/>
            <a:tailEnd/>
          </a:ln>
        </p:spPr>
      </p:pic>
      <p:pic>
        <p:nvPicPr>
          <p:cNvPr id="9" name="Afbeelding 8" descr="oogpatr8.bmp"/>
          <p:cNvPicPr/>
          <p:nvPr/>
        </p:nvPicPr>
        <p:blipFill>
          <a:blip r:embed="rId2" cstate="print">
            <a:duotone>
              <a:schemeClr val="accent1">
                <a:shade val="45000"/>
                <a:satMod val="135000"/>
              </a:schemeClr>
              <a:prstClr val="white"/>
            </a:duotone>
            <a:lum bright="-20000" contrast="30000"/>
          </a:blip>
          <a:srcRect l="22388" t="50815" r="49189" b="42315"/>
          <a:stretch>
            <a:fillRect/>
          </a:stretch>
        </p:blipFill>
        <p:spPr bwMode="auto">
          <a:xfrm>
            <a:off x="0" y="5733256"/>
            <a:ext cx="2843808" cy="980728"/>
          </a:xfrm>
          <a:prstGeom prst="rect">
            <a:avLst/>
          </a:prstGeom>
          <a:noFill/>
          <a:ln w="9525">
            <a:noFill/>
            <a:miter lim="800000"/>
            <a:headEnd/>
            <a:tailEnd/>
          </a:ln>
        </p:spPr>
      </p:pic>
      <p:pic>
        <p:nvPicPr>
          <p:cNvPr id="10" name="Afbeelding 9" descr="oogpatr8.bmp"/>
          <p:cNvPicPr/>
          <p:nvPr/>
        </p:nvPicPr>
        <p:blipFill>
          <a:blip r:embed="rId2" cstate="print">
            <a:duotone>
              <a:schemeClr val="accent1">
                <a:shade val="45000"/>
                <a:satMod val="135000"/>
              </a:schemeClr>
              <a:prstClr val="white"/>
            </a:duotone>
            <a:lum bright="-20000" contrast="30000"/>
          </a:blip>
          <a:srcRect l="61606" t="32153" r="23499" b="57759"/>
          <a:stretch>
            <a:fillRect/>
          </a:stretch>
        </p:blipFill>
        <p:spPr bwMode="auto">
          <a:xfrm>
            <a:off x="3923928" y="3068960"/>
            <a:ext cx="1490259" cy="1440160"/>
          </a:xfrm>
          <a:prstGeom prst="rect">
            <a:avLst/>
          </a:prstGeom>
          <a:noFill/>
          <a:ln w="9525">
            <a:noFill/>
            <a:miter lim="800000"/>
            <a:headEnd/>
            <a:tailEnd/>
          </a:ln>
        </p:spPr>
      </p:pic>
      <p:pic>
        <p:nvPicPr>
          <p:cNvPr id="11" name="Afbeelding 10" descr="oogpatr8.bmp"/>
          <p:cNvPicPr/>
          <p:nvPr/>
        </p:nvPicPr>
        <p:blipFill>
          <a:blip r:embed="rId2" cstate="print">
            <a:duotone>
              <a:schemeClr val="accent1">
                <a:shade val="45000"/>
                <a:satMod val="135000"/>
              </a:schemeClr>
              <a:prstClr val="white"/>
            </a:duotone>
            <a:lum bright="-20000" contrast="30000"/>
          </a:blip>
          <a:srcRect l="52970" t="39719" r="32636" b="49689"/>
          <a:stretch>
            <a:fillRect/>
          </a:stretch>
        </p:blipFill>
        <p:spPr bwMode="auto">
          <a:xfrm>
            <a:off x="3059832" y="4149080"/>
            <a:ext cx="1440160" cy="1512168"/>
          </a:xfrm>
          <a:prstGeom prst="rect">
            <a:avLst/>
          </a:prstGeom>
          <a:noFill/>
          <a:ln w="9525">
            <a:noFill/>
            <a:miter lim="800000"/>
            <a:headEnd/>
            <a:tailEnd/>
          </a:ln>
        </p:spPr>
      </p:pic>
      <p:pic>
        <p:nvPicPr>
          <p:cNvPr id="12" name="Afbeelding 11" descr="oogpatr8.bmp"/>
          <p:cNvPicPr/>
          <p:nvPr/>
        </p:nvPicPr>
        <p:blipFill>
          <a:blip r:embed="rId2" cstate="print">
            <a:duotone>
              <a:schemeClr val="accent1">
                <a:shade val="45000"/>
                <a:satMod val="135000"/>
              </a:schemeClr>
              <a:prstClr val="white"/>
            </a:duotone>
            <a:lum bright="-20000" contrast="30000"/>
          </a:blip>
          <a:srcRect l="62326" t="48294" r="23499" b="42315"/>
          <a:stretch>
            <a:fillRect/>
          </a:stretch>
        </p:blipFill>
        <p:spPr bwMode="auto">
          <a:xfrm>
            <a:off x="3995936" y="5229200"/>
            <a:ext cx="1418251" cy="1340768"/>
          </a:xfrm>
          <a:prstGeom prst="rect">
            <a:avLst/>
          </a:prstGeom>
          <a:noFill/>
          <a:ln w="9525">
            <a:noFill/>
            <a:miter lim="800000"/>
            <a:headEnd/>
            <a:tailEnd/>
          </a:ln>
        </p:spPr>
      </p:pic>
      <p:sp>
        <p:nvSpPr>
          <p:cNvPr id="13" name="Tijdelijke aanduiding voor inhoud 2"/>
          <p:cNvSpPr txBox="1">
            <a:spLocks/>
          </p:cNvSpPr>
          <p:nvPr/>
        </p:nvSpPr>
        <p:spPr>
          <a:xfrm>
            <a:off x="5868144" y="2780928"/>
            <a:ext cx="2890664" cy="16561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1" i="0" u="none" strike="noStrike" kern="1200" cap="none" spc="0" normalizeH="0" baseline="0" noProof="0" dirty="0">
              <a:ln>
                <a:noFill/>
              </a:ln>
              <a:solidFill>
                <a:srgbClr val="0000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1" i="0" u="none" strike="noStrike" kern="1200" cap="none" spc="0" normalizeH="0" baseline="0" noProof="0" dirty="0">
              <a:ln>
                <a:noFill/>
              </a:ln>
              <a:solidFill>
                <a:srgbClr val="0000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0" u="none" strike="noStrike" kern="1200" cap="none" spc="0" normalizeH="0" baseline="0" noProof="0" dirty="0">
                <a:ln>
                  <a:noFill/>
                </a:ln>
                <a:solidFill>
                  <a:srgbClr val="0000FF"/>
                </a:solidFill>
                <a:effectLst/>
                <a:uLnTx/>
                <a:uFillTx/>
                <a:latin typeface="+mn-lt"/>
                <a:ea typeface="+mn-ea"/>
                <a:cs typeface="+mn-cs"/>
              </a:rPr>
              <a:t>………………………………….</a:t>
            </a:r>
          </a:p>
        </p:txBody>
      </p:sp>
      <p:sp>
        <p:nvSpPr>
          <p:cNvPr id="14" name="Tijdelijke aanduiding voor inhoud 2"/>
          <p:cNvSpPr txBox="1">
            <a:spLocks/>
          </p:cNvSpPr>
          <p:nvPr/>
        </p:nvSpPr>
        <p:spPr>
          <a:xfrm>
            <a:off x="5796136" y="3933056"/>
            <a:ext cx="2890664" cy="16561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1" i="0" u="none" strike="noStrike" kern="1200" cap="none" spc="0" normalizeH="0" baseline="0" noProof="0" dirty="0">
              <a:ln>
                <a:noFill/>
              </a:ln>
              <a:solidFill>
                <a:srgbClr val="0000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1" i="0" u="none" strike="noStrike" kern="1200" cap="none" spc="0" normalizeH="0" baseline="0" noProof="0" dirty="0">
              <a:ln>
                <a:noFill/>
              </a:ln>
              <a:solidFill>
                <a:srgbClr val="0000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0" u="none" strike="noStrike" kern="1200" cap="none" spc="0" normalizeH="0" baseline="0" noProof="0" dirty="0">
                <a:ln>
                  <a:noFill/>
                </a:ln>
                <a:solidFill>
                  <a:srgbClr val="0000FF"/>
                </a:solidFill>
                <a:effectLst/>
                <a:uLnTx/>
                <a:uFillTx/>
                <a:latin typeface="+mn-lt"/>
                <a:ea typeface="+mn-ea"/>
                <a:cs typeface="+mn-cs"/>
              </a:rPr>
              <a:t>………………………………….</a:t>
            </a:r>
          </a:p>
        </p:txBody>
      </p:sp>
      <p:sp>
        <p:nvSpPr>
          <p:cNvPr id="15" name="Tijdelijke aanduiding voor inhoud 2"/>
          <p:cNvSpPr txBox="1">
            <a:spLocks/>
          </p:cNvSpPr>
          <p:nvPr/>
        </p:nvSpPr>
        <p:spPr>
          <a:xfrm>
            <a:off x="5857800" y="4869160"/>
            <a:ext cx="2890664" cy="16561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1" i="0" u="none" strike="noStrike" kern="1200" cap="none" spc="0" normalizeH="0" baseline="0" noProof="0" dirty="0">
              <a:ln>
                <a:noFill/>
              </a:ln>
              <a:solidFill>
                <a:srgbClr val="0000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1" i="0" u="none" strike="noStrike" kern="1200" cap="none" spc="0" normalizeH="0" baseline="0" noProof="0" dirty="0">
              <a:ln>
                <a:noFill/>
              </a:ln>
              <a:solidFill>
                <a:srgbClr val="0000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0" u="none" strike="noStrike" kern="1200" cap="none" spc="0" normalizeH="0" baseline="0" noProof="0" dirty="0">
                <a:ln>
                  <a:noFill/>
                </a:ln>
                <a:solidFill>
                  <a:srgbClr val="0000FF"/>
                </a:solidFill>
                <a:effectLst/>
                <a:uLnTx/>
                <a:uFillTx/>
                <a:latin typeface="+mn-lt"/>
                <a:ea typeface="+mn-ea"/>
                <a:cs typeface="+mn-cs"/>
              </a:rPr>
              <a:t>………………………………….</a:t>
            </a:r>
          </a:p>
        </p:txBody>
      </p:sp>
      <p:pic>
        <p:nvPicPr>
          <p:cNvPr id="16" name="Afbeelding 15" descr="oogpatr8.bmp"/>
          <p:cNvPicPr/>
          <p:nvPr/>
        </p:nvPicPr>
        <p:blipFill>
          <a:blip r:embed="rId2" cstate="print">
            <a:duotone>
              <a:schemeClr val="accent1">
                <a:shade val="45000"/>
                <a:satMod val="135000"/>
              </a:schemeClr>
              <a:prstClr val="white"/>
            </a:duotone>
            <a:lum bright="-20000" contrast="30000"/>
          </a:blip>
          <a:srcRect l="22388" t="24588" r="47750" b="68855"/>
          <a:stretch>
            <a:fillRect/>
          </a:stretch>
        </p:blipFill>
        <p:spPr bwMode="auto">
          <a:xfrm>
            <a:off x="0" y="1988840"/>
            <a:ext cx="2987824" cy="936104"/>
          </a:xfrm>
          <a:prstGeom prst="rect">
            <a:avLst/>
          </a:prstGeom>
          <a:noFill/>
          <a:ln w="9525">
            <a:noFill/>
            <a:miter lim="800000"/>
            <a:headEnd/>
            <a:tailEnd/>
          </a:ln>
        </p:spPr>
      </p:pic>
      <p:pic>
        <p:nvPicPr>
          <p:cNvPr id="17" name="Afbeelding 16" descr="oogpatr8.bmp"/>
          <p:cNvPicPr/>
          <p:nvPr/>
        </p:nvPicPr>
        <p:blipFill>
          <a:blip r:embed="rId2" cstate="print">
            <a:duotone>
              <a:schemeClr val="accent1">
                <a:shade val="45000"/>
                <a:satMod val="135000"/>
              </a:schemeClr>
              <a:prstClr val="white"/>
            </a:duotone>
            <a:lum bright="-20000" contrast="30000"/>
          </a:blip>
          <a:srcRect l="51531" t="23579" r="29037" b="66333"/>
          <a:stretch>
            <a:fillRect/>
          </a:stretch>
        </p:blipFill>
        <p:spPr bwMode="auto">
          <a:xfrm>
            <a:off x="2915816" y="1844824"/>
            <a:ext cx="1944216" cy="1440160"/>
          </a:xfrm>
          <a:prstGeom prst="rect">
            <a:avLst/>
          </a:prstGeom>
          <a:noFill/>
          <a:ln w="9525">
            <a:noFill/>
            <a:miter lim="800000"/>
            <a:headEnd/>
            <a:tailEnd/>
          </a:ln>
        </p:spPr>
      </p:pic>
      <p:sp>
        <p:nvSpPr>
          <p:cNvPr id="18" name="Tijdelijke aanduiding voor inhoud 2"/>
          <p:cNvSpPr txBox="1">
            <a:spLocks/>
          </p:cNvSpPr>
          <p:nvPr/>
        </p:nvSpPr>
        <p:spPr>
          <a:xfrm>
            <a:off x="5796136" y="1242470"/>
            <a:ext cx="2890664" cy="504055"/>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0" u="none" strike="noStrike" kern="1200" cap="none" spc="0" normalizeH="0" baseline="0" noProof="0" dirty="0">
                <a:ln>
                  <a:noFill/>
                </a:ln>
                <a:solidFill>
                  <a:srgbClr val="0000FF"/>
                </a:solidFill>
                <a:effectLst/>
                <a:uLnTx/>
                <a:uFillTx/>
                <a:latin typeface="+mn-lt"/>
                <a:ea typeface="+mn-ea"/>
                <a:cs typeface="+mn-cs"/>
              </a:rPr>
              <a:t>Systeem?</a:t>
            </a:r>
          </a:p>
        </p:txBody>
      </p:sp>
      <p:sp>
        <p:nvSpPr>
          <p:cNvPr id="5" name="Tekstvak 4">
            <a:extLst>
              <a:ext uri="{FF2B5EF4-FFF2-40B4-BE49-F238E27FC236}">
                <a16:creationId xmlns:a16="http://schemas.microsoft.com/office/drawing/2014/main" id="{455FC8D8-4D4B-439D-839A-B94062D74C04}"/>
              </a:ext>
            </a:extLst>
          </p:cNvPr>
          <p:cNvSpPr txBox="1"/>
          <p:nvPr/>
        </p:nvSpPr>
        <p:spPr>
          <a:xfrm>
            <a:off x="3070747" y="1510228"/>
            <a:ext cx="1850378" cy="369332"/>
          </a:xfrm>
          <a:prstGeom prst="rect">
            <a:avLst/>
          </a:prstGeom>
          <a:noFill/>
        </p:spPr>
        <p:txBody>
          <a:bodyPr wrap="none" rtlCol="0">
            <a:spAutoFit/>
          </a:bodyPr>
          <a:lstStyle/>
          <a:p>
            <a:r>
              <a:rPr lang="nl-NL" dirty="0">
                <a:solidFill>
                  <a:srgbClr val="FF0000"/>
                </a:solidFill>
              </a:rPr>
              <a:t>(Wat je verwacht)</a:t>
            </a:r>
          </a:p>
        </p:txBody>
      </p:sp>
      <p:sp>
        <p:nvSpPr>
          <p:cNvPr id="19" name="Tekstvak 18">
            <a:extLst>
              <a:ext uri="{FF2B5EF4-FFF2-40B4-BE49-F238E27FC236}">
                <a16:creationId xmlns:a16="http://schemas.microsoft.com/office/drawing/2014/main" id="{7480A324-B845-4A52-A58D-DD0A87D187BC}"/>
              </a:ext>
            </a:extLst>
          </p:cNvPr>
          <p:cNvSpPr txBox="1"/>
          <p:nvPr/>
        </p:nvSpPr>
        <p:spPr>
          <a:xfrm>
            <a:off x="6581736" y="1575005"/>
            <a:ext cx="1319464" cy="369332"/>
          </a:xfrm>
          <a:prstGeom prst="rect">
            <a:avLst/>
          </a:prstGeom>
          <a:noFill/>
        </p:spPr>
        <p:txBody>
          <a:bodyPr wrap="none" rtlCol="0">
            <a:spAutoFit/>
          </a:bodyPr>
          <a:lstStyle/>
          <a:p>
            <a:r>
              <a:rPr lang="nl-NL" dirty="0">
                <a:solidFill>
                  <a:srgbClr val="FF0000"/>
                </a:solidFill>
              </a:rPr>
              <a:t>(Wat je ziet)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anim calcmode="lin" valueType="num">
                                      <p:cBhvr additive="base">
                                        <p:cTn id="5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0-#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0-#ppt_w/2"/>
                                          </p:val>
                                        </p:tav>
                                        <p:tav tm="100000">
                                          <p:val>
                                            <p:strVal val="#ppt_x"/>
                                          </p:val>
                                        </p:tav>
                                      </p:tavLst>
                                    </p:anim>
                                    <p:anim calcmode="lin" valueType="num">
                                      <p:cBhvr additive="base">
                                        <p:cTn id="6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0-#ppt_w/2"/>
                                          </p:val>
                                        </p:tav>
                                        <p:tav tm="100000">
                                          <p:val>
                                            <p:strVal val="#ppt_x"/>
                                          </p:val>
                                        </p:tav>
                                      </p:tavLst>
                                    </p:anim>
                                    <p:anim calcmode="lin" valueType="num">
                                      <p:cBhvr additive="base">
                                        <p:cTn id="7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0-#ppt_w/2"/>
                                          </p:val>
                                        </p:tav>
                                        <p:tav tm="100000">
                                          <p:val>
                                            <p:strVal val="#ppt_x"/>
                                          </p:val>
                                        </p:tav>
                                      </p:tavLst>
                                    </p:anim>
                                    <p:anim calcmode="lin" valueType="num">
                                      <p:cBhvr additive="base">
                                        <p:cTn id="8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additive="base">
                                        <p:cTn id="85" dur="500" fill="hold"/>
                                        <p:tgtEl>
                                          <p:spTgt spid="11"/>
                                        </p:tgtEl>
                                        <p:attrNameLst>
                                          <p:attrName>ppt_x</p:attrName>
                                        </p:attrNameLst>
                                      </p:cBhvr>
                                      <p:tavLst>
                                        <p:tav tm="0">
                                          <p:val>
                                            <p:strVal val="0-#ppt_w/2"/>
                                          </p:val>
                                        </p:tav>
                                        <p:tav tm="100000">
                                          <p:val>
                                            <p:strVal val="#ppt_x"/>
                                          </p:val>
                                        </p:tav>
                                      </p:tavLst>
                                    </p:anim>
                                    <p:anim calcmode="lin" valueType="num">
                                      <p:cBhvr additive="base">
                                        <p:cTn id="8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0-#ppt_w/2"/>
                                          </p:val>
                                        </p:tav>
                                        <p:tav tm="100000">
                                          <p:val>
                                            <p:strVal val="#ppt_x"/>
                                          </p:val>
                                        </p:tav>
                                      </p:tavLst>
                                    </p:anim>
                                    <p:anim calcmode="lin" valueType="num">
                                      <p:cBhvr additive="base">
                                        <p:cTn id="9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additive="base">
                                        <p:cTn id="97" dur="500" fill="hold"/>
                                        <p:tgtEl>
                                          <p:spTgt spid="9"/>
                                        </p:tgtEl>
                                        <p:attrNameLst>
                                          <p:attrName>ppt_x</p:attrName>
                                        </p:attrNameLst>
                                      </p:cBhvr>
                                      <p:tavLst>
                                        <p:tav tm="0">
                                          <p:val>
                                            <p:strVal val="0-#ppt_w/2"/>
                                          </p:val>
                                        </p:tav>
                                        <p:tav tm="100000">
                                          <p:val>
                                            <p:strVal val="#ppt_x"/>
                                          </p:val>
                                        </p:tav>
                                      </p:tavLst>
                                    </p:anim>
                                    <p:anim calcmode="lin" valueType="num">
                                      <p:cBhvr additive="base">
                                        <p:cTn id="9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additive="base">
                                        <p:cTn id="103" dur="500" fill="hold"/>
                                        <p:tgtEl>
                                          <p:spTgt spid="12"/>
                                        </p:tgtEl>
                                        <p:attrNameLst>
                                          <p:attrName>ppt_x</p:attrName>
                                        </p:attrNameLst>
                                      </p:cBhvr>
                                      <p:tavLst>
                                        <p:tav tm="0">
                                          <p:val>
                                            <p:strVal val="0-#ppt_w/2"/>
                                          </p:val>
                                        </p:tav>
                                        <p:tav tm="100000">
                                          <p:val>
                                            <p:strVal val="#ppt_x"/>
                                          </p:val>
                                        </p:tav>
                                      </p:tavLst>
                                    </p:anim>
                                    <p:anim calcmode="lin" valueType="num">
                                      <p:cBhvr additive="base">
                                        <p:cTn id="10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14" grpId="0"/>
      <p:bldP spid="15" grpId="0"/>
      <p:bldP spid="18" grpId="0"/>
      <p:bldP spid="5"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00FF"/>
                </a:solidFill>
              </a:rPr>
              <a:t>Welk systeem (2)?</a:t>
            </a:r>
          </a:p>
        </p:txBody>
      </p:sp>
      <p:pic>
        <p:nvPicPr>
          <p:cNvPr id="4" name="Afbeelding 3" descr="oogpatr8.bmp"/>
          <p:cNvPicPr/>
          <p:nvPr/>
        </p:nvPicPr>
        <p:blipFill>
          <a:blip r:embed="rId2" cstate="print">
            <a:duotone>
              <a:schemeClr val="accent1">
                <a:shade val="45000"/>
                <a:satMod val="135000"/>
              </a:schemeClr>
              <a:prstClr val="white"/>
            </a:duotone>
            <a:lum bright="-20000" contrast="30000"/>
          </a:blip>
          <a:srcRect l="22388" t="19544" r="63218" b="77522"/>
          <a:stretch>
            <a:fillRect/>
          </a:stretch>
        </p:blipFill>
        <p:spPr bwMode="auto">
          <a:xfrm>
            <a:off x="395536" y="1556792"/>
            <a:ext cx="1440160" cy="360040"/>
          </a:xfrm>
          <a:prstGeom prst="rect">
            <a:avLst/>
          </a:prstGeom>
          <a:noFill/>
          <a:ln w="9525">
            <a:noFill/>
            <a:miter lim="800000"/>
            <a:headEnd/>
            <a:tailEnd/>
          </a:ln>
        </p:spPr>
      </p:pic>
      <p:pic>
        <p:nvPicPr>
          <p:cNvPr id="5" name="Afbeelding 4" descr="oogpatr8.bmp"/>
          <p:cNvPicPr/>
          <p:nvPr/>
        </p:nvPicPr>
        <p:blipFill>
          <a:blip r:embed="rId2" cstate="print">
            <a:duotone>
              <a:schemeClr val="accent1">
                <a:shade val="45000"/>
                <a:satMod val="135000"/>
              </a:schemeClr>
              <a:prstClr val="white"/>
            </a:duotone>
            <a:lum bright="-20000" contrast="30000"/>
          </a:blip>
          <a:srcRect l="22388" t="57098" r="46665" b="36443"/>
          <a:stretch>
            <a:fillRect/>
          </a:stretch>
        </p:blipFill>
        <p:spPr bwMode="auto">
          <a:xfrm>
            <a:off x="395536" y="1988840"/>
            <a:ext cx="3096344" cy="864096"/>
          </a:xfrm>
          <a:prstGeom prst="rect">
            <a:avLst/>
          </a:prstGeom>
          <a:noFill/>
          <a:ln w="9525">
            <a:noFill/>
            <a:miter lim="800000"/>
            <a:headEnd/>
            <a:tailEnd/>
          </a:ln>
        </p:spPr>
      </p:pic>
      <p:pic>
        <p:nvPicPr>
          <p:cNvPr id="7" name="Afbeelding 6" descr="oogpatr8.bmp"/>
          <p:cNvPicPr/>
          <p:nvPr/>
        </p:nvPicPr>
        <p:blipFill>
          <a:blip r:embed="rId2" cstate="print">
            <a:duotone>
              <a:schemeClr val="accent1">
                <a:shade val="45000"/>
                <a:satMod val="135000"/>
              </a:schemeClr>
              <a:prstClr val="white"/>
            </a:duotone>
            <a:lum bright="-20000" contrast="30000"/>
          </a:blip>
          <a:srcRect l="54055" t="19544" r="27598" b="77522"/>
          <a:stretch>
            <a:fillRect/>
          </a:stretch>
        </p:blipFill>
        <p:spPr bwMode="auto">
          <a:xfrm>
            <a:off x="3478229" y="1258698"/>
            <a:ext cx="1835696" cy="360040"/>
          </a:xfrm>
          <a:prstGeom prst="rect">
            <a:avLst/>
          </a:prstGeom>
          <a:noFill/>
          <a:ln w="9525">
            <a:noFill/>
            <a:miter lim="800000"/>
            <a:headEnd/>
            <a:tailEnd/>
          </a:ln>
        </p:spPr>
      </p:pic>
      <p:sp>
        <p:nvSpPr>
          <p:cNvPr id="9" name="Tijdelijke aanduiding voor inhoud 2"/>
          <p:cNvSpPr>
            <a:spLocks noGrp="1"/>
          </p:cNvSpPr>
          <p:nvPr>
            <p:ph idx="1"/>
          </p:nvPr>
        </p:nvSpPr>
        <p:spPr>
          <a:xfrm>
            <a:off x="5796136" y="2276872"/>
            <a:ext cx="2890664" cy="720080"/>
          </a:xfrm>
        </p:spPr>
        <p:txBody>
          <a:bodyPr>
            <a:normAutofit/>
          </a:bodyPr>
          <a:lstStyle/>
          <a:p>
            <a:pPr>
              <a:buNone/>
            </a:pPr>
            <a:r>
              <a:rPr lang="nl-NL" sz="2000" b="1" dirty="0">
                <a:solidFill>
                  <a:srgbClr val="0000FF"/>
                </a:solidFill>
              </a:rPr>
              <a:t>………………………………….</a:t>
            </a:r>
          </a:p>
        </p:txBody>
      </p:sp>
      <p:sp>
        <p:nvSpPr>
          <p:cNvPr id="10" name="Tijdelijke aanduiding voor inhoud 2"/>
          <p:cNvSpPr txBox="1">
            <a:spLocks/>
          </p:cNvSpPr>
          <p:nvPr/>
        </p:nvSpPr>
        <p:spPr>
          <a:xfrm>
            <a:off x="5868144" y="2780928"/>
            <a:ext cx="2890664" cy="16561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1" i="0" u="none" strike="noStrike" kern="1200" cap="none" spc="0" normalizeH="0" baseline="0" noProof="0" dirty="0">
              <a:ln>
                <a:noFill/>
              </a:ln>
              <a:solidFill>
                <a:srgbClr val="0000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1" i="0" u="none" strike="noStrike" kern="1200" cap="none" spc="0" normalizeH="0" baseline="0" noProof="0" dirty="0">
              <a:ln>
                <a:noFill/>
              </a:ln>
              <a:solidFill>
                <a:srgbClr val="0000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0" u="none" strike="noStrike" kern="1200" cap="none" spc="0" normalizeH="0" baseline="0" noProof="0" dirty="0">
                <a:ln>
                  <a:noFill/>
                </a:ln>
                <a:solidFill>
                  <a:srgbClr val="0000FF"/>
                </a:solidFill>
                <a:effectLst/>
                <a:uLnTx/>
                <a:uFillTx/>
                <a:latin typeface="+mn-lt"/>
                <a:ea typeface="+mn-ea"/>
                <a:cs typeface="+mn-cs"/>
              </a:rPr>
              <a:t>………………………………….</a:t>
            </a:r>
          </a:p>
        </p:txBody>
      </p:sp>
      <p:sp>
        <p:nvSpPr>
          <p:cNvPr id="11" name="Tijdelijke aanduiding voor inhoud 2"/>
          <p:cNvSpPr txBox="1">
            <a:spLocks/>
          </p:cNvSpPr>
          <p:nvPr/>
        </p:nvSpPr>
        <p:spPr>
          <a:xfrm>
            <a:off x="5796136" y="3933056"/>
            <a:ext cx="2890664" cy="16561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1" i="0" u="none" strike="noStrike" kern="1200" cap="none" spc="0" normalizeH="0" baseline="0" noProof="0" dirty="0">
              <a:ln>
                <a:noFill/>
              </a:ln>
              <a:solidFill>
                <a:srgbClr val="0000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1" i="0" u="none" strike="noStrike" kern="1200" cap="none" spc="0" normalizeH="0" baseline="0" noProof="0" dirty="0">
              <a:ln>
                <a:noFill/>
              </a:ln>
              <a:solidFill>
                <a:srgbClr val="0000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0" u="none" strike="noStrike" kern="1200" cap="none" spc="0" normalizeH="0" baseline="0" noProof="0" dirty="0">
                <a:ln>
                  <a:noFill/>
                </a:ln>
                <a:solidFill>
                  <a:srgbClr val="0000FF"/>
                </a:solidFill>
                <a:effectLst/>
                <a:uLnTx/>
                <a:uFillTx/>
                <a:latin typeface="+mn-lt"/>
                <a:ea typeface="+mn-ea"/>
                <a:cs typeface="+mn-cs"/>
              </a:rPr>
              <a:t>………………………………….</a:t>
            </a:r>
          </a:p>
        </p:txBody>
      </p:sp>
      <p:sp>
        <p:nvSpPr>
          <p:cNvPr id="12" name="Tijdelijke aanduiding voor inhoud 2"/>
          <p:cNvSpPr txBox="1">
            <a:spLocks/>
          </p:cNvSpPr>
          <p:nvPr/>
        </p:nvSpPr>
        <p:spPr>
          <a:xfrm>
            <a:off x="5857800" y="4869160"/>
            <a:ext cx="2890664" cy="16561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1" i="0" u="none" strike="noStrike" kern="1200" cap="none" spc="0" normalizeH="0" baseline="0" noProof="0" dirty="0">
              <a:ln>
                <a:noFill/>
              </a:ln>
              <a:solidFill>
                <a:srgbClr val="0000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2000" b="1" i="0" u="none" strike="noStrike" kern="1200" cap="none" spc="0" normalizeH="0" baseline="0" noProof="0" dirty="0">
              <a:ln>
                <a:noFill/>
              </a:ln>
              <a:solidFill>
                <a:srgbClr val="0000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0" u="none" strike="noStrike" kern="1200" cap="none" spc="0" normalizeH="0" baseline="0" noProof="0" dirty="0">
                <a:ln>
                  <a:noFill/>
                </a:ln>
                <a:solidFill>
                  <a:srgbClr val="0000FF"/>
                </a:solidFill>
                <a:effectLst/>
                <a:uLnTx/>
                <a:uFillTx/>
                <a:latin typeface="+mn-lt"/>
                <a:ea typeface="+mn-ea"/>
                <a:cs typeface="+mn-cs"/>
              </a:rPr>
              <a:t>………………………………….</a:t>
            </a:r>
          </a:p>
        </p:txBody>
      </p:sp>
      <p:sp>
        <p:nvSpPr>
          <p:cNvPr id="13" name="Tijdelijke aanduiding voor inhoud 2"/>
          <p:cNvSpPr txBox="1">
            <a:spLocks/>
          </p:cNvSpPr>
          <p:nvPr/>
        </p:nvSpPr>
        <p:spPr>
          <a:xfrm>
            <a:off x="5796136" y="1270256"/>
            <a:ext cx="2890664" cy="504055"/>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000" b="1" i="0" u="none" strike="noStrike" kern="1200" cap="none" spc="0" normalizeH="0" baseline="0" noProof="0" dirty="0">
                <a:ln>
                  <a:noFill/>
                </a:ln>
                <a:solidFill>
                  <a:srgbClr val="0000FF"/>
                </a:solidFill>
                <a:effectLst/>
                <a:uLnTx/>
                <a:uFillTx/>
                <a:latin typeface="+mn-lt"/>
                <a:ea typeface="+mn-ea"/>
                <a:cs typeface="+mn-cs"/>
              </a:rPr>
              <a:t>Systeem?</a:t>
            </a:r>
          </a:p>
        </p:txBody>
      </p:sp>
      <p:pic>
        <p:nvPicPr>
          <p:cNvPr id="14" name="Afbeelding 13" descr="oogpatr8.bmp"/>
          <p:cNvPicPr/>
          <p:nvPr/>
        </p:nvPicPr>
        <p:blipFill>
          <a:blip r:embed="rId2" cstate="print">
            <a:duotone>
              <a:schemeClr val="accent1">
                <a:shade val="45000"/>
                <a:satMod val="135000"/>
              </a:schemeClr>
              <a:prstClr val="white"/>
            </a:duotone>
            <a:lum bright="-20000" contrast="30000"/>
          </a:blip>
          <a:srcRect l="22388" t="66248" r="48104" b="29446"/>
          <a:stretch>
            <a:fillRect/>
          </a:stretch>
        </p:blipFill>
        <p:spPr bwMode="auto">
          <a:xfrm>
            <a:off x="395536" y="3212976"/>
            <a:ext cx="2952328" cy="576064"/>
          </a:xfrm>
          <a:prstGeom prst="rect">
            <a:avLst/>
          </a:prstGeom>
          <a:noFill/>
          <a:ln w="9525">
            <a:noFill/>
            <a:miter lim="800000"/>
            <a:headEnd/>
            <a:tailEnd/>
          </a:ln>
        </p:spPr>
      </p:pic>
      <p:pic>
        <p:nvPicPr>
          <p:cNvPr id="15" name="Afbeelding 14" descr="oogpatr8.bmp"/>
          <p:cNvPicPr/>
          <p:nvPr/>
        </p:nvPicPr>
        <p:blipFill>
          <a:blip r:embed="rId2" cstate="print">
            <a:duotone>
              <a:schemeClr val="accent1">
                <a:shade val="45000"/>
                <a:satMod val="135000"/>
              </a:schemeClr>
              <a:prstClr val="white"/>
            </a:duotone>
            <a:lum bright="-20000" contrast="30000"/>
          </a:blip>
          <a:srcRect l="22388" t="74859" r="48104" b="20297"/>
          <a:stretch>
            <a:fillRect/>
          </a:stretch>
        </p:blipFill>
        <p:spPr bwMode="auto">
          <a:xfrm>
            <a:off x="395536" y="4365104"/>
            <a:ext cx="2952328" cy="648072"/>
          </a:xfrm>
          <a:prstGeom prst="rect">
            <a:avLst/>
          </a:prstGeom>
          <a:noFill/>
          <a:ln w="9525">
            <a:noFill/>
            <a:miter lim="800000"/>
            <a:headEnd/>
            <a:tailEnd/>
          </a:ln>
        </p:spPr>
      </p:pic>
      <p:pic>
        <p:nvPicPr>
          <p:cNvPr id="16" name="Afbeelding 15" descr="oogpatr8.bmp"/>
          <p:cNvPicPr/>
          <p:nvPr/>
        </p:nvPicPr>
        <p:blipFill>
          <a:blip r:embed="rId2" cstate="print">
            <a:duotone>
              <a:schemeClr val="accent1">
                <a:shade val="45000"/>
                <a:satMod val="135000"/>
              </a:schemeClr>
              <a:prstClr val="white"/>
            </a:duotone>
            <a:lum bright="-20000" contrast="30000"/>
          </a:blip>
          <a:srcRect l="22388" t="85085" r="49544" b="11685"/>
          <a:stretch>
            <a:fillRect/>
          </a:stretch>
        </p:blipFill>
        <p:spPr bwMode="auto">
          <a:xfrm>
            <a:off x="395536" y="5733256"/>
            <a:ext cx="2808312" cy="432048"/>
          </a:xfrm>
          <a:prstGeom prst="rect">
            <a:avLst/>
          </a:prstGeom>
          <a:noFill/>
          <a:ln w="9525">
            <a:noFill/>
            <a:miter lim="800000"/>
            <a:headEnd/>
            <a:tailEnd/>
          </a:ln>
        </p:spPr>
      </p:pic>
      <p:pic>
        <p:nvPicPr>
          <p:cNvPr id="17" name="Afbeelding 16" descr="oogpatr8.bmp"/>
          <p:cNvPicPr/>
          <p:nvPr/>
        </p:nvPicPr>
        <p:blipFill>
          <a:blip r:embed="rId2" cstate="print">
            <a:duotone>
              <a:schemeClr val="accent1">
                <a:shade val="45000"/>
                <a:satMod val="135000"/>
              </a:schemeClr>
              <a:prstClr val="white"/>
            </a:duotone>
            <a:lum bright="-20000" contrast="30000"/>
          </a:blip>
          <a:srcRect l="52615" t="57098" r="32271" b="33214"/>
          <a:stretch>
            <a:fillRect/>
          </a:stretch>
        </p:blipFill>
        <p:spPr bwMode="auto">
          <a:xfrm>
            <a:off x="3419872" y="1988840"/>
            <a:ext cx="1512168" cy="1296144"/>
          </a:xfrm>
          <a:prstGeom prst="rect">
            <a:avLst/>
          </a:prstGeom>
          <a:noFill/>
          <a:ln w="9525">
            <a:noFill/>
            <a:miter lim="800000"/>
            <a:headEnd/>
            <a:tailEnd/>
          </a:ln>
        </p:spPr>
      </p:pic>
      <p:pic>
        <p:nvPicPr>
          <p:cNvPr id="18" name="Afbeelding 17" descr="oogpatr8.bmp"/>
          <p:cNvPicPr/>
          <p:nvPr/>
        </p:nvPicPr>
        <p:blipFill>
          <a:blip r:embed="rId2" cstate="print">
            <a:duotone>
              <a:schemeClr val="accent1">
                <a:shade val="45000"/>
                <a:satMod val="135000"/>
              </a:schemeClr>
              <a:prstClr val="white"/>
            </a:duotone>
            <a:lum bright="-20000" contrast="30000"/>
          </a:blip>
          <a:srcRect l="61971" t="65171" r="23499" b="25141"/>
          <a:stretch>
            <a:fillRect/>
          </a:stretch>
        </p:blipFill>
        <p:spPr bwMode="auto">
          <a:xfrm>
            <a:off x="4355976" y="3068960"/>
            <a:ext cx="1453747" cy="1296144"/>
          </a:xfrm>
          <a:prstGeom prst="rect">
            <a:avLst/>
          </a:prstGeom>
          <a:noFill/>
          <a:ln w="9525">
            <a:noFill/>
            <a:miter lim="800000"/>
            <a:headEnd/>
            <a:tailEnd/>
          </a:ln>
        </p:spPr>
      </p:pic>
      <p:pic>
        <p:nvPicPr>
          <p:cNvPr id="19" name="Afbeelding 18" descr="oogpatr8.bmp"/>
          <p:cNvPicPr/>
          <p:nvPr/>
        </p:nvPicPr>
        <p:blipFill>
          <a:blip r:embed="rId2" cstate="print">
            <a:duotone>
              <a:schemeClr val="accent1">
                <a:shade val="45000"/>
                <a:satMod val="135000"/>
              </a:schemeClr>
              <a:prstClr val="white"/>
            </a:duotone>
            <a:lum bright="-20000" contrast="30000"/>
          </a:blip>
          <a:srcRect l="53335" t="73245" r="31551" b="17605"/>
          <a:stretch>
            <a:fillRect/>
          </a:stretch>
        </p:blipFill>
        <p:spPr bwMode="auto">
          <a:xfrm>
            <a:off x="3491880" y="4149080"/>
            <a:ext cx="1512168" cy="1224136"/>
          </a:xfrm>
          <a:prstGeom prst="rect">
            <a:avLst/>
          </a:prstGeom>
          <a:noFill/>
          <a:ln w="9525">
            <a:noFill/>
            <a:miter lim="800000"/>
            <a:headEnd/>
            <a:tailEnd/>
          </a:ln>
        </p:spPr>
      </p:pic>
      <p:pic>
        <p:nvPicPr>
          <p:cNvPr id="20" name="Afbeelding 19" descr="oogpatr8.bmp"/>
          <p:cNvPicPr/>
          <p:nvPr/>
        </p:nvPicPr>
        <p:blipFill>
          <a:blip r:embed="rId2" cstate="print">
            <a:duotone>
              <a:schemeClr val="accent1">
                <a:shade val="45000"/>
                <a:satMod val="135000"/>
              </a:schemeClr>
              <a:prstClr val="white"/>
            </a:duotone>
            <a:lum bright="-20000" contrast="30000"/>
          </a:blip>
          <a:srcRect l="61252" t="81318" r="23499" b="8456"/>
          <a:stretch>
            <a:fillRect/>
          </a:stretch>
        </p:blipFill>
        <p:spPr bwMode="auto">
          <a:xfrm>
            <a:off x="4283968" y="5229200"/>
            <a:ext cx="1525755" cy="1368152"/>
          </a:xfrm>
          <a:prstGeom prst="rect">
            <a:avLst/>
          </a:prstGeom>
          <a:noFill/>
          <a:ln w="9525">
            <a:noFill/>
            <a:miter lim="800000"/>
            <a:headEnd/>
            <a:tailEnd/>
          </a:ln>
        </p:spPr>
      </p:pic>
      <p:sp>
        <p:nvSpPr>
          <p:cNvPr id="21" name="Tekstvak 20">
            <a:extLst>
              <a:ext uri="{FF2B5EF4-FFF2-40B4-BE49-F238E27FC236}">
                <a16:creationId xmlns:a16="http://schemas.microsoft.com/office/drawing/2014/main" id="{90A1A720-72C6-474D-9930-0DE0B3C0AAF2}"/>
              </a:ext>
            </a:extLst>
          </p:cNvPr>
          <p:cNvSpPr txBox="1"/>
          <p:nvPr/>
        </p:nvSpPr>
        <p:spPr>
          <a:xfrm>
            <a:off x="3430787" y="1518948"/>
            <a:ext cx="1850378" cy="369332"/>
          </a:xfrm>
          <a:prstGeom prst="rect">
            <a:avLst/>
          </a:prstGeom>
          <a:noFill/>
        </p:spPr>
        <p:txBody>
          <a:bodyPr wrap="none" rtlCol="0">
            <a:spAutoFit/>
          </a:bodyPr>
          <a:lstStyle/>
          <a:p>
            <a:r>
              <a:rPr lang="nl-NL" dirty="0">
                <a:solidFill>
                  <a:srgbClr val="FF0000"/>
                </a:solidFill>
              </a:rPr>
              <a:t>(Wat je verwacht)</a:t>
            </a:r>
          </a:p>
        </p:txBody>
      </p:sp>
      <p:sp>
        <p:nvSpPr>
          <p:cNvPr id="22" name="Tekstvak 21">
            <a:extLst>
              <a:ext uri="{FF2B5EF4-FFF2-40B4-BE49-F238E27FC236}">
                <a16:creationId xmlns:a16="http://schemas.microsoft.com/office/drawing/2014/main" id="{16F88227-BC93-4CC0-B339-3D4473A048B2}"/>
              </a:ext>
            </a:extLst>
          </p:cNvPr>
          <p:cNvSpPr txBox="1"/>
          <p:nvPr/>
        </p:nvSpPr>
        <p:spPr>
          <a:xfrm>
            <a:off x="6581736" y="1575005"/>
            <a:ext cx="1319464" cy="369332"/>
          </a:xfrm>
          <a:prstGeom prst="rect">
            <a:avLst/>
          </a:prstGeom>
          <a:noFill/>
        </p:spPr>
        <p:txBody>
          <a:bodyPr wrap="none" rtlCol="0">
            <a:spAutoFit/>
          </a:bodyPr>
          <a:lstStyle/>
          <a:p>
            <a:r>
              <a:rPr lang="nl-NL" dirty="0">
                <a:solidFill>
                  <a:srgbClr val="FF0000"/>
                </a:solidFill>
              </a:rPr>
              <a:t>(Wat je ziet)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1"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1"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 calcmode="lin" valueType="num">
                                      <p:cBhvr additive="base">
                                        <p:cTn id="4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0-#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0-#ppt_w/2"/>
                                          </p:val>
                                        </p:tav>
                                        <p:tav tm="100000">
                                          <p:val>
                                            <p:strVal val="#ppt_x"/>
                                          </p:val>
                                        </p:tav>
                                      </p:tavLst>
                                    </p:anim>
                                    <p:anim calcmode="lin" valueType="num">
                                      <p:cBhvr additive="base">
                                        <p:cTn id="6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1"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0-#ppt_w/2"/>
                                          </p:val>
                                        </p:tav>
                                        <p:tav tm="100000">
                                          <p:val>
                                            <p:strVal val="#ppt_x"/>
                                          </p:val>
                                        </p:tav>
                                      </p:tavLst>
                                    </p:anim>
                                    <p:anim calcmode="lin" valueType="num">
                                      <p:cBhvr additive="base">
                                        <p:cTn id="6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0-#ppt_w/2"/>
                                          </p:val>
                                        </p:tav>
                                        <p:tav tm="100000">
                                          <p:val>
                                            <p:strVal val="#ppt_x"/>
                                          </p:val>
                                        </p:tav>
                                      </p:tavLst>
                                    </p:anim>
                                    <p:anim calcmode="lin" valueType="num">
                                      <p:cBhvr additive="base">
                                        <p:cTn id="7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0-#ppt_w/2"/>
                                          </p:val>
                                        </p:tav>
                                        <p:tav tm="100000">
                                          <p:val>
                                            <p:strVal val="#ppt_x"/>
                                          </p:val>
                                        </p:tav>
                                      </p:tavLst>
                                    </p:anim>
                                    <p:anim calcmode="lin" valueType="num">
                                      <p:cBhvr additive="base">
                                        <p:cTn id="8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1" nodeType="click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additive="base">
                                        <p:cTn id="85" dur="500" fill="hold"/>
                                        <p:tgtEl>
                                          <p:spTgt spid="11"/>
                                        </p:tgtEl>
                                        <p:attrNameLst>
                                          <p:attrName>ppt_x</p:attrName>
                                        </p:attrNameLst>
                                      </p:cBhvr>
                                      <p:tavLst>
                                        <p:tav tm="0">
                                          <p:val>
                                            <p:strVal val="0-#ppt_w/2"/>
                                          </p:val>
                                        </p:tav>
                                        <p:tav tm="100000">
                                          <p:val>
                                            <p:strVal val="#ppt_x"/>
                                          </p:val>
                                        </p:tav>
                                      </p:tavLst>
                                    </p:anim>
                                    <p:anim calcmode="lin" valueType="num">
                                      <p:cBhvr additive="base">
                                        <p:cTn id="8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0-#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0-#ppt_w/2"/>
                                          </p:val>
                                        </p:tav>
                                        <p:tav tm="100000">
                                          <p:val>
                                            <p:strVal val="#ppt_x"/>
                                          </p:val>
                                        </p:tav>
                                      </p:tavLst>
                                    </p:anim>
                                    <p:anim calcmode="lin" valueType="num">
                                      <p:cBhvr additive="base">
                                        <p:cTn id="9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1" nodeType="click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additive="base">
                                        <p:cTn id="103" dur="500" fill="hold"/>
                                        <p:tgtEl>
                                          <p:spTgt spid="12"/>
                                        </p:tgtEl>
                                        <p:attrNameLst>
                                          <p:attrName>ppt_x</p:attrName>
                                        </p:attrNameLst>
                                      </p:cBhvr>
                                      <p:tavLst>
                                        <p:tav tm="0">
                                          <p:val>
                                            <p:strVal val="0-#ppt_w/2"/>
                                          </p:val>
                                        </p:tav>
                                        <p:tav tm="100000">
                                          <p:val>
                                            <p:strVal val="#ppt_x"/>
                                          </p:val>
                                        </p:tav>
                                      </p:tavLst>
                                    </p:anim>
                                    <p:anim calcmode="lin" valueType="num">
                                      <p:cBhvr additive="base">
                                        <p:cTn id="10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build="p"/>
      <p:bldP spid="10" grpId="1"/>
      <p:bldP spid="11" grpId="1"/>
      <p:bldP spid="12" grpId="1"/>
      <p:bldP spid="13" grpId="1"/>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1763688" y="836712"/>
            <a:ext cx="6264696" cy="604664"/>
          </a:xfrm>
          <a:solidFill>
            <a:schemeClr val="accent1">
              <a:lumMod val="20000"/>
              <a:lumOff val="80000"/>
            </a:schemeClr>
          </a:solidFill>
        </p:spPr>
        <p:txBody>
          <a:bodyPr>
            <a:normAutofit/>
          </a:bodyPr>
          <a:lstStyle/>
          <a:p>
            <a:pPr>
              <a:buNone/>
            </a:pPr>
            <a:r>
              <a:rPr lang="nl-NL" sz="2200" dirty="0">
                <a:solidFill>
                  <a:srgbClr val="0000FF"/>
                </a:solidFill>
              </a:rPr>
              <a:t>Je zit hier nu na acht avonden in de kring. </a:t>
            </a:r>
          </a:p>
        </p:txBody>
      </p:sp>
      <p:sp>
        <p:nvSpPr>
          <p:cNvPr id="1026" name="Oval 2"/>
          <p:cNvSpPr>
            <a:spLocks noChangeArrowheads="1"/>
          </p:cNvSpPr>
          <p:nvPr/>
        </p:nvSpPr>
        <p:spPr bwMode="auto">
          <a:xfrm>
            <a:off x="393700" y="836712"/>
            <a:ext cx="1149350" cy="606425"/>
          </a:xfrm>
          <a:prstGeom prst="ellipse">
            <a:avLst/>
          </a:prstGeom>
          <a:solidFill>
            <a:srgbClr val="FFA7A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2200" b="1" i="0" u="none" strike="noStrike" cap="none" normalizeH="0" baseline="0" dirty="0">
                <a:ln>
                  <a:noFill/>
                </a:ln>
                <a:solidFill>
                  <a:schemeClr val="tx1"/>
                </a:solidFill>
                <a:effectLst/>
                <a:latin typeface="Calibri" pitchFamily="34" charset="0"/>
                <a:cs typeface="Arial" pitchFamily="34" charset="0"/>
              </a:rPr>
              <a:t>1</a:t>
            </a:r>
            <a:endParaRPr kumimoji="0" lang="nl-NL" sz="1800" b="0" i="0" u="none" strike="noStrike" cap="none" normalizeH="0" baseline="0" dirty="0">
              <a:ln>
                <a:noFill/>
              </a:ln>
              <a:solidFill>
                <a:schemeClr val="tx1"/>
              </a:solidFill>
              <a:effectLst/>
              <a:latin typeface="Arial" pitchFamily="34" charset="0"/>
              <a:cs typeface="Arial" pitchFamily="34" charset="0"/>
            </a:endParaRPr>
          </a:p>
        </p:txBody>
      </p:sp>
      <p:sp>
        <p:nvSpPr>
          <p:cNvPr id="1027" name="AutoShape 3"/>
          <p:cNvSpPr>
            <a:spLocks noChangeArrowheads="1"/>
          </p:cNvSpPr>
          <p:nvPr/>
        </p:nvSpPr>
        <p:spPr bwMode="auto">
          <a:xfrm rot="-1962167">
            <a:off x="2025650" y="2452035"/>
            <a:ext cx="379413" cy="276225"/>
          </a:xfrm>
          <a:prstGeom prst="downArrow">
            <a:avLst>
              <a:gd name="adj1" fmla="val 50000"/>
              <a:gd name="adj2" fmla="val 25000"/>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28" name="Oval 4"/>
          <p:cNvSpPr>
            <a:spLocks noChangeArrowheads="1"/>
          </p:cNvSpPr>
          <p:nvPr/>
        </p:nvSpPr>
        <p:spPr bwMode="auto">
          <a:xfrm>
            <a:off x="1235075" y="1845610"/>
            <a:ext cx="1147763" cy="606425"/>
          </a:xfrm>
          <a:prstGeom prst="ellipse">
            <a:avLst/>
          </a:prstGeom>
          <a:solidFill>
            <a:srgbClr val="FFA7A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2200" b="1" i="0" u="none" strike="noStrike" cap="none" normalizeH="0" baseline="0">
                <a:ln>
                  <a:noFill/>
                </a:ln>
                <a:solidFill>
                  <a:schemeClr val="tx1"/>
                </a:solidFill>
                <a:effectLst/>
                <a:latin typeface="Calibri" pitchFamily="34" charset="0"/>
                <a:cs typeface="Arial" pitchFamily="34" charset="0"/>
              </a:rPr>
              <a:t>2</a:t>
            </a:r>
            <a:endParaRPr kumimoji="0" lang="nl-NL" sz="1800" b="0" i="0" u="none" strike="noStrike" cap="none" normalizeH="0" baseline="0">
              <a:ln>
                <a:noFill/>
              </a:ln>
              <a:solidFill>
                <a:schemeClr val="tx1"/>
              </a:solidFill>
              <a:effectLst/>
              <a:latin typeface="Arial" pitchFamily="34" charset="0"/>
              <a:cs typeface="Arial" pitchFamily="34" charset="0"/>
            </a:endParaRPr>
          </a:p>
        </p:txBody>
      </p:sp>
      <p:sp>
        <p:nvSpPr>
          <p:cNvPr id="1029" name="Oval 5"/>
          <p:cNvSpPr>
            <a:spLocks noChangeArrowheads="1"/>
          </p:cNvSpPr>
          <p:nvPr/>
        </p:nvSpPr>
        <p:spPr bwMode="auto">
          <a:xfrm>
            <a:off x="2151063" y="2664760"/>
            <a:ext cx="1147762" cy="606425"/>
          </a:xfrm>
          <a:prstGeom prst="ellipse">
            <a:avLst/>
          </a:prstGeom>
          <a:solidFill>
            <a:srgbClr val="FFA7A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2200" b="1" i="0" u="none" strike="noStrike" cap="none" normalizeH="0" baseline="0">
                <a:ln>
                  <a:noFill/>
                </a:ln>
                <a:solidFill>
                  <a:schemeClr val="tx1"/>
                </a:solidFill>
                <a:effectLst/>
                <a:latin typeface="Calibri" pitchFamily="34" charset="0"/>
                <a:cs typeface="Arial" pitchFamily="34" charset="0"/>
              </a:rPr>
              <a:t>3</a:t>
            </a:r>
            <a:endParaRPr kumimoji="0" lang="nl-NL" sz="1800" b="0" i="0" u="none" strike="noStrike" cap="none" normalizeH="0" baseline="0">
              <a:ln>
                <a:noFill/>
              </a:ln>
              <a:solidFill>
                <a:schemeClr val="tx1"/>
              </a:solidFill>
              <a:effectLst/>
              <a:latin typeface="Arial" pitchFamily="34" charset="0"/>
              <a:cs typeface="Arial" pitchFamily="34" charset="0"/>
            </a:endParaRPr>
          </a:p>
        </p:txBody>
      </p:sp>
      <p:sp>
        <p:nvSpPr>
          <p:cNvPr id="1030" name="Oval 6"/>
          <p:cNvSpPr>
            <a:spLocks noChangeArrowheads="1"/>
          </p:cNvSpPr>
          <p:nvPr/>
        </p:nvSpPr>
        <p:spPr bwMode="auto">
          <a:xfrm>
            <a:off x="3005138" y="3483910"/>
            <a:ext cx="1147762" cy="606425"/>
          </a:xfrm>
          <a:prstGeom prst="ellipse">
            <a:avLst/>
          </a:prstGeom>
          <a:solidFill>
            <a:srgbClr val="FFA7A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2200" b="1" i="0" u="none" strike="noStrike" cap="none" normalizeH="0" baseline="0">
                <a:ln>
                  <a:noFill/>
                </a:ln>
                <a:solidFill>
                  <a:schemeClr val="tx1"/>
                </a:solidFill>
                <a:effectLst/>
                <a:latin typeface="Calibri" pitchFamily="34" charset="0"/>
                <a:cs typeface="Arial" pitchFamily="34" charset="0"/>
              </a:rPr>
              <a:t>4</a:t>
            </a:r>
            <a:endParaRPr kumimoji="0" lang="nl-NL" sz="1800" b="0" i="0" u="none" strike="noStrike" cap="none" normalizeH="0" baseline="0">
              <a:ln>
                <a:noFill/>
              </a:ln>
              <a:solidFill>
                <a:schemeClr val="tx1"/>
              </a:solidFill>
              <a:effectLst/>
              <a:latin typeface="Arial" pitchFamily="34" charset="0"/>
              <a:cs typeface="Arial" pitchFamily="34" charset="0"/>
            </a:endParaRPr>
          </a:p>
        </p:txBody>
      </p:sp>
      <p:sp>
        <p:nvSpPr>
          <p:cNvPr id="1031" name="Oval 7"/>
          <p:cNvSpPr>
            <a:spLocks noChangeArrowheads="1"/>
          </p:cNvSpPr>
          <p:nvPr/>
        </p:nvSpPr>
        <p:spPr bwMode="auto">
          <a:xfrm>
            <a:off x="3660775" y="4301472"/>
            <a:ext cx="1149350" cy="606425"/>
          </a:xfrm>
          <a:prstGeom prst="ellipse">
            <a:avLst/>
          </a:prstGeom>
          <a:solidFill>
            <a:srgbClr val="FFA7A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2200" b="1" i="0" u="none" strike="noStrike" cap="none" normalizeH="0" baseline="0">
                <a:ln>
                  <a:noFill/>
                </a:ln>
                <a:solidFill>
                  <a:schemeClr val="tx1"/>
                </a:solidFill>
                <a:effectLst/>
                <a:latin typeface="Calibri" pitchFamily="34" charset="0"/>
                <a:cs typeface="Arial" pitchFamily="34" charset="0"/>
              </a:rPr>
              <a:t>5</a:t>
            </a:r>
            <a:endParaRPr kumimoji="0" lang="nl-NL" sz="1800" b="0" i="0" u="none" strike="noStrike" cap="none" normalizeH="0" baseline="0">
              <a:ln>
                <a:noFill/>
              </a:ln>
              <a:solidFill>
                <a:schemeClr val="tx1"/>
              </a:solidFill>
              <a:effectLst/>
              <a:latin typeface="Arial" pitchFamily="34" charset="0"/>
              <a:cs typeface="Arial" pitchFamily="34" charset="0"/>
            </a:endParaRPr>
          </a:p>
        </p:txBody>
      </p:sp>
      <p:sp>
        <p:nvSpPr>
          <p:cNvPr id="1032" name="AutoShape 8"/>
          <p:cNvSpPr>
            <a:spLocks noChangeArrowheads="1"/>
          </p:cNvSpPr>
          <p:nvPr/>
        </p:nvSpPr>
        <p:spPr bwMode="auto">
          <a:xfrm rot="-1962167">
            <a:off x="1163638" y="1486835"/>
            <a:ext cx="379412" cy="358775"/>
          </a:xfrm>
          <a:prstGeom prst="downArrow">
            <a:avLst>
              <a:gd name="adj1" fmla="val 50000"/>
              <a:gd name="adj2" fmla="val 25000"/>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33" name="AutoShape 9"/>
          <p:cNvSpPr>
            <a:spLocks noChangeArrowheads="1"/>
          </p:cNvSpPr>
          <p:nvPr/>
        </p:nvSpPr>
        <p:spPr bwMode="auto">
          <a:xfrm rot="-1962167">
            <a:off x="3690938" y="4077635"/>
            <a:ext cx="379412" cy="246062"/>
          </a:xfrm>
          <a:prstGeom prst="downArrow">
            <a:avLst>
              <a:gd name="adj1" fmla="val 50000"/>
              <a:gd name="adj2" fmla="val 25000"/>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34" name="AutoShape 10"/>
          <p:cNvSpPr>
            <a:spLocks noChangeArrowheads="1"/>
          </p:cNvSpPr>
          <p:nvPr/>
        </p:nvSpPr>
        <p:spPr bwMode="auto">
          <a:xfrm rot="-1962167">
            <a:off x="2928938" y="3252135"/>
            <a:ext cx="379412" cy="285750"/>
          </a:xfrm>
          <a:prstGeom prst="downArrow">
            <a:avLst>
              <a:gd name="adj1" fmla="val 50000"/>
              <a:gd name="adj2" fmla="val 25000"/>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035" name="AutoShape 11"/>
          <p:cNvSpPr>
            <a:spLocks noChangeArrowheads="1"/>
          </p:cNvSpPr>
          <p:nvPr/>
        </p:nvSpPr>
        <p:spPr bwMode="auto">
          <a:xfrm rot="-2595379">
            <a:off x="4445000" y="4960285"/>
            <a:ext cx="379413" cy="358775"/>
          </a:xfrm>
          <a:prstGeom prst="downArrow">
            <a:avLst>
              <a:gd name="adj1" fmla="val 50000"/>
              <a:gd name="adj2" fmla="val 25000"/>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15" name="Tijdelijke aanduiding voor inhoud 3"/>
          <p:cNvSpPr txBox="1">
            <a:spLocks/>
          </p:cNvSpPr>
          <p:nvPr/>
        </p:nvSpPr>
        <p:spPr>
          <a:xfrm>
            <a:off x="2555776" y="1628800"/>
            <a:ext cx="6588224" cy="792088"/>
          </a:xfrm>
          <a:prstGeom prst="rect">
            <a:avLst/>
          </a:prstGeom>
          <a:solidFill>
            <a:schemeClr val="accent1">
              <a:lumMod val="20000"/>
              <a:lumOff val="80000"/>
            </a:schemeClr>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200" b="0" i="0" u="none" strike="noStrike" kern="1200" cap="none" spc="0" normalizeH="0" baseline="0" noProof="0" dirty="0">
                <a:ln>
                  <a:noFill/>
                </a:ln>
                <a:solidFill>
                  <a:srgbClr val="0000FF"/>
                </a:solidFill>
                <a:effectLst/>
                <a:uLnTx/>
                <a:uFillTx/>
                <a:latin typeface="+mn-lt"/>
                <a:ea typeface="+mn-ea"/>
                <a:cs typeface="+mn-cs"/>
              </a:rPr>
              <a:t>Ik neem waar dat jullie naar mij kijken en dat bewijst dat je geïnteresseerd bent in wat er vandaag gaat komen.</a:t>
            </a:r>
          </a:p>
        </p:txBody>
      </p:sp>
      <p:sp>
        <p:nvSpPr>
          <p:cNvPr id="16" name="Tijdelijke aanduiding voor inhoud 3"/>
          <p:cNvSpPr txBox="1">
            <a:spLocks/>
          </p:cNvSpPr>
          <p:nvPr/>
        </p:nvSpPr>
        <p:spPr>
          <a:xfrm>
            <a:off x="3373016" y="2608312"/>
            <a:ext cx="5770984" cy="748680"/>
          </a:xfrm>
          <a:prstGeom prst="rect">
            <a:avLst/>
          </a:prstGeom>
          <a:solidFill>
            <a:schemeClr val="accent1">
              <a:lumMod val="20000"/>
              <a:lumOff val="80000"/>
            </a:schemeClr>
          </a:solidFill>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2200" b="0" i="0" u="none" strike="noStrike" kern="1200" cap="none" spc="0" normalizeH="0" baseline="0" noProof="0" dirty="0">
                <a:ln>
                  <a:noFill/>
                </a:ln>
                <a:solidFill>
                  <a:srgbClr val="0000FF"/>
                </a:solidFill>
                <a:effectLst/>
                <a:uLnTx/>
                <a:uFillTx/>
                <a:latin typeface="+mn-lt"/>
                <a:ea typeface="+mn-ea"/>
                <a:cs typeface="+mn-cs"/>
              </a:rPr>
              <a:t>Ik kan me voorstellen dat je je afvraagt wat deze oefening je zal brengen.</a:t>
            </a:r>
          </a:p>
        </p:txBody>
      </p:sp>
      <p:sp>
        <p:nvSpPr>
          <p:cNvPr id="17" name="Tijdelijke aanduiding voor inhoud 3"/>
          <p:cNvSpPr txBox="1">
            <a:spLocks/>
          </p:cNvSpPr>
          <p:nvPr/>
        </p:nvSpPr>
        <p:spPr>
          <a:xfrm>
            <a:off x="4283968" y="3501008"/>
            <a:ext cx="4860032" cy="720080"/>
          </a:xfrm>
          <a:prstGeom prst="rect">
            <a:avLst/>
          </a:prstGeom>
          <a:solidFill>
            <a:schemeClr val="accent1">
              <a:lumMod val="20000"/>
              <a:lumOff val="80000"/>
            </a:schemeClr>
          </a:solidFill>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200" dirty="0">
                <a:solidFill>
                  <a:srgbClr val="0000FF"/>
                </a:solidFill>
              </a:rPr>
              <a:t>Alles wijst er op dat dit een nuttige oefening</a:t>
            </a:r>
            <a:r>
              <a:rPr kumimoji="0" lang="nl-NL" sz="2200" b="0" i="0" u="none" strike="noStrike" kern="1200" cap="none" spc="0" normalizeH="0" baseline="0" noProof="0" dirty="0">
                <a:ln>
                  <a:noFill/>
                </a:ln>
                <a:solidFill>
                  <a:srgbClr val="0000FF"/>
                </a:solidFill>
                <a:effectLst/>
                <a:uLnTx/>
                <a:uFillTx/>
                <a:latin typeface="+mn-lt"/>
                <a:ea typeface="+mn-ea"/>
                <a:cs typeface="+mn-cs"/>
              </a:rPr>
              <a:t> wordt.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200" b="0" i="0" u="none" strike="noStrike" kern="1200" cap="none" spc="0" normalizeH="0" baseline="0" noProof="0" dirty="0">
              <a:ln>
                <a:noFill/>
              </a:ln>
              <a:solidFill>
                <a:srgbClr val="0000FF"/>
              </a:solidFill>
              <a:effectLst/>
              <a:uLnTx/>
              <a:uFillTx/>
              <a:latin typeface="+mn-lt"/>
              <a:ea typeface="+mn-ea"/>
              <a:cs typeface="+mn-cs"/>
            </a:endParaRPr>
          </a:p>
        </p:txBody>
      </p:sp>
      <p:sp>
        <p:nvSpPr>
          <p:cNvPr id="18" name="Tijdelijke aanduiding voor inhoud 3"/>
          <p:cNvSpPr txBox="1">
            <a:spLocks/>
          </p:cNvSpPr>
          <p:nvPr/>
        </p:nvSpPr>
        <p:spPr>
          <a:xfrm>
            <a:off x="5004048" y="4365104"/>
            <a:ext cx="4139952" cy="864096"/>
          </a:xfrm>
          <a:prstGeom prst="rect">
            <a:avLst/>
          </a:prstGeom>
          <a:solidFill>
            <a:schemeClr val="accent1">
              <a:lumMod val="20000"/>
              <a:lumOff val="80000"/>
            </a:schemeClr>
          </a:solid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2200" dirty="0">
                <a:solidFill>
                  <a:srgbClr val="0000FF"/>
                </a:solidFill>
              </a:rPr>
              <a:t>Je zult veel met deze oefening kunnen doen!</a:t>
            </a:r>
            <a:r>
              <a:rPr kumimoji="0" lang="nl-NL" sz="2200" b="0" i="0" u="none" strike="noStrike" kern="1200" cap="none" spc="0" normalizeH="0" baseline="0" noProof="0" dirty="0">
                <a:ln>
                  <a:noFill/>
                </a:ln>
                <a:solidFill>
                  <a:srgbClr val="0000FF"/>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200" b="0" i="0" u="none" strike="noStrike" kern="1200" cap="none" spc="0" normalizeH="0" baseline="0" noProof="0" dirty="0">
              <a:ln>
                <a:noFill/>
              </a:ln>
              <a:solidFill>
                <a:srgbClr val="0000FF"/>
              </a:solidFill>
              <a:effectLst/>
              <a:uLnTx/>
              <a:uFillTx/>
              <a:latin typeface="+mn-lt"/>
              <a:ea typeface="+mn-ea"/>
              <a:cs typeface="+mn-cs"/>
            </a:endParaRPr>
          </a:p>
        </p:txBody>
      </p:sp>
      <p:sp>
        <p:nvSpPr>
          <p:cNvPr id="19" name="Tijdelijke aanduiding voor inhoud 3"/>
          <p:cNvSpPr txBox="1">
            <a:spLocks/>
          </p:cNvSpPr>
          <p:nvPr/>
        </p:nvSpPr>
        <p:spPr>
          <a:xfrm>
            <a:off x="3779912" y="5373216"/>
            <a:ext cx="5364088" cy="864096"/>
          </a:xfrm>
          <a:prstGeom prst="rect">
            <a:avLst/>
          </a:prstGeom>
          <a:solidFill>
            <a:schemeClr val="accent2">
              <a:lumMod val="20000"/>
              <a:lumOff val="80000"/>
            </a:schemeClr>
          </a:solidFill>
        </p:spPr>
        <p:txBody>
          <a:bodyPr vert="horz" lIns="91440" tIns="45720" rIns="91440" bIns="45720" rtlCol="0">
            <a:normAutofit fontScale="92500" lnSpcReduction="20000"/>
          </a:bodyPr>
          <a:lstStyle/>
          <a:p>
            <a:pPr marR="0" lvl="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3200" b="1" i="0" u="none" strike="noStrike" kern="1200" cap="none" spc="0" normalizeH="0" baseline="0" noProof="0" dirty="0">
                <a:ln>
                  <a:noFill/>
                </a:ln>
                <a:solidFill>
                  <a:srgbClr val="0000FF"/>
                </a:solidFill>
                <a:effectLst/>
                <a:uLnTx/>
                <a:uFillTx/>
                <a:latin typeface="+mn-lt"/>
                <a:ea typeface="+mn-ea"/>
                <a:cs typeface="+mn-cs"/>
              </a:rPr>
              <a:t>Wanneer zou je deze oefening</a:t>
            </a:r>
            <a:r>
              <a:rPr kumimoji="0" lang="nl-NL" sz="3200" b="1" i="0" u="none" strike="noStrike" kern="1200" cap="none" spc="0" normalizeH="0" noProof="0" dirty="0">
                <a:ln>
                  <a:noFill/>
                </a:ln>
                <a:solidFill>
                  <a:srgbClr val="0000FF"/>
                </a:solidFill>
                <a:effectLst/>
                <a:uLnTx/>
                <a:uFillTx/>
                <a:latin typeface="+mn-lt"/>
                <a:ea typeface="+mn-ea"/>
                <a:cs typeface="+mn-cs"/>
              </a:rPr>
              <a:t> </a:t>
            </a:r>
            <a:r>
              <a:rPr kumimoji="0" lang="nl-NL" sz="3200" b="1" i="0" u="none" strike="noStrike" kern="1200" cap="none" spc="0" normalizeH="0" baseline="0" noProof="0" dirty="0">
                <a:ln>
                  <a:noFill/>
                </a:ln>
                <a:solidFill>
                  <a:srgbClr val="0000FF"/>
                </a:solidFill>
                <a:effectLst/>
                <a:uLnTx/>
                <a:uFillTx/>
                <a:latin typeface="+mn-lt"/>
                <a:ea typeface="+mn-ea"/>
                <a:cs typeface="+mn-cs"/>
              </a:rPr>
              <a:t>willen gaan toepassen?</a:t>
            </a:r>
            <a:endParaRPr kumimoji="0" lang="nl-NL" sz="3200" b="0" i="0" u="none" strike="noStrike" kern="1200" cap="none" spc="0" normalizeH="0" baseline="0" noProof="0" dirty="0">
              <a:ln>
                <a:noFill/>
              </a:ln>
              <a:solidFill>
                <a:srgbClr val="0000FF"/>
              </a:solidFill>
              <a:effectLst/>
              <a:uLnTx/>
              <a:uFillTx/>
              <a:latin typeface="+mn-lt"/>
              <a:ea typeface="+mn-ea"/>
              <a:cs typeface="+mn-cs"/>
            </a:endParaRPr>
          </a:p>
        </p:txBody>
      </p:sp>
      <p:sp>
        <p:nvSpPr>
          <p:cNvPr id="20" name="Tekstvak 19"/>
          <p:cNvSpPr txBox="1"/>
          <p:nvPr/>
        </p:nvSpPr>
        <p:spPr>
          <a:xfrm>
            <a:off x="3635896" y="0"/>
            <a:ext cx="1913665" cy="830997"/>
          </a:xfrm>
          <a:prstGeom prst="rect">
            <a:avLst/>
          </a:prstGeom>
          <a:noFill/>
        </p:spPr>
        <p:txBody>
          <a:bodyPr wrap="none" rtlCol="0">
            <a:spAutoFit/>
          </a:bodyPr>
          <a:lstStyle/>
          <a:p>
            <a:r>
              <a:rPr lang="en-US" sz="4800" b="1" dirty="0">
                <a:solidFill>
                  <a:srgbClr val="FF0000"/>
                </a:solidFill>
              </a:rPr>
              <a:t>Yes set</a:t>
            </a:r>
            <a:endParaRPr lang="nl-NL" sz="2400" b="1" dirty="0">
              <a:solidFill>
                <a:srgbClr val="FF0000"/>
              </a:solidFill>
            </a:endParaRPr>
          </a:p>
        </p:txBody>
      </p:sp>
      <p:sp>
        <p:nvSpPr>
          <p:cNvPr id="1036" name="Text Box 12"/>
          <p:cNvSpPr txBox="1">
            <a:spLocks noChangeArrowheads="1"/>
          </p:cNvSpPr>
          <p:nvPr/>
        </p:nvSpPr>
        <p:spPr bwMode="auto">
          <a:xfrm>
            <a:off x="323528" y="4437112"/>
            <a:ext cx="3024336" cy="194412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600" b="0" i="0" u="none" strike="noStrike" cap="none" normalizeH="0" baseline="0">
                <a:ln>
                  <a:noFill/>
                </a:ln>
                <a:solidFill>
                  <a:srgbClr val="0000FF"/>
                </a:solidFill>
                <a:effectLst/>
                <a:latin typeface="Calibri" pitchFamily="34" charset="0"/>
                <a:cs typeface="Arial" pitchFamily="34" charset="0"/>
              </a:rPr>
              <a:t>Milton patronen</a:t>
            </a:r>
            <a:endParaRPr kumimoji="0" lang="nl-NL" sz="1600" b="0" i="0" u="none" strike="noStrike" cap="none" normalizeH="0" baseline="0">
              <a:ln>
                <a:noFill/>
              </a:ln>
              <a:solidFill>
                <a:srgbClr val="0000FF"/>
              </a:solidFill>
              <a:effectLst/>
              <a:latin typeface="Times New Roman" pitchFamily="18" charset="0"/>
              <a:cs typeface="Arial" pitchFamily="34" charset="0"/>
            </a:endParaRPr>
          </a:p>
          <a:p>
            <a:pPr marL="0" marR="458788" lvl="1" algn="l" defTabSz="914400" rtl="0" eaLnBrk="1" fontAlgn="base" latinLnBrk="0" hangingPunct="1">
              <a:lnSpc>
                <a:spcPct val="100000"/>
              </a:lnSpc>
              <a:spcBef>
                <a:spcPct val="0"/>
              </a:spcBef>
              <a:spcAft>
                <a:spcPct val="0"/>
              </a:spcAft>
              <a:buClr>
                <a:srgbClr val="000000"/>
              </a:buClr>
              <a:buSzTx/>
              <a:buFont typeface="Times New Roman" pitchFamily="18" charset="0"/>
              <a:buChar char="("/>
              <a:tabLst/>
            </a:pPr>
            <a:r>
              <a:rPr kumimoji="0" lang="nl-NL" sz="1600" b="0" i="0" u="none" strike="noStrike" cap="none" normalizeH="0" baseline="0">
                <a:ln>
                  <a:noFill/>
                </a:ln>
                <a:solidFill>
                  <a:srgbClr val="0000FF"/>
                </a:solidFill>
                <a:effectLst/>
                <a:latin typeface="Times New Roman" pitchFamily="18" charset="0"/>
                <a:cs typeface="Arial" pitchFamily="34" charset="0"/>
              </a:rPr>
              <a:t>1) Feitelijke observaties</a:t>
            </a:r>
          </a:p>
          <a:p>
            <a:pPr marL="0" marR="0" lvl="0" indent="0" algn="l" defTabSz="914400" rtl="0" eaLnBrk="1" fontAlgn="base" latinLnBrk="0" hangingPunct="1">
              <a:lnSpc>
                <a:spcPct val="100000"/>
              </a:lnSpc>
              <a:spcBef>
                <a:spcPct val="0"/>
              </a:spcBef>
              <a:spcAft>
                <a:spcPct val="0"/>
              </a:spcAft>
              <a:buClr>
                <a:srgbClr val="000000"/>
              </a:buClr>
              <a:buSzTx/>
              <a:buFont typeface="Times New Roman" pitchFamily="18" charset="0"/>
              <a:buChar char="("/>
              <a:tabLst/>
            </a:pPr>
            <a:r>
              <a:rPr lang="nl-NL" sz="1600">
                <a:solidFill>
                  <a:srgbClr val="0000FF"/>
                </a:solidFill>
                <a:latin typeface="Times New Roman" pitchFamily="18" charset="0"/>
                <a:cs typeface="Arial" pitchFamily="34" charset="0"/>
              </a:rPr>
              <a:t>2</a:t>
            </a:r>
            <a:r>
              <a:rPr kumimoji="0" lang="nl-NL" sz="1600" b="0" i="0" u="none" strike="noStrike" cap="none" normalizeH="0" baseline="0">
                <a:ln>
                  <a:noFill/>
                </a:ln>
                <a:solidFill>
                  <a:srgbClr val="0000FF"/>
                </a:solidFill>
                <a:effectLst/>
                <a:latin typeface="Times New Roman" pitchFamily="18" charset="0"/>
                <a:cs typeface="Arial" pitchFamily="34" charset="0"/>
              </a:rPr>
              <a:t>) Oorzaak </a:t>
            </a:r>
            <a:r>
              <a:rPr kumimoji="0" lang="nl-NL" sz="1600" b="0" i="0" u="none" strike="noStrike" cap="none" normalizeH="0" baseline="0">
                <a:ln>
                  <a:noFill/>
                </a:ln>
                <a:solidFill>
                  <a:srgbClr val="0000FF"/>
                </a:solidFill>
                <a:effectLst/>
                <a:latin typeface="Times New Roman" pitchFamily="18" charset="0"/>
                <a:cs typeface="Arial" pitchFamily="34" charset="0"/>
                <a:sym typeface="Wingdings" pitchFamily="2" charset="2"/>
              </a:rPr>
              <a:t></a:t>
            </a:r>
            <a:r>
              <a:rPr kumimoji="0" lang="nl-NL" sz="1600" b="0" i="0" u="none" strike="noStrike" cap="none" normalizeH="0" baseline="0">
                <a:ln>
                  <a:noFill/>
                </a:ln>
                <a:solidFill>
                  <a:srgbClr val="0000FF"/>
                </a:solidFill>
                <a:effectLst/>
                <a:latin typeface="Times New Roman" pitchFamily="18" charset="0"/>
                <a:cs typeface="Arial" pitchFamily="34" charset="0"/>
              </a:rPr>
              <a:t> Gevolg</a:t>
            </a:r>
          </a:p>
          <a:p>
            <a:pPr marL="0" marR="0" lvl="0" indent="0" algn="l" defTabSz="914400" rtl="0" eaLnBrk="1" fontAlgn="base" latinLnBrk="0" hangingPunct="1">
              <a:lnSpc>
                <a:spcPct val="100000"/>
              </a:lnSpc>
              <a:spcBef>
                <a:spcPct val="0"/>
              </a:spcBef>
              <a:spcAft>
                <a:spcPct val="0"/>
              </a:spcAft>
              <a:buClr>
                <a:srgbClr val="000000"/>
              </a:buClr>
              <a:buSzTx/>
              <a:buFont typeface="Times New Roman" pitchFamily="18" charset="0"/>
              <a:buChar char="("/>
              <a:tabLst/>
            </a:pPr>
            <a:r>
              <a:rPr lang="nl-NL" sz="1600">
                <a:solidFill>
                  <a:srgbClr val="0000FF"/>
                </a:solidFill>
                <a:latin typeface="Times New Roman" pitchFamily="18" charset="0"/>
                <a:cs typeface="Arial" pitchFamily="34" charset="0"/>
              </a:rPr>
              <a:t>3</a:t>
            </a:r>
            <a:r>
              <a:rPr kumimoji="0" lang="nl-NL" sz="1600" b="0" i="0" u="none" strike="noStrike" cap="none" normalizeH="0" baseline="0">
                <a:ln>
                  <a:noFill/>
                </a:ln>
                <a:solidFill>
                  <a:srgbClr val="0000FF"/>
                </a:solidFill>
                <a:effectLst/>
                <a:latin typeface="Times New Roman" pitchFamily="18" charset="0"/>
                <a:cs typeface="Arial" pitchFamily="34" charset="0"/>
              </a:rPr>
              <a:t>) Gedachten lezen</a:t>
            </a:r>
          </a:p>
          <a:p>
            <a:pPr marL="0" marR="0" lvl="0" indent="0" algn="l" defTabSz="914400" rtl="0" eaLnBrk="1" fontAlgn="base" latinLnBrk="0" hangingPunct="1">
              <a:lnSpc>
                <a:spcPct val="100000"/>
              </a:lnSpc>
              <a:spcBef>
                <a:spcPct val="0"/>
              </a:spcBef>
              <a:spcAft>
                <a:spcPct val="0"/>
              </a:spcAft>
              <a:buClr>
                <a:srgbClr val="000000"/>
              </a:buClr>
              <a:buSzTx/>
              <a:buFont typeface="Times New Roman" pitchFamily="18" charset="0"/>
              <a:buChar char="("/>
              <a:tabLst/>
            </a:pPr>
            <a:r>
              <a:rPr lang="nl-NL" sz="1600">
                <a:solidFill>
                  <a:srgbClr val="0000FF"/>
                </a:solidFill>
                <a:latin typeface="Times New Roman" pitchFamily="18" charset="0"/>
                <a:cs typeface="Arial" pitchFamily="34" charset="0"/>
              </a:rPr>
              <a:t>4</a:t>
            </a:r>
            <a:r>
              <a:rPr kumimoji="0" lang="nl-NL" sz="1600" b="0" i="0" u="none" strike="noStrike" cap="none" normalizeH="0" baseline="0">
                <a:ln>
                  <a:noFill/>
                </a:ln>
                <a:solidFill>
                  <a:srgbClr val="0000FF"/>
                </a:solidFill>
                <a:effectLst/>
                <a:latin typeface="Times New Roman" pitchFamily="18" charset="0"/>
                <a:cs typeface="Arial" pitchFamily="34" charset="0"/>
              </a:rPr>
              <a:t>) Universele waarheid</a:t>
            </a:r>
          </a:p>
          <a:p>
            <a:pPr marL="0" marR="0" lvl="0" indent="0" algn="l" defTabSz="914400" rtl="0" eaLnBrk="1" fontAlgn="base" latinLnBrk="0" hangingPunct="1">
              <a:lnSpc>
                <a:spcPct val="100000"/>
              </a:lnSpc>
              <a:spcBef>
                <a:spcPct val="0"/>
              </a:spcBef>
              <a:spcAft>
                <a:spcPct val="0"/>
              </a:spcAft>
              <a:buClr>
                <a:srgbClr val="000000"/>
              </a:buClr>
              <a:buSzTx/>
              <a:buFont typeface="Times New Roman" pitchFamily="18" charset="0"/>
              <a:buChar char="("/>
              <a:tabLst/>
            </a:pPr>
            <a:r>
              <a:rPr lang="nl-NL" sz="1600">
                <a:solidFill>
                  <a:srgbClr val="0000FF"/>
                </a:solidFill>
                <a:latin typeface="Times New Roman" pitchFamily="18" charset="0"/>
                <a:cs typeface="Arial" pitchFamily="34" charset="0"/>
              </a:rPr>
              <a:t>5</a:t>
            </a:r>
            <a:r>
              <a:rPr kumimoji="0" lang="nl-NL" sz="1600" b="0" i="0" u="none" strike="noStrike" cap="none" normalizeH="0" baseline="0">
                <a:ln>
                  <a:noFill/>
                </a:ln>
                <a:solidFill>
                  <a:srgbClr val="0000FF"/>
                </a:solidFill>
                <a:effectLst/>
                <a:latin typeface="Times New Roman" pitchFamily="18" charset="0"/>
                <a:cs typeface="Arial" pitchFamily="34" charset="0"/>
              </a:rPr>
              <a:t>) Mogelijkheid</a:t>
            </a:r>
          </a:p>
          <a:p>
            <a:pPr marL="0" marR="0" lvl="0" indent="0" algn="l" defTabSz="914400" rtl="0" eaLnBrk="1" fontAlgn="base" latinLnBrk="0" hangingPunct="1">
              <a:lnSpc>
                <a:spcPct val="100000"/>
              </a:lnSpc>
              <a:spcBef>
                <a:spcPct val="0"/>
              </a:spcBef>
              <a:spcAft>
                <a:spcPct val="0"/>
              </a:spcAft>
              <a:buClr>
                <a:srgbClr val="000000"/>
              </a:buClr>
              <a:buSzTx/>
              <a:buFont typeface="Times New Roman" pitchFamily="18" charset="0"/>
              <a:buChar char="("/>
              <a:tabLst/>
            </a:pPr>
            <a:r>
              <a:rPr lang="nl-NL" sz="1600">
                <a:solidFill>
                  <a:srgbClr val="0000FF"/>
                </a:solidFill>
                <a:latin typeface="Times New Roman" pitchFamily="18" charset="0"/>
                <a:cs typeface="Arial" pitchFamily="34" charset="0"/>
              </a:rPr>
              <a:t>6</a:t>
            </a:r>
            <a:r>
              <a:rPr kumimoji="0" lang="nl-NL" sz="1600" b="0" i="0" u="none" strike="noStrike" cap="none" normalizeH="0" baseline="0">
                <a:ln>
                  <a:noFill/>
                </a:ln>
                <a:solidFill>
                  <a:srgbClr val="0000FF"/>
                </a:solidFill>
                <a:effectLst/>
                <a:latin typeface="Times New Roman" pitchFamily="18" charset="0"/>
                <a:cs typeface="Arial" pitchFamily="34" charset="0"/>
              </a:rPr>
              <a:t>) Vooronderstelling</a:t>
            </a:r>
            <a:endParaRPr kumimoji="0" lang="nl-NL" sz="2800" b="0" i="0" u="none" strike="noStrike" cap="none" normalizeH="0" baseline="0">
              <a:ln>
                <a:noFill/>
              </a:ln>
              <a:solidFill>
                <a:srgbClr val="0000FF"/>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6"/>
                                        </p:tgtEl>
                                        <p:attrNameLst>
                                          <p:attrName>style.visibility</p:attrName>
                                        </p:attrNameLst>
                                      </p:cBhvr>
                                      <p:to>
                                        <p:strVal val="visible"/>
                                      </p:to>
                                    </p:set>
                                    <p:anim calcmode="lin" valueType="num">
                                      <p:cBhvr additive="base">
                                        <p:cTn id="7" dur="500" fill="hold"/>
                                        <p:tgtEl>
                                          <p:spTgt spid="1036"/>
                                        </p:tgtEl>
                                        <p:attrNameLst>
                                          <p:attrName>ppt_x</p:attrName>
                                        </p:attrNameLst>
                                      </p:cBhvr>
                                      <p:tavLst>
                                        <p:tav tm="0">
                                          <p:val>
                                            <p:strVal val="#ppt_x"/>
                                          </p:val>
                                        </p:tav>
                                        <p:tav tm="100000">
                                          <p:val>
                                            <p:strVal val="#ppt_x"/>
                                          </p:val>
                                        </p:tav>
                                      </p:tavLst>
                                    </p:anim>
                                    <p:anim calcmode="lin" valueType="num">
                                      <p:cBhvr additive="base">
                                        <p:cTn id="8"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0-#ppt_w/2"/>
                                          </p:val>
                                        </p:tav>
                                        <p:tav tm="100000">
                                          <p:val>
                                            <p:strVal val="#ppt_x"/>
                                          </p:val>
                                        </p:tav>
                                      </p:tavLst>
                                    </p:anim>
                                    <p:anim calcmode="lin" valueType="num">
                                      <p:cBhvr additive="base">
                                        <p:cTn id="14"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 calcmode="lin" valueType="num">
                                      <p:cBhvr additive="base">
                                        <p:cTn id="19"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bg/>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additive="base">
                                        <p:cTn id="31" dur="500" fill="hold"/>
                                        <p:tgtEl>
                                          <p:spTgt spid="1032"/>
                                        </p:tgtEl>
                                        <p:attrNameLst>
                                          <p:attrName>ppt_x</p:attrName>
                                        </p:attrNameLst>
                                      </p:cBhvr>
                                      <p:tavLst>
                                        <p:tav tm="0">
                                          <p:val>
                                            <p:strVal val="0-#ppt_w/2"/>
                                          </p:val>
                                        </p:tav>
                                        <p:tav tm="100000">
                                          <p:val>
                                            <p:strVal val="#ppt_x"/>
                                          </p:val>
                                        </p:tav>
                                      </p:tavLst>
                                    </p:anim>
                                    <p:anim calcmode="lin" valueType="num">
                                      <p:cBhvr additive="base">
                                        <p:cTn id="32"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additive="base">
                                        <p:cTn id="37" dur="500" fill="hold"/>
                                        <p:tgtEl>
                                          <p:spTgt spid="1028"/>
                                        </p:tgtEl>
                                        <p:attrNameLst>
                                          <p:attrName>ppt_x</p:attrName>
                                        </p:attrNameLst>
                                      </p:cBhvr>
                                      <p:tavLst>
                                        <p:tav tm="0">
                                          <p:val>
                                            <p:strVal val="0-#ppt_w/2"/>
                                          </p:val>
                                        </p:tav>
                                        <p:tav tm="100000">
                                          <p:val>
                                            <p:strVal val="#ppt_x"/>
                                          </p:val>
                                        </p:tav>
                                      </p:tavLst>
                                    </p:anim>
                                    <p:anim calcmode="lin" valueType="num">
                                      <p:cBhvr additive="base">
                                        <p:cTn id="38"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27"/>
                                        </p:tgtEl>
                                        <p:attrNameLst>
                                          <p:attrName>style.visibility</p:attrName>
                                        </p:attrNameLst>
                                      </p:cBhvr>
                                      <p:to>
                                        <p:strVal val="visible"/>
                                      </p:to>
                                    </p:set>
                                    <p:anim calcmode="lin" valueType="num">
                                      <p:cBhvr additive="base">
                                        <p:cTn id="49" dur="500" fill="hold"/>
                                        <p:tgtEl>
                                          <p:spTgt spid="1027"/>
                                        </p:tgtEl>
                                        <p:attrNameLst>
                                          <p:attrName>ppt_x</p:attrName>
                                        </p:attrNameLst>
                                      </p:cBhvr>
                                      <p:tavLst>
                                        <p:tav tm="0">
                                          <p:val>
                                            <p:strVal val="0-#ppt_w/2"/>
                                          </p:val>
                                        </p:tav>
                                        <p:tav tm="100000">
                                          <p:val>
                                            <p:strVal val="#ppt_x"/>
                                          </p:val>
                                        </p:tav>
                                      </p:tavLst>
                                    </p:anim>
                                    <p:anim calcmode="lin" valueType="num">
                                      <p:cBhvr additive="base">
                                        <p:cTn id="50"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29"/>
                                        </p:tgtEl>
                                        <p:attrNameLst>
                                          <p:attrName>style.visibility</p:attrName>
                                        </p:attrNameLst>
                                      </p:cBhvr>
                                      <p:to>
                                        <p:strVal val="visible"/>
                                      </p:to>
                                    </p:set>
                                    <p:anim calcmode="lin" valueType="num">
                                      <p:cBhvr additive="base">
                                        <p:cTn id="55" dur="500" fill="hold"/>
                                        <p:tgtEl>
                                          <p:spTgt spid="1029"/>
                                        </p:tgtEl>
                                        <p:attrNameLst>
                                          <p:attrName>ppt_x</p:attrName>
                                        </p:attrNameLst>
                                      </p:cBhvr>
                                      <p:tavLst>
                                        <p:tav tm="0">
                                          <p:val>
                                            <p:strVal val="0-#ppt_w/2"/>
                                          </p:val>
                                        </p:tav>
                                        <p:tav tm="100000">
                                          <p:val>
                                            <p:strVal val="#ppt_x"/>
                                          </p:val>
                                        </p:tav>
                                      </p:tavLst>
                                    </p:anim>
                                    <p:anim calcmode="lin" valueType="num">
                                      <p:cBhvr additive="base">
                                        <p:cTn id="56" dur="500" fill="hold"/>
                                        <p:tgtEl>
                                          <p:spTgt spid="102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0-#ppt_w/2"/>
                                          </p:val>
                                        </p:tav>
                                        <p:tav tm="100000">
                                          <p:val>
                                            <p:strVal val="#ppt_x"/>
                                          </p:val>
                                        </p:tav>
                                      </p:tavLst>
                                    </p:anim>
                                    <p:anim calcmode="lin" valueType="num">
                                      <p:cBhvr additive="base">
                                        <p:cTn id="6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034"/>
                                        </p:tgtEl>
                                        <p:attrNameLst>
                                          <p:attrName>style.visibility</p:attrName>
                                        </p:attrNameLst>
                                      </p:cBhvr>
                                      <p:to>
                                        <p:strVal val="visible"/>
                                      </p:to>
                                    </p:set>
                                    <p:anim calcmode="lin" valueType="num">
                                      <p:cBhvr additive="base">
                                        <p:cTn id="67" dur="500" fill="hold"/>
                                        <p:tgtEl>
                                          <p:spTgt spid="1034"/>
                                        </p:tgtEl>
                                        <p:attrNameLst>
                                          <p:attrName>ppt_x</p:attrName>
                                        </p:attrNameLst>
                                      </p:cBhvr>
                                      <p:tavLst>
                                        <p:tav tm="0">
                                          <p:val>
                                            <p:strVal val="0-#ppt_w/2"/>
                                          </p:val>
                                        </p:tav>
                                        <p:tav tm="100000">
                                          <p:val>
                                            <p:strVal val="#ppt_x"/>
                                          </p:val>
                                        </p:tav>
                                      </p:tavLst>
                                    </p:anim>
                                    <p:anim calcmode="lin" valueType="num">
                                      <p:cBhvr additive="base">
                                        <p:cTn id="68" dur="500" fill="hold"/>
                                        <p:tgtEl>
                                          <p:spTgt spid="1034"/>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030"/>
                                        </p:tgtEl>
                                        <p:attrNameLst>
                                          <p:attrName>style.visibility</p:attrName>
                                        </p:attrNameLst>
                                      </p:cBhvr>
                                      <p:to>
                                        <p:strVal val="visible"/>
                                      </p:to>
                                    </p:set>
                                    <p:anim calcmode="lin" valueType="num">
                                      <p:cBhvr additive="base">
                                        <p:cTn id="73" dur="500" fill="hold"/>
                                        <p:tgtEl>
                                          <p:spTgt spid="1030"/>
                                        </p:tgtEl>
                                        <p:attrNameLst>
                                          <p:attrName>ppt_x</p:attrName>
                                        </p:attrNameLst>
                                      </p:cBhvr>
                                      <p:tavLst>
                                        <p:tav tm="0">
                                          <p:val>
                                            <p:strVal val="0-#ppt_w/2"/>
                                          </p:val>
                                        </p:tav>
                                        <p:tav tm="100000">
                                          <p:val>
                                            <p:strVal val="#ppt_x"/>
                                          </p:val>
                                        </p:tav>
                                      </p:tavLst>
                                    </p:anim>
                                    <p:anim calcmode="lin" valueType="num">
                                      <p:cBhvr additive="base">
                                        <p:cTn id="74"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0-#ppt_w/2"/>
                                          </p:val>
                                        </p:tav>
                                        <p:tav tm="100000">
                                          <p:val>
                                            <p:strVal val="#ppt_x"/>
                                          </p:val>
                                        </p:tav>
                                      </p:tavLst>
                                    </p:anim>
                                    <p:anim calcmode="lin" valueType="num">
                                      <p:cBhvr additive="base">
                                        <p:cTn id="8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033"/>
                                        </p:tgtEl>
                                        <p:attrNameLst>
                                          <p:attrName>style.visibility</p:attrName>
                                        </p:attrNameLst>
                                      </p:cBhvr>
                                      <p:to>
                                        <p:strVal val="visible"/>
                                      </p:to>
                                    </p:set>
                                    <p:anim calcmode="lin" valueType="num">
                                      <p:cBhvr additive="base">
                                        <p:cTn id="85" dur="500" fill="hold"/>
                                        <p:tgtEl>
                                          <p:spTgt spid="1033"/>
                                        </p:tgtEl>
                                        <p:attrNameLst>
                                          <p:attrName>ppt_x</p:attrName>
                                        </p:attrNameLst>
                                      </p:cBhvr>
                                      <p:tavLst>
                                        <p:tav tm="0">
                                          <p:val>
                                            <p:strVal val="0-#ppt_w/2"/>
                                          </p:val>
                                        </p:tav>
                                        <p:tav tm="100000">
                                          <p:val>
                                            <p:strVal val="#ppt_x"/>
                                          </p:val>
                                        </p:tav>
                                      </p:tavLst>
                                    </p:anim>
                                    <p:anim calcmode="lin" valueType="num">
                                      <p:cBhvr additive="base">
                                        <p:cTn id="86" dur="500" fill="hold"/>
                                        <p:tgtEl>
                                          <p:spTgt spid="1033"/>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031"/>
                                        </p:tgtEl>
                                        <p:attrNameLst>
                                          <p:attrName>style.visibility</p:attrName>
                                        </p:attrNameLst>
                                      </p:cBhvr>
                                      <p:to>
                                        <p:strVal val="visible"/>
                                      </p:to>
                                    </p:set>
                                    <p:anim calcmode="lin" valueType="num">
                                      <p:cBhvr additive="base">
                                        <p:cTn id="91" dur="500" fill="hold"/>
                                        <p:tgtEl>
                                          <p:spTgt spid="1031"/>
                                        </p:tgtEl>
                                        <p:attrNameLst>
                                          <p:attrName>ppt_x</p:attrName>
                                        </p:attrNameLst>
                                      </p:cBhvr>
                                      <p:tavLst>
                                        <p:tav tm="0">
                                          <p:val>
                                            <p:strVal val="0-#ppt_w/2"/>
                                          </p:val>
                                        </p:tav>
                                        <p:tav tm="100000">
                                          <p:val>
                                            <p:strVal val="#ppt_x"/>
                                          </p:val>
                                        </p:tav>
                                      </p:tavLst>
                                    </p:anim>
                                    <p:anim calcmode="lin" valueType="num">
                                      <p:cBhvr additive="base">
                                        <p:cTn id="92" dur="500" fill="hold"/>
                                        <p:tgtEl>
                                          <p:spTgt spid="1031"/>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0-#ppt_w/2"/>
                                          </p:val>
                                        </p:tav>
                                        <p:tav tm="100000">
                                          <p:val>
                                            <p:strVal val="#ppt_x"/>
                                          </p:val>
                                        </p:tav>
                                      </p:tavLst>
                                    </p:anim>
                                    <p:anim calcmode="lin" valueType="num">
                                      <p:cBhvr additive="base">
                                        <p:cTn id="9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035"/>
                                        </p:tgtEl>
                                        <p:attrNameLst>
                                          <p:attrName>style.visibility</p:attrName>
                                        </p:attrNameLst>
                                      </p:cBhvr>
                                      <p:to>
                                        <p:strVal val="visible"/>
                                      </p:to>
                                    </p:set>
                                    <p:anim calcmode="lin" valueType="num">
                                      <p:cBhvr additive="base">
                                        <p:cTn id="103" dur="500" fill="hold"/>
                                        <p:tgtEl>
                                          <p:spTgt spid="1035"/>
                                        </p:tgtEl>
                                        <p:attrNameLst>
                                          <p:attrName>ppt_x</p:attrName>
                                        </p:attrNameLst>
                                      </p:cBhvr>
                                      <p:tavLst>
                                        <p:tav tm="0">
                                          <p:val>
                                            <p:strVal val="0-#ppt_w/2"/>
                                          </p:val>
                                        </p:tav>
                                        <p:tav tm="100000">
                                          <p:val>
                                            <p:strVal val="#ppt_x"/>
                                          </p:val>
                                        </p:tav>
                                      </p:tavLst>
                                    </p:anim>
                                    <p:anim calcmode="lin" valueType="num">
                                      <p:cBhvr additive="base">
                                        <p:cTn id="104" dur="500" fill="hold"/>
                                        <p:tgtEl>
                                          <p:spTgt spid="1035"/>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additive="base">
                                        <p:cTn id="109" dur="500" fill="hold"/>
                                        <p:tgtEl>
                                          <p:spTgt spid="19"/>
                                        </p:tgtEl>
                                        <p:attrNameLst>
                                          <p:attrName>ppt_x</p:attrName>
                                        </p:attrNameLst>
                                      </p:cBhvr>
                                      <p:tavLst>
                                        <p:tav tm="0">
                                          <p:val>
                                            <p:strVal val="0-#ppt_w/2"/>
                                          </p:val>
                                        </p:tav>
                                        <p:tav tm="100000">
                                          <p:val>
                                            <p:strVal val="#ppt_x"/>
                                          </p:val>
                                        </p:tav>
                                      </p:tavLst>
                                    </p:anim>
                                    <p:anim calcmode="lin" valueType="num">
                                      <p:cBhvr additive="base">
                                        <p:cTn id="11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1026" grpId="0" animBg="1"/>
      <p:bldP spid="1027" grpId="0" animBg="1"/>
      <p:bldP spid="1028" grpId="0" animBg="1"/>
      <p:bldP spid="1029" grpId="0" animBg="1"/>
      <p:bldP spid="1030" grpId="0" animBg="1"/>
      <p:bldP spid="1031" grpId="0" animBg="1"/>
      <p:bldP spid="1032" grpId="0" animBg="1"/>
      <p:bldP spid="1033" grpId="0" animBg="1"/>
      <p:bldP spid="1034" grpId="0" animBg="1"/>
      <p:bldP spid="1035" grpId="0" animBg="1"/>
      <p:bldP spid="15" grpId="0" animBg="1"/>
      <p:bldP spid="16" grpId="0" animBg="1"/>
      <p:bldP spid="17" grpId="0" animBg="1"/>
      <p:bldP spid="18" grpId="0" animBg="1"/>
      <p:bldP spid="19" grpId="0" animBg="1"/>
      <p:bldP spid="103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4762872" cy="1143000"/>
          </a:xfrm>
        </p:spPr>
        <p:txBody>
          <a:bodyPr/>
          <a:lstStyle/>
          <a:p>
            <a:r>
              <a:rPr lang="nl-NL" b="1" dirty="0">
                <a:solidFill>
                  <a:srgbClr val="0033CC"/>
                </a:solidFill>
              </a:rPr>
              <a:t>Oefening </a:t>
            </a:r>
            <a:r>
              <a:rPr lang="nl-NL" b="1" dirty="0" err="1">
                <a:solidFill>
                  <a:srgbClr val="0033CC"/>
                </a:solidFill>
              </a:rPr>
              <a:t>Yes-set</a:t>
            </a:r>
            <a:endParaRPr lang="nl-NL" b="1" dirty="0">
              <a:solidFill>
                <a:srgbClr val="0033CC"/>
              </a:solidFill>
            </a:endParaRPr>
          </a:p>
        </p:txBody>
      </p:sp>
      <p:sp>
        <p:nvSpPr>
          <p:cNvPr id="3" name="Tijdelijke aanduiding voor inhoud 2"/>
          <p:cNvSpPr>
            <a:spLocks noGrp="1"/>
          </p:cNvSpPr>
          <p:nvPr>
            <p:ph idx="1"/>
          </p:nvPr>
        </p:nvSpPr>
        <p:spPr>
          <a:xfrm>
            <a:off x="0" y="2317496"/>
            <a:ext cx="9144000" cy="4525963"/>
          </a:xfrm>
        </p:spPr>
        <p:txBody>
          <a:bodyPr>
            <a:normAutofit fontScale="92500" lnSpcReduction="10000"/>
          </a:bodyPr>
          <a:lstStyle/>
          <a:p>
            <a:pPr marL="514350" indent="-514350">
              <a:buFont typeface="+mj-lt"/>
              <a:buAutoNum type="arabicPeriod"/>
            </a:pPr>
            <a:r>
              <a:rPr lang="nl-NL" dirty="0">
                <a:solidFill>
                  <a:srgbClr val="0033CC"/>
                </a:solidFill>
              </a:rPr>
              <a:t>A noemt een situatie waarin hij/zij zou willen motiveren om iets te doen. </a:t>
            </a:r>
          </a:p>
          <a:p>
            <a:pPr marL="514350" indent="-514350">
              <a:buFont typeface="+mj-lt"/>
              <a:buAutoNum type="arabicPeriod"/>
            </a:pPr>
            <a:r>
              <a:rPr lang="nl-NL" dirty="0">
                <a:solidFill>
                  <a:srgbClr val="0033CC"/>
                </a:solidFill>
              </a:rPr>
              <a:t>B en C stellen samen drie (of meer) uitspraken uit de Yes-set op om de meest succesvolle motivatie te komen.</a:t>
            </a:r>
          </a:p>
          <a:p>
            <a:pPr marL="514350" indent="-514350">
              <a:buFont typeface="+mj-lt"/>
              <a:buAutoNum type="arabicPeriod"/>
            </a:pPr>
            <a:r>
              <a:rPr lang="nl-NL" dirty="0">
                <a:solidFill>
                  <a:srgbClr val="0033CC"/>
                </a:solidFill>
              </a:rPr>
              <a:t>A knikt als het binnen komt, of wanneer hij/zij bereid is om te volgen.</a:t>
            </a:r>
          </a:p>
          <a:p>
            <a:pPr marL="514350" indent="-514350">
              <a:buFont typeface="+mj-lt"/>
              <a:buAutoNum type="arabicPeriod"/>
            </a:pPr>
            <a:r>
              <a:rPr lang="nl-NL" dirty="0">
                <a:solidFill>
                  <a:srgbClr val="0033CC"/>
                </a:solidFill>
              </a:rPr>
              <a:t>B zegt de drie uitspraken met de beste tonaliteit </a:t>
            </a:r>
          </a:p>
          <a:p>
            <a:pPr marL="514350" indent="-514350">
              <a:buFont typeface="+mj-lt"/>
              <a:buAutoNum type="arabicPeriod"/>
            </a:pPr>
            <a:r>
              <a:rPr lang="nl-NL" dirty="0">
                <a:solidFill>
                  <a:srgbClr val="0033CC"/>
                </a:solidFill>
              </a:rPr>
              <a:t>C kijkt telkens of A knikt als het binnen komt</a:t>
            </a:r>
          </a:p>
        </p:txBody>
      </p:sp>
      <p:pic>
        <p:nvPicPr>
          <p:cNvPr id="1026" name="Afbeelding 0" descr="yes.jpg">
            <a:extLst>
              <a:ext uri="{FF2B5EF4-FFF2-40B4-BE49-F238E27FC236}">
                <a16:creationId xmlns:a16="http://schemas.microsoft.com/office/drawing/2014/main" id="{B3D53D66-ADEA-4B45-B05E-20C5FAD05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23" t="20197" r="3391" b="17979"/>
          <a:stretch>
            <a:fillRect/>
          </a:stretch>
        </p:blipFill>
        <p:spPr bwMode="auto">
          <a:xfrm>
            <a:off x="5436096" y="325115"/>
            <a:ext cx="3319462" cy="1647825"/>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F301E879-85FF-4888-870B-BA194618C9C9}"/>
              </a:ext>
            </a:extLst>
          </p:cNvPr>
          <p:cNvSpPr txBox="1">
            <a:spLocks/>
          </p:cNvSpPr>
          <p:nvPr/>
        </p:nvSpPr>
        <p:spPr>
          <a:xfrm>
            <a:off x="480872" y="1628800"/>
            <a:ext cx="3515064" cy="5164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000" dirty="0">
                <a:solidFill>
                  <a:srgbClr val="0033CC"/>
                </a:solidFill>
              </a:rPr>
              <a:t>In drietallen, A B en C</a:t>
            </a:r>
            <a:endParaRPr lang="nl-NL"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a:p>
        </p:txBody>
      </p:sp>
      <p:pic>
        <p:nvPicPr>
          <p:cNvPr id="4" name="Picture 2" descr="http://static2.ad.nl/static/photo/2012/3/9/13/20120407112008/media_xll_1171258.jpg"/>
          <p:cNvPicPr>
            <a:picLocks noChangeAspect="1" noChangeArrowheads="1"/>
          </p:cNvPicPr>
          <p:nvPr/>
        </p:nvPicPr>
        <p:blipFill>
          <a:blip r:embed="rId2" cstate="print"/>
          <a:srcRect/>
          <a:stretch>
            <a:fillRect/>
          </a:stretch>
        </p:blipFill>
        <p:spPr bwMode="auto">
          <a:xfrm>
            <a:off x="-116038" y="1628800"/>
            <a:ext cx="9260038" cy="5229200"/>
          </a:xfrm>
          <a:prstGeom prst="rect">
            <a:avLst/>
          </a:prstGeom>
          <a:noFill/>
        </p:spPr>
      </p:pic>
      <p:sp>
        <p:nvSpPr>
          <p:cNvPr id="5" name="Titel 1"/>
          <p:cNvSpPr>
            <a:spLocks noGrp="1"/>
          </p:cNvSpPr>
          <p:nvPr>
            <p:ph type="title"/>
          </p:nvPr>
        </p:nvSpPr>
        <p:spPr>
          <a:xfrm>
            <a:off x="395536" y="0"/>
            <a:ext cx="8229600" cy="706090"/>
          </a:xfrm>
        </p:spPr>
        <p:txBody>
          <a:bodyPr>
            <a:normAutofit fontScale="90000"/>
          </a:bodyPr>
          <a:lstStyle/>
          <a:p>
            <a:r>
              <a:rPr lang="nl-NL" b="1" dirty="0">
                <a:solidFill>
                  <a:srgbClr val="0033CC"/>
                </a:solidFill>
              </a:rPr>
              <a:t>Oefening: Milton Model</a:t>
            </a:r>
          </a:p>
        </p:txBody>
      </p:sp>
      <p:sp>
        <p:nvSpPr>
          <p:cNvPr id="6" name="Tekstvak 5"/>
          <p:cNvSpPr txBox="1"/>
          <p:nvPr/>
        </p:nvSpPr>
        <p:spPr>
          <a:xfrm>
            <a:off x="1835696" y="620688"/>
            <a:ext cx="6196889" cy="923330"/>
          </a:xfrm>
          <a:prstGeom prst="rect">
            <a:avLst/>
          </a:prstGeom>
          <a:noFill/>
        </p:spPr>
        <p:txBody>
          <a:bodyPr wrap="none" rtlCol="0">
            <a:spAutoFit/>
          </a:bodyPr>
          <a:lstStyle/>
          <a:p>
            <a:r>
              <a:rPr lang="nl-NL" b="1" dirty="0">
                <a:solidFill>
                  <a:srgbClr val="0033CC"/>
                </a:solidFill>
              </a:rPr>
              <a:t>Luister naar ‘Zij‘ van Marco Borsato</a:t>
            </a:r>
          </a:p>
          <a:p>
            <a:r>
              <a:rPr lang="nl-NL" b="1" dirty="0">
                <a:solidFill>
                  <a:srgbClr val="0033CC"/>
                </a:solidFill>
              </a:rPr>
              <a:t>Bekijk blz 88 en 90 van het handboek</a:t>
            </a:r>
          </a:p>
          <a:p>
            <a:r>
              <a:rPr lang="nl-NL" b="1" dirty="0">
                <a:solidFill>
                  <a:srgbClr val="0033CC"/>
                </a:solidFill>
              </a:rPr>
              <a:t>Ga na van elke regel welk </a:t>
            </a:r>
            <a:r>
              <a:rPr lang="nl-NL" b="1" dirty="0" err="1">
                <a:solidFill>
                  <a:srgbClr val="0033CC"/>
                </a:solidFill>
              </a:rPr>
              <a:t>Milton-taalpatroon</a:t>
            </a:r>
            <a:r>
              <a:rPr lang="nl-NL" b="1" dirty="0">
                <a:solidFill>
                  <a:srgbClr val="0033CC"/>
                </a:solidFill>
              </a:rPr>
              <a:t> hier gebruikt 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4314FD1D-772D-4B6F-9110-674110046ACD}"/>
              </a:ext>
            </a:extLst>
          </p:cNvPr>
          <p:cNvSpPr/>
          <p:nvPr/>
        </p:nvSpPr>
        <p:spPr>
          <a:xfrm>
            <a:off x="1043608" y="4005064"/>
            <a:ext cx="2664296" cy="2308324"/>
          </a:xfrm>
          <a:prstGeom prst="rect">
            <a:avLst/>
          </a:prstGeom>
        </p:spPr>
        <p:txBody>
          <a:bodyPr wrap="square">
            <a:spAutoFit/>
          </a:bodyPr>
          <a:lstStyle/>
          <a:p>
            <a:pPr>
              <a:buNone/>
            </a:pPr>
            <a:r>
              <a:rPr lang="nl-NL" sz="2400" dirty="0">
                <a:solidFill>
                  <a:srgbClr val="0000FF"/>
                </a:solidFill>
              </a:rPr>
              <a:t>VIP training</a:t>
            </a:r>
          </a:p>
          <a:p>
            <a:pPr>
              <a:buNone/>
            </a:pPr>
            <a:r>
              <a:rPr lang="nl-NL" sz="2400" dirty="0">
                <a:solidFill>
                  <a:srgbClr val="0000FF"/>
                </a:solidFill>
              </a:rPr>
              <a:t>K+</a:t>
            </a:r>
          </a:p>
          <a:p>
            <a:pPr>
              <a:buNone/>
            </a:pPr>
            <a:r>
              <a:rPr lang="nl-NL" sz="2400" dirty="0">
                <a:solidFill>
                  <a:srgbClr val="0000FF"/>
                </a:solidFill>
              </a:rPr>
              <a:t>Boekenkoffer</a:t>
            </a:r>
          </a:p>
          <a:p>
            <a:pPr>
              <a:buNone/>
            </a:pPr>
            <a:r>
              <a:rPr lang="nl-NL" sz="2400" dirty="0">
                <a:solidFill>
                  <a:srgbClr val="0000FF"/>
                </a:solidFill>
              </a:rPr>
              <a:t>Feedback voorstel</a:t>
            </a:r>
          </a:p>
          <a:p>
            <a:pPr>
              <a:buNone/>
            </a:pPr>
            <a:r>
              <a:rPr lang="nl-NL" sz="2400" dirty="0">
                <a:solidFill>
                  <a:srgbClr val="0000FF"/>
                </a:solidFill>
              </a:rPr>
              <a:t>21.50 stoppen</a:t>
            </a:r>
          </a:p>
          <a:p>
            <a:pPr>
              <a:buNone/>
            </a:pPr>
            <a:r>
              <a:rPr lang="nl-NL" sz="2400" dirty="0">
                <a:solidFill>
                  <a:srgbClr val="0000FF"/>
                </a:solidFill>
              </a:rPr>
              <a:t>22.00 lokaal uit.</a:t>
            </a:r>
          </a:p>
        </p:txBody>
      </p:sp>
      <p:sp>
        <p:nvSpPr>
          <p:cNvPr id="5" name="Titel 1">
            <a:extLst>
              <a:ext uri="{FF2B5EF4-FFF2-40B4-BE49-F238E27FC236}">
                <a16:creationId xmlns:a16="http://schemas.microsoft.com/office/drawing/2014/main" id="{81672886-1AFD-42FF-9D60-F8BD08D61A9F}"/>
              </a:ext>
            </a:extLst>
          </p:cNvPr>
          <p:cNvSpPr txBox="1">
            <a:spLocks/>
          </p:cNvSpPr>
          <p:nvPr/>
        </p:nvSpPr>
        <p:spPr>
          <a:xfrm rot="20655435">
            <a:off x="328924" y="829049"/>
            <a:ext cx="8640960" cy="1768182"/>
          </a:xfrm>
          <a:prstGeom prst="rect">
            <a:avLst/>
          </a:prstGeom>
          <a:noFill/>
          <a:ln>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600" b="1" i="1" u="none" strike="noStrike" kern="1200" cap="none" spc="0" normalizeH="0" baseline="0" noProof="0" dirty="0">
                <a:ln w="19050">
                  <a:solidFill>
                    <a:schemeClr val="bg1"/>
                  </a:solidFill>
                </a:ln>
                <a:solidFill>
                  <a:srgbClr val="FF0000"/>
                </a:solidFill>
                <a:effectLst/>
                <a:uLnTx/>
                <a:uFillTx/>
                <a:latin typeface="+mj-lt"/>
                <a:ea typeface="+mj-ea"/>
                <a:cs typeface="+mj-cs"/>
              </a:rPr>
              <a:t>Welkom</a:t>
            </a:r>
            <a:r>
              <a:rPr kumimoji="0" lang="en-US" sz="16600" b="1" i="1" u="none" strike="noStrike" kern="1200" cap="none" spc="0" normalizeH="0" baseline="0" noProof="0" dirty="0">
                <a:ln>
                  <a:solidFill>
                    <a:schemeClr val="bg1"/>
                  </a:solidFill>
                </a:ln>
                <a:solidFill>
                  <a:srgbClr val="FF0000"/>
                </a:solidFill>
                <a:effectLst/>
                <a:uLnTx/>
                <a:uFillTx/>
                <a:latin typeface="+mj-lt"/>
                <a:ea typeface="+mj-ea"/>
                <a:cs typeface="+mj-cs"/>
              </a:rPr>
              <a:t>! </a:t>
            </a:r>
            <a:endParaRPr kumimoji="0" lang="nl-NL" sz="8000" b="1" i="1" u="none" strike="noStrike" kern="1200" cap="none" spc="0" normalizeH="0" baseline="0" noProof="0" dirty="0">
              <a:ln>
                <a:solidFill>
                  <a:schemeClr val="bg1"/>
                </a:solidFill>
              </a:ln>
              <a:solidFill>
                <a:srgbClr val="FF0000"/>
              </a:solidFill>
              <a:effectLst/>
              <a:uLnTx/>
              <a:uFillTx/>
              <a:latin typeface="+mj-lt"/>
              <a:ea typeface="+mj-ea"/>
              <a:cs typeface="+mj-cs"/>
            </a:endParaRPr>
          </a:p>
        </p:txBody>
      </p:sp>
      <p:pic>
        <p:nvPicPr>
          <p:cNvPr id="1026" name="Picture 2" descr="Afbeeldingsresultaat voor positief gevoel">
            <a:extLst>
              <a:ext uri="{FF2B5EF4-FFF2-40B4-BE49-F238E27FC236}">
                <a16:creationId xmlns:a16="http://schemas.microsoft.com/office/drawing/2014/main" id="{7CC6062C-3222-4F6E-992A-0758E95470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213"/>
          <a:stretch/>
        </p:blipFill>
        <p:spPr bwMode="auto">
          <a:xfrm>
            <a:off x="4714056" y="2986270"/>
            <a:ext cx="4450666" cy="386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85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 calcmode="lin" valueType="num">
                                      <p:cBhvr additive="base">
                                        <p:cTn id="49" dur="500" fill="hold"/>
                                        <p:tgtEl>
                                          <p:spTgt spid="1026"/>
                                        </p:tgtEl>
                                        <p:attrNameLst>
                                          <p:attrName>ppt_x</p:attrName>
                                        </p:attrNameLst>
                                      </p:cBhvr>
                                      <p:tavLst>
                                        <p:tav tm="0">
                                          <p:val>
                                            <p:strVal val="0-#ppt_w/2"/>
                                          </p:val>
                                        </p:tav>
                                        <p:tav tm="100000">
                                          <p:val>
                                            <p:strVal val="#ppt_x"/>
                                          </p:val>
                                        </p:tav>
                                      </p:tavLst>
                                    </p:anim>
                                    <p:anim calcmode="lin" valueType="num">
                                      <p:cBhvr additive="base">
                                        <p:cTn id="50"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0"/>
            <a:ext cx="8229600" cy="706090"/>
          </a:xfrm>
        </p:spPr>
        <p:txBody>
          <a:bodyPr>
            <a:normAutofit fontScale="90000"/>
          </a:bodyPr>
          <a:lstStyle/>
          <a:p>
            <a:r>
              <a:rPr lang="nl-NL" b="1" dirty="0">
                <a:solidFill>
                  <a:srgbClr val="0033CC"/>
                </a:solidFill>
              </a:rPr>
              <a:t>Oefening: Milton Model</a:t>
            </a:r>
          </a:p>
        </p:txBody>
      </p:sp>
      <p:sp>
        <p:nvSpPr>
          <p:cNvPr id="3" name="Tijdelijke aanduiding voor inhoud 2"/>
          <p:cNvSpPr>
            <a:spLocks noGrp="1"/>
          </p:cNvSpPr>
          <p:nvPr>
            <p:ph idx="1"/>
          </p:nvPr>
        </p:nvSpPr>
        <p:spPr>
          <a:xfrm>
            <a:off x="0" y="1600200"/>
            <a:ext cx="4427984" cy="706090"/>
          </a:xfrm>
        </p:spPr>
        <p:txBody>
          <a:bodyPr>
            <a:noAutofit/>
          </a:bodyPr>
          <a:lstStyle/>
          <a:p>
            <a:pPr marL="514350" lvl="0" indent="-514350">
              <a:buNone/>
            </a:pPr>
            <a:r>
              <a:rPr lang="nl-NL" sz="1600" dirty="0">
                <a:solidFill>
                  <a:srgbClr val="0033CC"/>
                </a:solidFill>
              </a:rPr>
              <a:t>1. De blik in haar ogen </a:t>
            </a:r>
          </a:p>
          <a:p>
            <a:pPr marL="514350" indent="-514350">
              <a:buNone/>
            </a:pPr>
            <a:r>
              <a:rPr lang="nl-NL" sz="1600" dirty="0">
                <a:solidFill>
                  <a:srgbClr val="0033CC"/>
                </a:solidFill>
              </a:rPr>
              <a:t>	verandert de kleur van mijn dag </a:t>
            </a:r>
          </a:p>
          <a:p>
            <a:pPr marL="514350" indent="-514350">
              <a:buNone/>
            </a:pPr>
            <a:endParaRPr lang="nl-NL" sz="1600" dirty="0">
              <a:solidFill>
                <a:srgbClr val="0033CC"/>
              </a:solidFill>
            </a:endParaRPr>
          </a:p>
          <a:p>
            <a:pPr marL="514350" lvl="0" indent="-514350">
              <a:buNone/>
            </a:pPr>
            <a:endParaRPr lang="nl-NL" sz="1600" dirty="0">
              <a:solidFill>
                <a:srgbClr val="0033CC"/>
              </a:solidFill>
            </a:endParaRPr>
          </a:p>
        </p:txBody>
      </p:sp>
      <p:sp>
        <p:nvSpPr>
          <p:cNvPr id="5" name="Tekstvak 4"/>
          <p:cNvSpPr txBox="1"/>
          <p:nvPr/>
        </p:nvSpPr>
        <p:spPr>
          <a:xfrm>
            <a:off x="1835696" y="620688"/>
            <a:ext cx="6196889" cy="923330"/>
          </a:xfrm>
          <a:prstGeom prst="rect">
            <a:avLst/>
          </a:prstGeom>
          <a:noFill/>
        </p:spPr>
        <p:txBody>
          <a:bodyPr wrap="none" rtlCol="0">
            <a:spAutoFit/>
          </a:bodyPr>
          <a:lstStyle/>
          <a:p>
            <a:r>
              <a:rPr lang="nl-NL" b="1" dirty="0">
                <a:solidFill>
                  <a:srgbClr val="0033CC"/>
                </a:solidFill>
              </a:rPr>
              <a:t>Luister naar ‘Zij‘ van Marco Borsato</a:t>
            </a:r>
          </a:p>
          <a:p>
            <a:r>
              <a:rPr lang="nl-NL" b="1" dirty="0">
                <a:solidFill>
                  <a:srgbClr val="0033CC"/>
                </a:solidFill>
              </a:rPr>
              <a:t>Bekijk </a:t>
            </a:r>
            <a:r>
              <a:rPr lang="nl-NL" b="1" dirty="0" err="1">
                <a:solidFill>
                  <a:srgbClr val="0033CC"/>
                </a:solidFill>
              </a:rPr>
              <a:t>blz</a:t>
            </a:r>
            <a:r>
              <a:rPr lang="nl-NL" b="1" dirty="0">
                <a:solidFill>
                  <a:srgbClr val="0033CC"/>
                </a:solidFill>
              </a:rPr>
              <a:t> 89 en 90 van het handboek</a:t>
            </a:r>
          </a:p>
          <a:p>
            <a:r>
              <a:rPr lang="nl-NL" b="1" dirty="0">
                <a:solidFill>
                  <a:srgbClr val="0033CC"/>
                </a:solidFill>
              </a:rPr>
              <a:t>Ga na van elke regel welk </a:t>
            </a:r>
            <a:r>
              <a:rPr lang="nl-NL" b="1" dirty="0" err="1">
                <a:solidFill>
                  <a:srgbClr val="0033CC"/>
                </a:solidFill>
              </a:rPr>
              <a:t>Milton-taalpatroon</a:t>
            </a:r>
            <a:r>
              <a:rPr lang="nl-NL" b="1" dirty="0">
                <a:solidFill>
                  <a:srgbClr val="0033CC"/>
                </a:solidFill>
              </a:rPr>
              <a:t> hier gebruikt is. </a:t>
            </a:r>
          </a:p>
        </p:txBody>
      </p:sp>
      <p:sp>
        <p:nvSpPr>
          <p:cNvPr id="6" name="Tijdelijke aanduiding voor inhoud 2"/>
          <p:cNvSpPr txBox="1">
            <a:spLocks/>
          </p:cNvSpPr>
          <p:nvPr/>
        </p:nvSpPr>
        <p:spPr>
          <a:xfrm>
            <a:off x="179512" y="2660340"/>
            <a:ext cx="4032448" cy="1344724"/>
          </a:xfrm>
          <a:prstGeom prst="rect">
            <a:avLst/>
          </a:prstGeom>
        </p:spPr>
        <p:txBody>
          <a:bodyPr vert="horz" lIns="91440" tIns="45720" rIns="91440" bIns="45720" rtlCol="0">
            <a:noAutofit/>
          </a:bodyPr>
          <a:lstStyle/>
          <a:p>
            <a:r>
              <a:rPr lang="nl-NL" sz="1600" dirty="0">
                <a:solidFill>
                  <a:srgbClr val="0033CC"/>
                </a:solidFill>
              </a:rPr>
              <a:t>Miltonpatroon:</a:t>
            </a:r>
          </a:p>
          <a:p>
            <a:r>
              <a:rPr lang="nl-NL" sz="1600" dirty="0">
                <a:solidFill>
                  <a:srgbClr val="0033CC"/>
                </a:solidFill>
              </a:rPr>
              <a:t>3 Oorzaak-gevolg: de blik verandert mijn dag</a:t>
            </a:r>
          </a:p>
          <a:p>
            <a:pPr lvl="0"/>
            <a:r>
              <a:rPr kumimoji="0" lang="nl-NL" sz="1600" b="0" i="0" u="none" strike="noStrike" kern="1200" cap="none" spc="0" normalizeH="0" baseline="0" noProof="0" dirty="0">
                <a:ln>
                  <a:noFill/>
                </a:ln>
                <a:solidFill>
                  <a:srgbClr val="0033CC"/>
                </a:solidFill>
                <a:effectLst/>
                <a:uLnTx/>
                <a:uFillTx/>
                <a:latin typeface="+mn-lt"/>
                <a:ea typeface="+mn-ea"/>
                <a:cs typeface="+mn-cs"/>
              </a:rPr>
              <a:t>5 Vooronderstelling: er is een blik in haar ogen</a:t>
            </a:r>
          </a:p>
          <a:p>
            <a:pPr lvl="0"/>
            <a:r>
              <a:rPr kumimoji="0" lang="nl-NL" sz="1600" b="0" i="0" u="none" strike="noStrike" kern="1200" cap="none" spc="0" normalizeH="0" baseline="0" noProof="0" dirty="0">
                <a:ln>
                  <a:noFill/>
                </a:ln>
                <a:solidFill>
                  <a:srgbClr val="0033CC"/>
                </a:solidFill>
                <a:effectLst/>
                <a:uLnTx/>
                <a:uFillTx/>
                <a:latin typeface="+mn-lt"/>
                <a:ea typeface="+mn-ea"/>
                <a:cs typeface="+mn-cs"/>
              </a:rPr>
              <a:t>5 Vooronderstelling : mijn dag heeft kleur</a:t>
            </a:r>
          </a:p>
          <a:p>
            <a:pPr lvl="0"/>
            <a:r>
              <a:rPr lang="nl-NL" sz="1600" dirty="0">
                <a:solidFill>
                  <a:srgbClr val="0033CC"/>
                </a:solidFill>
              </a:rPr>
              <a:t>9 Hoe?</a:t>
            </a:r>
            <a:endParaRPr kumimoji="0" lang="nl-NL" sz="1600" b="0" i="0" u="none" strike="noStrike" kern="1200" cap="none" spc="0" normalizeH="0" baseline="0" noProof="0" dirty="0">
              <a:ln>
                <a:noFill/>
              </a:ln>
              <a:solidFill>
                <a:srgbClr val="0033CC"/>
              </a:solidFill>
              <a:effectLst/>
              <a:uLnTx/>
              <a:uFillTx/>
              <a:latin typeface="+mn-lt"/>
              <a:ea typeface="+mn-ea"/>
              <a:cs typeface="+mn-cs"/>
            </a:endParaRPr>
          </a:p>
          <a:p>
            <a:pPr lvl="0"/>
            <a:endParaRPr kumimoji="0" lang="nl-NL" sz="1600" b="0" i="0" u="none" strike="noStrike" kern="1200" cap="none" spc="0" normalizeH="0" baseline="0" noProof="0" dirty="0">
              <a:ln>
                <a:noFill/>
              </a:ln>
              <a:solidFill>
                <a:srgbClr val="0033CC"/>
              </a:solidFill>
              <a:effectLst/>
              <a:uLnTx/>
              <a:uFillTx/>
              <a:latin typeface="+mn-lt"/>
              <a:ea typeface="+mn-ea"/>
              <a:cs typeface="+mn-cs"/>
            </a:endParaRPr>
          </a:p>
        </p:txBody>
      </p:sp>
      <p:sp>
        <p:nvSpPr>
          <p:cNvPr id="7" name="Tijdelijke aanduiding voor inhoud 2">
            <a:extLst>
              <a:ext uri="{FF2B5EF4-FFF2-40B4-BE49-F238E27FC236}">
                <a16:creationId xmlns:a16="http://schemas.microsoft.com/office/drawing/2014/main" id="{ED250D64-DF40-4E95-9894-8486E5C0235D}"/>
              </a:ext>
            </a:extLst>
          </p:cNvPr>
          <p:cNvSpPr txBox="1">
            <a:spLocks/>
          </p:cNvSpPr>
          <p:nvPr/>
        </p:nvSpPr>
        <p:spPr>
          <a:xfrm>
            <a:off x="4572000" y="1600200"/>
            <a:ext cx="4427984" cy="9233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None/>
            </a:pPr>
            <a:r>
              <a:rPr lang="nl-NL" sz="1600" dirty="0">
                <a:solidFill>
                  <a:srgbClr val="0033CC"/>
                </a:solidFill>
              </a:rPr>
              <a:t>2. ‘t is niet te geloven </a:t>
            </a:r>
          </a:p>
          <a:p>
            <a:pPr marL="514350" indent="-514350">
              <a:buFont typeface="Arial" pitchFamily="34" charset="0"/>
              <a:buNone/>
            </a:pPr>
            <a:r>
              <a:rPr lang="nl-NL" sz="1600" dirty="0">
                <a:solidFill>
                  <a:srgbClr val="0033CC"/>
                </a:solidFill>
              </a:rPr>
              <a:t>	van zwart als ze boos is</a:t>
            </a:r>
          </a:p>
          <a:p>
            <a:pPr marL="514350" indent="-514350">
              <a:buFont typeface="Arial" pitchFamily="34" charset="0"/>
              <a:buNone/>
            </a:pPr>
            <a:r>
              <a:rPr lang="nl-NL" sz="1600" dirty="0">
                <a:solidFill>
                  <a:srgbClr val="0033CC"/>
                </a:solidFill>
              </a:rPr>
              <a:t>	tot blauwer dan blauw als ze lacht</a:t>
            </a:r>
          </a:p>
          <a:p>
            <a:pPr marL="514350" indent="-514350">
              <a:buFont typeface="Arial" pitchFamily="34" charset="0"/>
              <a:buNone/>
            </a:pPr>
            <a:endParaRPr lang="nl-NL" sz="1600" dirty="0">
              <a:solidFill>
                <a:srgbClr val="0033CC"/>
              </a:solidFill>
            </a:endParaRPr>
          </a:p>
        </p:txBody>
      </p:sp>
      <p:sp>
        <p:nvSpPr>
          <p:cNvPr id="8" name="Tijdelijke aanduiding voor inhoud 2">
            <a:extLst>
              <a:ext uri="{FF2B5EF4-FFF2-40B4-BE49-F238E27FC236}">
                <a16:creationId xmlns:a16="http://schemas.microsoft.com/office/drawing/2014/main" id="{11A2D37A-5906-4738-A7E2-F0DD7AFDA212}"/>
              </a:ext>
            </a:extLst>
          </p:cNvPr>
          <p:cNvSpPr txBox="1">
            <a:spLocks/>
          </p:cNvSpPr>
          <p:nvPr/>
        </p:nvSpPr>
        <p:spPr>
          <a:xfrm>
            <a:off x="4510336" y="2708920"/>
            <a:ext cx="4427984" cy="1944216"/>
          </a:xfrm>
          <a:prstGeom prst="rect">
            <a:avLst/>
          </a:prstGeom>
        </p:spPr>
        <p:txBody>
          <a:bodyPr vert="horz" lIns="91440" tIns="45720" rIns="91440" bIns="45720" rtlCol="0">
            <a:noAutofit/>
          </a:bodyPr>
          <a:lstStyle/>
          <a:p>
            <a:r>
              <a:rPr lang="nl-NL" sz="1600" dirty="0">
                <a:solidFill>
                  <a:srgbClr val="0033CC"/>
                </a:solidFill>
              </a:rPr>
              <a:t>Miltonpatroon:</a:t>
            </a:r>
          </a:p>
          <a:p>
            <a:r>
              <a:rPr lang="nl-NL" sz="1600" dirty="0">
                <a:solidFill>
                  <a:srgbClr val="0033CC"/>
                </a:solidFill>
              </a:rPr>
              <a:t>1 Gedachten lezen: waarschijnlijk heb je al twijfel</a:t>
            </a:r>
          </a:p>
          <a:p>
            <a:r>
              <a:rPr lang="nl-NL" sz="1600" dirty="0">
                <a:solidFill>
                  <a:srgbClr val="0033CC"/>
                </a:solidFill>
              </a:rPr>
              <a:t>2 Wie zegt dat?</a:t>
            </a:r>
          </a:p>
          <a:p>
            <a:pPr lvl="0"/>
            <a:r>
              <a:rPr kumimoji="0" lang="nl-NL" sz="1600" b="0" i="0" u="none" strike="noStrike" kern="1200" cap="none" spc="0" normalizeH="0" baseline="0" noProof="0" dirty="0">
                <a:ln>
                  <a:noFill/>
                </a:ln>
                <a:solidFill>
                  <a:srgbClr val="0033CC"/>
                </a:solidFill>
                <a:effectLst/>
                <a:uLnTx/>
                <a:uFillTx/>
                <a:latin typeface="+mn-lt"/>
                <a:ea typeface="+mn-ea"/>
                <a:cs typeface="+mn-cs"/>
              </a:rPr>
              <a:t>5 Vooronderstelling: er is een geloven</a:t>
            </a:r>
          </a:p>
          <a:p>
            <a:pPr lvl="0"/>
            <a:r>
              <a:rPr kumimoji="0" lang="nl-NL" sz="1600" b="0" i="0" u="none" strike="noStrike" kern="1200" cap="none" spc="0" normalizeH="0" baseline="0" noProof="0" dirty="0">
                <a:ln>
                  <a:noFill/>
                </a:ln>
                <a:solidFill>
                  <a:srgbClr val="0033CC"/>
                </a:solidFill>
                <a:effectLst/>
                <a:uLnTx/>
                <a:uFillTx/>
                <a:latin typeface="+mn-lt"/>
                <a:ea typeface="+mn-ea"/>
                <a:cs typeface="+mn-cs"/>
              </a:rPr>
              <a:t>5 Vooronderstelling : mijn dag kan zwart en</a:t>
            </a:r>
          </a:p>
          <a:p>
            <a:pPr lvl="0"/>
            <a:r>
              <a:rPr kumimoji="0" lang="nl-NL" sz="1600" b="0" i="0" u="none" strike="noStrike" kern="1200" cap="none" spc="0" normalizeH="0" baseline="0" noProof="0" dirty="0">
                <a:ln>
                  <a:noFill/>
                </a:ln>
                <a:solidFill>
                  <a:srgbClr val="0033CC"/>
                </a:solidFill>
                <a:effectLst/>
                <a:uLnTx/>
                <a:uFillTx/>
                <a:latin typeface="+mn-lt"/>
                <a:ea typeface="+mn-ea"/>
                <a:cs typeface="+mn-cs"/>
              </a:rPr>
              <a:t> </a:t>
            </a:r>
            <a:r>
              <a:rPr kumimoji="0" lang="nl-NL" sz="1600" b="0" i="0" u="none" strike="noStrike" kern="1200" cap="none" spc="0" normalizeH="0" noProof="0" dirty="0">
                <a:ln>
                  <a:noFill/>
                </a:ln>
                <a:solidFill>
                  <a:srgbClr val="0033CC"/>
                </a:solidFill>
                <a:effectLst/>
                <a:uLnTx/>
                <a:uFillTx/>
                <a:latin typeface="+mn-lt"/>
                <a:ea typeface="+mn-ea"/>
                <a:cs typeface="+mn-cs"/>
              </a:rPr>
              <a:t>   </a:t>
            </a:r>
            <a:r>
              <a:rPr kumimoji="0" lang="nl-NL" sz="1600" b="0" i="0" u="none" strike="noStrike" kern="1200" cap="none" spc="0" normalizeH="0" baseline="0" noProof="0" dirty="0">
                <a:ln>
                  <a:noFill/>
                </a:ln>
                <a:solidFill>
                  <a:srgbClr val="0033CC"/>
                </a:solidFill>
                <a:effectLst/>
                <a:uLnTx/>
                <a:uFillTx/>
                <a:latin typeface="+mn-lt"/>
                <a:ea typeface="+mn-ea"/>
                <a:cs typeface="+mn-cs"/>
              </a:rPr>
              <a:t>blauw zijn</a:t>
            </a:r>
          </a:p>
          <a:p>
            <a:pPr lvl="0"/>
            <a:r>
              <a:rPr lang="nl-NL" sz="1600" noProof="0" dirty="0">
                <a:solidFill>
                  <a:srgbClr val="0033CC"/>
                </a:solidFill>
              </a:rPr>
              <a:t>16 Onwaarheden gebruiken:  blauwer dan blauw </a:t>
            </a:r>
            <a:endParaRPr kumimoji="0" lang="nl-NL" sz="1600" b="0" i="0" u="none" strike="noStrike" kern="1200" cap="none" spc="0" normalizeH="0" baseline="0" noProof="0" dirty="0">
              <a:ln>
                <a:noFill/>
              </a:ln>
              <a:solidFill>
                <a:srgbClr val="0033CC"/>
              </a:solidFill>
              <a:effectLst/>
              <a:uLnTx/>
              <a:uFillTx/>
              <a:latin typeface="+mn-lt"/>
              <a:ea typeface="+mn-ea"/>
              <a:cs typeface="+mn-cs"/>
            </a:endParaRPr>
          </a:p>
          <a:p>
            <a:pPr lvl="0"/>
            <a:endParaRPr kumimoji="0" lang="nl-NL" sz="1600" b="0" i="0" u="none" strike="noStrike" kern="1200" cap="none" spc="0" normalizeH="0" baseline="0" noProof="0" dirty="0">
              <a:ln>
                <a:noFill/>
              </a:ln>
              <a:solidFill>
                <a:srgbClr val="0033CC"/>
              </a:solidFill>
              <a:effectLst/>
              <a:uLnTx/>
              <a:uFillTx/>
              <a:latin typeface="+mn-lt"/>
              <a:ea typeface="+mn-ea"/>
              <a:cs typeface="+mn-cs"/>
            </a:endParaRPr>
          </a:p>
        </p:txBody>
      </p:sp>
      <p:sp>
        <p:nvSpPr>
          <p:cNvPr id="4" name="Tekstvak 3">
            <a:extLst>
              <a:ext uri="{FF2B5EF4-FFF2-40B4-BE49-F238E27FC236}">
                <a16:creationId xmlns:a16="http://schemas.microsoft.com/office/drawing/2014/main" id="{6A484536-8028-4B9D-9FDE-59CABB09542B}"/>
              </a:ext>
            </a:extLst>
          </p:cNvPr>
          <p:cNvSpPr txBox="1"/>
          <p:nvPr/>
        </p:nvSpPr>
        <p:spPr>
          <a:xfrm>
            <a:off x="1045682" y="5257800"/>
            <a:ext cx="7169591" cy="369332"/>
          </a:xfrm>
          <a:prstGeom prst="rect">
            <a:avLst/>
          </a:prstGeom>
          <a:noFill/>
        </p:spPr>
        <p:txBody>
          <a:bodyPr wrap="none" rtlCol="0">
            <a:spAutoFit/>
          </a:bodyPr>
          <a:lstStyle/>
          <a:p>
            <a:r>
              <a:rPr lang="nl-NL" b="1" dirty="0">
                <a:solidFill>
                  <a:srgbClr val="FF0000"/>
                </a:solidFill>
              </a:rPr>
              <a:t>Zoek de voorspelling het effect van deze vormen op in je lijst op blz 88-90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7">
                                            <p:txEl>
                                              <p:pRg st="0" end="0"/>
                                            </p:txEl>
                                          </p:spTgt>
                                        </p:tgtEl>
                                        <p:attrNameLst>
                                          <p:attrName>style.visibility</p:attrName>
                                        </p:attrNameLst>
                                      </p:cBhvr>
                                      <p:to>
                                        <p:strVal val="visible"/>
                                      </p:to>
                                    </p:set>
                                    <p:anim calcmode="lin" valueType="num">
                                      <p:cBhvr additive="base">
                                        <p:cTn id="6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7">
                                            <p:txEl>
                                              <p:pRg st="1" end="1"/>
                                            </p:txEl>
                                          </p:spTgt>
                                        </p:tgtEl>
                                        <p:attrNameLst>
                                          <p:attrName>style.visibility</p:attrName>
                                        </p:attrNameLst>
                                      </p:cBhvr>
                                      <p:to>
                                        <p:strVal val="visible"/>
                                      </p:to>
                                    </p:set>
                                    <p:anim calcmode="lin" valueType="num">
                                      <p:cBhvr additive="base">
                                        <p:cTn id="7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7">
                                            <p:txEl>
                                              <p:pRg st="2" end="2"/>
                                            </p:txEl>
                                          </p:spTgt>
                                        </p:tgtEl>
                                        <p:attrNameLst>
                                          <p:attrName>style.visibility</p:attrName>
                                        </p:attrNameLst>
                                      </p:cBhvr>
                                      <p:to>
                                        <p:strVal val="visible"/>
                                      </p:to>
                                    </p:set>
                                    <p:anim calcmode="lin" valueType="num">
                                      <p:cBhvr additive="base">
                                        <p:cTn id="7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8">
                                            <p:txEl>
                                              <p:pRg st="0" end="0"/>
                                            </p:txEl>
                                          </p:spTgt>
                                        </p:tgtEl>
                                        <p:attrNameLst>
                                          <p:attrName>style.visibility</p:attrName>
                                        </p:attrNameLst>
                                      </p:cBhvr>
                                      <p:to>
                                        <p:strVal val="visible"/>
                                      </p:to>
                                    </p:set>
                                    <p:anim calcmode="lin" valueType="num">
                                      <p:cBhvr additive="base">
                                        <p:cTn id="85"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8">
                                            <p:txEl>
                                              <p:pRg st="1" end="1"/>
                                            </p:txEl>
                                          </p:spTgt>
                                        </p:tgtEl>
                                        <p:attrNameLst>
                                          <p:attrName>style.visibility</p:attrName>
                                        </p:attrNameLst>
                                      </p:cBhvr>
                                      <p:to>
                                        <p:strVal val="visible"/>
                                      </p:to>
                                    </p:set>
                                    <p:anim calcmode="lin" valueType="num">
                                      <p:cBhvr additive="base">
                                        <p:cTn id="91"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8">
                                            <p:txEl>
                                              <p:pRg st="2" end="2"/>
                                            </p:txEl>
                                          </p:spTgt>
                                        </p:tgtEl>
                                        <p:attrNameLst>
                                          <p:attrName>style.visibility</p:attrName>
                                        </p:attrNameLst>
                                      </p:cBhvr>
                                      <p:to>
                                        <p:strVal val="visible"/>
                                      </p:to>
                                    </p:set>
                                    <p:anim calcmode="lin" valueType="num">
                                      <p:cBhvr additive="base">
                                        <p:cTn id="97"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8">
                                            <p:txEl>
                                              <p:pRg st="3" end="3"/>
                                            </p:txEl>
                                          </p:spTgt>
                                        </p:tgtEl>
                                        <p:attrNameLst>
                                          <p:attrName>style.visibility</p:attrName>
                                        </p:attrNameLst>
                                      </p:cBhvr>
                                      <p:to>
                                        <p:strVal val="visible"/>
                                      </p:to>
                                    </p:set>
                                    <p:anim calcmode="lin" valueType="num">
                                      <p:cBhvr additive="base">
                                        <p:cTn id="103"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8">
                                            <p:txEl>
                                              <p:pRg st="4" end="4"/>
                                            </p:txEl>
                                          </p:spTgt>
                                        </p:tgtEl>
                                        <p:attrNameLst>
                                          <p:attrName>style.visibility</p:attrName>
                                        </p:attrNameLst>
                                      </p:cBhvr>
                                      <p:to>
                                        <p:strVal val="visible"/>
                                      </p:to>
                                    </p:set>
                                    <p:anim calcmode="lin" valueType="num">
                                      <p:cBhvr additive="base">
                                        <p:cTn id="109"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8">
                                            <p:txEl>
                                              <p:pRg st="5" end="5"/>
                                            </p:txEl>
                                          </p:spTgt>
                                        </p:tgtEl>
                                        <p:attrNameLst>
                                          <p:attrName>style.visibility</p:attrName>
                                        </p:attrNameLst>
                                      </p:cBhvr>
                                      <p:to>
                                        <p:strVal val="visible"/>
                                      </p:to>
                                    </p:set>
                                    <p:anim calcmode="lin" valueType="num">
                                      <p:cBhvr additive="base">
                                        <p:cTn id="115"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116"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8">
                                            <p:txEl>
                                              <p:pRg st="6" end="6"/>
                                            </p:txEl>
                                          </p:spTgt>
                                        </p:tgtEl>
                                        <p:attrNameLst>
                                          <p:attrName>style.visibility</p:attrName>
                                        </p:attrNameLst>
                                      </p:cBhvr>
                                      <p:to>
                                        <p:strVal val="visible"/>
                                      </p:to>
                                    </p:set>
                                    <p:anim calcmode="lin" valueType="num">
                                      <p:cBhvr additive="base">
                                        <p:cTn id="121"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122"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980728"/>
          </a:xfrm>
        </p:spPr>
        <p:txBody>
          <a:bodyPr>
            <a:normAutofit/>
          </a:bodyPr>
          <a:lstStyle/>
          <a:p>
            <a:r>
              <a:rPr lang="nl-NL" b="1" dirty="0">
                <a:solidFill>
                  <a:srgbClr val="0000FF"/>
                </a:solidFill>
              </a:rPr>
              <a:t>Kennismaken</a:t>
            </a:r>
          </a:p>
        </p:txBody>
      </p:sp>
      <p:sp>
        <p:nvSpPr>
          <p:cNvPr id="3" name="Tijdelijke aanduiding voor inhoud 2"/>
          <p:cNvSpPr>
            <a:spLocks noGrp="1"/>
          </p:cNvSpPr>
          <p:nvPr>
            <p:ph idx="1"/>
          </p:nvPr>
        </p:nvSpPr>
        <p:spPr>
          <a:xfrm>
            <a:off x="395536" y="1052736"/>
            <a:ext cx="8229600" cy="1900808"/>
          </a:xfrm>
        </p:spPr>
        <p:txBody>
          <a:bodyPr/>
          <a:lstStyle/>
          <a:p>
            <a:pPr>
              <a:buNone/>
            </a:pPr>
            <a:r>
              <a:rPr lang="nl-NL" dirty="0">
                <a:solidFill>
                  <a:srgbClr val="0000FF"/>
                </a:solidFill>
              </a:rPr>
              <a:t>In tweetallen 3 minuten elk.</a:t>
            </a:r>
          </a:p>
          <a:p>
            <a:pPr>
              <a:buNone/>
            </a:pPr>
            <a:r>
              <a:rPr lang="nl-NL" dirty="0">
                <a:solidFill>
                  <a:srgbClr val="0000FF"/>
                </a:solidFill>
              </a:rPr>
              <a:t>Je stelt de ander voor in de groep.</a:t>
            </a:r>
          </a:p>
          <a:p>
            <a:pPr>
              <a:buNone/>
            </a:pPr>
            <a:r>
              <a:rPr lang="nl-NL" dirty="0">
                <a:solidFill>
                  <a:srgbClr val="0000FF"/>
                </a:solidFill>
              </a:rPr>
              <a:t>Kernvraag: waarvoor heb je NLP al gebruikt?</a:t>
            </a:r>
          </a:p>
        </p:txBody>
      </p:sp>
      <p:pic>
        <p:nvPicPr>
          <p:cNvPr id="1026" name="Picture 2" descr="What All Dog Owners Need To Know About The Latest Dog Flu ..."/>
          <p:cNvPicPr>
            <a:picLocks noChangeAspect="1" noChangeArrowheads="1"/>
          </p:cNvPicPr>
          <p:nvPr/>
        </p:nvPicPr>
        <p:blipFill>
          <a:blip r:embed="rId2" cstate="print"/>
          <a:srcRect/>
          <a:stretch>
            <a:fillRect/>
          </a:stretch>
        </p:blipFill>
        <p:spPr bwMode="auto">
          <a:xfrm>
            <a:off x="3081734" y="3119768"/>
            <a:ext cx="6062266" cy="37382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0-#ppt_w/2"/>
                                          </p:val>
                                        </p:tav>
                                        <p:tav tm="100000">
                                          <p:val>
                                            <p:strVal val="#ppt_x"/>
                                          </p:val>
                                        </p:tav>
                                      </p:tavLst>
                                    </p:anim>
                                    <p:anim calcmode="lin" valueType="num">
                                      <p:cBhvr additive="base">
                                        <p:cTn id="26"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4624"/>
            <a:ext cx="8229600" cy="922114"/>
          </a:xfrm>
        </p:spPr>
        <p:txBody>
          <a:bodyPr/>
          <a:lstStyle/>
          <a:p>
            <a:r>
              <a:rPr lang="nl-NL" b="1" dirty="0">
                <a:solidFill>
                  <a:srgbClr val="0000FF"/>
                </a:solidFill>
              </a:rPr>
              <a:t>Programma Voorjaar 2019</a:t>
            </a:r>
          </a:p>
        </p:txBody>
      </p:sp>
      <p:graphicFrame>
        <p:nvGraphicFramePr>
          <p:cNvPr id="4" name="Tabel 3"/>
          <p:cNvGraphicFramePr>
            <a:graphicFrameLocks noGrp="1"/>
          </p:cNvGraphicFramePr>
          <p:nvPr/>
        </p:nvGraphicFramePr>
        <p:xfrm>
          <a:off x="611560" y="1097280"/>
          <a:ext cx="8136904" cy="45720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7056784">
                  <a:extLst>
                    <a:ext uri="{9D8B030D-6E8A-4147-A177-3AD203B41FA5}">
                      <a16:colId xmlns:a16="http://schemas.microsoft.com/office/drawing/2014/main" val="20001"/>
                    </a:ext>
                  </a:extLst>
                </a:gridCol>
              </a:tblGrid>
              <a:tr h="257798">
                <a:tc>
                  <a:txBody>
                    <a:bodyPr/>
                    <a:lstStyle/>
                    <a:p>
                      <a:r>
                        <a:rPr lang="nl-NL" sz="2400" noProof="0" dirty="0"/>
                        <a:t>Week</a:t>
                      </a:r>
                    </a:p>
                  </a:txBody>
                  <a:tcPr/>
                </a:tc>
                <a:tc>
                  <a:txBody>
                    <a:bodyPr/>
                    <a:lstStyle/>
                    <a:p>
                      <a:r>
                        <a:rPr lang="nl-NL" sz="2400" noProof="0" dirty="0"/>
                        <a:t>Onderwerpen</a:t>
                      </a:r>
                    </a:p>
                  </a:txBody>
                  <a:tcPr/>
                </a:tc>
                <a:extLst>
                  <a:ext uri="{0D108BD9-81ED-4DB2-BD59-A6C34878D82A}">
                    <a16:rowId xmlns:a16="http://schemas.microsoft.com/office/drawing/2014/main" val="10000"/>
                  </a:ext>
                </a:extLst>
              </a:tr>
            </a:tbl>
          </a:graphicData>
        </a:graphic>
      </p:graphicFrame>
      <p:graphicFrame>
        <p:nvGraphicFramePr>
          <p:cNvPr id="5" name="Tabel 4"/>
          <p:cNvGraphicFramePr>
            <a:graphicFrameLocks noGrp="1"/>
          </p:cNvGraphicFramePr>
          <p:nvPr/>
        </p:nvGraphicFramePr>
        <p:xfrm>
          <a:off x="611560" y="1628800"/>
          <a:ext cx="8136904" cy="45720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7056784">
                  <a:extLst>
                    <a:ext uri="{9D8B030D-6E8A-4147-A177-3AD203B41FA5}">
                      <a16:colId xmlns:a16="http://schemas.microsoft.com/office/drawing/2014/main" val="20001"/>
                    </a:ext>
                  </a:extLst>
                </a:gridCol>
              </a:tblGrid>
              <a:tr h="370840">
                <a:tc>
                  <a:txBody>
                    <a:bodyPr/>
                    <a:lstStyle/>
                    <a:p>
                      <a:pPr marL="0" algn="l" defTabSz="914400" rtl="0" eaLnBrk="1" latinLnBrk="0" hangingPunct="1"/>
                      <a:r>
                        <a:rPr lang="nl-NL" sz="2400" b="0" kern="1200" noProof="0" dirty="0">
                          <a:solidFill>
                            <a:schemeClr val="dk1"/>
                          </a:solidFill>
                          <a:latin typeface="+mn-lt"/>
                          <a:ea typeface="+mn-ea"/>
                          <a:cs typeface="+mn-cs"/>
                        </a:rPr>
                        <a:t>1</a:t>
                      </a:r>
                    </a:p>
                  </a:txBody>
                  <a:tcPr>
                    <a:solidFill>
                      <a:schemeClr val="accent1">
                        <a:lumMod val="40000"/>
                        <a:lumOff val="60000"/>
                      </a:schemeClr>
                    </a:solidFill>
                  </a:tcPr>
                </a:tc>
                <a:tc>
                  <a:txBody>
                    <a:bodyPr/>
                    <a:lstStyle/>
                    <a:p>
                      <a:pPr marL="0" algn="l" defTabSz="914400" rtl="0" eaLnBrk="1" latinLnBrk="0" hangingPunct="1"/>
                      <a:r>
                        <a:rPr lang="nl-NL" sz="2400" b="0" kern="1200" noProof="0" dirty="0">
                          <a:solidFill>
                            <a:schemeClr val="dk1"/>
                          </a:solidFill>
                          <a:latin typeface="+mn-lt"/>
                          <a:ea typeface="+mn-ea"/>
                          <a:cs typeface="+mn-cs"/>
                        </a:rPr>
                        <a:t>Intro, Succes, Doelen, Dankbaarheid, Oogpatronen</a:t>
                      </a:r>
                    </a:p>
                  </a:txBody>
                  <a:tcP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6" name="Tabel 5"/>
          <p:cNvGraphicFramePr>
            <a:graphicFrameLocks noGrp="1"/>
          </p:cNvGraphicFramePr>
          <p:nvPr/>
        </p:nvGraphicFramePr>
        <p:xfrm>
          <a:off x="611560" y="2122512"/>
          <a:ext cx="8136904" cy="411480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7056784">
                  <a:extLst>
                    <a:ext uri="{9D8B030D-6E8A-4147-A177-3AD203B41FA5}">
                      <a16:colId xmlns:a16="http://schemas.microsoft.com/office/drawing/2014/main" val="20001"/>
                    </a:ext>
                  </a:extLst>
                </a:gridCol>
              </a:tblGrid>
              <a:tr h="370840">
                <a:tc>
                  <a:txBody>
                    <a:bodyPr/>
                    <a:lstStyle/>
                    <a:p>
                      <a:r>
                        <a:rPr lang="nl-NL" sz="2400" b="0" noProof="0" dirty="0">
                          <a:solidFill>
                            <a:schemeClr val="tx1"/>
                          </a:solidFill>
                        </a:rPr>
                        <a:t>2</a:t>
                      </a:r>
                    </a:p>
                  </a:txBody>
                  <a:tcPr>
                    <a:solidFill>
                      <a:schemeClr val="accent1">
                        <a:lumMod val="40000"/>
                        <a:lumOff val="60000"/>
                      </a:schemeClr>
                    </a:solidFill>
                  </a:tcPr>
                </a:tc>
                <a:tc>
                  <a:txBody>
                    <a:bodyPr/>
                    <a:lstStyle/>
                    <a:p>
                      <a:r>
                        <a:rPr lang="nl-NL" sz="2400" b="0" kern="1200" noProof="0" dirty="0">
                          <a:solidFill>
                            <a:schemeClr val="dk1"/>
                          </a:solidFill>
                          <a:latin typeface="+mn-lt"/>
                          <a:ea typeface="+mn-ea"/>
                          <a:cs typeface="+mn-cs"/>
                        </a:rPr>
                        <a:t>Verdieping van Rapport</a:t>
                      </a: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lang="nl-NL" sz="2400" noProof="0" dirty="0"/>
                        <a:t>3</a:t>
                      </a:r>
                    </a:p>
                  </a:txBody>
                  <a:tcPr/>
                </a:tc>
                <a:tc>
                  <a:txBody>
                    <a:bodyPr/>
                    <a:lstStyle/>
                    <a:p>
                      <a:r>
                        <a:rPr lang="nl-NL" sz="2400" noProof="0" dirty="0"/>
                        <a:t>Rapport met jezelf, Synesthesie</a:t>
                      </a:r>
                    </a:p>
                  </a:txBody>
                  <a:tcPr/>
                </a:tc>
                <a:extLst>
                  <a:ext uri="{0D108BD9-81ED-4DB2-BD59-A6C34878D82A}">
                    <a16:rowId xmlns:a16="http://schemas.microsoft.com/office/drawing/2014/main" val="10001"/>
                  </a:ext>
                </a:extLst>
              </a:tr>
              <a:tr h="370840">
                <a:tc>
                  <a:txBody>
                    <a:bodyPr/>
                    <a:lstStyle/>
                    <a:p>
                      <a:r>
                        <a:rPr lang="nl-NL" sz="2400" noProof="0" dirty="0"/>
                        <a:t>4</a:t>
                      </a:r>
                    </a:p>
                  </a:txBody>
                  <a:tcPr/>
                </a:tc>
                <a:tc>
                  <a:txBody>
                    <a:bodyPr/>
                    <a:lstStyle/>
                    <a:p>
                      <a:r>
                        <a:rPr lang="nl-NL" sz="2400" noProof="0" dirty="0"/>
                        <a:t>‘</a:t>
                      </a:r>
                      <a:r>
                        <a:rPr lang="en-US" sz="2400" noProof="0" dirty="0"/>
                        <a:t>Mapping </a:t>
                      </a:r>
                      <a:r>
                        <a:rPr lang="en-US" sz="2400" noProof="0" dirty="0" err="1"/>
                        <a:t>accross</a:t>
                      </a:r>
                      <a:r>
                        <a:rPr lang="nl-NL" sz="2400" noProof="0" dirty="0"/>
                        <a:t>’, Plezier in nuttige zaken</a:t>
                      </a:r>
                    </a:p>
                  </a:txBody>
                  <a:tcPr/>
                </a:tc>
                <a:extLst>
                  <a:ext uri="{0D108BD9-81ED-4DB2-BD59-A6C34878D82A}">
                    <a16:rowId xmlns:a16="http://schemas.microsoft.com/office/drawing/2014/main" val="10002"/>
                  </a:ext>
                </a:extLst>
              </a:tr>
              <a:tr h="370840">
                <a:tc>
                  <a:txBody>
                    <a:bodyPr/>
                    <a:lstStyle/>
                    <a:p>
                      <a:r>
                        <a:rPr lang="nl-NL" sz="2400" noProof="0" dirty="0"/>
                        <a:t>5</a:t>
                      </a:r>
                    </a:p>
                  </a:txBody>
                  <a:tcPr/>
                </a:tc>
                <a:tc>
                  <a:txBody>
                    <a:bodyPr/>
                    <a:lstStyle/>
                    <a:p>
                      <a:r>
                        <a:rPr lang="nl-NL" sz="2400" noProof="0" dirty="0"/>
                        <a:t>Werken aan je Identiteit</a:t>
                      </a:r>
                    </a:p>
                  </a:txBody>
                  <a:tcPr/>
                </a:tc>
                <a:extLst>
                  <a:ext uri="{0D108BD9-81ED-4DB2-BD59-A6C34878D82A}">
                    <a16:rowId xmlns:a16="http://schemas.microsoft.com/office/drawing/2014/main" val="10003"/>
                  </a:ext>
                </a:extLst>
              </a:tr>
              <a:tr h="370840">
                <a:tc>
                  <a:txBody>
                    <a:bodyPr/>
                    <a:lstStyle/>
                    <a:p>
                      <a:r>
                        <a:rPr lang="nl-NL" sz="2400" noProof="0" dirty="0"/>
                        <a:t>6</a:t>
                      </a:r>
                    </a:p>
                  </a:txBody>
                  <a:tcPr/>
                </a:tc>
                <a:tc>
                  <a:txBody>
                    <a:bodyPr/>
                    <a:lstStyle/>
                    <a:p>
                      <a:r>
                        <a:rPr lang="nl-NL" sz="2400" noProof="0" dirty="0"/>
                        <a:t>NLP en conflictoplossen</a:t>
                      </a:r>
                    </a:p>
                  </a:txBody>
                  <a:tcPr/>
                </a:tc>
                <a:extLst>
                  <a:ext uri="{0D108BD9-81ED-4DB2-BD59-A6C34878D82A}">
                    <a16:rowId xmlns:a16="http://schemas.microsoft.com/office/drawing/2014/main" val="10004"/>
                  </a:ext>
                </a:extLst>
              </a:tr>
              <a:tr h="370840">
                <a:tc>
                  <a:txBody>
                    <a:bodyPr/>
                    <a:lstStyle/>
                    <a:p>
                      <a:r>
                        <a:rPr lang="nl-NL" sz="2400" noProof="0" dirty="0"/>
                        <a:t>7</a:t>
                      </a:r>
                    </a:p>
                  </a:txBody>
                  <a:tcPr/>
                </a:tc>
                <a:tc>
                  <a:txBody>
                    <a:bodyPr/>
                    <a:lstStyle/>
                    <a:p>
                      <a:r>
                        <a:rPr lang="nl-NL" sz="2400" noProof="0" dirty="0"/>
                        <a:t>Oplossingsgericht werken</a:t>
                      </a:r>
                    </a:p>
                  </a:txBody>
                  <a:tcPr/>
                </a:tc>
                <a:extLst>
                  <a:ext uri="{0D108BD9-81ED-4DB2-BD59-A6C34878D82A}">
                    <a16:rowId xmlns:a16="http://schemas.microsoft.com/office/drawing/2014/main" val="10005"/>
                  </a:ext>
                </a:extLst>
              </a:tr>
              <a:tr h="370840">
                <a:tc>
                  <a:txBody>
                    <a:bodyPr/>
                    <a:lstStyle/>
                    <a:p>
                      <a:r>
                        <a:rPr lang="nl-NL" sz="2400" noProof="0" dirty="0"/>
                        <a:t>8</a:t>
                      </a:r>
                    </a:p>
                  </a:txBody>
                  <a:tcPr/>
                </a:tc>
                <a:tc>
                  <a:txBody>
                    <a:bodyPr/>
                    <a:lstStyle/>
                    <a:p>
                      <a:r>
                        <a:rPr lang="nl-NL" sz="2400" noProof="0" dirty="0"/>
                        <a:t>Taal dieptestructuur achterhalen, Metamodel</a:t>
                      </a:r>
                    </a:p>
                  </a:txBody>
                  <a:tcPr/>
                </a:tc>
                <a:extLst>
                  <a:ext uri="{0D108BD9-81ED-4DB2-BD59-A6C34878D82A}">
                    <a16:rowId xmlns:a16="http://schemas.microsoft.com/office/drawing/2014/main" val="10006"/>
                  </a:ext>
                </a:extLst>
              </a:tr>
              <a:tr h="370840">
                <a:tc>
                  <a:txBody>
                    <a:bodyPr/>
                    <a:lstStyle/>
                    <a:p>
                      <a:r>
                        <a:rPr lang="nl-NL" sz="2400" noProof="0" dirty="0"/>
                        <a:t>9</a:t>
                      </a:r>
                    </a:p>
                  </a:txBody>
                  <a:tcPr/>
                </a:tc>
                <a:tc>
                  <a:txBody>
                    <a:bodyPr/>
                    <a:lstStyle/>
                    <a:p>
                      <a:r>
                        <a:rPr lang="nl-NL" sz="2400" noProof="0" dirty="0"/>
                        <a:t>Werken met delen</a:t>
                      </a:r>
                    </a:p>
                  </a:txBody>
                  <a:tcPr/>
                </a:tc>
                <a:extLst>
                  <a:ext uri="{0D108BD9-81ED-4DB2-BD59-A6C34878D82A}">
                    <a16:rowId xmlns:a16="http://schemas.microsoft.com/office/drawing/2014/main" val="10007"/>
                  </a:ext>
                </a:extLst>
              </a:tr>
              <a:tr h="370840">
                <a:tc>
                  <a:txBody>
                    <a:bodyPr/>
                    <a:lstStyle/>
                    <a:p>
                      <a:r>
                        <a:rPr lang="nl-NL" sz="2400" noProof="0" dirty="0"/>
                        <a:t>10</a:t>
                      </a:r>
                    </a:p>
                  </a:txBody>
                  <a:tcPr/>
                </a:tc>
                <a:tc>
                  <a:txBody>
                    <a:bodyPr/>
                    <a:lstStyle/>
                    <a:p>
                      <a:r>
                        <a:rPr lang="nl-NL" sz="2400" noProof="0" dirty="0"/>
                        <a:t>Collaps Ankeren, De</a:t>
                      </a:r>
                      <a:r>
                        <a:rPr lang="nl-NL" sz="2400" baseline="0" noProof="0" dirty="0"/>
                        <a:t> bron van je bronnen, Metaforen</a:t>
                      </a:r>
                      <a:endParaRPr lang="nl-NL" sz="2400" noProof="0" dirty="0"/>
                    </a:p>
                  </a:txBody>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whitegadget.com/attachments/pc-wallpapers/130338d1358923418-photo-frame-photo-frame-image-1024x768.jpg"/>
          <p:cNvPicPr>
            <a:picLocks noChangeAspect="1" noChangeArrowheads="1"/>
          </p:cNvPicPr>
          <p:nvPr/>
        </p:nvPicPr>
        <p:blipFill>
          <a:blip r:embed="rId2" cstate="print"/>
          <a:srcRect/>
          <a:stretch>
            <a:fillRect/>
          </a:stretch>
        </p:blipFill>
        <p:spPr bwMode="auto">
          <a:xfrm>
            <a:off x="35496" y="-457200"/>
            <a:ext cx="9145016" cy="7315200"/>
          </a:xfrm>
          <a:prstGeom prst="rect">
            <a:avLst/>
          </a:prstGeom>
          <a:noFill/>
        </p:spPr>
      </p:pic>
      <p:sp>
        <p:nvSpPr>
          <p:cNvPr id="2" name="Titel 1"/>
          <p:cNvSpPr>
            <a:spLocks noGrp="1"/>
          </p:cNvSpPr>
          <p:nvPr>
            <p:ph type="title"/>
          </p:nvPr>
        </p:nvSpPr>
        <p:spPr>
          <a:xfrm>
            <a:off x="755576" y="620688"/>
            <a:ext cx="7581528" cy="1143000"/>
          </a:xfrm>
        </p:spPr>
        <p:txBody>
          <a:bodyPr/>
          <a:lstStyle/>
          <a:p>
            <a:r>
              <a:rPr lang="nl-NL" dirty="0">
                <a:solidFill>
                  <a:srgbClr val="0000FF"/>
                </a:solidFill>
              </a:rPr>
              <a:t>Jouw weg naar succes</a:t>
            </a:r>
          </a:p>
        </p:txBody>
      </p:sp>
      <p:sp>
        <p:nvSpPr>
          <p:cNvPr id="3" name="Tijdelijke aanduiding voor inhoud 2"/>
          <p:cNvSpPr>
            <a:spLocks noGrp="1"/>
          </p:cNvSpPr>
          <p:nvPr>
            <p:ph idx="1"/>
          </p:nvPr>
        </p:nvSpPr>
        <p:spPr>
          <a:xfrm>
            <a:off x="1115616" y="1600201"/>
            <a:ext cx="7128792" cy="2980927"/>
          </a:xfrm>
        </p:spPr>
        <p:txBody>
          <a:bodyPr>
            <a:normAutofit/>
          </a:bodyPr>
          <a:lstStyle/>
          <a:p>
            <a:r>
              <a:rPr lang="en-US" dirty="0">
                <a:solidFill>
                  <a:srgbClr val="0000FF"/>
                </a:solidFill>
              </a:rPr>
              <a:t>Hoe </a:t>
            </a:r>
            <a:r>
              <a:rPr lang="en-US" dirty="0" err="1">
                <a:solidFill>
                  <a:srgbClr val="0000FF"/>
                </a:solidFill>
              </a:rPr>
              <a:t>heb</a:t>
            </a:r>
            <a:r>
              <a:rPr lang="en-US" dirty="0">
                <a:solidFill>
                  <a:srgbClr val="0000FF"/>
                </a:solidFill>
              </a:rPr>
              <a:t> je NLP </a:t>
            </a:r>
            <a:r>
              <a:rPr lang="en-US" dirty="0" err="1">
                <a:solidFill>
                  <a:srgbClr val="0000FF"/>
                </a:solidFill>
              </a:rPr>
              <a:t>gebruikt</a:t>
            </a:r>
            <a:r>
              <a:rPr lang="en-US" dirty="0">
                <a:solidFill>
                  <a:srgbClr val="0000FF"/>
                </a:solidFill>
              </a:rPr>
              <a:t>?</a:t>
            </a:r>
          </a:p>
          <a:p>
            <a:r>
              <a:rPr lang="en-US" dirty="0">
                <a:solidFill>
                  <a:srgbClr val="0000FF"/>
                </a:solidFill>
              </a:rPr>
              <a:t>Hoe </a:t>
            </a:r>
            <a:r>
              <a:rPr lang="en-US" dirty="0" err="1">
                <a:solidFill>
                  <a:srgbClr val="0000FF"/>
                </a:solidFill>
              </a:rPr>
              <a:t>zou</a:t>
            </a:r>
            <a:r>
              <a:rPr lang="en-US" dirty="0">
                <a:solidFill>
                  <a:srgbClr val="0000FF"/>
                </a:solidFill>
              </a:rPr>
              <a:t> je NLP </a:t>
            </a:r>
            <a:r>
              <a:rPr lang="en-US" dirty="0" err="1">
                <a:solidFill>
                  <a:srgbClr val="0000FF"/>
                </a:solidFill>
              </a:rPr>
              <a:t>nog</a:t>
            </a:r>
            <a:r>
              <a:rPr lang="en-US" dirty="0">
                <a:solidFill>
                  <a:srgbClr val="0000FF"/>
                </a:solidFill>
              </a:rPr>
              <a:t> </a:t>
            </a:r>
            <a:r>
              <a:rPr lang="en-US" dirty="0" err="1">
                <a:solidFill>
                  <a:srgbClr val="0000FF"/>
                </a:solidFill>
              </a:rPr>
              <a:t>effectiever</a:t>
            </a:r>
            <a:r>
              <a:rPr lang="en-US" dirty="0">
                <a:solidFill>
                  <a:srgbClr val="0000FF"/>
                </a:solidFill>
              </a:rPr>
              <a:t> </a:t>
            </a:r>
            <a:r>
              <a:rPr lang="en-US" dirty="0" err="1">
                <a:solidFill>
                  <a:srgbClr val="0000FF"/>
                </a:solidFill>
              </a:rPr>
              <a:t>kunnen</a:t>
            </a:r>
            <a:r>
              <a:rPr lang="en-US" dirty="0">
                <a:solidFill>
                  <a:srgbClr val="0000FF"/>
                </a:solidFill>
              </a:rPr>
              <a:t> </a:t>
            </a:r>
            <a:r>
              <a:rPr lang="en-US" dirty="0" err="1">
                <a:solidFill>
                  <a:srgbClr val="0000FF"/>
                </a:solidFill>
              </a:rPr>
              <a:t>maken</a:t>
            </a:r>
            <a:r>
              <a:rPr lang="en-US" dirty="0">
                <a:solidFill>
                  <a:srgbClr val="0000FF"/>
                </a:solidFill>
              </a:rPr>
              <a:t>?</a:t>
            </a:r>
          </a:p>
          <a:p>
            <a:r>
              <a:rPr lang="en-US" dirty="0" err="1">
                <a:solidFill>
                  <a:srgbClr val="0000FF"/>
                </a:solidFill>
              </a:rPr>
              <a:t>Afspraken</a:t>
            </a:r>
            <a:r>
              <a:rPr lang="en-US" dirty="0">
                <a:solidFill>
                  <a:srgbClr val="0000FF"/>
                </a:solidFill>
              </a:rPr>
              <a:t> over het </a:t>
            </a:r>
            <a:r>
              <a:rPr lang="en-US" dirty="0" err="1">
                <a:solidFill>
                  <a:srgbClr val="0000FF"/>
                </a:solidFill>
              </a:rPr>
              <a:t>krijgen</a:t>
            </a:r>
            <a:r>
              <a:rPr lang="en-US" dirty="0">
                <a:solidFill>
                  <a:srgbClr val="0000FF"/>
                </a:solidFill>
              </a:rPr>
              <a:t> van feedback</a:t>
            </a:r>
          </a:p>
          <a:p>
            <a:pPr marL="0" indent="0" algn="ctr">
              <a:buNone/>
            </a:pPr>
            <a:r>
              <a:rPr lang="en-US" sz="2400" b="1" i="1" dirty="0">
                <a:solidFill>
                  <a:srgbClr val="FF0000"/>
                </a:solidFill>
              </a:rPr>
              <a:t>nlp@jeongekendevermogens.nl</a:t>
            </a:r>
          </a:p>
        </p:txBody>
      </p:sp>
      <p:sp>
        <p:nvSpPr>
          <p:cNvPr id="5" name="Tijdelijke aanduiding voor inhoud 2"/>
          <p:cNvSpPr txBox="1">
            <a:spLocks/>
          </p:cNvSpPr>
          <p:nvPr/>
        </p:nvSpPr>
        <p:spPr>
          <a:xfrm>
            <a:off x="899592" y="4581128"/>
            <a:ext cx="7497216" cy="656456"/>
          </a:xfrm>
          <a:prstGeom prst="rect">
            <a:avLst/>
          </a:prstGeom>
        </p:spPr>
        <p:txBody>
          <a:bodyPr vert="horz" lIns="91440" tIns="45720" rIns="91440" bIns="45720" rtlCol="0">
            <a:normAutofit fontScale="850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i="1" dirty="0" err="1">
                <a:solidFill>
                  <a:srgbClr val="0000FF"/>
                </a:solidFill>
              </a:rPr>
              <a:t>Doel</a:t>
            </a:r>
            <a:r>
              <a:rPr kumimoji="0" lang="en-US" sz="3200" b="1" i="1" u="none" strike="noStrike" kern="1200" cap="none" spc="0" normalizeH="0" baseline="0" noProof="0" dirty="0">
                <a:ln>
                  <a:noFill/>
                </a:ln>
                <a:solidFill>
                  <a:srgbClr val="0000FF"/>
                </a:solidFill>
                <a:effectLst/>
                <a:uLnTx/>
                <a:uFillTx/>
                <a:latin typeface="+mn-lt"/>
                <a:ea typeface="+mn-ea"/>
                <a:cs typeface="+mn-cs"/>
              </a:rPr>
              <a:t>: </a:t>
            </a:r>
            <a:r>
              <a:rPr kumimoji="0" lang="en-US" sz="3200" b="1" i="1" u="none" strike="noStrike" kern="1200" cap="none" spc="0" normalizeH="0" baseline="0" noProof="0" dirty="0" err="1">
                <a:ln>
                  <a:noFill/>
                </a:ln>
                <a:solidFill>
                  <a:srgbClr val="0000FF"/>
                </a:solidFill>
                <a:effectLst/>
                <a:uLnTx/>
                <a:uFillTx/>
                <a:latin typeface="+mn-lt"/>
                <a:ea typeface="+mn-ea"/>
                <a:cs typeface="+mn-cs"/>
              </a:rPr>
              <a:t>meer</a:t>
            </a:r>
            <a:r>
              <a:rPr kumimoji="0" lang="en-US" sz="3200" b="1" i="1" u="none" strike="noStrike" kern="1200" cap="none" spc="0" normalizeH="0" baseline="0" noProof="0" dirty="0">
                <a:ln>
                  <a:noFill/>
                </a:ln>
                <a:solidFill>
                  <a:srgbClr val="0000FF"/>
                </a:solidFill>
                <a:effectLst/>
                <a:uLnTx/>
                <a:uFillTx/>
                <a:latin typeface="+mn-lt"/>
                <a:ea typeface="+mn-ea"/>
                <a:cs typeface="+mn-cs"/>
              </a:rPr>
              <a:t> success met NLP in </a:t>
            </a:r>
            <a:r>
              <a:rPr kumimoji="0" lang="en-US" sz="3200" b="1" i="1" u="none" strike="noStrike" kern="1200" cap="none" spc="0" normalizeH="0" baseline="0" noProof="0" dirty="0" err="1">
                <a:ln>
                  <a:noFill/>
                </a:ln>
                <a:solidFill>
                  <a:srgbClr val="0000FF"/>
                </a:solidFill>
                <a:effectLst/>
                <a:uLnTx/>
                <a:uFillTx/>
                <a:latin typeface="+mn-lt"/>
                <a:ea typeface="+mn-ea"/>
                <a:cs typeface="+mn-cs"/>
              </a:rPr>
              <a:t>jouw</a:t>
            </a:r>
            <a:r>
              <a:rPr kumimoji="0" lang="en-US" sz="3200" b="1" i="1" u="none" strike="noStrike" kern="1200" cap="none" spc="0" normalizeH="0" baseline="0" noProof="0" dirty="0">
                <a:ln>
                  <a:noFill/>
                </a:ln>
                <a:solidFill>
                  <a:srgbClr val="0000FF"/>
                </a:solidFill>
                <a:effectLst/>
                <a:uLnTx/>
                <a:uFillTx/>
                <a:latin typeface="+mn-lt"/>
                <a:ea typeface="+mn-ea"/>
                <a:cs typeface="+mn-cs"/>
              </a:rPr>
              <a:t> eigen </a:t>
            </a:r>
            <a:r>
              <a:rPr kumimoji="0" lang="en-US" sz="3200" b="1" i="1" u="none" strike="noStrike" kern="1200" cap="none" spc="0" normalizeH="0" baseline="0" noProof="0" dirty="0" err="1">
                <a:ln>
                  <a:noFill/>
                </a:ln>
                <a:solidFill>
                  <a:srgbClr val="0000FF"/>
                </a:solidFill>
                <a:effectLst/>
                <a:uLnTx/>
                <a:uFillTx/>
                <a:latin typeface="+mn-lt"/>
                <a:ea typeface="+mn-ea"/>
                <a:cs typeface="+mn-cs"/>
              </a:rPr>
              <a:t>leven</a:t>
            </a:r>
            <a:r>
              <a:rPr kumimoji="0" lang="en-US" sz="3200" b="1" i="1" u="none" strike="noStrike" kern="1200" cap="none" spc="0" normalizeH="0" baseline="0" noProof="0" dirty="0">
                <a:ln>
                  <a:noFill/>
                </a:ln>
                <a:solidFill>
                  <a:srgbClr val="0000FF"/>
                </a:solidFill>
                <a:effectLst/>
                <a:uLnTx/>
                <a:uFillTx/>
                <a:latin typeface="+mn-lt"/>
                <a:ea typeface="+mn-ea"/>
                <a:cs typeface="+mn-cs"/>
              </a:rPr>
              <a:t>.</a:t>
            </a:r>
            <a:endParaRPr kumimoji="0" lang="nl-NL" sz="3200" b="1" i="1" u="none" strike="noStrike" kern="1200" cap="none" spc="0" normalizeH="0" baseline="0" noProof="0" dirty="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http://zijonderneemt.nl/wp-content/uploads/2014/08/succes-angelou.jpg">
            <a:extLst>
              <a:ext uri="{FF2B5EF4-FFF2-40B4-BE49-F238E27FC236}">
                <a16:creationId xmlns:a16="http://schemas.microsoft.com/office/drawing/2014/main" id="{F8C26E12-3B0F-40BE-BD5D-5E56D0E0FC37}"/>
              </a:ext>
            </a:extLst>
          </p:cNvPr>
          <p:cNvPicPr/>
          <p:nvPr/>
        </p:nvPicPr>
        <p:blipFill rotWithShape="1">
          <a:blip r:embed="rId2" cstate="print"/>
          <a:srcRect t="6057" r="16356"/>
          <a:stretch/>
        </p:blipFill>
        <p:spPr bwMode="auto">
          <a:xfrm>
            <a:off x="251520" y="33700"/>
            <a:ext cx="6696744" cy="6824300"/>
          </a:xfrm>
          <a:prstGeom prst="rect">
            <a:avLst/>
          </a:prstGeom>
          <a:noFill/>
          <a:ln w="9525">
            <a:noFill/>
            <a:miter lim="800000"/>
            <a:headEnd/>
            <a:tailEnd/>
          </a:ln>
        </p:spPr>
      </p:pic>
      <p:sp>
        <p:nvSpPr>
          <p:cNvPr id="5" name="Rechthoek 4">
            <a:extLst>
              <a:ext uri="{FF2B5EF4-FFF2-40B4-BE49-F238E27FC236}">
                <a16:creationId xmlns:a16="http://schemas.microsoft.com/office/drawing/2014/main" id="{227E7306-FFDB-49AB-B73B-EF2E813DC102}"/>
              </a:ext>
            </a:extLst>
          </p:cNvPr>
          <p:cNvSpPr/>
          <p:nvPr/>
        </p:nvSpPr>
        <p:spPr>
          <a:xfrm>
            <a:off x="3588063" y="4653136"/>
            <a:ext cx="5364088" cy="2031325"/>
          </a:xfrm>
          <a:prstGeom prst="rect">
            <a:avLst/>
          </a:prstGeom>
        </p:spPr>
        <p:txBody>
          <a:bodyPr wrap="square">
            <a:spAutoFit/>
          </a:bodyPr>
          <a:lstStyle/>
          <a:p>
            <a:pPr>
              <a:spcAft>
                <a:spcPts val="0"/>
              </a:spcAft>
            </a:pPr>
            <a:r>
              <a:rPr lang="nl-NL" b="1" i="1" dirty="0">
                <a:latin typeface="Calibri" panose="020F0502020204030204" pitchFamily="34" charset="0"/>
                <a:ea typeface="Times New Roman" panose="02020603050405020304" pitchFamily="18" charset="0"/>
                <a:cs typeface="Times New Roman" panose="02020603050405020304" pitchFamily="18" charset="0"/>
              </a:rPr>
              <a:t>Wil je de eerste stap zetten om nog meer van jezelf te houden?</a:t>
            </a:r>
            <a:endParaRPr lang="nl-NL" sz="1600" dirty="0">
              <a:latin typeface="Times New Roman" panose="02020603050405020304" pitchFamily="18" charset="0"/>
              <a:ea typeface="Times New Roman" panose="02020603050405020304" pitchFamily="18" charset="0"/>
            </a:endParaRPr>
          </a:p>
          <a:p>
            <a:pPr>
              <a:spcAft>
                <a:spcPts val="0"/>
              </a:spcAft>
            </a:pPr>
            <a:r>
              <a:rPr lang="nl-NL" b="1" i="1" dirty="0">
                <a:latin typeface="Calibri" panose="020F0502020204030204" pitchFamily="34" charset="0"/>
                <a:ea typeface="Times New Roman" panose="02020603050405020304" pitchFamily="18" charset="0"/>
                <a:cs typeface="Times New Roman" panose="02020603050405020304" pitchFamily="18" charset="0"/>
              </a:rPr>
              <a:t>Hoe houd je van jezelf?</a:t>
            </a:r>
          </a:p>
          <a:p>
            <a:pPr>
              <a:spcAft>
                <a:spcPts val="0"/>
              </a:spcAft>
            </a:pPr>
            <a:r>
              <a:rPr lang="nl-NL" b="1" i="1" dirty="0">
                <a:latin typeface="Calibri" panose="020F0502020204030204" pitchFamily="34" charset="0"/>
                <a:ea typeface="Times New Roman" panose="02020603050405020304" pitchFamily="18" charset="0"/>
                <a:cs typeface="Times New Roman" panose="02020603050405020304" pitchFamily="18" charset="0"/>
              </a:rPr>
              <a:t>Welke dingen vind je leuk?</a:t>
            </a:r>
          </a:p>
          <a:p>
            <a:pPr>
              <a:spcAft>
                <a:spcPts val="0"/>
              </a:spcAft>
            </a:pPr>
            <a:r>
              <a:rPr lang="nl-NL" b="1" i="1" dirty="0">
                <a:latin typeface="Calibri" panose="020F0502020204030204" pitchFamily="34" charset="0"/>
                <a:cs typeface="Times New Roman" panose="02020603050405020304" pitchFamily="18" charset="0"/>
              </a:rPr>
              <a:t>Wat zou je meer willen doen?</a:t>
            </a:r>
          </a:p>
          <a:p>
            <a:pPr>
              <a:spcAft>
                <a:spcPts val="0"/>
              </a:spcAft>
            </a:pPr>
            <a:r>
              <a:rPr lang="nl-NL" b="1" i="1" dirty="0">
                <a:latin typeface="Calibri" panose="020F0502020204030204" pitchFamily="34" charset="0"/>
                <a:ea typeface="Times New Roman" panose="02020603050405020304" pitchFamily="18" charset="0"/>
                <a:cs typeface="Times New Roman" panose="02020603050405020304" pitchFamily="18" charset="0"/>
              </a:rPr>
              <a:t>Belangrijke vragen, drie belangrijke stappen naar succes die we in deze cursus gaan zetten.</a:t>
            </a:r>
            <a:endParaRPr lang="nl-NL"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277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89984-7F0E-4932-9BF8-C7652318A74A}"/>
              </a:ext>
            </a:extLst>
          </p:cNvPr>
          <p:cNvSpPr>
            <a:spLocks noGrp="1"/>
          </p:cNvSpPr>
          <p:nvPr>
            <p:ph type="title"/>
          </p:nvPr>
        </p:nvSpPr>
        <p:spPr>
          <a:xfrm>
            <a:off x="457200" y="34244"/>
            <a:ext cx="8229600" cy="1143000"/>
          </a:xfrm>
        </p:spPr>
        <p:txBody>
          <a:bodyPr/>
          <a:lstStyle/>
          <a:p>
            <a:r>
              <a:rPr lang="nl-NL" dirty="0">
                <a:solidFill>
                  <a:srgbClr val="0000FF"/>
                </a:solidFill>
              </a:rPr>
              <a:t>Wat is succes voor jou?</a:t>
            </a:r>
          </a:p>
        </p:txBody>
      </p:sp>
      <p:sp>
        <p:nvSpPr>
          <p:cNvPr id="3" name="Tijdelijke aanduiding voor inhoud 2">
            <a:extLst>
              <a:ext uri="{FF2B5EF4-FFF2-40B4-BE49-F238E27FC236}">
                <a16:creationId xmlns:a16="http://schemas.microsoft.com/office/drawing/2014/main" id="{51BCACA9-B3DD-46A6-A3E3-3788C3ABFBE8}"/>
              </a:ext>
            </a:extLst>
          </p:cNvPr>
          <p:cNvSpPr>
            <a:spLocks noGrp="1"/>
          </p:cNvSpPr>
          <p:nvPr>
            <p:ph idx="1"/>
          </p:nvPr>
        </p:nvSpPr>
        <p:spPr>
          <a:xfrm>
            <a:off x="251520" y="1022040"/>
            <a:ext cx="5915000" cy="2908920"/>
          </a:xfrm>
        </p:spPr>
        <p:txBody>
          <a:bodyPr/>
          <a:lstStyle/>
          <a:p>
            <a:pPr marL="0" indent="0">
              <a:buNone/>
            </a:pPr>
            <a:r>
              <a:rPr lang="nl-NL" dirty="0">
                <a:solidFill>
                  <a:srgbClr val="0000FF"/>
                </a:solidFill>
              </a:rPr>
              <a:t>Schrijf 5 woorden op die voor jou met succes te maken hebben.</a:t>
            </a:r>
          </a:p>
          <a:p>
            <a:pPr marL="0" indent="0">
              <a:buNone/>
            </a:pPr>
            <a:r>
              <a:rPr lang="nl-NL" dirty="0">
                <a:solidFill>
                  <a:srgbClr val="0000FF"/>
                </a:solidFill>
              </a:rPr>
              <a:t>Vergelijk ze met de anderen.</a:t>
            </a:r>
          </a:p>
          <a:p>
            <a:pPr marL="0" indent="0">
              <a:buNone/>
            </a:pPr>
            <a:r>
              <a:rPr lang="nl-NL" dirty="0">
                <a:solidFill>
                  <a:srgbClr val="0000FF"/>
                </a:solidFill>
              </a:rPr>
              <a:t>Wat valt je op?</a:t>
            </a:r>
          </a:p>
          <a:p>
            <a:pPr marL="0" indent="0">
              <a:buNone/>
            </a:pPr>
            <a:r>
              <a:rPr lang="nl-NL" dirty="0">
                <a:solidFill>
                  <a:srgbClr val="0000FF"/>
                </a:solidFill>
              </a:rPr>
              <a:t>Wat kun je er mee?</a:t>
            </a:r>
          </a:p>
        </p:txBody>
      </p:sp>
      <p:pic>
        <p:nvPicPr>
          <p:cNvPr id="2050" name="Picture 2" descr="Afbeeldingsresultaat voor succes">
            <a:extLst>
              <a:ext uri="{FF2B5EF4-FFF2-40B4-BE49-F238E27FC236}">
                <a16:creationId xmlns:a16="http://schemas.microsoft.com/office/drawing/2014/main" id="{12E2DF7A-3C04-41D0-BF4B-471DD535F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775756"/>
            <a:ext cx="6096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47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additive="base">
                                        <p:cTn id="31" dur="500" fill="hold"/>
                                        <p:tgtEl>
                                          <p:spTgt spid="2050"/>
                                        </p:tgtEl>
                                        <p:attrNameLst>
                                          <p:attrName>ppt_x</p:attrName>
                                        </p:attrNameLst>
                                      </p:cBhvr>
                                      <p:tavLst>
                                        <p:tav tm="0">
                                          <p:val>
                                            <p:strVal val="0-#ppt_w/2"/>
                                          </p:val>
                                        </p:tav>
                                        <p:tav tm="100000">
                                          <p:val>
                                            <p:strVal val="#ppt_x"/>
                                          </p:val>
                                        </p:tav>
                                      </p:tavLst>
                                    </p:anim>
                                    <p:anim calcmode="lin" valueType="num">
                                      <p:cBhvr additive="base">
                                        <p:cTn id="32"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noAutofit/>
          </a:bodyPr>
          <a:lstStyle/>
          <a:p>
            <a:r>
              <a:rPr lang="nl-NL" sz="3600" b="1" i="1" dirty="0">
                <a:solidFill>
                  <a:srgbClr val="0000FF"/>
                </a:solidFill>
              </a:rPr>
              <a:t>1. Doelen bij de cursus: Recente situatie</a:t>
            </a:r>
            <a:endParaRPr lang="nl-NL" sz="3600" dirty="0">
              <a:solidFill>
                <a:srgbClr val="0000FF"/>
              </a:solidFill>
            </a:endParaRPr>
          </a:p>
        </p:txBody>
      </p:sp>
      <p:sp>
        <p:nvSpPr>
          <p:cNvPr id="5" name="Tekstvak 4"/>
          <p:cNvSpPr txBox="1"/>
          <p:nvPr/>
        </p:nvSpPr>
        <p:spPr>
          <a:xfrm>
            <a:off x="611560" y="1412776"/>
            <a:ext cx="7848872" cy="4985980"/>
          </a:xfrm>
          <a:prstGeom prst="rect">
            <a:avLst/>
          </a:prstGeom>
          <a:noFill/>
        </p:spPr>
        <p:txBody>
          <a:bodyPr wrap="square" rtlCol="0">
            <a:spAutoFit/>
          </a:bodyPr>
          <a:lstStyle/>
          <a:p>
            <a:pPr>
              <a:buNone/>
            </a:pPr>
            <a:r>
              <a:rPr lang="nl-NL" sz="2000" dirty="0">
                <a:solidFill>
                  <a:srgbClr val="0000FF"/>
                </a:solidFill>
              </a:rPr>
              <a:t>In paren, 3 minuten elk.</a:t>
            </a:r>
          </a:p>
          <a:p>
            <a:pPr>
              <a:buNone/>
            </a:pPr>
            <a:r>
              <a:rPr lang="nl-NL" sz="2000" dirty="0">
                <a:solidFill>
                  <a:srgbClr val="0000FF"/>
                </a:solidFill>
              </a:rPr>
              <a:t>A vertelt over iets wat kort geleden gebeurd is en waarin je achteraf je communicatie zou willen verbeteren, B luistert. </a:t>
            </a:r>
          </a:p>
          <a:p>
            <a:pPr>
              <a:buNone/>
            </a:pPr>
            <a:endParaRPr lang="nl-NL" sz="2000" dirty="0">
              <a:solidFill>
                <a:srgbClr val="0000FF"/>
              </a:solidFill>
            </a:endParaRPr>
          </a:p>
          <a:p>
            <a:pPr>
              <a:buNone/>
            </a:pPr>
            <a:r>
              <a:rPr lang="nl-NL" sz="2000" dirty="0">
                <a:solidFill>
                  <a:srgbClr val="0000FF"/>
                </a:solidFill>
              </a:rPr>
              <a:t>Na drie minuten wisselen.</a:t>
            </a:r>
          </a:p>
          <a:p>
            <a:pPr>
              <a:buNone/>
            </a:pPr>
            <a:endParaRPr lang="nl-NL" sz="2000" dirty="0">
              <a:solidFill>
                <a:srgbClr val="0000FF"/>
              </a:solidFill>
            </a:endParaRPr>
          </a:p>
          <a:p>
            <a:pPr>
              <a:buNone/>
            </a:pPr>
            <a:r>
              <a:rPr lang="nl-NL" sz="2000" dirty="0">
                <a:solidFill>
                  <a:srgbClr val="0000FF"/>
                </a:solidFill>
              </a:rPr>
              <a:t>Wat zou je willen verbeteren aan je eigen gedrag?</a:t>
            </a:r>
          </a:p>
          <a:p>
            <a:pPr>
              <a:buNone/>
            </a:pPr>
            <a:endParaRPr lang="nl-NL" sz="2000" dirty="0">
              <a:solidFill>
                <a:srgbClr val="0000FF"/>
              </a:solidFill>
            </a:endParaRPr>
          </a:p>
          <a:p>
            <a:pPr>
              <a:buNone/>
            </a:pPr>
            <a:r>
              <a:rPr lang="nl-NL" sz="2000" dirty="0">
                <a:solidFill>
                  <a:srgbClr val="0000FF"/>
                </a:solidFill>
              </a:rPr>
              <a:t>Op een schaal van 1 – 10 hoe goed je vind dat je het deed?</a:t>
            </a:r>
          </a:p>
          <a:p>
            <a:pPr>
              <a:buNone/>
            </a:pPr>
            <a:endParaRPr lang="nl-NL" sz="2000" dirty="0">
              <a:solidFill>
                <a:srgbClr val="0000FF"/>
              </a:solidFill>
            </a:endParaRPr>
          </a:p>
          <a:p>
            <a:pPr>
              <a:buNone/>
            </a:pPr>
            <a:r>
              <a:rPr lang="nl-NL" sz="2000" dirty="0">
                <a:solidFill>
                  <a:srgbClr val="0000FF"/>
                </a:solidFill>
              </a:rPr>
              <a:t>Naar welk cijfer in de schaal wil je het verbeteren?</a:t>
            </a:r>
          </a:p>
          <a:p>
            <a:pPr>
              <a:buNone/>
            </a:pPr>
            <a:endParaRPr lang="nl-NL" sz="2000" dirty="0">
              <a:solidFill>
                <a:srgbClr val="0000FF"/>
              </a:solidFill>
            </a:endParaRPr>
          </a:p>
          <a:p>
            <a:pPr>
              <a:buNone/>
            </a:pPr>
            <a:r>
              <a:rPr lang="nl-NL" sz="2000" dirty="0">
                <a:solidFill>
                  <a:srgbClr val="0000FF"/>
                </a:solidFill>
              </a:rPr>
              <a:t>Wat zou je meer succesvoller willen doen?</a:t>
            </a:r>
          </a:p>
          <a:p>
            <a:pPr>
              <a:buNone/>
            </a:pPr>
            <a:endParaRPr lang="nl-NL" sz="2000" dirty="0">
              <a:solidFill>
                <a:srgbClr val="0000FF"/>
              </a:solidFill>
            </a:endParaRPr>
          </a:p>
          <a:p>
            <a:pPr>
              <a:buNone/>
            </a:pPr>
            <a:r>
              <a:rPr lang="nl-NL" sz="2000" dirty="0">
                <a:solidFill>
                  <a:srgbClr val="0000FF"/>
                </a:solidFill>
              </a:rPr>
              <a:t>Enkele  deelnemers delen hun recente situatie</a:t>
            </a:r>
            <a:r>
              <a:rPr lang="nl-NL" sz="2000" dirty="0"/>
              <a:t>.</a:t>
            </a:r>
          </a:p>
          <a:p>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anim calcmode="lin" valueType="num">
                                      <p:cBhvr additive="base">
                                        <p:cTn id="43" dur="500" fill="hold"/>
                                        <p:tgtEl>
                                          <p:spTgt spid="5">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xEl>
                                              <p:pRg st="13" end="13"/>
                                            </p:txEl>
                                          </p:spTgt>
                                        </p:tgtEl>
                                        <p:attrNameLst>
                                          <p:attrName>style.visibility</p:attrName>
                                        </p:attrNameLst>
                                      </p:cBhvr>
                                      <p:to>
                                        <p:strVal val="visible"/>
                                      </p:to>
                                    </p:set>
                                    <p:anim calcmode="lin" valueType="num">
                                      <p:cBhvr additive="base">
                                        <p:cTn id="49" dur="500" fill="hold"/>
                                        <p:tgtEl>
                                          <p:spTgt spid="5">
                                            <p:txEl>
                                              <p:pRg st="13" end="1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3079</TotalTime>
  <Words>1207</Words>
  <Application>Microsoft Office PowerPoint</Application>
  <PresentationFormat>Diavoorstelling (4:3)</PresentationFormat>
  <Paragraphs>291</Paragraphs>
  <Slides>30</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30</vt:i4>
      </vt:variant>
    </vt:vector>
  </HeadingPairs>
  <TitlesOfParts>
    <vt:vector size="36" baseType="lpstr">
      <vt:lpstr>Arial</vt:lpstr>
      <vt:lpstr>Arial Black</vt:lpstr>
      <vt:lpstr>Brush Script MT</vt:lpstr>
      <vt:lpstr>Calibri</vt:lpstr>
      <vt:lpstr>Times New Roman</vt:lpstr>
      <vt:lpstr>Office-thema</vt:lpstr>
      <vt:lpstr>bij de NLP-vervolgcursus  “Met je ongekende vermogens je succes vergroten”</vt:lpstr>
      <vt:lpstr>NLP en Succes</vt:lpstr>
      <vt:lpstr>PowerPoint-presentatie</vt:lpstr>
      <vt:lpstr>Kennismaken</vt:lpstr>
      <vt:lpstr>Programma Voorjaar 2019</vt:lpstr>
      <vt:lpstr>Jouw weg naar succes</vt:lpstr>
      <vt:lpstr>PowerPoint-presentatie</vt:lpstr>
      <vt:lpstr>Wat is succes voor jou?</vt:lpstr>
      <vt:lpstr>1. Doelen bij de cursus: Recente situatie</vt:lpstr>
      <vt:lpstr>Welke NLP-technieken waren het meest succesvol voor jouw?</vt:lpstr>
      <vt:lpstr>Jouw doelen voor deze vervolgcursus</vt:lpstr>
      <vt:lpstr>Succes of Waarde?</vt:lpstr>
      <vt:lpstr>Wat mensen aangeven als hun succes factoren?</vt:lpstr>
      <vt:lpstr>Succes door Dankbaar te zijn</vt:lpstr>
      <vt:lpstr>Maak een dankbaarheidsboekje </vt:lpstr>
      <vt:lpstr>Oefening in dankbaarheid</vt:lpstr>
      <vt:lpstr>Oefening in dankbaarheid (2)</vt:lpstr>
      <vt:lpstr>Oefening in dankbaarheid (3)</vt:lpstr>
      <vt:lpstr>Oog patronen</vt:lpstr>
      <vt:lpstr>Oog patronen (2)</vt:lpstr>
      <vt:lpstr>Oog patronen (3)</vt:lpstr>
      <vt:lpstr>PowerPoint-presentatie</vt:lpstr>
      <vt:lpstr>Welk Voorkeur Representatie Systeem hebben deze personen?</vt:lpstr>
      <vt:lpstr>PowerPoint-presentatie</vt:lpstr>
      <vt:lpstr>Demo en oefening Welk Systeem?</vt:lpstr>
      <vt:lpstr>Welk systeem (2)?</vt:lpstr>
      <vt:lpstr>PowerPoint-presentatie</vt:lpstr>
      <vt:lpstr>Oefening Yes-set</vt:lpstr>
      <vt:lpstr>Oefening: Milton Model</vt:lpstr>
      <vt:lpstr>Oefening: Milton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Admin</dc:creator>
  <cp:lastModifiedBy>sytse tjallingii</cp:lastModifiedBy>
  <cp:revision>68</cp:revision>
  <dcterms:created xsi:type="dcterms:W3CDTF">2013-10-09T11:49:54Z</dcterms:created>
  <dcterms:modified xsi:type="dcterms:W3CDTF">2019-01-14T14:11:26Z</dcterms:modified>
</cp:coreProperties>
</file>