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74" r:id="rId2"/>
    <p:sldId id="299" r:id="rId3"/>
    <p:sldId id="276" r:id="rId4"/>
    <p:sldId id="300" r:id="rId5"/>
    <p:sldId id="307" r:id="rId6"/>
    <p:sldId id="306" r:id="rId7"/>
    <p:sldId id="308" r:id="rId8"/>
    <p:sldId id="309" r:id="rId9"/>
    <p:sldId id="310" r:id="rId10"/>
    <p:sldId id="521" r:id="rId11"/>
    <p:sldId id="522" r:id="rId12"/>
    <p:sldId id="525" r:id="rId13"/>
    <p:sldId id="526" r:id="rId14"/>
    <p:sldId id="519" r:id="rId15"/>
    <p:sldId id="520" r:id="rId16"/>
    <p:sldId id="346" r:id="rId17"/>
    <p:sldId id="482" r:id="rId18"/>
    <p:sldId id="325" r:id="rId19"/>
    <p:sldId id="326" r:id="rId20"/>
    <p:sldId id="327" r:id="rId21"/>
    <p:sldId id="328" r:id="rId22"/>
    <p:sldId id="329" r:id="rId23"/>
    <p:sldId id="330" r:id="rId24"/>
    <p:sldId id="499" r:id="rId25"/>
    <p:sldId id="332" r:id="rId26"/>
    <p:sldId id="275" r:id="rId27"/>
    <p:sldId id="512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3" r:id="rId44"/>
    <p:sldId id="340" r:id="rId45"/>
    <p:sldId id="341" r:id="rId46"/>
    <p:sldId id="342" r:id="rId4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AB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09EA-5A2A-4797-82C3-0BA961D27762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26BDF-E127-42DD-BD06-5499A0C5868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image" Target="../media/image38.jpe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image" Target="../media/image77.jpeg"/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12" Type="http://schemas.openxmlformats.org/officeDocument/2006/relationships/image" Target="../media/image76.em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image" Target="../media/image75.emf"/><Relationship Id="rId5" Type="http://schemas.openxmlformats.org/officeDocument/2006/relationships/image" Target="../media/image69.emf"/><Relationship Id="rId10" Type="http://schemas.openxmlformats.org/officeDocument/2006/relationships/image" Target="../media/image74.emf"/><Relationship Id="rId4" Type="http://schemas.openxmlformats.org/officeDocument/2006/relationships/image" Target="../media/image68.emf"/><Relationship Id="rId9" Type="http://schemas.openxmlformats.org/officeDocument/2006/relationships/image" Target="../media/image7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7.jpe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227210"/>
            <a:ext cx="4830418" cy="438822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Respect voor het model van de wereld van de ander en dat van mijzelf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53336"/>
            <a:ext cx="3456384" cy="404664"/>
          </a:xfrm>
        </p:spPr>
        <p:txBody>
          <a:bodyPr>
            <a:noAutofit/>
          </a:bodyPr>
          <a:lstStyle/>
          <a:p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589240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bij de </a:t>
            </a:r>
            <a:r>
              <a:rPr lang="nl-NL" sz="3200" b="1" dirty="0" err="1">
                <a:solidFill>
                  <a:srgbClr val="FF0000"/>
                </a:solidFill>
              </a:rPr>
              <a:t>NLP-vervolgcursus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br>
              <a:rPr lang="nl-NL" sz="3200" b="1" dirty="0">
                <a:solidFill>
                  <a:srgbClr val="FF0000"/>
                </a:solidFill>
              </a:rPr>
            </a:br>
            <a:r>
              <a:rPr lang="nl-NL" sz="3200" b="1" dirty="0">
                <a:solidFill>
                  <a:srgbClr val="FF0000"/>
                </a:solidFill>
              </a:rPr>
              <a:t>“Je ongekende vermogens nog beter leren kennen”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525344"/>
            <a:ext cx="2440360" cy="3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4300" b="1" dirty="0">
                <a:solidFill>
                  <a:srgbClr val="0000FF"/>
                </a:solidFill>
              </a:rPr>
              <a:t>Najaar 2019 week 9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987824" y="1844824"/>
            <a:ext cx="3491880" cy="1287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73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44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915816" y="3495874"/>
            <a:ext cx="62281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”Je interesse zal je veel inzicht geven” (interesseren)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3928" y="116632"/>
            <a:ext cx="4574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>
                <a:solidFill>
                  <a:srgbClr val="0000FF"/>
                </a:solidFill>
              </a:rPr>
              <a:t>Milton Model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7504" y="3529509"/>
            <a:ext cx="239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8 Proceswoorden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915816" y="4037002"/>
            <a:ext cx="6228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”Als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je dit op je gemak uitzoekt, leer je veel</a:t>
            </a:r>
            <a:r>
              <a:rPr lang="nl-NL" sz="2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7504" y="4005064"/>
            <a:ext cx="3105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9 Niet gespecificeerde</a:t>
            </a:r>
          </a:p>
          <a:p>
            <a:r>
              <a:rPr lang="nl-NL" sz="2400" b="1" dirty="0">
                <a:solidFill>
                  <a:srgbClr val="0000FF"/>
                </a:solidFill>
              </a:rPr>
              <a:t> werkwoorden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915816" y="5075312"/>
            <a:ext cx="6228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”…….., niet waar?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”. “ …………toch?”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07504" y="5117122"/>
            <a:ext cx="1787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10 </a:t>
            </a:r>
            <a:r>
              <a:rPr lang="nl-NL" sz="2400" b="1" dirty="0" err="1">
                <a:solidFill>
                  <a:srgbClr val="0000FF"/>
                </a:solidFill>
              </a:rPr>
              <a:t>Tag</a:t>
            </a:r>
            <a:r>
              <a:rPr lang="nl-NL" sz="2400" b="1" dirty="0">
                <a:solidFill>
                  <a:srgbClr val="0000FF"/>
                </a:solidFill>
              </a:rPr>
              <a:t> Vraag</a:t>
            </a:r>
          </a:p>
        </p:txBody>
      </p:sp>
      <p:sp>
        <p:nvSpPr>
          <p:cNvPr id="20" name="Rechthoek 19"/>
          <p:cNvSpPr/>
          <p:nvPr/>
        </p:nvSpPr>
        <p:spPr>
          <a:xfrm>
            <a:off x="3779912" y="1340768"/>
            <a:ext cx="5116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nl-NL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Wegla  ing  n</a:t>
            </a:r>
          </a:p>
        </p:txBody>
      </p:sp>
      <p:pic>
        <p:nvPicPr>
          <p:cNvPr id="34818" name="Picture 2" descr="Milton Erickson Quotes. QuotesGra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3607" cy="3240360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107504" y="5589240"/>
            <a:ext cx="2321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11 De huidige </a:t>
            </a:r>
          </a:p>
          <a:p>
            <a:r>
              <a:rPr lang="nl-NL" sz="2400" b="1" dirty="0">
                <a:solidFill>
                  <a:srgbClr val="0000FF"/>
                </a:solidFill>
              </a:rPr>
              <a:t>ervaring volgend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71800" y="5949280"/>
            <a:ext cx="6228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”J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</a:t>
            </a:r>
            <a:r>
              <a:rPr lang="nl-NL" sz="2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 hier aanwezig en kijkt naar me</a:t>
            </a:r>
            <a:r>
              <a:rPr lang="nl-NL" sz="2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07504" y="6396335"/>
            <a:ext cx="2381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12 Onwaarheden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08312" y="6413266"/>
            <a:ext cx="6228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”E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stoel kan gevoelens hebben</a:t>
            </a:r>
            <a:r>
              <a:rPr lang="nl-NL" sz="2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  <p:bldP spid="9" grpId="0" build="p"/>
      <p:bldP spid="10" grpId="0" build="p"/>
      <p:bldP spid="11" grpId="0" uiExpand="1" build="p"/>
      <p:bldP spid="12" grpId="0" build="p"/>
      <p:bldP spid="13" grpId="0" build="p"/>
      <p:bldP spid="14" grpId="0" uiExpand="1" build="p"/>
      <p:bldP spid="15" grpId="0" build="p"/>
      <p:bldP spid="16" grpId="0" build="p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evolvehypnosis.com/wp-content/uploads/2012/07/Milton-Erickson-229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775" y="764704"/>
            <a:ext cx="2181225" cy="28575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467544" y="116632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err="1">
                <a:solidFill>
                  <a:srgbClr val="0033CC"/>
                </a:solidFill>
              </a:rPr>
              <a:t>Milton</a:t>
            </a:r>
            <a:r>
              <a:rPr lang="nl-NL" sz="4400" b="1" dirty="0">
                <a:solidFill>
                  <a:srgbClr val="0033CC"/>
                </a:solidFill>
              </a:rPr>
              <a:t> model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3355831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</a:tabLst>
            </a:pPr>
            <a:r>
              <a:rPr kumimoji="0" lang="nl-NL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Milton-modelpatronen</a:t>
            </a: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zijn geschikt voor het oproepen van ervaringen via indirecte suggestie en vooronderstellingen.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</a:tabLst>
            </a:pP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Voorbeeld: 'Ik weet niet of je nieuwsgierig kunt zijn naar de nieuwe dingen die je onbewust aan het leren bent.' 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</a:pP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De vooronderstellingen zijn: 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6588" lvl="1" indent="-17938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79388" algn="l"/>
              </a:tabLst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(a) je bent iets nieuws aan het leren, en 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6588" lvl="1" indent="-17938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79388" algn="l"/>
              </a:tabLst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(b) dat gaat onbewust. </a:t>
            </a:r>
          </a:p>
        </p:txBody>
      </p:sp>
      <p:sp>
        <p:nvSpPr>
          <p:cNvPr id="5" name="Rechthoek 4"/>
          <p:cNvSpPr/>
          <p:nvPr/>
        </p:nvSpPr>
        <p:spPr>
          <a:xfrm>
            <a:off x="6444208" y="0"/>
            <a:ext cx="2699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nl-NL" sz="5400" b="1" dirty="0">
                <a:solidFill>
                  <a:srgbClr val="FF0000"/>
                </a:solidFill>
              </a:rPr>
              <a:t>Taal 2</a:t>
            </a:r>
            <a:endParaRPr lang="nl-NL" sz="4800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0040" y="822191"/>
            <a:ext cx="59401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</a:tabLst>
            </a:pPr>
            <a:r>
              <a:rPr kumimoji="0" lang="nl-NL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Milton-modelpatronen</a:t>
            </a: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zijn: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Vervormingen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</a:pPr>
            <a:r>
              <a:rPr lang="nl-NL" sz="2800" b="1" dirty="0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Generalisaties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Weglatingen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</a:tabLst>
            </a:pPr>
            <a:r>
              <a:rPr lang="nl-NL" sz="2800" b="1" dirty="0">
                <a:solidFill>
                  <a:srgbClr val="FF0000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(bekijk de tabel met Milton patronen)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331640" y="836712"/>
            <a:ext cx="7812360" cy="604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>
                <a:solidFill>
                  <a:srgbClr val="0000FF"/>
                </a:solidFill>
              </a:rPr>
              <a:t>Je zit hier nu na al een aantal avonden in de kring. (13) </a:t>
            </a: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07504" y="836712"/>
            <a:ext cx="1149350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rot="-1962167">
            <a:off x="1739454" y="2452035"/>
            <a:ext cx="379413" cy="2762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948879" y="1845610"/>
            <a:ext cx="1147763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1864867" y="2664760"/>
            <a:ext cx="1147762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2718942" y="3483910"/>
            <a:ext cx="1147762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3374579" y="4301472"/>
            <a:ext cx="1149350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-1962167">
            <a:off x="877442" y="1486835"/>
            <a:ext cx="379412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-1962167">
            <a:off x="3404742" y="4077635"/>
            <a:ext cx="379412" cy="2460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-1962167">
            <a:off x="2642742" y="3252135"/>
            <a:ext cx="379412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 rot="-2595379">
            <a:off x="4158804" y="4960285"/>
            <a:ext cx="379413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Tijdelijke aanduiding voor inhoud 3"/>
          <p:cNvSpPr txBox="1">
            <a:spLocks/>
          </p:cNvSpPr>
          <p:nvPr/>
        </p:nvSpPr>
        <p:spPr>
          <a:xfrm>
            <a:off x="2123727" y="1628800"/>
            <a:ext cx="7020273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 neem waar dat jullie naar mij kijken en dat bewijst dat je geïnteresseerd bent in wat er vandaag gaat komen. (3)</a:t>
            </a:r>
          </a:p>
        </p:txBody>
      </p:sp>
      <p:sp>
        <p:nvSpPr>
          <p:cNvPr id="16" name="Tijdelijke aanduiding voor inhoud 3"/>
          <p:cNvSpPr txBox="1">
            <a:spLocks/>
          </p:cNvSpPr>
          <p:nvPr/>
        </p:nvSpPr>
        <p:spPr>
          <a:xfrm>
            <a:off x="3059832" y="2608312"/>
            <a:ext cx="6084168" cy="7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 kan me voorstellen dat je je afvraagt wat deze oefening je zal brengen. (1)</a:t>
            </a:r>
          </a:p>
        </p:txBody>
      </p:sp>
      <p:sp>
        <p:nvSpPr>
          <p:cNvPr id="17" name="Tijdelijke aanduiding voor inhoud 3"/>
          <p:cNvSpPr txBox="1">
            <a:spLocks/>
          </p:cNvSpPr>
          <p:nvPr/>
        </p:nvSpPr>
        <p:spPr>
          <a:xfrm>
            <a:off x="3851919" y="3429000"/>
            <a:ext cx="5292081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400" dirty="0">
                <a:solidFill>
                  <a:srgbClr val="0000FF"/>
                </a:solidFill>
              </a:rPr>
              <a:t>Alles wijst er op dat dit een nuttige oefening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wordt. (6)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inhoud 3"/>
          <p:cNvSpPr txBox="1">
            <a:spLocks/>
          </p:cNvSpPr>
          <p:nvPr/>
        </p:nvSpPr>
        <p:spPr>
          <a:xfrm>
            <a:off x="4571999" y="4365104"/>
            <a:ext cx="4572001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400" dirty="0">
                <a:solidFill>
                  <a:srgbClr val="0000FF"/>
                </a:solidFill>
              </a:rPr>
              <a:t>Je zult veel met deze oefening kunnen doen!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jdelijke aanduiding voor inhoud 3"/>
          <p:cNvSpPr txBox="1">
            <a:spLocks/>
          </p:cNvSpPr>
          <p:nvPr/>
        </p:nvSpPr>
        <p:spPr>
          <a:xfrm>
            <a:off x="4139952" y="5373216"/>
            <a:ext cx="500404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Wanneer zou je deze oefening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willen gaan toepassen? (5)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026097" y="188640"/>
            <a:ext cx="1626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Yes set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07504" y="4437112"/>
            <a:ext cx="3240360" cy="19441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Milton patronen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458788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1) Feitelijke observaties (13)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Oorzaak 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Gevolg (3)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3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Gedachten lezen (1)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4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Universele waarheid (6)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5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Mogelijkheid (7)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6</a:t>
            </a: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Vooronderstelling (5)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r>
              <a:rPr lang="nl-NL" b="1" dirty="0">
                <a:solidFill>
                  <a:srgbClr val="0033CC"/>
                </a:solidFill>
              </a:rPr>
              <a:t>Oefening </a:t>
            </a:r>
            <a:r>
              <a:rPr lang="nl-NL" b="1" dirty="0" err="1">
                <a:solidFill>
                  <a:srgbClr val="0033CC"/>
                </a:solidFill>
              </a:rPr>
              <a:t>Yes-set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287413"/>
            <a:ext cx="745232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rgbClr val="0033CC"/>
                </a:solidFill>
              </a:rPr>
              <a:t>Ga uit van een situatie waarin je iemand zou willen motiveren om iets te doen. </a:t>
            </a:r>
          </a:p>
          <a:p>
            <a:r>
              <a:rPr lang="nl-NL" dirty="0">
                <a:solidFill>
                  <a:srgbClr val="0033CC"/>
                </a:solidFill>
              </a:rPr>
              <a:t>Geef je coach opdracht om te knikken als het binnen komt, als deze bereid is om te volgen.</a:t>
            </a:r>
          </a:p>
          <a:p>
            <a:r>
              <a:rPr lang="nl-NL" dirty="0">
                <a:solidFill>
                  <a:srgbClr val="0033CC"/>
                </a:solidFill>
              </a:rPr>
              <a:t>Stel samen drie (of meer) uitspraken uit de </a:t>
            </a:r>
            <a:r>
              <a:rPr lang="nl-NL" dirty="0" err="1">
                <a:solidFill>
                  <a:srgbClr val="0033CC"/>
                </a:solidFill>
              </a:rPr>
              <a:t>Yes-set</a:t>
            </a:r>
            <a:r>
              <a:rPr lang="nl-NL" dirty="0">
                <a:solidFill>
                  <a:srgbClr val="0033CC"/>
                </a:solidFill>
              </a:rPr>
              <a:t> op om tot de meest succesvolle uitspraak te komen.</a:t>
            </a:r>
          </a:p>
          <a:p>
            <a:r>
              <a:rPr lang="nl-NL" dirty="0">
                <a:solidFill>
                  <a:srgbClr val="0033CC"/>
                </a:solidFill>
              </a:rPr>
              <a:t>De werker neemt de stappen en kijkt telkens of de coach knikt als het binnen komt</a:t>
            </a:r>
          </a:p>
        </p:txBody>
      </p:sp>
      <p:sp>
        <p:nvSpPr>
          <p:cNvPr id="36866" name="AutoShape 2" descr="Afbeeldingsresultaat voor yes set nl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868" name="AutoShape 4" descr="Afbeeldingsresultaat voor yes set nl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870" name="AutoShape 6" descr="Afbeeldingsresultaat voor yes set nl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872" name="AutoShape 8" descr="Afbeeldingsresultaat voor yes set nl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 descr="y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1" y="0"/>
            <a:ext cx="385192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2.ad.nl/static/photo/2012/3/9/13/20120407112008/media_xll_1171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" y="1610708"/>
            <a:ext cx="9260038" cy="5229200"/>
          </a:xfrm>
          <a:prstGeom prst="rect">
            <a:avLst/>
          </a:prstGeom>
          <a:noFill/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33CC"/>
                </a:solidFill>
              </a:rPr>
              <a:t>Oefening: Milton Model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835696" y="620688"/>
            <a:ext cx="355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33CC"/>
                </a:solidFill>
              </a:rPr>
              <a:t>Luister naar ‘Zij‘ van Marco Borsato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33CC"/>
                </a:solidFill>
              </a:rPr>
              <a:t>Oefening: Milton Model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20837"/>
            <a:ext cx="4427984" cy="706090"/>
          </a:xfrm>
        </p:spPr>
        <p:txBody>
          <a:bodyPr>
            <a:noAutofit/>
          </a:bodyPr>
          <a:lstStyle/>
          <a:p>
            <a:pPr marL="514350" lvl="0" indent="-514350">
              <a:buNone/>
            </a:pPr>
            <a:r>
              <a:rPr lang="nl-NL" sz="2000" b="1" dirty="0">
                <a:solidFill>
                  <a:srgbClr val="0033CC"/>
                </a:solidFill>
              </a:rPr>
              <a:t>1. De blik in haar ogen </a:t>
            </a:r>
          </a:p>
          <a:p>
            <a:pPr marL="514350" indent="-514350">
              <a:buNone/>
            </a:pPr>
            <a:r>
              <a:rPr lang="nl-NL" sz="2000" b="1" dirty="0">
                <a:solidFill>
                  <a:srgbClr val="0033CC"/>
                </a:solidFill>
              </a:rPr>
              <a:t>	verandert de kleur van mijn dag </a:t>
            </a:r>
          </a:p>
          <a:p>
            <a:pPr marL="514350" indent="-514350">
              <a:buNone/>
            </a:pPr>
            <a:endParaRPr lang="nl-NL" sz="1600" dirty="0">
              <a:solidFill>
                <a:srgbClr val="0033CC"/>
              </a:solidFill>
            </a:endParaRPr>
          </a:p>
          <a:p>
            <a:pPr marL="514350" lvl="0" indent="-514350">
              <a:buNone/>
            </a:pPr>
            <a:endParaRPr lang="nl-NL" sz="1600" dirty="0">
              <a:solidFill>
                <a:srgbClr val="0033CC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99592" y="645839"/>
            <a:ext cx="608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33CC"/>
                </a:solidFill>
              </a:rPr>
              <a:t>Ga na van elke regel welk Milton-taalpatroon hier gebruikt is. 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07504" y="2084276"/>
            <a:ext cx="4032448" cy="1344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0033CC"/>
                </a:solidFill>
              </a:rPr>
              <a:t>Miltonpatroon:</a:t>
            </a: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0033CC"/>
                </a:solidFill>
              </a:rPr>
              <a:t>3 Oorzaak-gevolg: de blik verandert mijn dag</a:t>
            </a:r>
          </a:p>
          <a:p>
            <a:pPr lvl="0">
              <a:lnSpc>
                <a:spcPct val="150000"/>
              </a:lnSpc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Vooronderstelling: er is een blik in haar ogen</a:t>
            </a:r>
          </a:p>
          <a:p>
            <a:pPr lvl="0">
              <a:lnSpc>
                <a:spcPct val="150000"/>
              </a:lnSpc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Vooronderstelling : mijn dag heeft kleur</a:t>
            </a:r>
          </a:p>
          <a:p>
            <a:pPr lvl="0">
              <a:lnSpc>
                <a:spcPct val="150000"/>
              </a:lnSpc>
            </a:pPr>
            <a:r>
              <a:rPr lang="nl-NL" sz="1600" dirty="0">
                <a:solidFill>
                  <a:srgbClr val="0033CC"/>
                </a:solidFill>
              </a:rPr>
              <a:t>9 Hoe?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D250D64-DF40-4E95-9894-8486E5C0235D}"/>
              </a:ext>
            </a:extLst>
          </p:cNvPr>
          <p:cNvSpPr txBox="1">
            <a:spLocks/>
          </p:cNvSpPr>
          <p:nvPr/>
        </p:nvSpPr>
        <p:spPr>
          <a:xfrm>
            <a:off x="4510336" y="1012217"/>
            <a:ext cx="4427984" cy="923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None/>
            </a:pPr>
            <a:r>
              <a:rPr lang="nl-NL" sz="2000" b="1" dirty="0">
                <a:solidFill>
                  <a:srgbClr val="0033CC"/>
                </a:solidFill>
              </a:rPr>
              <a:t>2. ‘t is niet te geloven </a:t>
            </a:r>
          </a:p>
          <a:p>
            <a:pPr marL="514350" indent="-514350">
              <a:buNone/>
            </a:pPr>
            <a:r>
              <a:rPr lang="nl-NL" sz="2000" b="1" dirty="0">
                <a:solidFill>
                  <a:srgbClr val="0033CC"/>
                </a:solidFill>
              </a:rPr>
              <a:t>	van zwart als ze boos is</a:t>
            </a:r>
          </a:p>
          <a:p>
            <a:pPr marL="514350" indent="-514350">
              <a:buNone/>
            </a:pPr>
            <a:r>
              <a:rPr lang="nl-NL" sz="2000" b="1" dirty="0">
                <a:solidFill>
                  <a:srgbClr val="0033CC"/>
                </a:solidFill>
              </a:rPr>
              <a:t>	tot blauwer dan blauw als ze lacht</a:t>
            </a:r>
          </a:p>
          <a:p>
            <a:pPr marL="514350" indent="-514350">
              <a:buFont typeface="Arial" pitchFamily="34" charset="0"/>
              <a:buNone/>
            </a:pPr>
            <a:endParaRPr lang="nl-NL" sz="1600" dirty="0">
              <a:solidFill>
                <a:srgbClr val="0033CC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1A2D37A-5906-4738-A7E2-F0DD7AFDA212}"/>
              </a:ext>
            </a:extLst>
          </p:cNvPr>
          <p:cNvSpPr txBox="1">
            <a:spLocks/>
          </p:cNvSpPr>
          <p:nvPr/>
        </p:nvSpPr>
        <p:spPr>
          <a:xfrm>
            <a:off x="4510336" y="2110234"/>
            <a:ext cx="4427984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0033CC"/>
                </a:solidFill>
              </a:rPr>
              <a:t>Miltonpatroon:</a:t>
            </a: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0033CC"/>
                </a:solidFill>
              </a:rPr>
              <a:t>1 Gedachten lezen: waarschijnlijk heb je al twijfel</a:t>
            </a: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0033CC"/>
                </a:solidFill>
              </a:rPr>
              <a:t>2 Wie zegt dat?</a:t>
            </a:r>
          </a:p>
          <a:p>
            <a:pPr lvl="0">
              <a:lnSpc>
                <a:spcPct val="150000"/>
              </a:lnSpc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Vooronderstelling: er is een geloven</a:t>
            </a:r>
          </a:p>
          <a:p>
            <a:pPr lvl="0">
              <a:lnSpc>
                <a:spcPct val="150000"/>
              </a:lnSpc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Vooronderstelling : mijn dag kan zwart en</a:t>
            </a:r>
          </a:p>
          <a:p>
            <a:pPr lvl="0">
              <a:lnSpc>
                <a:spcPct val="150000"/>
              </a:lnSpc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blauw zijn</a:t>
            </a:r>
          </a:p>
          <a:p>
            <a:pPr lvl="0">
              <a:lnSpc>
                <a:spcPct val="150000"/>
              </a:lnSpc>
            </a:pPr>
            <a:r>
              <a:rPr lang="nl-NL" sz="1600" noProof="0" dirty="0">
                <a:solidFill>
                  <a:srgbClr val="0033CC"/>
                </a:solidFill>
              </a:rPr>
              <a:t>16 Onwaarheden gebruiken:  blauwer dan blauw 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Stormloop op Borsato-kaarten | Top 40-nieuws">
            <a:extLst>
              <a:ext uri="{FF2B5EF4-FFF2-40B4-BE49-F238E27FC236}">
                <a16:creationId xmlns:a16="http://schemas.microsoft.com/office/drawing/2014/main" id="{637DAD5C-E55A-48E5-8FC4-E875AE993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00221"/>
            <a:ext cx="9144000" cy="426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2564904"/>
            <a:ext cx="69127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>
                <a:solidFill>
                  <a:srgbClr val="0000FF"/>
                </a:solidFill>
              </a:rPr>
              <a:t>Hiërarchie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>
                <a:solidFill>
                  <a:srgbClr val="0000FF"/>
                </a:solidFill>
              </a:rPr>
              <a:t>Milton-Model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 err="1">
                <a:solidFill>
                  <a:srgbClr val="0000FF"/>
                </a:solidFill>
              </a:rPr>
              <a:t>Meta-Model</a:t>
            </a:r>
            <a:endParaRPr lang="nl-NL" sz="3600" b="1" dirty="0">
              <a:solidFill>
                <a:srgbClr val="0000FF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>
                <a:solidFill>
                  <a:srgbClr val="0000FF"/>
                </a:solidFill>
              </a:rPr>
              <a:t>Metaforen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>
                <a:solidFill>
                  <a:srgbClr val="0000FF"/>
                </a:solidFill>
              </a:rPr>
              <a:t>Geweldloze communicatie</a:t>
            </a:r>
          </a:p>
        </p:txBody>
      </p:sp>
      <p:sp>
        <p:nvSpPr>
          <p:cNvPr id="3" name="Rechthoek 2"/>
          <p:cNvSpPr/>
          <p:nvPr/>
        </p:nvSpPr>
        <p:spPr>
          <a:xfrm>
            <a:off x="0" y="18864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5400" b="1" dirty="0" err="1">
                <a:solidFill>
                  <a:srgbClr val="FF0000"/>
                </a:solidFill>
              </a:rPr>
              <a:t>Taal</a:t>
            </a:r>
            <a:r>
              <a:rPr lang="en-US" sz="5400" b="1" dirty="0">
                <a:solidFill>
                  <a:srgbClr val="FF0000"/>
                </a:solidFill>
              </a:rPr>
              <a:t> met NLP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www.sgdeoverlaat.nl/Portals/0/GFX/taal/taal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968552" cy="4113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0" y="269875"/>
            <a:ext cx="6300788" cy="1430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5400" b="1" dirty="0">
                <a:solidFill>
                  <a:srgbClr val="0000FF"/>
                </a:solidFill>
                <a:latin typeface="Calibri" pitchFamily="34" charset="0"/>
              </a:rPr>
              <a:t>Geweldloos Communiceren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755650" y="1773238"/>
            <a:ext cx="48958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NL" sz="3200" b="1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van </a:t>
            </a:r>
            <a:r>
              <a:rPr lang="nl-NL" sz="3200" b="1" i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Marshall</a:t>
            </a:r>
            <a:r>
              <a:rPr lang="nl-NL" sz="3200" b="1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200" b="1" i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Rosenberg</a:t>
            </a:r>
            <a:endParaRPr lang="nl-NL" sz="3200" b="1" i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 descr="portait MR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88912"/>
            <a:ext cx="2448090" cy="36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539750" y="3141663"/>
            <a:ext cx="77041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Dr. Marshall Rosenberg: overleden 2015</a:t>
            </a:r>
          </a:p>
          <a:p>
            <a:r>
              <a:rPr lang="nl-NL" sz="2400" dirty="0">
                <a:solidFill>
                  <a:srgbClr val="0000FF"/>
                </a:solidFill>
              </a:rPr>
              <a:t>Psycholoog,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Ontwerper van Geweldloze Communicatie (</a:t>
            </a:r>
            <a:r>
              <a:rPr lang="nl-NL" sz="2400" dirty="0" err="1">
                <a:solidFill>
                  <a:srgbClr val="0000FF"/>
                </a:solidFill>
              </a:rPr>
              <a:t>NVC</a:t>
            </a:r>
            <a:r>
              <a:rPr lang="nl-NL" sz="2400" dirty="0">
                <a:solidFill>
                  <a:srgbClr val="0000FF"/>
                </a:solidFill>
              </a:rPr>
              <a:t>),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Oprichter van het Centre </a:t>
            </a:r>
            <a:r>
              <a:rPr lang="nl-NL" sz="2400" dirty="0" err="1">
                <a:solidFill>
                  <a:srgbClr val="0000FF"/>
                </a:solidFill>
              </a:rPr>
              <a:t>for</a:t>
            </a:r>
            <a:r>
              <a:rPr lang="nl-NL" sz="2400" dirty="0">
                <a:solidFill>
                  <a:srgbClr val="0000FF"/>
                </a:solidFill>
              </a:rPr>
              <a:t> Non Violent </a:t>
            </a:r>
            <a:r>
              <a:rPr lang="nl-NL" sz="2400" dirty="0" err="1">
                <a:solidFill>
                  <a:srgbClr val="0000FF"/>
                </a:solidFill>
              </a:rPr>
              <a:t>Communication</a:t>
            </a:r>
            <a:r>
              <a:rPr lang="nl-NL" sz="2400" dirty="0">
                <a:solidFill>
                  <a:srgbClr val="0000FF"/>
                </a:solidFill>
              </a:rPr>
              <a:t> in de VS.</a:t>
            </a:r>
          </a:p>
          <a:p>
            <a:r>
              <a:rPr lang="nl-NL" sz="2400" dirty="0">
                <a:solidFill>
                  <a:srgbClr val="0000FF"/>
                </a:solidFill>
              </a:rPr>
              <a:t>Sinds 1960 heeft </a:t>
            </a:r>
            <a:r>
              <a:rPr lang="nl-NL" sz="2400" dirty="0" err="1">
                <a:solidFill>
                  <a:srgbClr val="0000FF"/>
                </a:solidFill>
              </a:rPr>
              <a:t>Rosenberg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NVC</a:t>
            </a:r>
            <a:r>
              <a:rPr lang="nl-NL" sz="2400" dirty="0">
                <a:solidFill>
                  <a:srgbClr val="0000FF"/>
                </a:solidFill>
              </a:rPr>
              <a:t> onderwezen in meer dan 60 landen. </a:t>
            </a:r>
          </a:p>
          <a:p>
            <a:r>
              <a:rPr lang="nl-NL" sz="2400" dirty="0" err="1">
                <a:solidFill>
                  <a:srgbClr val="0000FF"/>
                </a:solidFill>
              </a:rPr>
              <a:t>NVC</a:t>
            </a:r>
            <a:r>
              <a:rPr lang="nl-NL" sz="2400" dirty="0">
                <a:solidFill>
                  <a:srgbClr val="0000FF"/>
                </a:solidFill>
              </a:rPr>
              <a:t> gaat over hoe te leven en meer vreedzaam, empathisch, en met meer mededogen te communiceren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Autofit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The dead </a:t>
            </a:r>
            <a:r>
              <a:rPr lang="nl-NL" sz="5400" b="1" dirty="0" err="1">
                <a:solidFill>
                  <a:srgbClr val="0000FF"/>
                </a:solidFill>
              </a:rPr>
              <a:t>turtle</a:t>
            </a:r>
            <a:endParaRPr lang="nl-NL" sz="54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79912" y="836712"/>
            <a:ext cx="5472608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‘I </a:t>
            </a:r>
            <a:r>
              <a:rPr lang="nl-NL" dirty="0" err="1">
                <a:solidFill>
                  <a:srgbClr val="0000FF"/>
                </a:solidFill>
              </a:rPr>
              <a:t>buy</a:t>
            </a:r>
            <a:r>
              <a:rPr lang="nl-NL" dirty="0">
                <a:solidFill>
                  <a:srgbClr val="0000FF"/>
                </a:solidFill>
              </a:rPr>
              <a:t> you </a:t>
            </a:r>
            <a:r>
              <a:rPr lang="nl-NL" dirty="0" err="1">
                <a:solidFill>
                  <a:srgbClr val="0000FF"/>
                </a:solidFill>
              </a:rPr>
              <a:t>another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turtle</a:t>
            </a:r>
            <a:r>
              <a:rPr lang="nl-NL" dirty="0">
                <a:solidFill>
                  <a:srgbClr val="0000FF"/>
                </a:solidFill>
              </a:rPr>
              <a:t>, </a:t>
            </a:r>
            <a:r>
              <a:rPr lang="nl-NL" dirty="0" err="1">
                <a:solidFill>
                  <a:srgbClr val="0000FF"/>
                </a:solidFill>
              </a:rPr>
              <a:t>now</a:t>
            </a:r>
            <a:r>
              <a:rPr lang="nl-NL" dirty="0">
                <a:solidFill>
                  <a:srgbClr val="0000FF"/>
                </a:solidFill>
              </a:rPr>
              <a:t> you are </a:t>
            </a:r>
            <a:r>
              <a:rPr lang="nl-NL" dirty="0" err="1">
                <a:solidFill>
                  <a:srgbClr val="0000FF"/>
                </a:solidFill>
              </a:rPr>
              <a:t>unreasonable</a:t>
            </a:r>
            <a:r>
              <a:rPr lang="nl-NL" dirty="0">
                <a:solidFill>
                  <a:srgbClr val="0000FF"/>
                </a:solidFill>
              </a:rPr>
              <a:t>’</a:t>
            </a:r>
          </a:p>
          <a:p>
            <a:pPr>
              <a:buNone/>
            </a:pPr>
            <a:r>
              <a:rPr lang="nl-NL" sz="2400" i="1" dirty="0">
                <a:solidFill>
                  <a:srgbClr val="0000FF"/>
                </a:solidFill>
              </a:rPr>
              <a:t>(‘Ik koop wel een andere schildpad voor je,</a:t>
            </a:r>
          </a:p>
          <a:p>
            <a:pPr>
              <a:buNone/>
            </a:pPr>
            <a:r>
              <a:rPr lang="nl-NL" sz="2400" i="1" dirty="0">
                <a:solidFill>
                  <a:srgbClr val="0000FF"/>
                </a:solidFill>
              </a:rPr>
              <a:t>	Nu ben je onredelijk.’)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94730"/>
            <a:ext cx="3800600" cy="31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004048" y="6129630"/>
            <a:ext cx="4139952" cy="728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‘It’s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it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hurts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(het is verdrietig het doet pijn)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673552" cy="31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0" y="269874"/>
            <a:ext cx="6300788" cy="114290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Geweldloos Communiceren </a:t>
            </a:r>
            <a:endParaRPr lang="nl-NL" sz="5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512" y="2204864"/>
            <a:ext cx="8964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>
                <a:solidFill>
                  <a:srgbClr val="0000FF"/>
                </a:solidFill>
              </a:rPr>
              <a:t>Nonviolent</a:t>
            </a: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b="1" dirty="0" err="1">
                <a:solidFill>
                  <a:srgbClr val="0000FF"/>
                </a:solidFill>
              </a:rPr>
              <a:t>Communication</a:t>
            </a:r>
            <a:r>
              <a:rPr lang="nl-NL" b="1" dirty="0">
                <a:solidFill>
                  <a:srgbClr val="0000FF"/>
                </a:solidFill>
              </a:rPr>
              <a:t> (NVC), </a:t>
            </a:r>
          </a:p>
          <a:p>
            <a:r>
              <a:rPr lang="nl-NL" b="1" dirty="0">
                <a:solidFill>
                  <a:srgbClr val="0000FF"/>
                </a:solidFill>
              </a:rPr>
              <a:t>Compassievolle communicatie, </a:t>
            </a:r>
          </a:p>
          <a:p>
            <a:r>
              <a:rPr lang="nl-NL" b="1" dirty="0">
                <a:solidFill>
                  <a:srgbClr val="0000FF"/>
                </a:solidFill>
              </a:rPr>
              <a:t>Verbindend communiceren</a:t>
            </a:r>
          </a:p>
          <a:p>
            <a:endParaRPr lang="nl-NL" sz="1600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Geïnspireerd door: 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b="1" dirty="0" err="1">
                <a:solidFill>
                  <a:srgbClr val="0000FF"/>
                </a:solidFill>
              </a:rPr>
              <a:t>Carl</a:t>
            </a:r>
            <a:r>
              <a:rPr lang="nl-NL" sz="2000" b="1" dirty="0">
                <a:solidFill>
                  <a:srgbClr val="0000FF"/>
                </a:solidFill>
              </a:rPr>
              <a:t> </a:t>
            </a:r>
            <a:r>
              <a:rPr lang="nl-NL" sz="2000" b="1" dirty="0" err="1">
                <a:solidFill>
                  <a:srgbClr val="0000FF"/>
                </a:solidFill>
              </a:rPr>
              <a:t>Rogers</a:t>
            </a:r>
            <a:endParaRPr lang="nl-NL" sz="2000" b="1" dirty="0">
              <a:solidFill>
                <a:srgbClr val="0000FF"/>
              </a:solidFill>
            </a:endParaRP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b="1" dirty="0" err="1">
                <a:solidFill>
                  <a:srgbClr val="0000FF"/>
                </a:solidFill>
              </a:rPr>
              <a:t>Mahatma</a:t>
            </a:r>
            <a:r>
              <a:rPr lang="nl-NL" sz="2000" b="1" dirty="0">
                <a:solidFill>
                  <a:srgbClr val="0000FF"/>
                </a:solidFill>
              </a:rPr>
              <a:t> </a:t>
            </a:r>
            <a:r>
              <a:rPr lang="nl-NL" sz="2000" b="1" dirty="0" err="1">
                <a:solidFill>
                  <a:srgbClr val="0000FF"/>
                </a:solidFill>
              </a:rPr>
              <a:t>Gandhi</a:t>
            </a:r>
            <a:endParaRPr lang="nl-NL" sz="2000" b="1" dirty="0">
              <a:solidFill>
                <a:srgbClr val="0000FF"/>
              </a:solidFill>
            </a:endParaRP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b="1" dirty="0">
                <a:solidFill>
                  <a:srgbClr val="0000FF"/>
                </a:solidFill>
              </a:rPr>
              <a:t>Martin </a:t>
            </a:r>
            <a:r>
              <a:rPr lang="nl-NL" sz="2000" b="1" dirty="0" err="1">
                <a:solidFill>
                  <a:srgbClr val="0000FF"/>
                </a:solidFill>
              </a:rPr>
              <a:t>Luther</a:t>
            </a:r>
            <a:r>
              <a:rPr lang="nl-NL" sz="2000" b="1" dirty="0">
                <a:solidFill>
                  <a:srgbClr val="0000FF"/>
                </a:solidFill>
              </a:rPr>
              <a:t> King. 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Principes:</a:t>
            </a:r>
          </a:p>
          <a:p>
            <a:r>
              <a:rPr lang="nl-NL" b="1" dirty="0">
                <a:solidFill>
                  <a:srgbClr val="0000FF"/>
                </a:solidFill>
              </a:rPr>
              <a:t>Waarheidskracht,</a:t>
            </a:r>
            <a:r>
              <a:rPr lang="nl-NL" dirty="0">
                <a:solidFill>
                  <a:srgbClr val="0000FF"/>
                </a:solidFill>
              </a:rPr>
              <a:t> ook wel liefdeskracht, zijnskracht en </a:t>
            </a:r>
            <a:r>
              <a:rPr lang="nl-NL" dirty="0" err="1">
                <a:solidFill>
                  <a:srgbClr val="0000FF"/>
                </a:solidFill>
              </a:rPr>
              <a:t>satyagraha</a:t>
            </a:r>
            <a:r>
              <a:rPr lang="nl-NL" dirty="0">
                <a:solidFill>
                  <a:srgbClr val="0000FF"/>
                </a:solidFill>
              </a:rPr>
              <a:t> genoemd: het ten alle tijde naleven van de (eigen) waarheid</a:t>
            </a:r>
          </a:p>
          <a:p>
            <a:r>
              <a:rPr lang="nl-NL" b="1" dirty="0">
                <a:solidFill>
                  <a:srgbClr val="0000FF"/>
                </a:solidFill>
              </a:rPr>
              <a:t>Niet-kwetsen</a:t>
            </a:r>
            <a:r>
              <a:rPr lang="nl-NL" dirty="0">
                <a:solidFill>
                  <a:srgbClr val="0000FF"/>
                </a:solidFill>
              </a:rPr>
              <a:t>, </a:t>
            </a:r>
            <a:r>
              <a:rPr lang="nl-NL" dirty="0" err="1">
                <a:solidFill>
                  <a:srgbClr val="0000FF"/>
                </a:solidFill>
              </a:rPr>
              <a:t>ahimsa</a:t>
            </a:r>
            <a:r>
              <a:rPr lang="nl-NL" dirty="0">
                <a:solidFill>
                  <a:srgbClr val="0000FF"/>
                </a:solidFill>
              </a:rPr>
              <a:t>: afzien van het toebrengen van kwetsuur of andere schade</a:t>
            </a:r>
          </a:p>
          <a:p>
            <a:r>
              <a:rPr lang="nl-NL" b="1" dirty="0">
                <a:solidFill>
                  <a:srgbClr val="0000FF"/>
                </a:solidFill>
              </a:rPr>
              <a:t>Ieders welzijn</a:t>
            </a:r>
            <a:r>
              <a:rPr lang="nl-NL" dirty="0">
                <a:solidFill>
                  <a:srgbClr val="0000FF"/>
                </a:solidFill>
              </a:rPr>
              <a:t>, </a:t>
            </a:r>
            <a:r>
              <a:rPr lang="nl-NL" dirty="0" err="1">
                <a:solidFill>
                  <a:srgbClr val="0000FF"/>
                </a:solidFill>
              </a:rPr>
              <a:t>sarvodaya</a:t>
            </a:r>
            <a:r>
              <a:rPr lang="nl-NL" dirty="0">
                <a:solidFill>
                  <a:srgbClr val="0000FF"/>
                </a:solidFill>
              </a:rPr>
              <a:t>: rekening houden met behoeftes van alle betrokkenen.</a:t>
            </a:r>
          </a:p>
          <a:p>
            <a:endParaRPr lang="nl-NL" sz="1400" dirty="0"/>
          </a:p>
        </p:txBody>
      </p:sp>
      <p:pic>
        <p:nvPicPr>
          <p:cNvPr id="17410" name="Picture 2" descr="Afbeeldingsresultaat voor marshall rosenber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030" y="1196752"/>
            <a:ext cx="4599970" cy="25874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17" name="PIJL-OMLAAG 16"/>
          <p:cNvSpPr/>
          <p:nvPr/>
        </p:nvSpPr>
        <p:spPr>
          <a:xfrm rot="17995293">
            <a:off x="5283749" y="41342"/>
            <a:ext cx="432048" cy="6877179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9973382">
            <a:off x="2100224" y="2492752"/>
            <a:ext cx="432048" cy="306617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>
            <a:off x="381903" y="2636912"/>
            <a:ext cx="432048" cy="27363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19030909">
            <a:off x="3418862" y="1705974"/>
            <a:ext cx="432048" cy="419827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OMLAAG 17"/>
          <p:cNvSpPr/>
          <p:nvPr/>
        </p:nvSpPr>
        <p:spPr>
          <a:xfrm rot="21046863">
            <a:off x="1233540" y="2667473"/>
            <a:ext cx="432048" cy="269903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1" name="Afbeelding 20" descr="blij 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445224"/>
            <a:ext cx="1395966" cy="1412776"/>
          </a:xfrm>
          <a:prstGeom prst="rect">
            <a:avLst/>
          </a:prstGeom>
        </p:spPr>
      </p:pic>
      <p:pic>
        <p:nvPicPr>
          <p:cNvPr id="22" name="Afbeelding 21" descr="blij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8144" y="5445224"/>
            <a:ext cx="1581209" cy="1412776"/>
          </a:xfrm>
          <a:prstGeom prst="rect">
            <a:avLst/>
          </a:prstGeom>
        </p:spPr>
      </p:pic>
      <p:pic>
        <p:nvPicPr>
          <p:cNvPr id="23" name="Afbeelding 22" descr="blij-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640" y="5445224"/>
            <a:ext cx="1332941" cy="1412776"/>
          </a:xfrm>
          <a:prstGeom prst="rect">
            <a:avLst/>
          </a:prstGeom>
        </p:spPr>
      </p:pic>
      <p:pic>
        <p:nvPicPr>
          <p:cNvPr id="24" name="Afbeelding 23" descr="blij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896" y="5445224"/>
            <a:ext cx="1130222" cy="1412776"/>
          </a:xfrm>
          <a:prstGeom prst="rect">
            <a:avLst/>
          </a:prstGeom>
        </p:spPr>
      </p:pic>
      <p:pic>
        <p:nvPicPr>
          <p:cNvPr id="25" name="Afbeelding 24" descr="blij-gezicht 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5445224"/>
            <a:ext cx="1061705" cy="1412776"/>
          </a:xfrm>
          <a:prstGeom prst="rect">
            <a:avLst/>
          </a:prstGeom>
        </p:spPr>
      </p:pic>
      <p:sp>
        <p:nvSpPr>
          <p:cNvPr id="27" name="PIJL-OMLAAG 26"/>
          <p:cNvSpPr/>
          <p:nvPr/>
        </p:nvSpPr>
        <p:spPr>
          <a:xfrm rot="18367347">
            <a:off x="4402237" y="923041"/>
            <a:ext cx="432048" cy="541585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 descr="blij 8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5439330"/>
            <a:ext cx="1728192" cy="1418670"/>
          </a:xfrm>
          <a:prstGeom prst="rect">
            <a:avLst/>
          </a:prstGeom>
        </p:spPr>
      </p:pic>
      <p:pic>
        <p:nvPicPr>
          <p:cNvPr id="13" name="Afbeelding 12" descr="blij 6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5445225"/>
            <a:ext cx="1327958" cy="1412776"/>
          </a:xfrm>
          <a:prstGeom prst="rect">
            <a:avLst/>
          </a:prstGeom>
        </p:spPr>
      </p:pic>
      <p:sp>
        <p:nvSpPr>
          <p:cNvPr id="29" name="PIJL-OMLAAG 28"/>
          <p:cNvSpPr/>
          <p:nvPr/>
        </p:nvSpPr>
        <p:spPr>
          <a:xfrm rot="19567209">
            <a:off x="2696238" y="2217905"/>
            <a:ext cx="432048" cy="3434243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  <p:bldP spid="18" grpId="0" animBg="1"/>
      <p:bldP spid="27" grpId="0" animBg="1"/>
      <p:bldP spid="29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2852738"/>
            <a:ext cx="2448619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3" descr="marshall1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15815" y="4697413"/>
            <a:ext cx="324036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7812360" y="3356992"/>
            <a:ext cx="1069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Calibri" pitchFamily="34" charset="0"/>
              </a:rPr>
              <a:t>Jakhals</a:t>
            </a:r>
          </a:p>
        </p:txBody>
      </p:sp>
      <p:sp>
        <p:nvSpPr>
          <p:cNvPr id="7" name="Tekstvak 5"/>
          <p:cNvSpPr txBox="1">
            <a:spLocks noChangeArrowheads="1"/>
          </p:cNvSpPr>
          <p:nvPr/>
        </p:nvSpPr>
        <p:spPr bwMode="auto">
          <a:xfrm>
            <a:off x="0" y="2348880"/>
            <a:ext cx="2736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´Ik´ boodschappen</a:t>
            </a:r>
          </a:p>
        </p:txBody>
      </p:sp>
      <p:pic>
        <p:nvPicPr>
          <p:cNvPr id="9" name="Afbeelding 7" descr="jackal.jpg"/>
          <p:cNvPicPr>
            <a:picLocks noChangeAspect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51712" y="4869160"/>
            <a:ext cx="25922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5"/>
          <p:cNvSpPr txBox="1">
            <a:spLocks noChangeArrowheads="1"/>
          </p:cNvSpPr>
          <p:nvPr/>
        </p:nvSpPr>
        <p:spPr bwMode="auto">
          <a:xfrm>
            <a:off x="179512" y="3356992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Calibri" pitchFamily="34" charset="0"/>
              </a:rPr>
              <a:t>Giraf</a:t>
            </a:r>
          </a:p>
        </p:txBody>
      </p:sp>
      <p:sp>
        <p:nvSpPr>
          <p:cNvPr id="11" name="Tekstvak 4"/>
          <p:cNvSpPr txBox="1">
            <a:spLocks noChangeArrowheads="1"/>
          </p:cNvSpPr>
          <p:nvPr/>
        </p:nvSpPr>
        <p:spPr bwMode="auto">
          <a:xfrm>
            <a:off x="6257925" y="2348880"/>
            <a:ext cx="288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´Jij´ boodschappen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419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5400" b="1" dirty="0">
                <a:solidFill>
                  <a:srgbClr val="0000FF"/>
                </a:solidFill>
                <a:latin typeface="Calibri" pitchFamily="34" charset="0"/>
              </a:rPr>
              <a:t>Geweldloos Communiceren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nl-NL" sz="6000" b="1" dirty="0">
                <a:solidFill>
                  <a:srgbClr val="0000FF"/>
                </a:solidFill>
              </a:rPr>
              <a:t>‘Ik boodschap’</a:t>
            </a:r>
            <a:endParaRPr lang="nl-NL" sz="6000" dirty="0">
              <a:solidFill>
                <a:srgbClr val="0000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23528" y="1671186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Een </a:t>
            </a:r>
            <a:r>
              <a:rPr lang="nl-NL" sz="2400" b="1" dirty="0">
                <a:solidFill>
                  <a:srgbClr val="0000FF"/>
                </a:solidFill>
              </a:rPr>
              <a:t>jij</a:t>
            </a:r>
            <a:r>
              <a:rPr lang="nl-NL" sz="2400" dirty="0">
                <a:solidFill>
                  <a:srgbClr val="0000FF"/>
                </a:solidFill>
              </a:rPr>
              <a:t>-boodschap zegt: jij doet iets fout.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Een </a:t>
            </a:r>
            <a:r>
              <a:rPr lang="nl-NL" sz="2400" b="1" dirty="0">
                <a:solidFill>
                  <a:srgbClr val="0000FF"/>
                </a:solidFill>
              </a:rPr>
              <a:t>ik</a:t>
            </a:r>
            <a:r>
              <a:rPr lang="nl-NL" sz="2400" dirty="0">
                <a:solidFill>
                  <a:srgbClr val="0000FF"/>
                </a:solidFill>
              </a:rPr>
              <a:t>-boodschap zegt: ik zou het graag anders zien.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Een </a:t>
            </a:r>
            <a:r>
              <a:rPr lang="nl-NL" sz="2400" b="1" dirty="0">
                <a:solidFill>
                  <a:srgbClr val="0000FF"/>
                </a:solidFill>
              </a:rPr>
              <a:t>ik</a:t>
            </a:r>
            <a:r>
              <a:rPr lang="nl-NL" sz="2400" dirty="0">
                <a:solidFill>
                  <a:srgbClr val="0000FF"/>
                </a:solidFill>
              </a:rPr>
              <a:t>-boodschap nodigt je gesprekspartner uit om begrip op te brengen voor jouw kant van de zaak en laat ook begrip zien voor de ander.</a:t>
            </a:r>
          </a:p>
          <a:p>
            <a:endParaRPr lang="nl-NL" sz="2400" dirty="0">
              <a:solidFill>
                <a:srgbClr val="0000FF"/>
              </a:solidFill>
            </a:endParaRPr>
          </a:p>
          <a:p>
            <a:r>
              <a:rPr lang="nl-NL" sz="2400" b="1" dirty="0">
                <a:solidFill>
                  <a:srgbClr val="0000FF"/>
                </a:solidFill>
              </a:rPr>
              <a:t>Jij-boodschap</a:t>
            </a:r>
            <a:r>
              <a:rPr lang="nl-NL" sz="2400" dirty="0">
                <a:solidFill>
                  <a:srgbClr val="0000FF"/>
                </a:solidFill>
              </a:rPr>
              <a:t>: Jij maakt me boos, als je ………</a:t>
            </a:r>
            <a:br>
              <a:rPr lang="nl-NL" sz="2400" dirty="0">
                <a:solidFill>
                  <a:srgbClr val="0000FF"/>
                </a:solidFill>
              </a:rPr>
            </a:br>
            <a:r>
              <a:rPr lang="nl-NL" sz="2400" b="1" dirty="0">
                <a:solidFill>
                  <a:srgbClr val="0000FF"/>
                </a:solidFill>
              </a:rPr>
              <a:t>Ik-boodschap</a:t>
            </a:r>
            <a:r>
              <a:rPr lang="nl-NL" sz="2400" dirty="0">
                <a:solidFill>
                  <a:srgbClr val="0000FF"/>
                </a:solidFill>
              </a:rPr>
              <a:t>: Ik hoor je harder praten en ik  merk dat ik boos word, mijn behoefte is  verbinding en ik wil graag weten wat jouw behoefte is als …….</a:t>
            </a:r>
          </a:p>
          <a:p>
            <a:endParaRPr lang="nl-NL" sz="2400" b="1" dirty="0">
              <a:solidFill>
                <a:srgbClr val="0000FF"/>
              </a:solidFill>
            </a:endParaRPr>
          </a:p>
          <a:p>
            <a:r>
              <a:rPr lang="nl-NL" sz="2400" dirty="0">
                <a:solidFill>
                  <a:srgbClr val="0000FF"/>
                </a:solidFill>
              </a:rPr>
              <a:t>Het model van Geweldloos Communiceren is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een uitgebreide ‘Ik boodschap’ (giraf)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De valkuil is de ‘Jij-boodschap’ (jakhals)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5" descr="giraff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148263" y="333375"/>
            <a:ext cx="34147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200" b="1" dirty="0">
                <a:solidFill>
                  <a:schemeClr val="accent6"/>
                </a:solidFill>
                <a:latin typeface="Arial" pitchFamily="34" charset="0"/>
              </a:rPr>
              <a:t>Geweldloos Communiceren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332656"/>
            <a:ext cx="432048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el 1"/>
          <p:cNvSpPr>
            <a:spLocks noGrp="1"/>
          </p:cNvSpPr>
          <p:nvPr>
            <p:ph type="title"/>
          </p:nvPr>
        </p:nvSpPr>
        <p:spPr>
          <a:xfrm>
            <a:off x="0" y="333375"/>
            <a:ext cx="4932363" cy="2016125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Welk lichaamsdeel hoort bij welke stap?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80112" y="548680"/>
            <a:ext cx="1008112" cy="431899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nl-NL" sz="2400" b="1" dirty="0">
                <a:solidFill>
                  <a:srgbClr val="0000FF"/>
                </a:solidFill>
                <a:latin typeface="Calibri" pitchFamily="34" charset="0"/>
              </a:rPr>
              <a:t>Hoofd: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7308305" y="404664"/>
            <a:ext cx="1584176" cy="64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nl-NL" i="1" kern="0" dirty="0">
                <a:solidFill>
                  <a:srgbClr val="0000FF"/>
                </a:solidFill>
                <a:latin typeface="Calibri" pitchFamily="34" charset="0"/>
              </a:rPr>
              <a:t>1 Waarnemen, zonder oordeel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6660232" y="3284984"/>
            <a:ext cx="864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2400" b="1" dirty="0">
                <a:solidFill>
                  <a:srgbClr val="0000FF"/>
                </a:solidFill>
                <a:latin typeface="Calibri" pitchFamily="34" charset="0"/>
              </a:rPr>
              <a:t>Hart: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7380312" y="3356992"/>
            <a:ext cx="115212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1800" i="1" kern="0" dirty="0">
                <a:solidFill>
                  <a:srgbClr val="0000FF"/>
                </a:solidFill>
                <a:latin typeface="Calibri" pitchFamily="34" charset="0"/>
              </a:rPr>
              <a:t>2 Voelen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6300192" y="4293096"/>
            <a:ext cx="86409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2400" b="1" kern="0" dirty="0">
                <a:solidFill>
                  <a:srgbClr val="0000FF"/>
                </a:solidFill>
                <a:latin typeface="Calibri" pitchFamily="34" charset="0"/>
              </a:rPr>
              <a:t>Buik:</a:t>
            </a: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7020272" y="4364781"/>
            <a:ext cx="165618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1800" i="1" kern="0" dirty="0">
                <a:solidFill>
                  <a:srgbClr val="0000FF"/>
                </a:solidFill>
                <a:latin typeface="Calibri" pitchFamily="34" charset="0"/>
              </a:rPr>
              <a:t>3 Behoeften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6156176" y="5013176"/>
            <a:ext cx="11521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2400" b="1" kern="0" dirty="0">
                <a:solidFill>
                  <a:srgbClr val="0000FF"/>
                </a:solidFill>
                <a:latin typeface="Calibri" pitchFamily="34" charset="0"/>
              </a:rPr>
              <a:t>Poten:</a:t>
            </a:r>
            <a:endParaRPr lang="nl-NL" b="1" kern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7164288" y="5084862"/>
            <a:ext cx="19797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i="1" kern="0" dirty="0">
                <a:solidFill>
                  <a:srgbClr val="0000FF"/>
                </a:solidFill>
                <a:latin typeface="Calibri" pitchFamily="34" charset="0"/>
              </a:rPr>
              <a:t>4 Opties voor actie</a:t>
            </a:r>
          </a:p>
        </p:txBody>
      </p:sp>
      <p:sp>
        <p:nvSpPr>
          <p:cNvPr id="1026" name="AutoShape 2" descr="Afbeeldingsresultaat voor 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Afbeeldingsresultaat voor 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http://nancyhart.nl/wp-content/uploads/2012/02/har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769268" cy="715419"/>
          </a:xfrm>
          <a:prstGeom prst="rect">
            <a:avLst/>
          </a:prstGeom>
          <a:noFill/>
        </p:spPr>
      </p:pic>
      <p:sp>
        <p:nvSpPr>
          <p:cNvPr id="16" name="PIJL-RECHTS 15"/>
          <p:cNvSpPr/>
          <p:nvPr/>
        </p:nvSpPr>
        <p:spPr>
          <a:xfrm flipH="1">
            <a:off x="5940152" y="3429000"/>
            <a:ext cx="720080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inhoud 2"/>
          <p:cNvSpPr txBox="1">
            <a:spLocks/>
          </p:cNvSpPr>
          <p:nvPr/>
        </p:nvSpPr>
        <p:spPr bwMode="auto">
          <a:xfrm>
            <a:off x="6444208" y="6092974"/>
            <a:ext cx="172819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i="1" kern="0" dirty="0">
                <a:solidFill>
                  <a:srgbClr val="0000FF"/>
                </a:solidFill>
                <a:latin typeface="Calibri" pitchFamily="34" charset="0"/>
              </a:rPr>
              <a:t>5 Actie/verzoek</a:t>
            </a:r>
          </a:p>
        </p:txBody>
      </p:sp>
      <p:sp>
        <p:nvSpPr>
          <p:cNvPr id="21" name="PIJL-RECHTS 20"/>
          <p:cNvSpPr/>
          <p:nvPr/>
        </p:nvSpPr>
        <p:spPr>
          <a:xfrm rot="742567" flipH="1">
            <a:off x="5082062" y="4309711"/>
            <a:ext cx="1154900" cy="18126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-RECHTS 21"/>
          <p:cNvSpPr/>
          <p:nvPr/>
        </p:nvSpPr>
        <p:spPr>
          <a:xfrm rot="742567" flipH="1">
            <a:off x="4396923" y="4987473"/>
            <a:ext cx="1786391" cy="9613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-RECHTS 22"/>
          <p:cNvSpPr/>
          <p:nvPr/>
        </p:nvSpPr>
        <p:spPr>
          <a:xfrm flipH="1">
            <a:off x="4067944" y="5205070"/>
            <a:ext cx="2088232" cy="9613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-RECHTS 23"/>
          <p:cNvSpPr/>
          <p:nvPr/>
        </p:nvSpPr>
        <p:spPr>
          <a:xfrm rot="2275294" flipH="1">
            <a:off x="5629050" y="4903326"/>
            <a:ext cx="613707" cy="9855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RECHTS 24"/>
          <p:cNvSpPr/>
          <p:nvPr/>
        </p:nvSpPr>
        <p:spPr>
          <a:xfrm rot="1304991" flipH="1">
            <a:off x="5422587" y="4982360"/>
            <a:ext cx="781010" cy="10590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RECHTS 25"/>
          <p:cNvSpPr/>
          <p:nvPr/>
        </p:nvSpPr>
        <p:spPr>
          <a:xfrm>
            <a:off x="5796136" y="5517232"/>
            <a:ext cx="2592288" cy="7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nl-NL" sz="2400" b="1" kern="0" dirty="0">
                <a:solidFill>
                  <a:srgbClr val="0000FF"/>
                </a:solidFill>
                <a:latin typeface="Calibri" pitchFamily="34" charset="0"/>
              </a:rPr>
              <a:t>1e Stap vooruit:</a:t>
            </a:r>
            <a:endParaRPr lang="nl-NL" sz="2400" i="1" kern="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112" y="647402"/>
            <a:ext cx="3563888" cy="1341438"/>
          </a:xfrm>
        </p:spPr>
        <p:txBody>
          <a:bodyPr/>
          <a:lstStyle/>
          <a:p>
            <a:pPr>
              <a:defRPr/>
            </a:pPr>
            <a:r>
              <a:rPr lang="nl-NL" sz="4000" b="1" dirty="0">
                <a:solidFill>
                  <a:schemeClr val="accent6"/>
                </a:solidFill>
                <a:latin typeface="Calibri" pitchFamily="34" charset="0"/>
              </a:rPr>
              <a:t>De stappen </a:t>
            </a:r>
            <a:br>
              <a:rPr lang="nl-NL" sz="4000" b="1" dirty="0">
                <a:solidFill>
                  <a:schemeClr val="accent6"/>
                </a:solidFill>
                <a:latin typeface="Calibri" pitchFamily="34" charset="0"/>
              </a:rPr>
            </a:br>
            <a:r>
              <a:rPr lang="nl-NL" sz="4000" b="1" dirty="0">
                <a:solidFill>
                  <a:schemeClr val="accent6"/>
                </a:solidFill>
                <a:latin typeface="Calibri" pitchFamily="34" charset="0"/>
              </a:rPr>
              <a:t>van de Giraf</a:t>
            </a:r>
          </a:p>
        </p:txBody>
      </p:sp>
      <p:pic>
        <p:nvPicPr>
          <p:cNvPr id="17" name="Afbeelding 16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989112"/>
            <a:ext cx="2376693" cy="48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1944365" y="716503"/>
            <a:ext cx="3059683" cy="1200329"/>
          </a:xfrm>
          <a:prstGeom prst="rect">
            <a:avLst/>
          </a:prstGeom>
          <a:solidFill>
            <a:srgbClr val="EFE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nl-NL" b="1" dirty="0">
                <a:solidFill>
                  <a:srgbClr val="0000FF"/>
                </a:solidFill>
                <a:latin typeface="Arial" charset="0"/>
                <a:cs typeface="Arial" charset="0"/>
              </a:rPr>
              <a:t>Waarnemen</a:t>
            </a:r>
          </a:p>
          <a:p>
            <a:pPr marL="457200" indent="-457200"/>
            <a:r>
              <a:rPr lang="nl-NL" sz="1600" dirty="0">
                <a:solidFill>
                  <a:srgbClr val="0000FF"/>
                </a:solidFill>
                <a:latin typeface="Arial" charset="0"/>
                <a:cs typeface="Arial" charset="0"/>
              </a:rPr>
              <a:t>Zonder oordeel of interpretatie</a:t>
            </a:r>
          </a:p>
          <a:p>
            <a:pPr marL="457200" indent="-457200"/>
            <a:r>
              <a:rPr lang="nl-NL" sz="1600" dirty="0">
                <a:solidFill>
                  <a:srgbClr val="0000FF"/>
                </a:solidFill>
                <a:latin typeface="Arial" charset="0"/>
                <a:cs typeface="Arial" charset="0"/>
              </a:rPr>
              <a:t>“Ik zie …… “</a:t>
            </a:r>
          </a:p>
          <a:p>
            <a:pPr marL="457200" indent="-457200"/>
            <a:r>
              <a:rPr lang="nl-NL" sz="1600" dirty="0">
                <a:solidFill>
                  <a:srgbClr val="0000FF"/>
                </a:solidFill>
                <a:latin typeface="Arial" charset="0"/>
                <a:cs typeface="Arial" charset="0"/>
              </a:rPr>
              <a:t>“Ik hoor ……”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2844081" y="1940818"/>
            <a:ext cx="3240087" cy="1200150"/>
          </a:xfrm>
          <a:prstGeom prst="rect">
            <a:avLst/>
          </a:prstGeom>
          <a:solidFill>
            <a:srgbClr val="EFE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nl-NL" b="1">
                <a:solidFill>
                  <a:srgbClr val="0000FF"/>
                </a:solidFill>
                <a:latin typeface="Arial" charset="0"/>
                <a:cs typeface="Arial" charset="0"/>
              </a:rPr>
              <a:t>2.  Voelen</a:t>
            </a:r>
          </a:p>
          <a:p>
            <a:pPr marL="457200" indent="-457200"/>
            <a:r>
              <a:rPr lang="nl-NL" sz="1600">
                <a:solidFill>
                  <a:srgbClr val="0000FF"/>
                </a:solidFill>
                <a:latin typeface="Arial" charset="0"/>
                <a:cs typeface="Arial" charset="0"/>
              </a:rPr>
              <a:t>Herken jouw gevoelens</a:t>
            </a:r>
          </a:p>
          <a:p>
            <a:pPr marL="457200" indent="-457200"/>
            <a:r>
              <a:rPr lang="nl-NL" sz="1600">
                <a:solidFill>
                  <a:srgbClr val="0000FF"/>
                </a:solidFill>
                <a:latin typeface="Arial" charset="0"/>
                <a:cs typeface="Arial" charset="0"/>
              </a:rPr>
              <a:t>Erken jouw gevoelens</a:t>
            </a:r>
          </a:p>
          <a:p>
            <a:pPr marL="457200" indent="-457200"/>
            <a:r>
              <a:rPr lang="nl-NL" sz="1600">
                <a:solidFill>
                  <a:srgbClr val="0000FF"/>
                </a:solidFill>
                <a:latin typeface="Arial" charset="0"/>
                <a:cs typeface="Arial" charset="0"/>
              </a:rPr>
              <a:t>“Ik voel me daarbij …………. “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275856" y="3139758"/>
            <a:ext cx="3600797" cy="1200329"/>
          </a:xfrm>
          <a:prstGeom prst="rect">
            <a:avLst/>
          </a:prstGeom>
          <a:solidFill>
            <a:srgbClr val="EFEFFF"/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 startAt="3"/>
              <a:defRPr/>
            </a:pPr>
            <a:r>
              <a:rPr lang="nl-NL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Behoeftes erkennen</a:t>
            </a:r>
          </a:p>
          <a:p>
            <a:pPr marL="457200" indent="-457200">
              <a:defRPr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Verbind je gevoel met je behoefte</a:t>
            </a:r>
          </a:p>
          <a:p>
            <a:pPr>
              <a:defRPr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“Ik voel me ……  omdat ik behoefte heb aan ………“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500563" y="4317082"/>
            <a:ext cx="3240087" cy="1200150"/>
          </a:xfrm>
          <a:prstGeom prst="rect">
            <a:avLst/>
          </a:prstGeom>
          <a:solidFill>
            <a:srgbClr val="EFEFFF"/>
          </a:solidFill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nl-NL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 Opties</a:t>
            </a:r>
          </a:p>
          <a:p>
            <a:pPr>
              <a:defRPr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Welke verschillende mogelijkheden heb je om aan jouw behoeftes te voldoen?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724525" y="5489575"/>
            <a:ext cx="3240088" cy="1323975"/>
          </a:xfrm>
          <a:prstGeom prst="rect">
            <a:avLst/>
          </a:prstGeom>
          <a:solidFill>
            <a:srgbClr val="EFE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5. Verzoek doen of actie ondernemen</a:t>
            </a:r>
            <a:endParaRPr lang="nl-NL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“Zou je ……… willen doen?“</a:t>
            </a:r>
          </a:p>
          <a:p>
            <a:pPr marL="457200" indent="-457200">
              <a:defRPr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“Ik ga …… doen.”</a:t>
            </a:r>
          </a:p>
        </p:txBody>
      </p:sp>
      <p:grpSp>
        <p:nvGrpSpPr>
          <p:cNvPr id="3" name="Groep 23"/>
          <p:cNvGrpSpPr>
            <a:grpSpLocks/>
          </p:cNvGrpSpPr>
          <p:nvPr/>
        </p:nvGrpSpPr>
        <p:grpSpPr bwMode="auto">
          <a:xfrm>
            <a:off x="2195736" y="4509120"/>
            <a:ext cx="1728465" cy="2348880"/>
            <a:chOff x="7020272" y="3068960"/>
            <a:chExt cx="1368152" cy="1944216"/>
          </a:xfrm>
        </p:grpSpPr>
        <p:pic>
          <p:nvPicPr>
            <p:cNvPr id="25610" name="Picture 14" descr="http://pngimg.com/upload/hands_PNG905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3284984"/>
              <a:ext cx="129614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1" name="Tekstvak 18"/>
            <p:cNvSpPr txBox="1">
              <a:spLocks noChangeArrowheads="1"/>
            </p:cNvSpPr>
            <p:nvPr/>
          </p:nvSpPr>
          <p:spPr bwMode="auto">
            <a:xfrm>
              <a:off x="7020272" y="3429000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5612" name="Tekstvak 19"/>
            <p:cNvSpPr txBox="1">
              <a:spLocks noChangeArrowheads="1"/>
            </p:cNvSpPr>
            <p:nvPr/>
          </p:nvSpPr>
          <p:spPr bwMode="auto">
            <a:xfrm>
              <a:off x="7236296" y="3140968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25613" name="Tekstvak 20"/>
            <p:cNvSpPr txBox="1">
              <a:spLocks noChangeArrowheads="1"/>
            </p:cNvSpPr>
            <p:nvPr/>
          </p:nvSpPr>
          <p:spPr bwMode="auto">
            <a:xfrm>
              <a:off x="7452320" y="3068960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25614" name="Tekstvak 21"/>
            <p:cNvSpPr txBox="1">
              <a:spLocks noChangeArrowheads="1"/>
            </p:cNvSpPr>
            <p:nvPr/>
          </p:nvSpPr>
          <p:spPr bwMode="auto">
            <a:xfrm>
              <a:off x="7812360" y="3121223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25615" name="Tekstvak 22"/>
            <p:cNvSpPr txBox="1">
              <a:spLocks noChangeArrowheads="1"/>
            </p:cNvSpPr>
            <p:nvPr/>
          </p:nvSpPr>
          <p:spPr bwMode="auto">
            <a:xfrm>
              <a:off x="8172400" y="3625279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5</a:t>
              </a: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" y="-27384"/>
            <a:ext cx="9144000" cy="64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3600" b="1" dirty="0">
                <a:solidFill>
                  <a:srgbClr val="0033CC"/>
                </a:solidFill>
                <a:latin typeface="Arial" pitchFamily="34" charset="0"/>
              </a:rPr>
              <a:t>Geweldloos Communiceren</a:t>
            </a:r>
          </a:p>
        </p:txBody>
      </p:sp>
      <p:sp>
        <p:nvSpPr>
          <p:cNvPr id="21" name="Gekromde PIJL-LINKS 20"/>
          <p:cNvSpPr/>
          <p:nvPr/>
        </p:nvSpPr>
        <p:spPr>
          <a:xfrm>
            <a:off x="5220072" y="1268760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LINKS 21"/>
          <p:cNvSpPr/>
          <p:nvPr/>
        </p:nvSpPr>
        <p:spPr>
          <a:xfrm>
            <a:off x="6588224" y="2564904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LINKS 22"/>
          <p:cNvSpPr/>
          <p:nvPr/>
        </p:nvSpPr>
        <p:spPr>
          <a:xfrm>
            <a:off x="7236296" y="3789040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Gekromde PIJL-LINKS 23"/>
          <p:cNvSpPr/>
          <p:nvPr/>
        </p:nvSpPr>
        <p:spPr>
          <a:xfrm>
            <a:off x="8423920" y="5085184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137FC51-5282-4C0E-A481-BD61C5BB167F}"/>
              </a:ext>
            </a:extLst>
          </p:cNvPr>
          <p:cNvSpPr txBox="1"/>
          <p:nvPr/>
        </p:nvSpPr>
        <p:spPr>
          <a:xfrm>
            <a:off x="107504" y="1196752"/>
            <a:ext cx="1692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Oefening:</a:t>
            </a:r>
          </a:p>
          <a:p>
            <a:r>
              <a:rPr lang="nl-NL" b="1" dirty="0">
                <a:solidFill>
                  <a:srgbClr val="FF0000"/>
                </a:solidFill>
              </a:rPr>
              <a:t>Op één lijn samen de stappen zetten</a:t>
            </a:r>
          </a:p>
        </p:txBody>
      </p:sp>
    </p:spTree>
    <p:extLst>
      <p:ext uri="{BB962C8B-B14F-4D97-AF65-F5344CB8AC3E}">
        <p14:creationId xmlns:p14="http://schemas.microsoft.com/office/powerpoint/2010/main" val="37866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4"/>
          <p:cNvGrpSpPr>
            <a:grpSpLocks/>
          </p:cNvGrpSpPr>
          <p:nvPr/>
        </p:nvGrpSpPr>
        <p:grpSpPr bwMode="auto">
          <a:xfrm>
            <a:off x="1692275" y="765175"/>
            <a:ext cx="6848475" cy="5975350"/>
            <a:chOff x="1692275" y="765175"/>
            <a:chExt cx="6848475" cy="5975350"/>
          </a:xfrm>
        </p:grpSpPr>
        <p:grpSp>
          <p:nvGrpSpPr>
            <p:cNvPr id="3" name="Groep 11"/>
            <p:cNvGrpSpPr>
              <a:grpSpLocks/>
            </p:cNvGrpSpPr>
            <p:nvPr/>
          </p:nvGrpSpPr>
          <p:grpSpPr bwMode="auto">
            <a:xfrm>
              <a:off x="1692275" y="765175"/>
              <a:ext cx="6848475" cy="5975350"/>
              <a:chOff x="1692275" y="765175"/>
              <a:chExt cx="6848475" cy="5975350"/>
            </a:xfrm>
          </p:grpSpPr>
          <p:pic>
            <p:nvPicPr>
              <p:cNvPr id="8205" name="Picture 2" descr="communicatie simpel"/>
              <p:cNvPicPr>
                <a:picLocks noChangeAspect="1" noChangeArrowheads="1"/>
              </p:cNvPicPr>
              <p:nvPr/>
            </p:nvPicPr>
            <p:blipFill>
              <a:blip r:embed="rId2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275" y="765175"/>
                <a:ext cx="6848475" cy="5975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kstvak 4"/>
              <p:cNvSpPr txBox="1"/>
              <p:nvPr/>
            </p:nvSpPr>
            <p:spPr>
              <a:xfrm>
                <a:off x="6156176" y="5876925"/>
                <a:ext cx="1295971" cy="52387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nl-NL" sz="2800" b="1" dirty="0">
                    <a:solidFill>
                      <a:srgbClr val="0000FF"/>
                    </a:solidFill>
                    <a:latin typeface="Calibri" pitchFamily="34" charset="0"/>
                  </a:rPr>
                  <a:t>gedrag</a:t>
                </a:r>
                <a:endParaRPr lang="nl-NL" sz="32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4" name="Afgeronde rechthoek 13"/>
            <p:cNvSpPr/>
            <p:nvPr/>
          </p:nvSpPr>
          <p:spPr>
            <a:xfrm>
              <a:off x="2195513" y="2565400"/>
              <a:ext cx="1296987" cy="5762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600" b="1" dirty="0">
                <a:solidFill>
                  <a:srgbClr val="0000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nl-NL" sz="900" b="1" dirty="0">
                <a:solidFill>
                  <a:srgbClr val="0000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nl-NL" sz="200" b="1" dirty="0">
                <a:solidFill>
                  <a:srgbClr val="0000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nl-NL" sz="1600" b="1" dirty="0">
                  <a:solidFill>
                    <a:srgbClr val="0000FF"/>
                  </a:solidFill>
                  <a:latin typeface="Calibri" pitchFamily="34" charset="0"/>
                </a:rPr>
                <a:t>Interne voorstelling</a:t>
              </a:r>
              <a:endParaRPr lang="nl-NL" sz="1800" b="1" dirty="0">
                <a:solidFill>
                  <a:srgbClr val="0000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nl-NL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Tekstvak 5"/>
          <p:cNvSpPr txBox="1"/>
          <p:nvPr/>
        </p:nvSpPr>
        <p:spPr>
          <a:xfrm>
            <a:off x="324073" y="1628800"/>
            <a:ext cx="1871663" cy="1014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</a:rPr>
              <a:t>Int. voorstelling</a:t>
            </a:r>
          </a:p>
          <a:p>
            <a:pPr>
              <a:defRPr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</a:rPr>
              <a:t>aan de kant van de oorzaak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0"/>
            <a:ext cx="6767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6000" b="1">
                <a:solidFill>
                  <a:srgbClr val="FF0000"/>
                </a:solidFill>
                <a:latin typeface="Arial" charset="0"/>
              </a:rPr>
              <a:t>Wat gebeurt er?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524750" y="5876925"/>
            <a:ext cx="1008063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</a:rPr>
              <a:t>Giraf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850" y="3133080"/>
            <a:ext cx="1871663" cy="1016000"/>
          </a:xfrm>
          <a:prstGeom prst="rect">
            <a:avLst/>
          </a:prstGeom>
          <a:solidFill>
            <a:srgbClr val="F47A62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</a:rPr>
              <a:t>Int. voorstelling aan de kant van het gevolg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524750" y="6457950"/>
            <a:ext cx="1008063" cy="400050"/>
          </a:xfrm>
          <a:prstGeom prst="rect">
            <a:avLst/>
          </a:prstGeom>
          <a:solidFill>
            <a:srgbClr val="F47A62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</a:rPr>
              <a:t>Jakhals 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0" name="PIJL-RECHTS 9"/>
          <p:cNvSpPr/>
          <p:nvPr/>
        </p:nvSpPr>
        <p:spPr>
          <a:xfrm rot="1860000">
            <a:off x="3359150" y="5226050"/>
            <a:ext cx="2973388" cy="419100"/>
          </a:xfrm>
          <a:prstGeom prst="rightArrow">
            <a:avLst>
              <a:gd name="adj1" fmla="val 51973"/>
              <a:gd name="adj2" fmla="val 80643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PIJL-RECHTS 10"/>
          <p:cNvSpPr/>
          <p:nvPr/>
        </p:nvSpPr>
        <p:spPr>
          <a:xfrm rot="1860000">
            <a:off x="3243263" y="5532438"/>
            <a:ext cx="2974975" cy="420687"/>
          </a:xfrm>
          <a:prstGeom prst="rightArrow">
            <a:avLst>
              <a:gd name="adj1" fmla="val 51973"/>
              <a:gd name="adj2" fmla="val 80643"/>
            </a:avLst>
          </a:prstGeom>
          <a:solidFill>
            <a:srgbClr val="F47A6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8200" name="Picture 8" descr="http://www.praktijkvrij.com/blog/wp-content/uploads/2014/03/bo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2060575"/>
            <a:ext cx="1295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vak 14"/>
          <p:cNvSpPr txBox="1"/>
          <p:nvPr/>
        </p:nvSpPr>
        <p:spPr>
          <a:xfrm>
            <a:off x="7452320" y="1628800"/>
            <a:ext cx="169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1 Waarnemen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755576" y="1268760"/>
            <a:ext cx="1187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2 Voelen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275856" y="3789040"/>
            <a:ext cx="14756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3 Behoefte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7956376" y="5085184"/>
            <a:ext cx="10801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5 Actie / verzoek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5496" y="2668850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4 Opties</a:t>
            </a:r>
            <a:endParaRPr lang="nl-NL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8" grpId="0" animBg="1" autoUpdateAnimBg="0"/>
      <p:bldP spid="7" grpId="0" animBg="1" autoUpdateAnimBg="0"/>
      <p:bldP spid="9" grpId="0" animBg="1" autoUpdateAnimBg="0"/>
      <p:bldP spid="10" grpId="0" animBg="1"/>
      <p:bldP spid="11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Model zw Geweldloos-communiceren1.jpg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2238" y="3573463"/>
            <a:ext cx="14017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15" descr="NVC jij pijlen.jp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924175"/>
            <a:ext cx="17287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b="1" dirty="0">
                <a:solidFill>
                  <a:schemeClr val="accent6"/>
                </a:solidFill>
              </a:rPr>
              <a:t>De stappen van de Giraf</a:t>
            </a:r>
          </a:p>
        </p:txBody>
      </p:sp>
      <p:pic>
        <p:nvPicPr>
          <p:cNvPr id="4" name="Afbeelding 3" descr="Model zw Geweldloos-communiceren1.jp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571" y="3068638"/>
            <a:ext cx="1657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Model zw Geweldloos-communiceren1.jpg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946" y="3068638"/>
            <a:ext cx="16557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Model zw Geweldloos-communiceren1.jpg"/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6249">
            <a:off x="3005609" y="2135188"/>
            <a:ext cx="576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 descr="Model zw Geweldloos-communiceren1.jpg"/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84880">
            <a:off x="1258888" y="2852738"/>
            <a:ext cx="5762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 descr="Model zw Geweldloos-communiceren1.jpg"/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496" y="4724400"/>
            <a:ext cx="1873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Afbeelding 17" descr="Model zw Geweldloos-communiceren1.jpg"/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2060575"/>
            <a:ext cx="12239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Afbeelding 24" descr="NVC jij pijlen2.jpg"/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71" y="4724400"/>
            <a:ext cx="18716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Afbeelding 19" descr="Model zw Geweldloos-communiceren1.jpg"/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93104">
            <a:off x="8008892" y="2833040"/>
            <a:ext cx="503237" cy="76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14" descr="Model zw Geweldloos-communiceren1.jpg"/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34" y="3573463"/>
            <a:ext cx="165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16" descr="Model zw Geweldloos-communiceren1.jpg"/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796" y="2060575"/>
            <a:ext cx="1079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Afbeelding 18" descr="Model zw Geweldloos-communiceren1.jpg"/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647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Afbeelding 28" descr="NVC jij pijlen.jpg"/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221" y="2204864"/>
            <a:ext cx="10810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Afbeelding 30" descr="Model zw Geweldloos-communiceren1.jpg"/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886402" y="4149080"/>
            <a:ext cx="791369" cy="5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 descr="NVC 3b.jpg"/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17827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Afbeelding 26" descr="Opties.jpg"/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725144"/>
            <a:ext cx="1440160" cy="550380"/>
          </a:xfrm>
          <a:prstGeom prst="rect">
            <a:avLst/>
          </a:prstGeom>
        </p:spPr>
      </p:pic>
      <p:pic>
        <p:nvPicPr>
          <p:cNvPr id="32" name="Afbeelding 31" descr="Opties.jpg"/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4725144"/>
            <a:ext cx="1440160" cy="550380"/>
          </a:xfrm>
          <a:prstGeom prst="rect">
            <a:avLst/>
          </a:prstGeom>
        </p:spPr>
      </p:pic>
      <p:pic>
        <p:nvPicPr>
          <p:cNvPr id="34" name="Afbeelding 33" descr="NVC jij pijlen.jpg"/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204864"/>
            <a:ext cx="10810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Afbeelding 22" descr="pijl.jpg"/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75479">
            <a:off x="3061203" y="1776906"/>
            <a:ext cx="7572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kstvak 32"/>
          <p:cNvSpPr txBox="1"/>
          <p:nvPr/>
        </p:nvSpPr>
        <p:spPr>
          <a:xfrm>
            <a:off x="1259632" y="134076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Gedachten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7127776" y="141277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Gedachten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6" name="Afbeelding 35" descr="pijl.jpg"/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1307" flipV="1">
            <a:off x="6423409" y="1699206"/>
            <a:ext cx="757237" cy="58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fbeelding 27" descr="pijl.jpg"/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2205038"/>
            <a:ext cx="7572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555875" y="1484313"/>
            <a:ext cx="579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6000" b="1">
                <a:solidFill>
                  <a:srgbClr val="FF0000"/>
                </a:solidFill>
                <a:latin typeface="Arial" charset="0"/>
              </a:rPr>
              <a:t>1. Waarnemen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995738" y="2924175"/>
            <a:ext cx="42751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zonder oordeel of interpretatie</a:t>
            </a:r>
          </a:p>
          <a:p>
            <a:pPr>
              <a:spcBef>
                <a:spcPct val="20000"/>
              </a:spcBef>
            </a:pPr>
            <a:endParaRPr lang="nl-NL" sz="3200" b="1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“Ik zie............... “</a:t>
            </a:r>
          </a:p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“Ik hoor............ 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4"/>
          <p:cNvGrpSpPr>
            <a:grpSpLocks/>
          </p:cNvGrpSpPr>
          <p:nvPr/>
        </p:nvGrpSpPr>
        <p:grpSpPr bwMode="auto">
          <a:xfrm>
            <a:off x="1692275" y="765175"/>
            <a:ext cx="6848475" cy="5975350"/>
            <a:chOff x="1692275" y="765175"/>
            <a:chExt cx="6848475" cy="5975350"/>
          </a:xfrm>
        </p:grpSpPr>
        <p:grpSp>
          <p:nvGrpSpPr>
            <p:cNvPr id="3" name="Groep 11"/>
            <p:cNvGrpSpPr>
              <a:grpSpLocks/>
            </p:cNvGrpSpPr>
            <p:nvPr/>
          </p:nvGrpSpPr>
          <p:grpSpPr bwMode="auto">
            <a:xfrm>
              <a:off x="1692275" y="765175"/>
              <a:ext cx="6848475" cy="5975350"/>
              <a:chOff x="1692275" y="765175"/>
              <a:chExt cx="6848475" cy="5975350"/>
            </a:xfrm>
          </p:grpSpPr>
          <p:pic>
            <p:nvPicPr>
              <p:cNvPr id="8205" name="Picture 2" descr="communicatie simpel"/>
              <p:cNvPicPr>
                <a:picLocks noChangeAspect="1" noChangeArrowheads="1"/>
              </p:cNvPicPr>
              <p:nvPr/>
            </p:nvPicPr>
            <p:blipFill>
              <a:blip r:embed="rId2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275" y="765175"/>
                <a:ext cx="6848475" cy="5975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kstvak 4"/>
              <p:cNvSpPr txBox="1"/>
              <p:nvPr/>
            </p:nvSpPr>
            <p:spPr>
              <a:xfrm>
                <a:off x="6156325" y="5876925"/>
                <a:ext cx="1223963" cy="52387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nl-NL" sz="2800" b="1" dirty="0">
                    <a:solidFill>
                      <a:srgbClr val="0000FF"/>
                    </a:solidFill>
                    <a:latin typeface="Calibri" pitchFamily="34" charset="0"/>
                  </a:rPr>
                  <a:t>gedrag</a:t>
                </a:r>
                <a:endParaRPr lang="nl-NL" sz="32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4" name="Afgeronde rechthoek 13"/>
            <p:cNvSpPr/>
            <p:nvPr/>
          </p:nvSpPr>
          <p:spPr>
            <a:xfrm>
              <a:off x="2195513" y="2565400"/>
              <a:ext cx="1296987" cy="5762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600" b="1" dirty="0">
                <a:solidFill>
                  <a:srgbClr val="0000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nl-NL" sz="900" b="1" dirty="0">
                <a:solidFill>
                  <a:srgbClr val="0000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nl-NL" sz="200" b="1" dirty="0">
                <a:solidFill>
                  <a:srgbClr val="0000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nl-NL" sz="1600" b="1" dirty="0">
                  <a:solidFill>
                    <a:srgbClr val="0000FF"/>
                  </a:solidFill>
                  <a:latin typeface="Calibri" pitchFamily="34" charset="0"/>
                </a:rPr>
                <a:t>Interne voorstelling</a:t>
              </a:r>
              <a:endParaRPr lang="nl-NL" sz="1800" b="1" dirty="0">
                <a:solidFill>
                  <a:srgbClr val="0000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nl-NL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Tekstvak 5"/>
          <p:cNvSpPr txBox="1"/>
          <p:nvPr/>
        </p:nvSpPr>
        <p:spPr>
          <a:xfrm>
            <a:off x="324073" y="1772816"/>
            <a:ext cx="1871663" cy="1014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</a:rPr>
              <a:t>Int. voorstelling</a:t>
            </a:r>
          </a:p>
          <a:p>
            <a:pPr>
              <a:defRPr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</a:rPr>
              <a:t>aan de kant van de oorzaak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0"/>
            <a:ext cx="6767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6000" b="1">
                <a:solidFill>
                  <a:srgbClr val="FF0000"/>
                </a:solidFill>
                <a:latin typeface="Arial" charset="0"/>
              </a:rPr>
              <a:t>Wat gebeurt er?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524750" y="5876925"/>
            <a:ext cx="1008063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</a:rPr>
              <a:t>Giraf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850" y="2852738"/>
            <a:ext cx="1871663" cy="1016000"/>
          </a:xfrm>
          <a:prstGeom prst="rect">
            <a:avLst/>
          </a:prstGeom>
          <a:solidFill>
            <a:srgbClr val="F47A62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</a:rPr>
              <a:t>Int. voorstelling aan de kant van het gevolg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524750" y="6457950"/>
            <a:ext cx="1008063" cy="400050"/>
          </a:xfrm>
          <a:prstGeom prst="rect">
            <a:avLst/>
          </a:prstGeom>
          <a:solidFill>
            <a:srgbClr val="F47A62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</a:rPr>
              <a:t>Jakhals 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0" name="PIJL-RECHTS 9"/>
          <p:cNvSpPr/>
          <p:nvPr/>
        </p:nvSpPr>
        <p:spPr>
          <a:xfrm rot="1860000">
            <a:off x="3359150" y="5226050"/>
            <a:ext cx="2973388" cy="419100"/>
          </a:xfrm>
          <a:prstGeom prst="rightArrow">
            <a:avLst>
              <a:gd name="adj1" fmla="val 51973"/>
              <a:gd name="adj2" fmla="val 80643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PIJL-RECHTS 10"/>
          <p:cNvSpPr/>
          <p:nvPr/>
        </p:nvSpPr>
        <p:spPr>
          <a:xfrm rot="1860000">
            <a:off x="3243263" y="5532438"/>
            <a:ext cx="2974975" cy="420687"/>
          </a:xfrm>
          <a:prstGeom prst="rightArrow">
            <a:avLst>
              <a:gd name="adj1" fmla="val 51973"/>
              <a:gd name="adj2" fmla="val 80643"/>
            </a:avLst>
          </a:prstGeom>
          <a:solidFill>
            <a:srgbClr val="F47A6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8200" name="Picture 8" descr="http://www.praktijkvrij.com/blog/wp-content/uploads/2014/03/bo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2060575"/>
            <a:ext cx="1295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8" grpId="0" animBg="1" autoUpdateAnimBg="0"/>
      <p:bldP spid="7" grpId="0" animBg="1" autoUpdateAnimBg="0"/>
      <p:bldP spid="9" grpId="0" animBg="1" autoUpdateAnimBg="0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1916113"/>
            <a:ext cx="5676900" cy="1143000"/>
          </a:xfrm>
        </p:spPr>
        <p:txBody>
          <a:bodyPr/>
          <a:lstStyle/>
          <a:p>
            <a:pPr eaLnBrk="1" hangingPunct="1"/>
            <a:r>
              <a:rPr lang="nl-NL" sz="6000" b="1">
                <a:solidFill>
                  <a:srgbClr val="FF0000"/>
                </a:solidFill>
                <a:latin typeface="Arial" charset="0"/>
              </a:rPr>
              <a:t>2. Voelen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268538" y="3505200"/>
            <a:ext cx="68754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	Herken jouw gevoelens</a:t>
            </a:r>
          </a:p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	Erken jouw gevoelens</a:t>
            </a:r>
          </a:p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	“Ik voel me daarbij...............”</a:t>
            </a:r>
          </a:p>
        </p:txBody>
      </p:sp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Open Frame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7128792" cy="298092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Vragen</a:t>
            </a:r>
          </a:p>
          <a:p>
            <a:r>
              <a:rPr lang="nl-NL" dirty="0">
                <a:solidFill>
                  <a:srgbClr val="0000FF"/>
                </a:solidFill>
              </a:rPr>
              <a:t>Gebeurtenissen</a:t>
            </a:r>
          </a:p>
          <a:p>
            <a:r>
              <a:rPr lang="nl-NL" dirty="0">
                <a:solidFill>
                  <a:srgbClr val="0000FF"/>
                </a:solidFill>
              </a:rPr>
              <a:t>Korte verhalen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Deel een echte levenservaring om na te denken vanuit NLP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581128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b="1" i="1" dirty="0">
                <a:solidFill>
                  <a:srgbClr val="0000FF"/>
                </a:solidFill>
              </a:rPr>
              <a:t>Doel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toepassen van </a:t>
            </a:r>
            <a:r>
              <a:rPr kumimoji="0" lang="nl-NL" sz="3200" b="1" i="1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NLP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jouw eigen werkelijkheid.</a:t>
            </a:r>
          </a:p>
        </p:txBody>
      </p:sp>
      <p:pic>
        <p:nvPicPr>
          <p:cNvPr id="6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91069" cy="506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116632"/>
            <a:ext cx="1422338" cy="200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" name="Tekstvak 289"/>
          <p:cNvSpPr txBox="1"/>
          <p:nvPr/>
        </p:nvSpPr>
        <p:spPr>
          <a:xfrm>
            <a:off x="395536" y="332656"/>
            <a:ext cx="6913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5900" algn="l"/>
              </a:tabLst>
              <a:defRPr/>
            </a:pPr>
            <a:r>
              <a:rPr lang="nl-NL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Gevoelens als je behoeften vervult zijn</a:t>
            </a:r>
            <a:endParaRPr lang="nl-NL" sz="2800" dirty="0">
              <a:solidFill>
                <a:schemeClr val="accent6"/>
              </a:solidFill>
            </a:endParaRPr>
          </a:p>
        </p:txBody>
      </p:sp>
      <p:pic>
        <p:nvPicPr>
          <p:cNvPr id="57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82089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" name="Rechthoek 575"/>
          <p:cNvSpPr>
            <a:spLocks noChangeArrowheads="1"/>
          </p:cNvSpPr>
          <p:nvPr/>
        </p:nvSpPr>
        <p:spPr bwMode="auto">
          <a:xfrm>
            <a:off x="251520" y="1268760"/>
            <a:ext cx="7488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215900" algn="l"/>
                <a:tab pos="449263" algn="l"/>
              </a:tabLst>
            </a:pPr>
            <a:r>
              <a:rPr lang="nl-NL" sz="20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Ik neem verantwoordelijkheid voor mijn eigen gevoelens</a:t>
            </a:r>
            <a:endParaRPr lang="en-US" sz="20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850" y="1268413"/>
            <a:ext cx="7593013" cy="6114218"/>
            <a:chOff x="-3" y="0"/>
            <a:chExt cx="2623" cy="92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2617" cy="8421"/>
              <a:chOff x="0" y="0"/>
              <a:chExt cx="2617" cy="8421"/>
            </a:xfrm>
          </p:grpSpPr>
          <p:sp>
            <p:nvSpPr>
              <p:cNvPr id="11272" name="Rectangle 5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256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tabLst>
                    <a:tab pos="215900" algn="l"/>
                  </a:tabLst>
                </a:pPr>
                <a:endParaRPr lang="en-US" sz="1200" b="1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730"/>
                <a:ext cx="692" cy="401"/>
                <a:chOff x="0" y="730"/>
                <a:chExt cx="692" cy="401"/>
              </a:xfrm>
            </p:grpSpPr>
            <p:sp>
              <p:nvSpPr>
                <p:cNvPr id="11460" name="Rectangle 11"/>
                <p:cNvSpPr>
                  <a:spLocks noChangeArrowheads="1"/>
                </p:cNvSpPr>
                <p:nvPr/>
              </p:nvSpPr>
              <p:spPr bwMode="auto">
                <a:xfrm>
                  <a:off x="47" y="766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aangetast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61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73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692" y="730"/>
                <a:ext cx="905" cy="365"/>
                <a:chOff x="692" y="730"/>
                <a:chExt cx="905" cy="365"/>
              </a:xfrm>
            </p:grpSpPr>
            <p:sp>
              <p:nvSpPr>
                <p:cNvPr id="11458" name="Rectangle 14"/>
                <p:cNvSpPr>
                  <a:spLocks noChangeArrowheads="1"/>
                </p:cNvSpPr>
                <p:nvPr/>
              </p:nvSpPr>
              <p:spPr bwMode="auto">
                <a:xfrm>
                  <a:off x="720" y="73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22.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hulpeloos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59" name="Rectangle 15"/>
                <p:cNvSpPr>
                  <a:spLocks noChangeArrowheads="1"/>
                </p:cNvSpPr>
                <p:nvPr/>
              </p:nvSpPr>
              <p:spPr bwMode="auto">
                <a:xfrm>
                  <a:off x="692" y="73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1597" y="730"/>
                <a:ext cx="1020" cy="365"/>
                <a:chOff x="1597" y="730"/>
                <a:chExt cx="1020" cy="365"/>
              </a:xfrm>
            </p:grpSpPr>
            <p:sp>
              <p:nvSpPr>
                <p:cNvPr id="11456" name="Rectangle 17"/>
                <p:cNvSpPr>
                  <a:spLocks noChangeArrowheads="1"/>
                </p:cNvSpPr>
                <p:nvPr/>
              </p:nvSpPr>
              <p:spPr bwMode="auto">
                <a:xfrm>
                  <a:off x="1625" y="73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43.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niet gewenst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57" name="Rectangle 18"/>
                <p:cNvSpPr>
                  <a:spLocks noChangeArrowheads="1"/>
                </p:cNvSpPr>
                <p:nvPr/>
              </p:nvSpPr>
              <p:spPr bwMode="auto">
                <a:xfrm>
                  <a:off x="1597" y="73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0" y="1095"/>
                <a:ext cx="692" cy="401"/>
                <a:chOff x="0" y="1095"/>
                <a:chExt cx="692" cy="401"/>
              </a:xfrm>
            </p:grpSpPr>
            <p:sp>
              <p:nvSpPr>
                <p:cNvPr id="11454" name="Rectangle 20"/>
                <p:cNvSpPr>
                  <a:spLocks noChangeArrowheads="1"/>
                </p:cNvSpPr>
                <p:nvPr/>
              </p:nvSpPr>
              <p:spPr bwMode="auto">
                <a:xfrm>
                  <a:off x="47" y="1131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aangevallen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55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109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692" y="1095"/>
                <a:ext cx="905" cy="365"/>
                <a:chOff x="692" y="1095"/>
                <a:chExt cx="905" cy="365"/>
              </a:xfrm>
            </p:grpSpPr>
            <p:sp>
              <p:nvSpPr>
                <p:cNvPr id="11452" name="Rectangle 23"/>
                <p:cNvSpPr>
                  <a:spLocks noChangeArrowheads="1"/>
                </p:cNvSpPr>
                <p:nvPr/>
              </p:nvSpPr>
              <p:spPr bwMode="auto">
                <a:xfrm>
                  <a:off x="720" y="109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23.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in het</a:t>
                  </a:r>
                  <a:r>
                    <a:rPr lang="nl-NL" sz="1200" b="1" i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nauw gedreven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53" name="Rectangle 24"/>
                <p:cNvSpPr>
                  <a:spLocks noChangeArrowheads="1"/>
                </p:cNvSpPr>
                <p:nvPr/>
              </p:nvSpPr>
              <p:spPr bwMode="auto">
                <a:xfrm>
                  <a:off x="692" y="109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1597" y="1095"/>
                <a:ext cx="1020" cy="365"/>
                <a:chOff x="1597" y="1095"/>
                <a:chExt cx="1020" cy="365"/>
              </a:xfrm>
            </p:grpSpPr>
            <p:sp>
              <p:nvSpPr>
                <p:cNvPr id="11450" name="Rectangle 26"/>
                <p:cNvSpPr>
                  <a:spLocks noChangeArrowheads="1"/>
                </p:cNvSpPr>
                <p:nvPr/>
              </p:nvSpPr>
              <p:spPr bwMode="auto">
                <a:xfrm>
                  <a:off x="1625" y="109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44.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verveeld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51" name="Rectangle 27"/>
                <p:cNvSpPr>
                  <a:spLocks noChangeArrowheads="1"/>
                </p:cNvSpPr>
                <p:nvPr/>
              </p:nvSpPr>
              <p:spPr bwMode="auto">
                <a:xfrm>
                  <a:off x="1597" y="109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0" y="1460"/>
                <a:ext cx="692" cy="400"/>
                <a:chOff x="0" y="1460"/>
                <a:chExt cx="692" cy="400"/>
              </a:xfrm>
            </p:grpSpPr>
            <p:sp>
              <p:nvSpPr>
                <p:cNvPr id="11448" name="Rectangle 29"/>
                <p:cNvSpPr>
                  <a:spLocks noChangeArrowheads="1"/>
                </p:cNvSpPr>
                <p:nvPr/>
              </p:nvSpPr>
              <p:spPr bwMode="auto">
                <a:xfrm>
                  <a:off x="47" y="1495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3.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afgescheiden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49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46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>
                <a:off x="692" y="1460"/>
                <a:ext cx="905" cy="365"/>
                <a:chOff x="692" y="1460"/>
                <a:chExt cx="905" cy="365"/>
              </a:xfrm>
            </p:grpSpPr>
            <p:sp>
              <p:nvSpPr>
                <p:cNvPr id="11446" name="Rectangle 32"/>
                <p:cNvSpPr>
                  <a:spLocks noChangeArrowheads="1"/>
                </p:cNvSpPr>
                <p:nvPr/>
              </p:nvSpPr>
              <p:spPr bwMode="auto">
                <a:xfrm>
                  <a:off x="720" y="146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24.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in de steek gelaten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47" name="Rectangle 33"/>
                <p:cNvSpPr>
                  <a:spLocks noChangeArrowheads="1"/>
                </p:cNvSpPr>
                <p:nvPr/>
              </p:nvSpPr>
              <p:spPr bwMode="auto">
                <a:xfrm>
                  <a:off x="692" y="146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>
                <a:off x="1597" y="1460"/>
                <a:ext cx="1020" cy="365"/>
                <a:chOff x="1597" y="1460"/>
                <a:chExt cx="1020" cy="365"/>
              </a:xfrm>
            </p:grpSpPr>
            <p:sp>
              <p:nvSpPr>
                <p:cNvPr id="11444" name="Rectangle 35"/>
                <p:cNvSpPr>
                  <a:spLocks noChangeArrowheads="1"/>
                </p:cNvSpPr>
                <p:nvPr/>
              </p:nvSpPr>
              <p:spPr bwMode="auto">
                <a:xfrm>
                  <a:off x="1625" y="146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45.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niet gezien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45" name="Rectangle 36"/>
                <p:cNvSpPr>
                  <a:spLocks noChangeArrowheads="1"/>
                </p:cNvSpPr>
                <p:nvPr/>
              </p:nvSpPr>
              <p:spPr bwMode="auto">
                <a:xfrm>
                  <a:off x="1597" y="146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3" name="Group 37"/>
              <p:cNvGrpSpPr>
                <a:grpSpLocks/>
              </p:cNvGrpSpPr>
              <p:nvPr/>
            </p:nvGrpSpPr>
            <p:grpSpPr bwMode="auto">
              <a:xfrm>
                <a:off x="0" y="1825"/>
                <a:ext cx="692" cy="400"/>
                <a:chOff x="0" y="1825"/>
                <a:chExt cx="692" cy="400"/>
              </a:xfrm>
            </p:grpSpPr>
            <p:sp>
              <p:nvSpPr>
                <p:cNvPr id="11442" name="Rectangle 38"/>
                <p:cNvSpPr>
                  <a:spLocks noChangeArrowheads="1"/>
                </p:cNvSpPr>
                <p:nvPr/>
              </p:nvSpPr>
              <p:spPr bwMode="auto">
                <a:xfrm>
                  <a:off x="47" y="1860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4.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afgewezen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43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82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692" y="1825"/>
                <a:ext cx="905" cy="365"/>
                <a:chOff x="692" y="1825"/>
                <a:chExt cx="905" cy="365"/>
              </a:xfrm>
            </p:grpSpPr>
            <p:sp>
              <p:nvSpPr>
                <p:cNvPr id="11440" name="Rectangle 41"/>
                <p:cNvSpPr>
                  <a:spLocks noChangeArrowheads="1"/>
                </p:cNvSpPr>
                <p:nvPr/>
              </p:nvSpPr>
              <p:spPr bwMode="auto">
                <a:xfrm>
                  <a:off x="720" y="182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25.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ingelijfd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41" name="Rectangle 42"/>
                <p:cNvSpPr>
                  <a:spLocks noChangeArrowheads="1"/>
                </p:cNvSpPr>
                <p:nvPr/>
              </p:nvSpPr>
              <p:spPr bwMode="auto">
                <a:xfrm>
                  <a:off x="692" y="182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5" name="Group 43"/>
              <p:cNvGrpSpPr>
                <a:grpSpLocks/>
              </p:cNvGrpSpPr>
              <p:nvPr/>
            </p:nvGrpSpPr>
            <p:grpSpPr bwMode="auto">
              <a:xfrm>
                <a:off x="1597" y="1825"/>
                <a:ext cx="1020" cy="365"/>
                <a:chOff x="1597" y="1825"/>
                <a:chExt cx="1020" cy="365"/>
              </a:xfrm>
            </p:grpSpPr>
            <p:sp>
              <p:nvSpPr>
                <p:cNvPr id="11438" name="Rectangle 44"/>
                <p:cNvSpPr>
                  <a:spLocks noChangeArrowheads="1"/>
                </p:cNvSpPr>
                <p:nvPr/>
              </p:nvSpPr>
              <p:spPr bwMode="auto">
                <a:xfrm>
                  <a:off x="1625" y="182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46.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verwachtingsvol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39" name="Rectangle 45"/>
                <p:cNvSpPr>
                  <a:spLocks noChangeArrowheads="1"/>
                </p:cNvSpPr>
                <p:nvPr/>
              </p:nvSpPr>
              <p:spPr bwMode="auto">
                <a:xfrm>
                  <a:off x="1597" y="182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6" name="Group 46"/>
              <p:cNvGrpSpPr>
                <a:grpSpLocks/>
              </p:cNvGrpSpPr>
              <p:nvPr/>
            </p:nvGrpSpPr>
            <p:grpSpPr bwMode="auto">
              <a:xfrm>
                <a:off x="0" y="2190"/>
                <a:ext cx="692" cy="399"/>
                <a:chOff x="0" y="2190"/>
                <a:chExt cx="692" cy="399"/>
              </a:xfrm>
            </p:grpSpPr>
            <p:sp>
              <p:nvSpPr>
                <p:cNvPr id="11436" name="Rectangle 47"/>
                <p:cNvSpPr>
                  <a:spLocks noChangeArrowheads="1"/>
                </p:cNvSpPr>
                <p:nvPr/>
              </p:nvSpPr>
              <p:spPr bwMode="auto">
                <a:xfrm>
                  <a:off x="47" y="2224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5.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bedreigd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37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219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7" name="Group 49"/>
              <p:cNvGrpSpPr>
                <a:grpSpLocks/>
              </p:cNvGrpSpPr>
              <p:nvPr/>
            </p:nvGrpSpPr>
            <p:grpSpPr bwMode="auto">
              <a:xfrm>
                <a:off x="692" y="2190"/>
                <a:ext cx="905" cy="365"/>
                <a:chOff x="692" y="2190"/>
                <a:chExt cx="905" cy="365"/>
              </a:xfrm>
            </p:grpSpPr>
            <p:sp>
              <p:nvSpPr>
                <p:cNvPr id="11434" name="Rectangle 50"/>
                <p:cNvSpPr>
                  <a:spLocks noChangeArrowheads="1"/>
                </p:cNvSpPr>
                <p:nvPr/>
              </p:nvSpPr>
              <p:spPr bwMode="auto">
                <a:xfrm>
                  <a:off x="720" y="219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26.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jaloers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35" name="Rectangle 51"/>
                <p:cNvSpPr>
                  <a:spLocks noChangeArrowheads="1"/>
                </p:cNvSpPr>
                <p:nvPr/>
              </p:nvSpPr>
              <p:spPr bwMode="auto">
                <a:xfrm>
                  <a:off x="692" y="219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8" name="Group 52"/>
              <p:cNvGrpSpPr>
                <a:grpSpLocks/>
              </p:cNvGrpSpPr>
              <p:nvPr/>
            </p:nvGrpSpPr>
            <p:grpSpPr bwMode="auto">
              <a:xfrm>
                <a:off x="1597" y="2190"/>
                <a:ext cx="1020" cy="365"/>
                <a:chOff x="1597" y="2190"/>
                <a:chExt cx="1020" cy="365"/>
              </a:xfrm>
            </p:grpSpPr>
            <p:sp>
              <p:nvSpPr>
                <p:cNvPr id="11432" name="Rectangle 53"/>
                <p:cNvSpPr>
                  <a:spLocks noChangeArrowheads="1"/>
                </p:cNvSpPr>
                <p:nvPr/>
              </p:nvSpPr>
              <p:spPr bwMode="auto">
                <a:xfrm>
                  <a:off x="1625" y="219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47.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teleurgesteld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33" name="Rectangle 54"/>
                <p:cNvSpPr>
                  <a:spLocks noChangeArrowheads="1"/>
                </p:cNvSpPr>
                <p:nvPr/>
              </p:nvSpPr>
              <p:spPr bwMode="auto">
                <a:xfrm>
                  <a:off x="1597" y="219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9" name="Group 55"/>
              <p:cNvGrpSpPr>
                <a:grpSpLocks/>
              </p:cNvGrpSpPr>
              <p:nvPr/>
            </p:nvGrpSpPr>
            <p:grpSpPr bwMode="auto">
              <a:xfrm>
                <a:off x="0" y="2555"/>
                <a:ext cx="692" cy="399"/>
                <a:chOff x="0" y="2555"/>
                <a:chExt cx="692" cy="399"/>
              </a:xfrm>
            </p:grpSpPr>
            <p:sp>
              <p:nvSpPr>
                <p:cNvPr id="11430" name="Rectangle 56"/>
                <p:cNvSpPr>
                  <a:spLocks noChangeArrowheads="1"/>
                </p:cNvSpPr>
                <p:nvPr/>
              </p:nvSpPr>
              <p:spPr bwMode="auto">
                <a:xfrm>
                  <a:off x="47" y="2589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6.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bedrogen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31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255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0" name="Group 58"/>
              <p:cNvGrpSpPr>
                <a:grpSpLocks/>
              </p:cNvGrpSpPr>
              <p:nvPr/>
            </p:nvGrpSpPr>
            <p:grpSpPr bwMode="auto">
              <a:xfrm>
                <a:off x="692" y="2555"/>
                <a:ext cx="905" cy="365"/>
                <a:chOff x="692" y="2555"/>
                <a:chExt cx="905" cy="365"/>
              </a:xfrm>
            </p:grpSpPr>
            <p:sp>
              <p:nvSpPr>
                <p:cNvPr id="11428" name="Rectangle 59"/>
                <p:cNvSpPr>
                  <a:spLocks noChangeArrowheads="1"/>
                </p:cNvSpPr>
                <p:nvPr/>
              </p:nvSpPr>
              <p:spPr bwMode="auto">
                <a:xfrm>
                  <a:off x="720" y="255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27.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misbruikt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29" name="Rectangle 60"/>
                <p:cNvSpPr>
                  <a:spLocks noChangeArrowheads="1"/>
                </p:cNvSpPr>
                <p:nvPr/>
              </p:nvSpPr>
              <p:spPr bwMode="auto">
                <a:xfrm>
                  <a:off x="692" y="255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1" name="Group 61"/>
              <p:cNvGrpSpPr>
                <a:grpSpLocks/>
              </p:cNvGrpSpPr>
              <p:nvPr/>
            </p:nvGrpSpPr>
            <p:grpSpPr bwMode="auto">
              <a:xfrm>
                <a:off x="1597" y="2555"/>
                <a:ext cx="1020" cy="365"/>
                <a:chOff x="1597" y="2555"/>
                <a:chExt cx="1020" cy="365"/>
              </a:xfrm>
            </p:grpSpPr>
            <p:sp>
              <p:nvSpPr>
                <p:cNvPr id="11426" name="Rectangle 62"/>
                <p:cNvSpPr>
                  <a:spLocks noChangeArrowheads="1"/>
                </p:cNvSpPr>
                <p:nvPr/>
              </p:nvSpPr>
              <p:spPr bwMode="auto">
                <a:xfrm>
                  <a:off x="1625" y="255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48.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vervreemd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27" name="Rectangle 63"/>
                <p:cNvSpPr>
                  <a:spLocks noChangeArrowheads="1"/>
                </p:cNvSpPr>
                <p:nvPr/>
              </p:nvSpPr>
              <p:spPr bwMode="auto">
                <a:xfrm>
                  <a:off x="1597" y="255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2" name="Group 64"/>
              <p:cNvGrpSpPr>
                <a:grpSpLocks/>
              </p:cNvGrpSpPr>
              <p:nvPr/>
            </p:nvGrpSpPr>
            <p:grpSpPr bwMode="auto">
              <a:xfrm>
                <a:off x="0" y="2920"/>
                <a:ext cx="692" cy="398"/>
                <a:chOff x="0" y="2920"/>
                <a:chExt cx="692" cy="398"/>
              </a:xfrm>
            </p:grpSpPr>
            <p:sp>
              <p:nvSpPr>
                <p:cNvPr id="11424" name="Rectangle 65"/>
                <p:cNvSpPr>
                  <a:spLocks noChangeArrowheads="1"/>
                </p:cNvSpPr>
                <p:nvPr/>
              </p:nvSpPr>
              <p:spPr bwMode="auto">
                <a:xfrm>
                  <a:off x="47" y="2953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7.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beschaamd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25" name="Rectangle 66"/>
                <p:cNvSpPr>
                  <a:spLocks noChangeArrowheads="1"/>
                </p:cNvSpPr>
                <p:nvPr/>
              </p:nvSpPr>
              <p:spPr bwMode="auto">
                <a:xfrm>
                  <a:off x="0" y="292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3" name="Group 67"/>
              <p:cNvGrpSpPr>
                <a:grpSpLocks/>
              </p:cNvGrpSpPr>
              <p:nvPr/>
            </p:nvGrpSpPr>
            <p:grpSpPr bwMode="auto">
              <a:xfrm>
                <a:off x="692" y="2920"/>
                <a:ext cx="905" cy="365"/>
                <a:chOff x="692" y="2920"/>
                <a:chExt cx="905" cy="365"/>
              </a:xfrm>
            </p:grpSpPr>
            <p:sp>
              <p:nvSpPr>
                <p:cNvPr id="11422" name="Rectangle 68"/>
                <p:cNvSpPr>
                  <a:spLocks noChangeArrowheads="1"/>
                </p:cNvSpPr>
                <p:nvPr/>
              </p:nvSpPr>
              <p:spPr bwMode="auto">
                <a:xfrm>
                  <a:off x="720" y="292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28.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mishandeld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23" name="Rectangle 69"/>
                <p:cNvSpPr>
                  <a:spLocks noChangeArrowheads="1"/>
                </p:cNvSpPr>
                <p:nvPr/>
              </p:nvSpPr>
              <p:spPr bwMode="auto">
                <a:xfrm>
                  <a:off x="692" y="292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4" name="Group 70"/>
              <p:cNvGrpSpPr>
                <a:grpSpLocks/>
              </p:cNvGrpSpPr>
              <p:nvPr/>
            </p:nvGrpSpPr>
            <p:grpSpPr bwMode="auto">
              <a:xfrm>
                <a:off x="1597" y="2920"/>
                <a:ext cx="1020" cy="365"/>
                <a:chOff x="1597" y="2920"/>
                <a:chExt cx="1020" cy="365"/>
              </a:xfrm>
            </p:grpSpPr>
            <p:sp>
              <p:nvSpPr>
                <p:cNvPr id="11420" name="Rectangle 71"/>
                <p:cNvSpPr>
                  <a:spLocks noChangeArrowheads="1"/>
                </p:cNvSpPr>
                <p:nvPr/>
              </p:nvSpPr>
              <p:spPr bwMode="auto">
                <a:xfrm>
                  <a:off x="1625" y="292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49.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terneergeslagen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21" name="Rectangle 72"/>
                <p:cNvSpPr>
                  <a:spLocks noChangeArrowheads="1"/>
                </p:cNvSpPr>
                <p:nvPr/>
              </p:nvSpPr>
              <p:spPr bwMode="auto">
                <a:xfrm>
                  <a:off x="1597" y="292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5" name="Group 73"/>
              <p:cNvGrpSpPr>
                <a:grpSpLocks/>
              </p:cNvGrpSpPr>
              <p:nvPr/>
            </p:nvGrpSpPr>
            <p:grpSpPr bwMode="auto">
              <a:xfrm>
                <a:off x="0" y="3285"/>
                <a:ext cx="692" cy="398"/>
                <a:chOff x="0" y="3285"/>
                <a:chExt cx="692" cy="398"/>
              </a:xfrm>
            </p:grpSpPr>
            <p:sp>
              <p:nvSpPr>
                <p:cNvPr id="11418" name="Rectangle 74"/>
                <p:cNvSpPr>
                  <a:spLocks noChangeArrowheads="1"/>
                </p:cNvSpPr>
                <p:nvPr/>
              </p:nvSpPr>
              <p:spPr bwMode="auto">
                <a:xfrm>
                  <a:off x="28" y="3318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8.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betrokken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19" name="Rectangle 75"/>
                <p:cNvSpPr>
                  <a:spLocks noChangeArrowheads="1"/>
                </p:cNvSpPr>
                <p:nvPr/>
              </p:nvSpPr>
              <p:spPr bwMode="auto">
                <a:xfrm>
                  <a:off x="0" y="328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6" name="Group 76"/>
              <p:cNvGrpSpPr>
                <a:grpSpLocks/>
              </p:cNvGrpSpPr>
              <p:nvPr/>
            </p:nvGrpSpPr>
            <p:grpSpPr bwMode="auto">
              <a:xfrm>
                <a:off x="692" y="3285"/>
                <a:ext cx="905" cy="365"/>
                <a:chOff x="692" y="3285"/>
                <a:chExt cx="905" cy="365"/>
              </a:xfrm>
            </p:grpSpPr>
            <p:sp>
              <p:nvSpPr>
                <p:cNvPr id="11416" name="Rectangle 77"/>
                <p:cNvSpPr>
                  <a:spLocks noChangeArrowheads="1"/>
                </p:cNvSpPr>
                <p:nvPr/>
              </p:nvSpPr>
              <p:spPr bwMode="auto">
                <a:xfrm>
                  <a:off x="720" y="328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29.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vernederd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17" name="Rectangle 78"/>
                <p:cNvSpPr>
                  <a:spLocks noChangeArrowheads="1"/>
                </p:cNvSpPr>
                <p:nvPr/>
              </p:nvSpPr>
              <p:spPr bwMode="auto">
                <a:xfrm>
                  <a:off x="692" y="328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7" name="Group 79"/>
              <p:cNvGrpSpPr>
                <a:grpSpLocks/>
              </p:cNvGrpSpPr>
              <p:nvPr/>
            </p:nvGrpSpPr>
            <p:grpSpPr bwMode="auto">
              <a:xfrm>
                <a:off x="1597" y="3285"/>
                <a:ext cx="1020" cy="365"/>
                <a:chOff x="1597" y="3285"/>
                <a:chExt cx="1020" cy="365"/>
              </a:xfrm>
            </p:grpSpPr>
            <p:sp>
              <p:nvSpPr>
                <p:cNvPr id="11414" name="Rectangle 80"/>
                <p:cNvSpPr>
                  <a:spLocks noChangeArrowheads="1"/>
                </p:cNvSpPr>
                <p:nvPr/>
              </p:nvSpPr>
              <p:spPr bwMode="auto">
                <a:xfrm>
                  <a:off x="1625" y="328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50.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verwaarloosd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15" name="Rectangle 81"/>
                <p:cNvSpPr>
                  <a:spLocks noChangeArrowheads="1"/>
                </p:cNvSpPr>
                <p:nvPr/>
              </p:nvSpPr>
              <p:spPr bwMode="auto">
                <a:xfrm>
                  <a:off x="1597" y="328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8" name="Group 82"/>
              <p:cNvGrpSpPr>
                <a:grpSpLocks/>
              </p:cNvGrpSpPr>
              <p:nvPr/>
            </p:nvGrpSpPr>
            <p:grpSpPr bwMode="auto">
              <a:xfrm>
                <a:off x="0" y="3650"/>
                <a:ext cx="692" cy="397"/>
                <a:chOff x="0" y="3650"/>
                <a:chExt cx="692" cy="397"/>
              </a:xfrm>
            </p:grpSpPr>
            <p:sp>
              <p:nvSpPr>
                <p:cNvPr id="11412" name="Rectangle 83"/>
                <p:cNvSpPr>
                  <a:spLocks noChangeArrowheads="1"/>
                </p:cNvSpPr>
                <p:nvPr/>
              </p:nvSpPr>
              <p:spPr bwMode="auto">
                <a:xfrm>
                  <a:off x="28" y="3682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9.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bezorgd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13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365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9" name="Group 85"/>
              <p:cNvGrpSpPr>
                <a:grpSpLocks/>
              </p:cNvGrpSpPr>
              <p:nvPr/>
            </p:nvGrpSpPr>
            <p:grpSpPr bwMode="auto">
              <a:xfrm>
                <a:off x="692" y="3650"/>
                <a:ext cx="905" cy="365"/>
                <a:chOff x="692" y="3650"/>
                <a:chExt cx="905" cy="365"/>
              </a:xfrm>
            </p:grpSpPr>
            <p:sp>
              <p:nvSpPr>
                <p:cNvPr id="11410" name="Rectangle 86"/>
                <p:cNvSpPr>
                  <a:spLocks noChangeArrowheads="1"/>
                </p:cNvSpPr>
                <p:nvPr/>
              </p:nvSpPr>
              <p:spPr bwMode="auto">
                <a:xfrm>
                  <a:off x="720" y="365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30.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opgelaten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11" name="Rectangle 87"/>
                <p:cNvSpPr>
                  <a:spLocks noChangeArrowheads="1"/>
                </p:cNvSpPr>
                <p:nvPr/>
              </p:nvSpPr>
              <p:spPr bwMode="auto">
                <a:xfrm>
                  <a:off x="692" y="365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30" name="Group 88"/>
              <p:cNvGrpSpPr>
                <a:grpSpLocks/>
              </p:cNvGrpSpPr>
              <p:nvPr/>
            </p:nvGrpSpPr>
            <p:grpSpPr bwMode="auto">
              <a:xfrm>
                <a:off x="1597" y="3650"/>
                <a:ext cx="1020" cy="365"/>
                <a:chOff x="1597" y="3650"/>
                <a:chExt cx="1020" cy="365"/>
              </a:xfrm>
            </p:grpSpPr>
            <p:sp>
              <p:nvSpPr>
                <p:cNvPr id="11408" name="Rectangle 89"/>
                <p:cNvSpPr>
                  <a:spLocks noChangeArrowheads="1"/>
                </p:cNvSpPr>
                <p:nvPr/>
              </p:nvSpPr>
              <p:spPr bwMode="auto">
                <a:xfrm>
                  <a:off x="1625" y="365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51.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op mijn nummer gezet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09" name="Rectangle 90"/>
                <p:cNvSpPr>
                  <a:spLocks noChangeArrowheads="1"/>
                </p:cNvSpPr>
                <p:nvPr/>
              </p:nvSpPr>
              <p:spPr bwMode="auto">
                <a:xfrm>
                  <a:off x="1597" y="365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31" name="Group 91"/>
              <p:cNvGrpSpPr>
                <a:grpSpLocks/>
              </p:cNvGrpSpPr>
              <p:nvPr/>
            </p:nvGrpSpPr>
            <p:grpSpPr bwMode="auto">
              <a:xfrm>
                <a:off x="0" y="4010"/>
                <a:ext cx="692" cy="402"/>
                <a:chOff x="0" y="4010"/>
                <a:chExt cx="692" cy="402"/>
              </a:xfrm>
            </p:grpSpPr>
            <p:sp>
              <p:nvSpPr>
                <p:cNvPr id="11406" name="Rectangle 92"/>
                <p:cNvSpPr>
                  <a:spLocks noChangeArrowheads="1"/>
                </p:cNvSpPr>
                <p:nvPr/>
              </p:nvSpPr>
              <p:spPr bwMode="auto">
                <a:xfrm>
                  <a:off x="28" y="4047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10.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toegenegen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07" name="Rectangle 93"/>
                <p:cNvSpPr>
                  <a:spLocks noChangeArrowheads="1"/>
                </p:cNvSpPr>
                <p:nvPr/>
              </p:nvSpPr>
              <p:spPr bwMode="auto">
                <a:xfrm>
                  <a:off x="0" y="401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62" name="Group 94"/>
              <p:cNvGrpSpPr>
                <a:grpSpLocks/>
              </p:cNvGrpSpPr>
              <p:nvPr/>
            </p:nvGrpSpPr>
            <p:grpSpPr bwMode="auto">
              <a:xfrm>
                <a:off x="692" y="4015"/>
                <a:ext cx="905" cy="365"/>
                <a:chOff x="692" y="4015"/>
                <a:chExt cx="905" cy="365"/>
              </a:xfrm>
            </p:grpSpPr>
            <p:sp>
              <p:nvSpPr>
                <p:cNvPr id="11404" name="Rectangle 95"/>
                <p:cNvSpPr>
                  <a:spLocks noChangeArrowheads="1"/>
                </p:cNvSpPr>
                <p:nvPr/>
              </p:nvSpPr>
              <p:spPr bwMode="auto">
                <a:xfrm>
                  <a:off x="720" y="401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31.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onveilig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05" name="Rectangle 96"/>
                <p:cNvSpPr>
                  <a:spLocks noChangeArrowheads="1"/>
                </p:cNvSpPr>
                <p:nvPr/>
              </p:nvSpPr>
              <p:spPr bwMode="auto">
                <a:xfrm>
                  <a:off x="692" y="401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63" name="Group 97"/>
              <p:cNvGrpSpPr>
                <a:grpSpLocks/>
              </p:cNvGrpSpPr>
              <p:nvPr/>
            </p:nvGrpSpPr>
            <p:grpSpPr bwMode="auto">
              <a:xfrm>
                <a:off x="1597" y="4015"/>
                <a:ext cx="1020" cy="365"/>
                <a:chOff x="1597" y="4015"/>
                <a:chExt cx="1020" cy="365"/>
              </a:xfrm>
            </p:grpSpPr>
            <p:sp>
              <p:nvSpPr>
                <p:cNvPr id="11402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5" y="401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52.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niet serieus genomen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03" name="Rectangle 99"/>
                <p:cNvSpPr>
                  <a:spLocks noChangeArrowheads="1"/>
                </p:cNvSpPr>
                <p:nvPr/>
              </p:nvSpPr>
              <p:spPr bwMode="auto">
                <a:xfrm>
                  <a:off x="1597" y="401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11400" name="Rectangle 101"/>
              <p:cNvSpPr>
                <a:spLocks noChangeArrowheads="1"/>
              </p:cNvSpPr>
              <p:nvPr/>
            </p:nvSpPr>
            <p:spPr bwMode="auto">
              <a:xfrm>
                <a:off x="28" y="4411"/>
                <a:ext cx="63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tabLst>
                    <a:tab pos="215900" algn="l"/>
                    <a:tab pos="449263" algn="l"/>
                  </a:tabLst>
                </a:pPr>
                <a:r>
                  <a:rPr lang="nl-NL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11.</a:t>
                </a:r>
                <a:r>
                  <a:rPr lang="nl-NL" sz="1200" b="1" dirty="0">
                    <a:solidFill>
                      <a:srgbClr val="0000FF"/>
                    </a:solidFill>
                    <a:cs typeface="Times New Roman" pitchFamily="18" charset="0"/>
                  </a:rPr>
                  <a:t>  </a:t>
                </a:r>
                <a:r>
                  <a:rPr lang="nl-NL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gedeprimeerd </a:t>
                </a:r>
                <a:endParaRPr lang="en-US" sz="1200" b="1" dirty="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  <a:p>
                <a:pPr eaLnBrk="0" hangingPunct="0">
                  <a:tabLst>
                    <a:tab pos="215900" algn="l"/>
                    <a:tab pos="449263" algn="l"/>
                  </a:tabLst>
                </a:pPr>
                <a:endParaRPr lang="en-US" sz="12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1464" name="Group 103"/>
              <p:cNvGrpSpPr>
                <a:grpSpLocks/>
              </p:cNvGrpSpPr>
              <p:nvPr/>
            </p:nvGrpSpPr>
            <p:grpSpPr bwMode="auto">
              <a:xfrm>
                <a:off x="692" y="4380"/>
                <a:ext cx="905" cy="365"/>
                <a:chOff x="692" y="4380"/>
                <a:chExt cx="905" cy="365"/>
              </a:xfrm>
            </p:grpSpPr>
            <p:sp>
              <p:nvSpPr>
                <p:cNvPr id="11398" name="Rectangle 104"/>
                <p:cNvSpPr>
                  <a:spLocks noChangeArrowheads="1"/>
                </p:cNvSpPr>
                <p:nvPr/>
              </p:nvSpPr>
              <p:spPr bwMode="auto">
                <a:xfrm>
                  <a:off x="720" y="438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32.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verontwaardigd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99" name="Rectangle 105"/>
                <p:cNvSpPr>
                  <a:spLocks noChangeArrowheads="1"/>
                </p:cNvSpPr>
                <p:nvPr/>
              </p:nvSpPr>
              <p:spPr bwMode="auto">
                <a:xfrm>
                  <a:off x="692" y="438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65" name="Group 106"/>
              <p:cNvGrpSpPr>
                <a:grpSpLocks/>
              </p:cNvGrpSpPr>
              <p:nvPr/>
            </p:nvGrpSpPr>
            <p:grpSpPr bwMode="auto">
              <a:xfrm>
                <a:off x="1597" y="4380"/>
                <a:ext cx="1020" cy="365"/>
                <a:chOff x="1597" y="4380"/>
                <a:chExt cx="1020" cy="365"/>
              </a:xfrm>
            </p:grpSpPr>
            <p:sp>
              <p:nvSpPr>
                <p:cNvPr id="11396" name="Rectangle 107"/>
                <p:cNvSpPr>
                  <a:spLocks noChangeArrowheads="1"/>
                </p:cNvSpPr>
                <p:nvPr/>
              </p:nvSpPr>
              <p:spPr bwMode="auto">
                <a:xfrm>
                  <a:off x="1625" y="438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53.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neerbuigend behandeld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97" name="Rectangle 108"/>
                <p:cNvSpPr>
                  <a:spLocks noChangeArrowheads="1"/>
                </p:cNvSpPr>
                <p:nvPr/>
              </p:nvSpPr>
              <p:spPr bwMode="auto">
                <a:xfrm>
                  <a:off x="1597" y="438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66" name="Group 109"/>
              <p:cNvGrpSpPr>
                <a:grpSpLocks/>
              </p:cNvGrpSpPr>
              <p:nvPr/>
            </p:nvGrpSpPr>
            <p:grpSpPr bwMode="auto">
              <a:xfrm>
                <a:off x="0" y="4745"/>
                <a:ext cx="692" cy="396"/>
                <a:chOff x="0" y="4745"/>
                <a:chExt cx="692" cy="396"/>
              </a:xfrm>
            </p:grpSpPr>
            <p:sp>
              <p:nvSpPr>
                <p:cNvPr id="11394" name="Rectangle 110"/>
                <p:cNvSpPr>
                  <a:spLocks noChangeArrowheads="1"/>
                </p:cNvSpPr>
                <p:nvPr/>
              </p:nvSpPr>
              <p:spPr bwMode="auto">
                <a:xfrm>
                  <a:off x="28" y="4776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12.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gehinderd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95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474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67" name="Group 112"/>
              <p:cNvGrpSpPr>
                <a:grpSpLocks/>
              </p:cNvGrpSpPr>
              <p:nvPr/>
            </p:nvGrpSpPr>
            <p:grpSpPr bwMode="auto">
              <a:xfrm>
                <a:off x="692" y="4745"/>
                <a:ext cx="905" cy="365"/>
                <a:chOff x="692" y="4745"/>
                <a:chExt cx="905" cy="365"/>
              </a:xfrm>
            </p:grpSpPr>
            <p:sp>
              <p:nvSpPr>
                <p:cNvPr id="11392" name="Rectangle 113"/>
                <p:cNvSpPr>
                  <a:spLocks noChangeArrowheads="1"/>
                </p:cNvSpPr>
                <p:nvPr/>
              </p:nvSpPr>
              <p:spPr bwMode="auto">
                <a:xfrm>
                  <a:off x="720" y="474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33.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verraden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93" name="Rectangle 114"/>
                <p:cNvSpPr>
                  <a:spLocks noChangeArrowheads="1"/>
                </p:cNvSpPr>
                <p:nvPr/>
              </p:nvSpPr>
              <p:spPr bwMode="auto">
                <a:xfrm>
                  <a:off x="692" y="474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68" name="Group 115"/>
              <p:cNvGrpSpPr>
                <a:grpSpLocks/>
              </p:cNvGrpSpPr>
              <p:nvPr/>
            </p:nvGrpSpPr>
            <p:grpSpPr bwMode="auto">
              <a:xfrm>
                <a:off x="1597" y="4745"/>
                <a:ext cx="1020" cy="365"/>
                <a:chOff x="1597" y="4745"/>
                <a:chExt cx="1020" cy="365"/>
              </a:xfrm>
            </p:grpSpPr>
            <p:sp>
              <p:nvSpPr>
                <p:cNvPr id="11390" name="Rectangle 116"/>
                <p:cNvSpPr>
                  <a:spLocks noChangeArrowheads="1"/>
                </p:cNvSpPr>
                <p:nvPr/>
              </p:nvSpPr>
              <p:spPr bwMode="auto">
                <a:xfrm>
                  <a:off x="1625" y="474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54.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wantrouwig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91" name="Rectangle 117"/>
                <p:cNvSpPr>
                  <a:spLocks noChangeArrowheads="1"/>
                </p:cNvSpPr>
                <p:nvPr/>
              </p:nvSpPr>
              <p:spPr bwMode="auto">
                <a:xfrm>
                  <a:off x="1597" y="474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69" name="Group 118"/>
              <p:cNvGrpSpPr>
                <a:grpSpLocks/>
              </p:cNvGrpSpPr>
              <p:nvPr/>
            </p:nvGrpSpPr>
            <p:grpSpPr bwMode="auto">
              <a:xfrm>
                <a:off x="0" y="5110"/>
                <a:ext cx="692" cy="395"/>
                <a:chOff x="0" y="5110"/>
                <a:chExt cx="692" cy="395"/>
              </a:xfrm>
            </p:grpSpPr>
            <p:sp>
              <p:nvSpPr>
                <p:cNvPr id="11388" name="Rectangle 119"/>
                <p:cNvSpPr>
                  <a:spLocks noChangeArrowheads="1"/>
                </p:cNvSpPr>
                <p:nvPr/>
              </p:nvSpPr>
              <p:spPr bwMode="auto">
                <a:xfrm>
                  <a:off x="28" y="5140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13.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geïnspireerd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89" name="Rectangle 120"/>
                <p:cNvSpPr>
                  <a:spLocks noChangeArrowheads="1"/>
                </p:cNvSpPr>
                <p:nvPr/>
              </p:nvSpPr>
              <p:spPr bwMode="auto">
                <a:xfrm>
                  <a:off x="0" y="511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0" name="Group 121"/>
              <p:cNvGrpSpPr>
                <a:grpSpLocks/>
              </p:cNvGrpSpPr>
              <p:nvPr/>
            </p:nvGrpSpPr>
            <p:grpSpPr bwMode="auto">
              <a:xfrm>
                <a:off x="692" y="5110"/>
                <a:ext cx="905" cy="365"/>
                <a:chOff x="692" y="5110"/>
                <a:chExt cx="905" cy="365"/>
              </a:xfrm>
            </p:grpSpPr>
            <p:sp>
              <p:nvSpPr>
                <p:cNvPr id="11386" name="Rectangle 122"/>
                <p:cNvSpPr>
                  <a:spLocks noChangeArrowheads="1"/>
                </p:cNvSpPr>
                <p:nvPr/>
              </p:nvSpPr>
              <p:spPr bwMode="auto">
                <a:xfrm>
                  <a:off x="720" y="511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34.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netelig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87" name="Rectangle 123"/>
                <p:cNvSpPr>
                  <a:spLocks noChangeArrowheads="1"/>
                </p:cNvSpPr>
                <p:nvPr/>
              </p:nvSpPr>
              <p:spPr bwMode="auto">
                <a:xfrm>
                  <a:off x="692" y="511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1" name="Group 124"/>
              <p:cNvGrpSpPr>
                <a:grpSpLocks/>
              </p:cNvGrpSpPr>
              <p:nvPr/>
            </p:nvGrpSpPr>
            <p:grpSpPr bwMode="auto">
              <a:xfrm>
                <a:off x="1597" y="5110"/>
                <a:ext cx="1020" cy="365"/>
                <a:chOff x="1597" y="5110"/>
                <a:chExt cx="1020" cy="365"/>
              </a:xfrm>
            </p:grpSpPr>
            <p:sp>
              <p:nvSpPr>
                <p:cNvPr id="11384" name="Rectangle 125"/>
                <p:cNvSpPr>
                  <a:spLocks noChangeArrowheads="1"/>
                </p:cNvSpPr>
                <p:nvPr/>
              </p:nvSpPr>
              <p:spPr bwMode="auto">
                <a:xfrm>
                  <a:off x="1625" y="511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55.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onder druk gezet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85" name="Rectangle 126"/>
                <p:cNvSpPr>
                  <a:spLocks noChangeArrowheads="1"/>
                </p:cNvSpPr>
                <p:nvPr/>
              </p:nvSpPr>
              <p:spPr bwMode="auto">
                <a:xfrm>
                  <a:off x="1597" y="511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2" name="Group 127"/>
              <p:cNvGrpSpPr>
                <a:grpSpLocks/>
              </p:cNvGrpSpPr>
              <p:nvPr/>
            </p:nvGrpSpPr>
            <p:grpSpPr bwMode="auto">
              <a:xfrm>
                <a:off x="0" y="5475"/>
                <a:ext cx="692" cy="395"/>
                <a:chOff x="0" y="5475"/>
                <a:chExt cx="692" cy="395"/>
              </a:xfrm>
            </p:grpSpPr>
            <p:sp>
              <p:nvSpPr>
                <p:cNvPr id="11382" name="Rectangle 128"/>
                <p:cNvSpPr>
                  <a:spLocks noChangeArrowheads="1"/>
                </p:cNvSpPr>
                <p:nvPr/>
              </p:nvSpPr>
              <p:spPr bwMode="auto">
                <a:xfrm>
                  <a:off x="28" y="5505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14.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geïntimideerd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83" name="Rectangle 129"/>
                <p:cNvSpPr>
                  <a:spLocks noChangeArrowheads="1"/>
                </p:cNvSpPr>
                <p:nvPr/>
              </p:nvSpPr>
              <p:spPr bwMode="auto">
                <a:xfrm>
                  <a:off x="0" y="547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3" name="Group 130"/>
              <p:cNvGrpSpPr>
                <a:grpSpLocks/>
              </p:cNvGrpSpPr>
              <p:nvPr/>
            </p:nvGrpSpPr>
            <p:grpSpPr bwMode="auto">
              <a:xfrm>
                <a:off x="692" y="5475"/>
                <a:ext cx="905" cy="365"/>
                <a:chOff x="692" y="5475"/>
                <a:chExt cx="905" cy="365"/>
              </a:xfrm>
            </p:grpSpPr>
            <p:sp>
              <p:nvSpPr>
                <p:cNvPr id="11380" name="Rectangle 131"/>
                <p:cNvSpPr>
                  <a:spLocks noChangeArrowheads="1"/>
                </p:cNvSpPr>
                <p:nvPr/>
              </p:nvSpPr>
              <p:spPr bwMode="auto">
                <a:xfrm>
                  <a:off x="720" y="547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35.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overheerst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81" name="Rectangle 132"/>
                <p:cNvSpPr>
                  <a:spLocks noChangeArrowheads="1"/>
                </p:cNvSpPr>
                <p:nvPr/>
              </p:nvSpPr>
              <p:spPr bwMode="auto">
                <a:xfrm>
                  <a:off x="692" y="547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4" name="Group 133"/>
              <p:cNvGrpSpPr>
                <a:grpSpLocks/>
              </p:cNvGrpSpPr>
              <p:nvPr/>
            </p:nvGrpSpPr>
            <p:grpSpPr bwMode="auto">
              <a:xfrm>
                <a:off x="1597" y="5475"/>
                <a:ext cx="1020" cy="365"/>
                <a:chOff x="1597" y="5475"/>
                <a:chExt cx="1020" cy="365"/>
              </a:xfrm>
            </p:grpSpPr>
            <p:sp>
              <p:nvSpPr>
                <p:cNvPr id="11378" name="Rectangle 134"/>
                <p:cNvSpPr>
                  <a:spLocks noChangeArrowheads="1"/>
                </p:cNvSpPr>
                <p:nvPr/>
              </p:nvSpPr>
              <p:spPr bwMode="auto">
                <a:xfrm>
                  <a:off x="1625" y="547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56.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verdoofd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79" name="Rectangle 135"/>
                <p:cNvSpPr>
                  <a:spLocks noChangeArrowheads="1"/>
                </p:cNvSpPr>
                <p:nvPr/>
              </p:nvSpPr>
              <p:spPr bwMode="auto">
                <a:xfrm>
                  <a:off x="1597" y="547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5" name="Group 136"/>
              <p:cNvGrpSpPr>
                <a:grpSpLocks/>
              </p:cNvGrpSpPr>
              <p:nvPr/>
            </p:nvGrpSpPr>
            <p:grpSpPr bwMode="auto">
              <a:xfrm>
                <a:off x="0" y="5840"/>
                <a:ext cx="692" cy="394"/>
                <a:chOff x="0" y="5840"/>
                <a:chExt cx="692" cy="394"/>
              </a:xfrm>
            </p:grpSpPr>
            <p:sp>
              <p:nvSpPr>
                <p:cNvPr id="11376" name="Rectangle 137"/>
                <p:cNvSpPr>
                  <a:spLocks noChangeArrowheads="1"/>
                </p:cNvSpPr>
                <p:nvPr/>
              </p:nvSpPr>
              <p:spPr bwMode="auto">
                <a:xfrm>
                  <a:off x="28" y="5869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15.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gekweld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77" name="Rectangle 138"/>
                <p:cNvSpPr>
                  <a:spLocks noChangeArrowheads="1"/>
                </p:cNvSpPr>
                <p:nvPr/>
              </p:nvSpPr>
              <p:spPr bwMode="auto">
                <a:xfrm>
                  <a:off x="0" y="584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6" name="Group 139"/>
              <p:cNvGrpSpPr>
                <a:grpSpLocks/>
              </p:cNvGrpSpPr>
              <p:nvPr/>
            </p:nvGrpSpPr>
            <p:grpSpPr bwMode="auto">
              <a:xfrm>
                <a:off x="692" y="5840"/>
                <a:ext cx="905" cy="365"/>
                <a:chOff x="692" y="5840"/>
                <a:chExt cx="905" cy="365"/>
              </a:xfrm>
            </p:grpSpPr>
            <p:sp>
              <p:nvSpPr>
                <p:cNvPr id="11374" name="Rectangle 140"/>
                <p:cNvSpPr>
                  <a:spLocks noChangeArrowheads="1"/>
                </p:cNvSpPr>
                <p:nvPr/>
              </p:nvSpPr>
              <p:spPr bwMode="auto">
                <a:xfrm>
                  <a:off x="720" y="584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36.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niet gehoord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75" name="Rectangle 141"/>
                <p:cNvSpPr>
                  <a:spLocks noChangeArrowheads="1"/>
                </p:cNvSpPr>
                <p:nvPr/>
              </p:nvSpPr>
              <p:spPr bwMode="auto">
                <a:xfrm>
                  <a:off x="692" y="584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7" name="Group 142"/>
              <p:cNvGrpSpPr>
                <a:grpSpLocks/>
              </p:cNvGrpSpPr>
              <p:nvPr/>
            </p:nvGrpSpPr>
            <p:grpSpPr bwMode="auto">
              <a:xfrm>
                <a:off x="1597" y="5840"/>
                <a:ext cx="1020" cy="365"/>
                <a:chOff x="1597" y="5840"/>
                <a:chExt cx="1020" cy="365"/>
              </a:xfrm>
            </p:grpSpPr>
            <p:sp>
              <p:nvSpPr>
                <p:cNvPr id="11372" name="Rectangle 143"/>
                <p:cNvSpPr>
                  <a:spLocks noChangeArrowheads="1"/>
                </p:cNvSpPr>
                <p:nvPr/>
              </p:nvSpPr>
              <p:spPr bwMode="auto">
                <a:xfrm>
                  <a:off x="1625" y="584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57.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onderbroken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73" name="Rectangle 144"/>
                <p:cNvSpPr>
                  <a:spLocks noChangeArrowheads="1"/>
                </p:cNvSpPr>
                <p:nvPr/>
              </p:nvSpPr>
              <p:spPr bwMode="auto">
                <a:xfrm>
                  <a:off x="1597" y="584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8" name="Group 145"/>
              <p:cNvGrpSpPr>
                <a:grpSpLocks/>
              </p:cNvGrpSpPr>
              <p:nvPr/>
            </p:nvGrpSpPr>
            <p:grpSpPr bwMode="auto">
              <a:xfrm>
                <a:off x="0" y="6205"/>
                <a:ext cx="692" cy="394"/>
                <a:chOff x="0" y="6205"/>
                <a:chExt cx="692" cy="394"/>
              </a:xfrm>
            </p:grpSpPr>
            <p:sp>
              <p:nvSpPr>
                <p:cNvPr id="11370" name="Rectangle 146"/>
                <p:cNvSpPr>
                  <a:spLocks noChangeArrowheads="1"/>
                </p:cNvSpPr>
                <p:nvPr/>
              </p:nvSpPr>
              <p:spPr bwMode="auto">
                <a:xfrm>
                  <a:off x="28" y="6234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16.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gekwetst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71" name="Rectangle 147"/>
                <p:cNvSpPr>
                  <a:spLocks noChangeArrowheads="1"/>
                </p:cNvSpPr>
                <p:nvPr/>
              </p:nvSpPr>
              <p:spPr bwMode="auto">
                <a:xfrm>
                  <a:off x="0" y="620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9" name="Group 148"/>
              <p:cNvGrpSpPr>
                <a:grpSpLocks/>
              </p:cNvGrpSpPr>
              <p:nvPr/>
            </p:nvGrpSpPr>
            <p:grpSpPr bwMode="auto">
              <a:xfrm>
                <a:off x="692" y="6205"/>
                <a:ext cx="905" cy="365"/>
                <a:chOff x="692" y="6205"/>
                <a:chExt cx="905" cy="365"/>
              </a:xfrm>
            </p:grpSpPr>
            <p:sp>
              <p:nvSpPr>
                <p:cNvPr id="11368" name="Rectangle 149"/>
                <p:cNvSpPr>
                  <a:spLocks noChangeArrowheads="1"/>
                </p:cNvSpPr>
                <p:nvPr/>
              </p:nvSpPr>
              <p:spPr bwMode="auto">
                <a:xfrm>
                  <a:off x="720" y="620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37.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overwerkt verslagen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69" name="Rectangle 150"/>
                <p:cNvSpPr>
                  <a:spLocks noChangeArrowheads="1"/>
                </p:cNvSpPr>
                <p:nvPr/>
              </p:nvSpPr>
              <p:spPr bwMode="auto">
                <a:xfrm>
                  <a:off x="692" y="620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80" name="Group 151"/>
              <p:cNvGrpSpPr>
                <a:grpSpLocks/>
              </p:cNvGrpSpPr>
              <p:nvPr/>
            </p:nvGrpSpPr>
            <p:grpSpPr bwMode="auto">
              <a:xfrm>
                <a:off x="1597" y="6205"/>
                <a:ext cx="1020" cy="365"/>
                <a:chOff x="1597" y="6205"/>
                <a:chExt cx="1020" cy="365"/>
              </a:xfrm>
            </p:grpSpPr>
            <p:sp>
              <p:nvSpPr>
                <p:cNvPr id="11366" name="Rectangle 152"/>
                <p:cNvSpPr>
                  <a:spLocks noChangeArrowheads="1"/>
                </p:cNvSpPr>
                <p:nvPr/>
              </p:nvSpPr>
              <p:spPr bwMode="auto">
                <a:xfrm>
                  <a:off x="1625" y="620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58.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onderdrukt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67" name="Rectangle 153"/>
                <p:cNvSpPr>
                  <a:spLocks noChangeArrowheads="1"/>
                </p:cNvSpPr>
                <p:nvPr/>
              </p:nvSpPr>
              <p:spPr bwMode="auto">
                <a:xfrm>
                  <a:off x="1597" y="620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81" name="Group 154"/>
              <p:cNvGrpSpPr>
                <a:grpSpLocks/>
              </p:cNvGrpSpPr>
              <p:nvPr/>
            </p:nvGrpSpPr>
            <p:grpSpPr bwMode="auto">
              <a:xfrm>
                <a:off x="0" y="6570"/>
                <a:ext cx="692" cy="393"/>
                <a:chOff x="0" y="6570"/>
                <a:chExt cx="692" cy="393"/>
              </a:xfrm>
            </p:grpSpPr>
            <p:sp>
              <p:nvSpPr>
                <p:cNvPr id="11364" name="Rectangle 155"/>
                <p:cNvSpPr>
                  <a:spLocks noChangeArrowheads="1"/>
                </p:cNvSpPr>
                <p:nvPr/>
              </p:nvSpPr>
              <p:spPr bwMode="auto">
                <a:xfrm>
                  <a:off x="28" y="6598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17.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gemanipuleerd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65" name="Rectangle 156"/>
                <p:cNvSpPr>
                  <a:spLocks noChangeArrowheads="1"/>
                </p:cNvSpPr>
                <p:nvPr/>
              </p:nvSpPr>
              <p:spPr bwMode="auto">
                <a:xfrm>
                  <a:off x="0" y="657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82" name="Group 157"/>
              <p:cNvGrpSpPr>
                <a:grpSpLocks/>
              </p:cNvGrpSpPr>
              <p:nvPr/>
            </p:nvGrpSpPr>
            <p:grpSpPr bwMode="auto">
              <a:xfrm>
                <a:off x="692" y="6570"/>
                <a:ext cx="905" cy="365"/>
                <a:chOff x="692" y="6570"/>
                <a:chExt cx="905" cy="365"/>
              </a:xfrm>
            </p:grpSpPr>
            <p:sp>
              <p:nvSpPr>
                <p:cNvPr id="11362" name="Rectangle 158"/>
                <p:cNvSpPr>
                  <a:spLocks noChangeArrowheads="1"/>
                </p:cNvSpPr>
                <p:nvPr/>
              </p:nvSpPr>
              <p:spPr bwMode="auto">
                <a:xfrm>
                  <a:off x="720" y="657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38.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niet gesteund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63" name="Rectangle 159"/>
                <p:cNvSpPr>
                  <a:spLocks noChangeArrowheads="1"/>
                </p:cNvSpPr>
                <p:nvPr/>
              </p:nvSpPr>
              <p:spPr bwMode="auto">
                <a:xfrm>
                  <a:off x="692" y="657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83" name="Group 160"/>
              <p:cNvGrpSpPr>
                <a:grpSpLocks/>
              </p:cNvGrpSpPr>
              <p:nvPr/>
            </p:nvGrpSpPr>
            <p:grpSpPr bwMode="auto">
              <a:xfrm>
                <a:off x="1597" y="6570"/>
                <a:ext cx="1020" cy="365"/>
                <a:chOff x="1597" y="6570"/>
                <a:chExt cx="1020" cy="365"/>
              </a:xfrm>
            </p:grpSpPr>
            <p:sp>
              <p:nvSpPr>
                <p:cNvPr id="11360" name="Rectangle 161"/>
                <p:cNvSpPr>
                  <a:spLocks noChangeArrowheads="1"/>
                </p:cNvSpPr>
                <p:nvPr/>
              </p:nvSpPr>
              <p:spPr bwMode="auto">
                <a:xfrm>
                  <a:off x="1625" y="657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59.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ongerust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61" name="Rectangle 162"/>
                <p:cNvSpPr>
                  <a:spLocks noChangeArrowheads="1"/>
                </p:cNvSpPr>
                <p:nvPr/>
              </p:nvSpPr>
              <p:spPr bwMode="auto">
                <a:xfrm>
                  <a:off x="1597" y="657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84" name="Group 163"/>
              <p:cNvGrpSpPr>
                <a:grpSpLocks/>
              </p:cNvGrpSpPr>
              <p:nvPr/>
            </p:nvGrpSpPr>
            <p:grpSpPr bwMode="auto">
              <a:xfrm>
                <a:off x="0" y="6935"/>
                <a:ext cx="692" cy="393"/>
                <a:chOff x="0" y="6935"/>
                <a:chExt cx="692" cy="393"/>
              </a:xfrm>
            </p:grpSpPr>
            <p:sp>
              <p:nvSpPr>
                <p:cNvPr id="11358" name="Rectangle 164"/>
                <p:cNvSpPr>
                  <a:spLocks noChangeArrowheads="1"/>
                </p:cNvSpPr>
                <p:nvPr/>
              </p:nvSpPr>
              <p:spPr bwMode="auto">
                <a:xfrm>
                  <a:off x="28" y="6963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18.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getergd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59" name="Rectangle 165"/>
                <p:cNvSpPr>
                  <a:spLocks noChangeArrowheads="1"/>
                </p:cNvSpPr>
                <p:nvPr/>
              </p:nvSpPr>
              <p:spPr bwMode="auto">
                <a:xfrm>
                  <a:off x="0" y="693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85" name="Group 166"/>
              <p:cNvGrpSpPr>
                <a:grpSpLocks/>
              </p:cNvGrpSpPr>
              <p:nvPr/>
            </p:nvGrpSpPr>
            <p:grpSpPr bwMode="auto">
              <a:xfrm>
                <a:off x="692" y="6935"/>
                <a:ext cx="905" cy="365"/>
                <a:chOff x="692" y="6935"/>
                <a:chExt cx="905" cy="365"/>
              </a:xfrm>
            </p:grpSpPr>
            <p:sp>
              <p:nvSpPr>
                <p:cNvPr id="11356" name="Rectangle 167"/>
                <p:cNvSpPr>
                  <a:spLocks noChangeArrowheads="1"/>
                </p:cNvSpPr>
                <p:nvPr/>
              </p:nvSpPr>
              <p:spPr bwMode="auto">
                <a:xfrm>
                  <a:off x="720" y="693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39.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sceptisch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57" name="Rectangle 168"/>
                <p:cNvSpPr>
                  <a:spLocks noChangeArrowheads="1"/>
                </p:cNvSpPr>
                <p:nvPr/>
              </p:nvSpPr>
              <p:spPr bwMode="auto">
                <a:xfrm>
                  <a:off x="692" y="693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86" name="Group 169"/>
              <p:cNvGrpSpPr>
                <a:grpSpLocks/>
              </p:cNvGrpSpPr>
              <p:nvPr/>
            </p:nvGrpSpPr>
            <p:grpSpPr bwMode="auto">
              <a:xfrm>
                <a:off x="1597" y="6935"/>
                <a:ext cx="1020" cy="365"/>
                <a:chOff x="1597" y="6935"/>
                <a:chExt cx="1020" cy="365"/>
              </a:xfrm>
            </p:grpSpPr>
            <p:sp>
              <p:nvSpPr>
                <p:cNvPr id="11354" name="Rectangle 170"/>
                <p:cNvSpPr>
                  <a:spLocks noChangeArrowheads="1"/>
                </p:cNvSpPr>
                <p:nvPr/>
              </p:nvSpPr>
              <p:spPr bwMode="auto">
                <a:xfrm>
                  <a:off x="1625" y="693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60.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verkeerd begrepen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55" name="Rectangle 171"/>
                <p:cNvSpPr>
                  <a:spLocks noChangeArrowheads="1"/>
                </p:cNvSpPr>
                <p:nvPr/>
              </p:nvSpPr>
              <p:spPr bwMode="auto">
                <a:xfrm>
                  <a:off x="1597" y="693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11352" name="Rectangle 173"/>
              <p:cNvSpPr>
                <a:spLocks noChangeArrowheads="1"/>
              </p:cNvSpPr>
              <p:nvPr/>
            </p:nvSpPr>
            <p:spPr bwMode="auto">
              <a:xfrm>
                <a:off x="28" y="7327"/>
                <a:ext cx="63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tabLst>
                    <a:tab pos="215900" algn="l"/>
                    <a:tab pos="449263" algn="l"/>
                  </a:tabLst>
                </a:pPr>
                <a:r>
                  <a:rPr lang="nl-NL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19.</a:t>
                </a:r>
                <a:r>
                  <a:rPr lang="nl-NL" sz="1200" b="1" dirty="0">
                    <a:solidFill>
                      <a:srgbClr val="0000FF"/>
                    </a:solidFill>
                    <a:cs typeface="Times New Roman" pitchFamily="18" charset="0"/>
                  </a:rPr>
                  <a:t>  </a:t>
                </a:r>
                <a:r>
                  <a:rPr lang="nl-NL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getiranniseerd</a:t>
                </a:r>
                <a:endParaRPr lang="en-US" sz="1200" b="1" dirty="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  <a:p>
                <a:pPr eaLnBrk="0" hangingPunct="0">
                  <a:tabLst>
                    <a:tab pos="215900" algn="l"/>
                    <a:tab pos="449263" algn="l"/>
                  </a:tabLst>
                </a:pPr>
                <a:endParaRPr lang="en-US" sz="12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1487" name="Group 175"/>
              <p:cNvGrpSpPr>
                <a:grpSpLocks/>
              </p:cNvGrpSpPr>
              <p:nvPr/>
            </p:nvGrpSpPr>
            <p:grpSpPr bwMode="auto">
              <a:xfrm>
                <a:off x="692" y="7300"/>
                <a:ext cx="905" cy="365"/>
                <a:chOff x="692" y="7300"/>
                <a:chExt cx="905" cy="365"/>
              </a:xfrm>
            </p:grpSpPr>
            <p:sp>
              <p:nvSpPr>
                <p:cNvPr id="11350" name="Rectangle 176"/>
                <p:cNvSpPr>
                  <a:spLocks noChangeArrowheads="1"/>
                </p:cNvSpPr>
                <p:nvPr/>
              </p:nvSpPr>
              <p:spPr bwMode="auto">
                <a:xfrm>
                  <a:off x="720" y="730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40.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versterkt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51" name="Rectangle 177"/>
                <p:cNvSpPr>
                  <a:spLocks noChangeArrowheads="1"/>
                </p:cNvSpPr>
                <p:nvPr/>
              </p:nvSpPr>
              <p:spPr bwMode="auto">
                <a:xfrm>
                  <a:off x="692" y="730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264" name="Group 178"/>
              <p:cNvGrpSpPr>
                <a:grpSpLocks/>
              </p:cNvGrpSpPr>
              <p:nvPr/>
            </p:nvGrpSpPr>
            <p:grpSpPr bwMode="auto">
              <a:xfrm>
                <a:off x="1597" y="7300"/>
                <a:ext cx="1020" cy="365"/>
                <a:chOff x="1597" y="7300"/>
                <a:chExt cx="1020" cy="365"/>
              </a:xfrm>
            </p:grpSpPr>
            <p:sp>
              <p:nvSpPr>
                <p:cNvPr id="11348" name="Rectangle 179"/>
                <p:cNvSpPr>
                  <a:spLocks noChangeArrowheads="1"/>
                </p:cNvSpPr>
                <p:nvPr/>
              </p:nvSpPr>
              <p:spPr bwMode="auto">
                <a:xfrm>
                  <a:off x="1625" y="730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61.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ontgoocheld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49" name="Rectangle 180"/>
                <p:cNvSpPr>
                  <a:spLocks noChangeArrowheads="1"/>
                </p:cNvSpPr>
                <p:nvPr/>
              </p:nvSpPr>
              <p:spPr bwMode="auto">
                <a:xfrm>
                  <a:off x="1597" y="730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265" name="Group 181"/>
              <p:cNvGrpSpPr>
                <a:grpSpLocks/>
              </p:cNvGrpSpPr>
              <p:nvPr/>
            </p:nvGrpSpPr>
            <p:grpSpPr bwMode="auto">
              <a:xfrm>
                <a:off x="0" y="7665"/>
                <a:ext cx="692" cy="392"/>
                <a:chOff x="0" y="7665"/>
                <a:chExt cx="692" cy="392"/>
              </a:xfrm>
            </p:grpSpPr>
            <p:sp>
              <p:nvSpPr>
                <p:cNvPr id="11346" name="Rectangle 182"/>
                <p:cNvSpPr>
                  <a:spLocks noChangeArrowheads="1"/>
                </p:cNvSpPr>
                <p:nvPr/>
              </p:nvSpPr>
              <p:spPr bwMode="auto">
                <a:xfrm>
                  <a:off x="28" y="7692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20.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gewantrouwd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47" name="Rectangle 183"/>
                <p:cNvSpPr>
                  <a:spLocks noChangeArrowheads="1"/>
                </p:cNvSpPr>
                <p:nvPr/>
              </p:nvSpPr>
              <p:spPr bwMode="auto">
                <a:xfrm>
                  <a:off x="0" y="766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266" name="Group 184"/>
              <p:cNvGrpSpPr>
                <a:grpSpLocks/>
              </p:cNvGrpSpPr>
              <p:nvPr/>
            </p:nvGrpSpPr>
            <p:grpSpPr bwMode="auto">
              <a:xfrm>
                <a:off x="692" y="7665"/>
                <a:ext cx="905" cy="365"/>
                <a:chOff x="692" y="7665"/>
                <a:chExt cx="905" cy="365"/>
              </a:xfrm>
            </p:grpSpPr>
            <p:sp>
              <p:nvSpPr>
                <p:cNvPr id="11344" name="Rectangle 185"/>
                <p:cNvSpPr>
                  <a:spLocks noChangeArrowheads="1"/>
                </p:cNvSpPr>
                <p:nvPr/>
              </p:nvSpPr>
              <p:spPr bwMode="auto">
                <a:xfrm>
                  <a:off x="720" y="766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41.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niet gewaardeerd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45" name="Rectangle 186"/>
                <p:cNvSpPr>
                  <a:spLocks noChangeArrowheads="1"/>
                </p:cNvSpPr>
                <p:nvPr/>
              </p:nvSpPr>
              <p:spPr bwMode="auto">
                <a:xfrm>
                  <a:off x="692" y="766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268" name="Group 187"/>
              <p:cNvGrpSpPr>
                <a:grpSpLocks/>
              </p:cNvGrpSpPr>
              <p:nvPr/>
            </p:nvGrpSpPr>
            <p:grpSpPr bwMode="auto">
              <a:xfrm>
                <a:off x="1597" y="7665"/>
                <a:ext cx="1020" cy="365"/>
                <a:chOff x="1597" y="7665"/>
                <a:chExt cx="1020" cy="365"/>
              </a:xfrm>
            </p:grpSpPr>
            <p:sp>
              <p:nvSpPr>
                <p:cNvPr id="113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1625" y="766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62.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verlangend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43" name="Rectangle 189"/>
                <p:cNvSpPr>
                  <a:spLocks noChangeArrowheads="1"/>
                </p:cNvSpPr>
                <p:nvPr/>
              </p:nvSpPr>
              <p:spPr bwMode="auto">
                <a:xfrm>
                  <a:off x="1597" y="766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269" name="Group 190"/>
              <p:cNvGrpSpPr>
                <a:grpSpLocks/>
              </p:cNvGrpSpPr>
              <p:nvPr/>
            </p:nvGrpSpPr>
            <p:grpSpPr bwMode="auto">
              <a:xfrm>
                <a:off x="0" y="8030"/>
                <a:ext cx="692" cy="391"/>
                <a:chOff x="0" y="8030"/>
                <a:chExt cx="692" cy="391"/>
              </a:xfrm>
            </p:grpSpPr>
            <p:sp>
              <p:nvSpPr>
                <p:cNvPr id="11340" name="Rectangle 191"/>
                <p:cNvSpPr>
                  <a:spLocks noChangeArrowheads="1"/>
                </p:cNvSpPr>
                <p:nvPr/>
              </p:nvSpPr>
              <p:spPr bwMode="auto">
                <a:xfrm>
                  <a:off x="28" y="8056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21.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haatdragend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41" name="Rectangle 192"/>
                <p:cNvSpPr>
                  <a:spLocks noChangeArrowheads="1"/>
                </p:cNvSpPr>
                <p:nvPr/>
              </p:nvSpPr>
              <p:spPr bwMode="auto">
                <a:xfrm>
                  <a:off x="0" y="803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270" name="Group 193"/>
              <p:cNvGrpSpPr>
                <a:grpSpLocks/>
              </p:cNvGrpSpPr>
              <p:nvPr/>
            </p:nvGrpSpPr>
            <p:grpSpPr bwMode="auto">
              <a:xfrm>
                <a:off x="692" y="8030"/>
                <a:ext cx="905" cy="365"/>
                <a:chOff x="692" y="8030"/>
                <a:chExt cx="905" cy="365"/>
              </a:xfrm>
            </p:grpSpPr>
            <p:sp>
              <p:nvSpPr>
                <p:cNvPr id="11338" name="Rectangle 194"/>
                <p:cNvSpPr>
                  <a:spLocks noChangeArrowheads="1"/>
                </p:cNvSpPr>
                <p:nvPr/>
              </p:nvSpPr>
              <p:spPr bwMode="auto">
                <a:xfrm>
                  <a:off x="720" y="803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42.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schuldig vertrouwd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39" name="Rectangle 195"/>
                <p:cNvSpPr>
                  <a:spLocks noChangeArrowheads="1"/>
                </p:cNvSpPr>
                <p:nvPr/>
              </p:nvSpPr>
              <p:spPr bwMode="auto">
                <a:xfrm>
                  <a:off x="692" y="803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273" name="Group 196"/>
              <p:cNvGrpSpPr>
                <a:grpSpLocks/>
              </p:cNvGrpSpPr>
              <p:nvPr/>
            </p:nvGrpSpPr>
            <p:grpSpPr bwMode="auto">
              <a:xfrm>
                <a:off x="1597" y="8030"/>
                <a:ext cx="1020" cy="365"/>
                <a:chOff x="1597" y="8030"/>
                <a:chExt cx="1020" cy="365"/>
              </a:xfrm>
            </p:grpSpPr>
            <p:sp>
              <p:nvSpPr>
                <p:cNvPr id="11336" name="Rectangle 197"/>
                <p:cNvSpPr>
                  <a:spLocks noChangeArrowheads="1"/>
                </p:cNvSpPr>
                <p:nvPr/>
              </p:nvSpPr>
              <p:spPr bwMode="auto">
                <a:xfrm>
                  <a:off x="1625" y="803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63.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gebruikt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37" name="Rectangle 198"/>
                <p:cNvSpPr>
                  <a:spLocks noChangeArrowheads="1"/>
                </p:cNvSpPr>
                <p:nvPr/>
              </p:nvSpPr>
              <p:spPr bwMode="auto">
                <a:xfrm>
                  <a:off x="1597" y="803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  <p:sp>
          <p:nvSpPr>
            <p:cNvPr id="11271" name="Rectangle 217"/>
            <p:cNvSpPr>
              <a:spLocks noChangeArrowheads="1"/>
            </p:cNvSpPr>
            <p:nvPr/>
          </p:nvSpPr>
          <p:spPr bwMode="auto">
            <a:xfrm>
              <a:off x="-3" y="704"/>
              <a:ext cx="2623" cy="858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>
                <a:solidFill>
                  <a:srgbClr val="0000FF"/>
                </a:solidFill>
              </a:endParaRPr>
            </a:p>
          </p:txBody>
        </p:sp>
      </p:grpSp>
      <p:pic>
        <p:nvPicPr>
          <p:cNvPr id="11267" name="Picture 218" descr="C:\Documents and Settings\Eigenaar\Mijn documenten\Mijn Afbeeldingen\afb\nlp\Black_Backed_Jackal_color.jpg"/>
          <p:cNvPicPr>
            <a:picLocks noChangeAspect="1" noChangeArrowheads="1"/>
          </p:cNvPicPr>
          <p:nvPr/>
        </p:nvPicPr>
        <p:blipFill>
          <a:blip r:embed="rId2" cstate="email">
            <a:lum bright="12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76200"/>
            <a:ext cx="24193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" name="Tekstvak 220"/>
          <p:cNvSpPr txBox="1"/>
          <p:nvPr/>
        </p:nvSpPr>
        <p:spPr>
          <a:xfrm>
            <a:off x="179512" y="188913"/>
            <a:ext cx="70567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5900" algn="l"/>
              </a:tabLst>
              <a:defRPr/>
            </a:pPr>
            <a:r>
              <a:rPr lang="nl-NL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Gevoelens bij onvervulde behoeften</a:t>
            </a:r>
            <a:endParaRPr lang="nl-NL" sz="2800" dirty="0">
              <a:solidFill>
                <a:schemeClr val="accent6"/>
              </a:solidFill>
            </a:endParaRPr>
          </a:p>
        </p:txBody>
      </p:sp>
      <p:sp>
        <p:nvSpPr>
          <p:cNvPr id="222" name="Rechthoek 221"/>
          <p:cNvSpPr>
            <a:spLocks noChangeArrowheads="1"/>
          </p:cNvSpPr>
          <p:nvPr/>
        </p:nvSpPr>
        <p:spPr bwMode="auto">
          <a:xfrm>
            <a:off x="250825" y="1052513"/>
            <a:ext cx="6842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15900" algn="l"/>
                <a:tab pos="449263" algn="l"/>
              </a:tabLst>
            </a:pPr>
            <a:r>
              <a:rPr lang="nl-NL" sz="24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Ik heb het ‘idee’ dat jij mij dit aandoet</a:t>
            </a:r>
            <a:endParaRPr lang="en-US" sz="24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557338"/>
            <a:ext cx="5410200" cy="1501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6000" b="1">
                <a:solidFill>
                  <a:srgbClr val="FF0000"/>
                </a:solidFill>
                <a:latin typeface="Arial" charset="0"/>
              </a:rPr>
              <a:t>3. Behoeftes </a:t>
            </a:r>
            <a:br>
              <a:rPr lang="nl-NL" sz="6000" b="1">
                <a:solidFill>
                  <a:srgbClr val="FF0000"/>
                </a:solidFill>
                <a:latin typeface="Arial" charset="0"/>
              </a:rPr>
            </a:br>
            <a:r>
              <a:rPr lang="nl-NL" sz="6000" b="1">
                <a:solidFill>
                  <a:srgbClr val="FF0000"/>
                </a:solidFill>
                <a:latin typeface="Arial" charset="0"/>
              </a:rPr>
              <a:t>   erkennen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886200"/>
            <a:ext cx="6192838" cy="1752600"/>
          </a:xfrm>
        </p:spPr>
        <p:txBody>
          <a:bodyPr>
            <a:normAutofit fontScale="92500" lnSpcReduction="20000"/>
          </a:bodyPr>
          <a:lstStyle/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Verbind je gevoel met je behoefte.</a:t>
            </a:r>
          </a:p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“Ik voel me....., omdat ik behoefte heb aan...............”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Afbeelding 217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-27384"/>
            <a:ext cx="19077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86"/>
          <p:cNvGrpSpPr>
            <a:grpSpLocks/>
          </p:cNvGrpSpPr>
          <p:nvPr/>
        </p:nvGrpSpPr>
        <p:grpSpPr bwMode="auto">
          <a:xfrm>
            <a:off x="304800" y="1101725"/>
            <a:ext cx="1676400" cy="5451475"/>
            <a:chOff x="-3" y="-39"/>
            <a:chExt cx="766" cy="8437"/>
          </a:xfrm>
        </p:grpSpPr>
        <p:grpSp>
          <p:nvGrpSpPr>
            <p:cNvPr id="3" name="Group 584"/>
            <p:cNvGrpSpPr>
              <a:grpSpLocks/>
            </p:cNvGrpSpPr>
            <p:nvPr/>
          </p:nvGrpSpPr>
          <p:grpSpPr bwMode="auto">
            <a:xfrm>
              <a:off x="0" y="-39"/>
              <a:ext cx="762" cy="8434"/>
              <a:chOff x="0" y="-39"/>
              <a:chExt cx="762" cy="8434"/>
            </a:xfrm>
          </p:grpSpPr>
          <p:grpSp>
            <p:nvGrpSpPr>
              <p:cNvPr id="4" name="Group 539"/>
              <p:cNvGrpSpPr>
                <a:grpSpLocks/>
              </p:cNvGrpSpPr>
              <p:nvPr/>
            </p:nvGrpSpPr>
            <p:grpSpPr bwMode="auto">
              <a:xfrm>
                <a:off x="0" y="-39"/>
                <a:ext cx="760" cy="481"/>
                <a:chOff x="0" y="-39"/>
                <a:chExt cx="760" cy="481"/>
              </a:xfrm>
            </p:grpSpPr>
            <p:sp>
              <p:nvSpPr>
                <p:cNvPr id="11480" name="Rectangle 515"/>
                <p:cNvSpPr>
                  <a:spLocks noChangeArrowheads="1"/>
                </p:cNvSpPr>
                <p:nvPr/>
              </p:nvSpPr>
              <p:spPr bwMode="auto">
                <a:xfrm>
                  <a:off x="28" y="-39"/>
                  <a:ext cx="704" cy="4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73038" algn="l"/>
                      <a:tab pos="215900" algn="l"/>
                    </a:tabLst>
                    <a:defRPr/>
                  </a:pPr>
                  <a:r>
                    <a:rPr lang="nl-NL" sz="1400" b="1" i="1" dirty="0">
                      <a:solidFill>
                        <a:schemeClr val="accent6"/>
                      </a:solidFill>
                      <a:latin typeface="Arial" charset="0"/>
                      <a:ea typeface="MS Mincho" pitchFamily="49" charset="-128"/>
                    </a:rPr>
                    <a:t>Eigenheid</a:t>
                  </a:r>
                  <a:endParaRPr lang="en-US" sz="1400" b="1" dirty="0">
                    <a:solidFill>
                      <a:schemeClr val="accent6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73038" algn="l"/>
                      <a:tab pos="215900" algn="l"/>
                    </a:tabLst>
                    <a:defRPr/>
                  </a:pPr>
                  <a:endParaRPr lang="en-US" sz="1200" b="1" dirty="0">
                    <a:latin typeface="Arial" charset="0"/>
                  </a:endParaRPr>
                </a:p>
              </p:txBody>
            </p:sp>
            <p:sp>
              <p:nvSpPr>
                <p:cNvPr id="13529" name="Rectangle 53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5" name="Group 541"/>
              <p:cNvGrpSpPr>
                <a:grpSpLocks/>
              </p:cNvGrpSpPr>
              <p:nvPr/>
            </p:nvGrpSpPr>
            <p:grpSpPr bwMode="auto">
              <a:xfrm>
                <a:off x="0" y="365"/>
                <a:ext cx="760" cy="365"/>
                <a:chOff x="0" y="365"/>
                <a:chExt cx="760" cy="365"/>
              </a:xfrm>
            </p:grpSpPr>
            <p:sp>
              <p:nvSpPr>
                <p:cNvPr id="13526" name="Rectangle 516"/>
                <p:cNvSpPr>
                  <a:spLocks noChangeArrowheads="1"/>
                </p:cNvSpPr>
                <p:nvPr/>
              </p:nvSpPr>
              <p:spPr bwMode="auto">
                <a:xfrm>
                  <a:off x="28" y="36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Authenticiteit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27" name="Rectangle 540"/>
                <p:cNvSpPr>
                  <a:spLocks noChangeArrowheads="1"/>
                </p:cNvSpPr>
                <p:nvPr/>
              </p:nvSpPr>
              <p:spPr bwMode="auto">
                <a:xfrm>
                  <a:off x="0" y="36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6" name="Group 543"/>
              <p:cNvGrpSpPr>
                <a:grpSpLocks/>
              </p:cNvGrpSpPr>
              <p:nvPr/>
            </p:nvGrpSpPr>
            <p:grpSpPr bwMode="auto">
              <a:xfrm>
                <a:off x="0" y="730"/>
                <a:ext cx="760" cy="365"/>
                <a:chOff x="0" y="730"/>
                <a:chExt cx="760" cy="365"/>
              </a:xfrm>
            </p:grpSpPr>
            <p:sp>
              <p:nvSpPr>
                <p:cNvPr id="13524" name="Rectangle 517"/>
                <p:cNvSpPr>
                  <a:spLocks noChangeArrowheads="1"/>
                </p:cNvSpPr>
                <p:nvPr/>
              </p:nvSpPr>
              <p:spPr bwMode="auto">
                <a:xfrm>
                  <a:off x="28" y="73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2.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Autonomie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 dirty="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25" name="Rectangle 542"/>
                <p:cNvSpPr>
                  <a:spLocks noChangeArrowheads="1"/>
                </p:cNvSpPr>
                <p:nvPr/>
              </p:nvSpPr>
              <p:spPr bwMode="auto">
                <a:xfrm>
                  <a:off x="0" y="73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7" name="Group 545"/>
              <p:cNvGrpSpPr>
                <a:grpSpLocks/>
              </p:cNvGrpSpPr>
              <p:nvPr/>
            </p:nvGrpSpPr>
            <p:grpSpPr bwMode="auto">
              <a:xfrm>
                <a:off x="0" y="1095"/>
                <a:ext cx="760" cy="365"/>
                <a:chOff x="0" y="1095"/>
                <a:chExt cx="760" cy="365"/>
              </a:xfrm>
            </p:grpSpPr>
            <p:sp>
              <p:nvSpPr>
                <p:cNvPr id="13522" name="Rectangle 518"/>
                <p:cNvSpPr>
                  <a:spLocks noChangeArrowheads="1"/>
                </p:cNvSpPr>
                <p:nvPr/>
              </p:nvSpPr>
              <p:spPr bwMode="auto">
                <a:xfrm>
                  <a:off x="28" y="109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Creativiteit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23" name="Rectangle 544"/>
                <p:cNvSpPr>
                  <a:spLocks noChangeArrowheads="1"/>
                </p:cNvSpPr>
                <p:nvPr/>
              </p:nvSpPr>
              <p:spPr bwMode="auto">
                <a:xfrm>
                  <a:off x="0" y="109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8" name="Group 547"/>
              <p:cNvGrpSpPr>
                <a:grpSpLocks/>
              </p:cNvGrpSpPr>
              <p:nvPr/>
            </p:nvGrpSpPr>
            <p:grpSpPr bwMode="auto">
              <a:xfrm>
                <a:off x="0" y="1460"/>
                <a:ext cx="760" cy="365"/>
                <a:chOff x="0" y="1460"/>
                <a:chExt cx="760" cy="365"/>
              </a:xfrm>
            </p:grpSpPr>
            <p:sp>
              <p:nvSpPr>
                <p:cNvPr id="13520" name="Rectangle 519"/>
                <p:cNvSpPr>
                  <a:spLocks noChangeArrowheads="1"/>
                </p:cNvSpPr>
                <p:nvPr/>
              </p:nvSpPr>
              <p:spPr bwMode="auto">
                <a:xfrm>
                  <a:off x="28" y="146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Integriteit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21" name="Rectangle 546"/>
                <p:cNvSpPr>
                  <a:spLocks noChangeArrowheads="1"/>
                </p:cNvSpPr>
                <p:nvPr/>
              </p:nvSpPr>
              <p:spPr bwMode="auto">
                <a:xfrm>
                  <a:off x="0" y="146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9" name="Group 549"/>
              <p:cNvGrpSpPr>
                <a:grpSpLocks/>
              </p:cNvGrpSpPr>
              <p:nvPr/>
            </p:nvGrpSpPr>
            <p:grpSpPr bwMode="auto">
              <a:xfrm>
                <a:off x="0" y="1825"/>
                <a:ext cx="760" cy="365"/>
                <a:chOff x="0" y="1825"/>
                <a:chExt cx="760" cy="365"/>
              </a:xfrm>
            </p:grpSpPr>
            <p:sp>
              <p:nvSpPr>
                <p:cNvPr id="13518" name="Rectangle 520"/>
                <p:cNvSpPr>
                  <a:spLocks noChangeArrowheads="1"/>
                </p:cNvSpPr>
                <p:nvPr/>
              </p:nvSpPr>
              <p:spPr bwMode="auto">
                <a:xfrm>
                  <a:off x="28" y="182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Zelfexpressie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19" name="Rectangle 548"/>
                <p:cNvSpPr>
                  <a:spLocks noChangeArrowheads="1"/>
                </p:cNvSpPr>
                <p:nvPr/>
              </p:nvSpPr>
              <p:spPr bwMode="auto">
                <a:xfrm>
                  <a:off x="0" y="182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0" name="Group 551"/>
              <p:cNvGrpSpPr>
                <a:grpSpLocks/>
              </p:cNvGrpSpPr>
              <p:nvPr/>
            </p:nvGrpSpPr>
            <p:grpSpPr bwMode="auto">
              <a:xfrm>
                <a:off x="0" y="2190"/>
                <a:ext cx="760" cy="369"/>
                <a:chOff x="0" y="2190"/>
                <a:chExt cx="760" cy="369"/>
              </a:xfrm>
            </p:grpSpPr>
            <p:sp>
              <p:nvSpPr>
                <p:cNvPr id="11468" name="Rectangle 521"/>
                <p:cNvSpPr>
                  <a:spLocks noChangeArrowheads="1"/>
                </p:cNvSpPr>
                <p:nvPr/>
              </p:nvSpPr>
              <p:spPr bwMode="auto">
                <a:xfrm>
                  <a:off x="28" y="2189"/>
                  <a:ext cx="704" cy="3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73038" algn="l"/>
                      <a:tab pos="215900" algn="l"/>
                    </a:tabLst>
                    <a:defRPr/>
                  </a:pPr>
                  <a:r>
                    <a:rPr lang="nl-NL" sz="1400" b="1" i="1" dirty="0">
                      <a:solidFill>
                        <a:schemeClr val="accent6"/>
                      </a:solidFill>
                      <a:latin typeface="Arial" charset="0"/>
                      <a:ea typeface="MS Mincho" pitchFamily="49" charset="-128"/>
                    </a:rPr>
                    <a:t>Emotioneel</a:t>
                  </a:r>
                  <a:endParaRPr lang="en-US" sz="1400" b="1" i="1" dirty="0">
                    <a:solidFill>
                      <a:schemeClr val="accent6"/>
                    </a:solidFill>
                    <a:latin typeface="Arial" charset="0"/>
                    <a:ea typeface="MS Mincho" pitchFamily="49" charset="-128"/>
                  </a:endParaRPr>
                </a:p>
                <a:p>
                  <a:pPr eaLnBrk="0" hangingPunct="0">
                    <a:tabLst>
                      <a:tab pos="173038" algn="l"/>
                      <a:tab pos="215900" algn="l"/>
                    </a:tabLst>
                    <a:defRPr/>
                  </a:pPr>
                  <a:endParaRPr lang="en-US" sz="1200" b="1" dirty="0">
                    <a:latin typeface="Arial" charset="0"/>
                  </a:endParaRPr>
                </a:p>
              </p:txBody>
            </p:sp>
            <p:sp>
              <p:nvSpPr>
                <p:cNvPr id="13517" name="Rectangle 550"/>
                <p:cNvSpPr>
                  <a:spLocks noChangeArrowheads="1"/>
                </p:cNvSpPr>
                <p:nvPr/>
              </p:nvSpPr>
              <p:spPr bwMode="auto">
                <a:xfrm>
                  <a:off x="0" y="219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1" name="Group 553"/>
              <p:cNvGrpSpPr>
                <a:grpSpLocks/>
              </p:cNvGrpSpPr>
              <p:nvPr/>
            </p:nvGrpSpPr>
            <p:grpSpPr bwMode="auto">
              <a:xfrm>
                <a:off x="0" y="2555"/>
                <a:ext cx="760" cy="365"/>
                <a:chOff x="0" y="2555"/>
                <a:chExt cx="760" cy="365"/>
              </a:xfrm>
            </p:grpSpPr>
            <p:sp>
              <p:nvSpPr>
                <p:cNvPr id="13514" name="Rectangle 522"/>
                <p:cNvSpPr>
                  <a:spLocks noChangeArrowheads="1"/>
                </p:cNvSpPr>
                <p:nvPr/>
              </p:nvSpPr>
              <p:spPr bwMode="auto">
                <a:xfrm>
                  <a:off x="28" y="255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6.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Acceptatie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15" name="Rectangle 552"/>
                <p:cNvSpPr>
                  <a:spLocks noChangeArrowheads="1"/>
                </p:cNvSpPr>
                <p:nvPr/>
              </p:nvSpPr>
              <p:spPr bwMode="auto">
                <a:xfrm>
                  <a:off x="0" y="255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2" name="Group 555"/>
              <p:cNvGrpSpPr>
                <a:grpSpLocks/>
              </p:cNvGrpSpPr>
              <p:nvPr/>
            </p:nvGrpSpPr>
            <p:grpSpPr bwMode="auto">
              <a:xfrm>
                <a:off x="0" y="2920"/>
                <a:ext cx="760" cy="365"/>
                <a:chOff x="0" y="2920"/>
                <a:chExt cx="760" cy="365"/>
              </a:xfrm>
            </p:grpSpPr>
            <p:sp>
              <p:nvSpPr>
                <p:cNvPr id="13512" name="Rectangle 523"/>
                <p:cNvSpPr>
                  <a:spLocks noChangeArrowheads="1"/>
                </p:cNvSpPr>
                <p:nvPr/>
              </p:nvSpPr>
              <p:spPr bwMode="auto">
                <a:xfrm>
                  <a:off x="28" y="292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7.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Bijdragen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13" name="Rectangle 554"/>
                <p:cNvSpPr>
                  <a:spLocks noChangeArrowheads="1"/>
                </p:cNvSpPr>
                <p:nvPr/>
              </p:nvSpPr>
              <p:spPr bwMode="auto">
                <a:xfrm>
                  <a:off x="0" y="292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" name="Group 557"/>
              <p:cNvGrpSpPr>
                <a:grpSpLocks/>
              </p:cNvGrpSpPr>
              <p:nvPr/>
            </p:nvGrpSpPr>
            <p:grpSpPr bwMode="auto">
              <a:xfrm>
                <a:off x="0" y="3285"/>
                <a:ext cx="760" cy="365"/>
                <a:chOff x="0" y="3285"/>
                <a:chExt cx="760" cy="365"/>
              </a:xfrm>
            </p:grpSpPr>
            <p:sp>
              <p:nvSpPr>
                <p:cNvPr id="13510" name="Rectangle 524"/>
                <p:cNvSpPr>
                  <a:spLocks noChangeArrowheads="1"/>
                </p:cNvSpPr>
                <p:nvPr/>
              </p:nvSpPr>
              <p:spPr bwMode="auto">
                <a:xfrm>
                  <a:off x="28" y="328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8.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Delen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11" name="Rectangle 556"/>
                <p:cNvSpPr>
                  <a:spLocks noChangeArrowheads="1"/>
                </p:cNvSpPr>
                <p:nvPr/>
              </p:nvSpPr>
              <p:spPr bwMode="auto">
                <a:xfrm>
                  <a:off x="0" y="328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4" name="Group 559"/>
              <p:cNvGrpSpPr>
                <a:grpSpLocks/>
              </p:cNvGrpSpPr>
              <p:nvPr/>
            </p:nvGrpSpPr>
            <p:grpSpPr bwMode="auto">
              <a:xfrm>
                <a:off x="0" y="3650"/>
                <a:ext cx="760" cy="365"/>
                <a:chOff x="0" y="3650"/>
                <a:chExt cx="760" cy="365"/>
              </a:xfrm>
            </p:grpSpPr>
            <p:sp>
              <p:nvSpPr>
                <p:cNvPr id="13508" name="Rectangle 525"/>
                <p:cNvSpPr>
                  <a:spLocks noChangeArrowheads="1"/>
                </p:cNvSpPr>
                <p:nvPr/>
              </p:nvSpPr>
              <p:spPr bwMode="auto">
                <a:xfrm>
                  <a:off x="28" y="365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9.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Erkenning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09" name="Rectangle 558"/>
                <p:cNvSpPr>
                  <a:spLocks noChangeArrowheads="1"/>
                </p:cNvSpPr>
                <p:nvPr/>
              </p:nvSpPr>
              <p:spPr bwMode="auto">
                <a:xfrm>
                  <a:off x="0" y="365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5" name="Group 561"/>
              <p:cNvGrpSpPr>
                <a:grpSpLocks/>
              </p:cNvGrpSpPr>
              <p:nvPr/>
            </p:nvGrpSpPr>
            <p:grpSpPr bwMode="auto">
              <a:xfrm>
                <a:off x="0" y="4015"/>
                <a:ext cx="760" cy="365"/>
                <a:chOff x="0" y="4015"/>
                <a:chExt cx="760" cy="365"/>
              </a:xfrm>
            </p:grpSpPr>
            <p:sp>
              <p:nvSpPr>
                <p:cNvPr id="13506" name="Rectangle 526"/>
                <p:cNvSpPr>
                  <a:spLocks noChangeArrowheads="1"/>
                </p:cNvSpPr>
                <p:nvPr/>
              </p:nvSpPr>
              <p:spPr bwMode="auto">
                <a:xfrm>
                  <a:off x="28" y="401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10.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Geruststelling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07" name="Rectangle 560"/>
                <p:cNvSpPr>
                  <a:spLocks noChangeArrowheads="1"/>
                </p:cNvSpPr>
                <p:nvPr/>
              </p:nvSpPr>
              <p:spPr bwMode="auto">
                <a:xfrm>
                  <a:off x="0" y="401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6" name="Group 563"/>
              <p:cNvGrpSpPr>
                <a:grpSpLocks/>
              </p:cNvGrpSpPr>
              <p:nvPr/>
            </p:nvGrpSpPr>
            <p:grpSpPr bwMode="auto">
              <a:xfrm>
                <a:off x="0" y="4380"/>
                <a:ext cx="760" cy="365"/>
                <a:chOff x="0" y="4380"/>
                <a:chExt cx="760" cy="365"/>
              </a:xfrm>
            </p:grpSpPr>
            <p:sp>
              <p:nvSpPr>
                <p:cNvPr id="13504" name="Rectangle 527"/>
                <p:cNvSpPr>
                  <a:spLocks noChangeArrowheads="1"/>
                </p:cNvSpPr>
                <p:nvPr/>
              </p:nvSpPr>
              <p:spPr bwMode="auto">
                <a:xfrm>
                  <a:off x="28" y="438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11.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Mededogen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05" name="Rectangle 562"/>
                <p:cNvSpPr>
                  <a:spLocks noChangeArrowheads="1"/>
                </p:cNvSpPr>
                <p:nvPr/>
              </p:nvSpPr>
              <p:spPr bwMode="auto">
                <a:xfrm>
                  <a:off x="0" y="438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7" name="Group 565"/>
              <p:cNvGrpSpPr>
                <a:grpSpLocks/>
              </p:cNvGrpSpPr>
              <p:nvPr/>
            </p:nvGrpSpPr>
            <p:grpSpPr bwMode="auto">
              <a:xfrm>
                <a:off x="0" y="4745"/>
                <a:ext cx="760" cy="365"/>
                <a:chOff x="0" y="4745"/>
                <a:chExt cx="760" cy="365"/>
              </a:xfrm>
            </p:grpSpPr>
            <p:sp>
              <p:nvSpPr>
                <p:cNvPr id="13502" name="Rectangle 528"/>
                <p:cNvSpPr>
                  <a:spLocks noChangeArrowheads="1"/>
                </p:cNvSpPr>
                <p:nvPr/>
              </p:nvSpPr>
              <p:spPr bwMode="auto">
                <a:xfrm>
                  <a:off x="28" y="474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12.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Nabijheid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03" name="Rectangle 564"/>
                <p:cNvSpPr>
                  <a:spLocks noChangeArrowheads="1"/>
                </p:cNvSpPr>
                <p:nvPr/>
              </p:nvSpPr>
              <p:spPr bwMode="auto">
                <a:xfrm>
                  <a:off x="0" y="474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8" name="Group 567"/>
              <p:cNvGrpSpPr>
                <a:grpSpLocks/>
              </p:cNvGrpSpPr>
              <p:nvPr/>
            </p:nvGrpSpPr>
            <p:grpSpPr bwMode="auto">
              <a:xfrm>
                <a:off x="0" y="5110"/>
                <a:ext cx="762" cy="365"/>
                <a:chOff x="0" y="5110"/>
                <a:chExt cx="762" cy="365"/>
              </a:xfrm>
            </p:grpSpPr>
            <p:sp>
              <p:nvSpPr>
                <p:cNvPr id="13500" name="Rectangle 529"/>
                <p:cNvSpPr>
                  <a:spLocks noChangeArrowheads="1"/>
                </p:cNvSpPr>
                <p:nvPr/>
              </p:nvSpPr>
              <p:spPr bwMode="auto">
                <a:xfrm>
                  <a:off x="28" y="5110"/>
                  <a:ext cx="73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13.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Ondersteuning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 dirty="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01" name="Rectangle 566"/>
                <p:cNvSpPr>
                  <a:spLocks noChangeArrowheads="1"/>
                </p:cNvSpPr>
                <p:nvPr/>
              </p:nvSpPr>
              <p:spPr bwMode="auto">
                <a:xfrm>
                  <a:off x="0" y="511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9" name="Group 569"/>
              <p:cNvGrpSpPr>
                <a:grpSpLocks/>
              </p:cNvGrpSpPr>
              <p:nvPr/>
            </p:nvGrpSpPr>
            <p:grpSpPr bwMode="auto">
              <a:xfrm>
                <a:off x="0" y="5457"/>
                <a:ext cx="760" cy="383"/>
                <a:chOff x="0" y="5457"/>
                <a:chExt cx="760" cy="383"/>
              </a:xfrm>
            </p:grpSpPr>
            <p:sp>
              <p:nvSpPr>
                <p:cNvPr id="13498" name="Rectangle 530"/>
                <p:cNvSpPr>
                  <a:spLocks noChangeArrowheads="1"/>
                </p:cNvSpPr>
                <p:nvPr/>
              </p:nvSpPr>
              <p:spPr bwMode="auto">
                <a:xfrm>
                  <a:off x="38" y="5457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14.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Respect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 dirty="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99" name="Rectangle 568"/>
                <p:cNvSpPr>
                  <a:spLocks noChangeArrowheads="1"/>
                </p:cNvSpPr>
                <p:nvPr/>
              </p:nvSpPr>
              <p:spPr bwMode="auto">
                <a:xfrm>
                  <a:off x="0" y="547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20" name="Group 571"/>
              <p:cNvGrpSpPr>
                <a:grpSpLocks/>
              </p:cNvGrpSpPr>
              <p:nvPr/>
            </p:nvGrpSpPr>
            <p:grpSpPr bwMode="auto">
              <a:xfrm>
                <a:off x="0" y="5840"/>
                <a:ext cx="760" cy="365"/>
                <a:chOff x="0" y="5840"/>
                <a:chExt cx="760" cy="365"/>
              </a:xfrm>
            </p:grpSpPr>
            <p:sp>
              <p:nvSpPr>
                <p:cNvPr id="13496" name="Rectangle 531"/>
                <p:cNvSpPr>
                  <a:spLocks noChangeArrowheads="1"/>
                </p:cNvSpPr>
                <p:nvPr/>
              </p:nvSpPr>
              <p:spPr bwMode="auto">
                <a:xfrm>
                  <a:off x="28" y="584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15.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Tederheid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97" name="Rectangle 570"/>
                <p:cNvSpPr>
                  <a:spLocks noChangeArrowheads="1"/>
                </p:cNvSpPr>
                <p:nvPr/>
              </p:nvSpPr>
              <p:spPr bwMode="auto">
                <a:xfrm>
                  <a:off x="0" y="584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21" name="Group 573"/>
              <p:cNvGrpSpPr>
                <a:grpSpLocks/>
              </p:cNvGrpSpPr>
              <p:nvPr/>
            </p:nvGrpSpPr>
            <p:grpSpPr bwMode="auto">
              <a:xfrm>
                <a:off x="0" y="6205"/>
                <a:ext cx="760" cy="365"/>
                <a:chOff x="0" y="6205"/>
                <a:chExt cx="760" cy="365"/>
              </a:xfrm>
            </p:grpSpPr>
            <p:sp>
              <p:nvSpPr>
                <p:cNvPr id="13494" name="Rectangle 532"/>
                <p:cNvSpPr>
                  <a:spLocks noChangeArrowheads="1"/>
                </p:cNvSpPr>
                <p:nvPr/>
              </p:nvSpPr>
              <p:spPr bwMode="auto">
                <a:xfrm>
                  <a:off x="28" y="620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16.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Veiligheid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95" name="Rectangle 572"/>
                <p:cNvSpPr>
                  <a:spLocks noChangeArrowheads="1"/>
                </p:cNvSpPr>
                <p:nvPr/>
              </p:nvSpPr>
              <p:spPr bwMode="auto">
                <a:xfrm>
                  <a:off x="0" y="620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22" name="Group 575"/>
              <p:cNvGrpSpPr>
                <a:grpSpLocks/>
              </p:cNvGrpSpPr>
              <p:nvPr/>
            </p:nvGrpSpPr>
            <p:grpSpPr bwMode="auto">
              <a:xfrm>
                <a:off x="0" y="6570"/>
                <a:ext cx="760" cy="365"/>
                <a:chOff x="0" y="6570"/>
                <a:chExt cx="760" cy="365"/>
              </a:xfrm>
            </p:grpSpPr>
            <p:sp>
              <p:nvSpPr>
                <p:cNvPr id="13492" name="Rectangle 533"/>
                <p:cNvSpPr>
                  <a:spLocks noChangeArrowheads="1"/>
                </p:cNvSpPr>
                <p:nvPr/>
              </p:nvSpPr>
              <p:spPr bwMode="auto">
                <a:xfrm>
                  <a:off x="28" y="657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17.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Verbinding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93" name="Rectangle 574"/>
                <p:cNvSpPr>
                  <a:spLocks noChangeArrowheads="1"/>
                </p:cNvSpPr>
                <p:nvPr/>
              </p:nvSpPr>
              <p:spPr bwMode="auto">
                <a:xfrm>
                  <a:off x="0" y="657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23" name="Group 577"/>
              <p:cNvGrpSpPr>
                <a:grpSpLocks/>
              </p:cNvGrpSpPr>
              <p:nvPr/>
            </p:nvGrpSpPr>
            <p:grpSpPr bwMode="auto">
              <a:xfrm>
                <a:off x="0" y="6935"/>
                <a:ext cx="760" cy="365"/>
                <a:chOff x="0" y="6935"/>
                <a:chExt cx="760" cy="365"/>
              </a:xfrm>
            </p:grpSpPr>
            <p:sp>
              <p:nvSpPr>
                <p:cNvPr id="13490" name="Rectangle 534"/>
                <p:cNvSpPr>
                  <a:spLocks noChangeArrowheads="1"/>
                </p:cNvSpPr>
                <p:nvPr/>
              </p:nvSpPr>
              <p:spPr bwMode="auto">
                <a:xfrm>
                  <a:off x="28" y="693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18.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Vertrouwen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91" name="Rectangle 576"/>
                <p:cNvSpPr>
                  <a:spLocks noChangeArrowheads="1"/>
                </p:cNvSpPr>
                <p:nvPr/>
              </p:nvSpPr>
              <p:spPr bwMode="auto">
                <a:xfrm>
                  <a:off x="0" y="693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24" name="Group 579"/>
              <p:cNvGrpSpPr>
                <a:grpSpLocks/>
              </p:cNvGrpSpPr>
              <p:nvPr/>
            </p:nvGrpSpPr>
            <p:grpSpPr bwMode="auto">
              <a:xfrm>
                <a:off x="0" y="7300"/>
                <a:ext cx="760" cy="365"/>
                <a:chOff x="0" y="7300"/>
                <a:chExt cx="760" cy="365"/>
              </a:xfrm>
            </p:grpSpPr>
            <p:sp>
              <p:nvSpPr>
                <p:cNvPr id="13488" name="Rectangle 535"/>
                <p:cNvSpPr>
                  <a:spLocks noChangeArrowheads="1"/>
                </p:cNvSpPr>
                <p:nvPr/>
              </p:nvSpPr>
              <p:spPr bwMode="auto">
                <a:xfrm>
                  <a:off x="28" y="730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19.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Warmte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89" name="Rectangle 578"/>
                <p:cNvSpPr>
                  <a:spLocks noChangeArrowheads="1"/>
                </p:cNvSpPr>
                <p:nvPr/>
              </p:nvSpPr>
              <p:spPr bwMode="auto">
                <a:xfrm>
                  <a:off x="0" y="730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25" name="Group 581"/>
              <p:cNvGrpSpPr>
                <a:grpSpLocks/>
              </p:cNvGrpSpPr>
              <p:nvPr/>
            </p:nvGrpSpPr>
            <p:grpSpPr bwMode="auto">
              <a:xfrm>
                <a:off x="0" y="7665"/>
                <a:ext cx="760" cy="365"/>
                <a:chOff x="0" y="7665"/>
                <a:chExt cx="760" cy="365"/>
              </a:xfrm>
            </p:grpSpPr>
            <p:sp>
              <p:nvSpPr>
                <p:cNvPr id="13486" name="Rectangle 536"/>
                <p:cNvSpPr>
                  <a:spLocks noChangeArrowheads="1"/>
                </p:cNvSpPr>
                <p:nvPr/>
              </p:nvSpPr>
              <p:spPr bwMode="auto">
                <a:xfrm>
                  <a:off x="28" y="766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20.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Zekerheid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87" name="Rectangle 580"/>
                <p:cNvSpPr>
                  <a:spLocks noChangeArrowheads="1"/>
                </p:cNvSpPr>
                <p:nvPr/>
              </p:nvSpPr>
              <p:spPr bwMode="auto">
                <a:xfrm>
                  <a:off x="0" y="766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26" name="Group 583"/>
              <p:cNvGrpSpPr>
                <a:grpSpLocks/>
              </p:cNvGrpSpPr>
              <p:nvPr/>
            </p:nvGrpSpPr>
            <p:grpSpPr bwMode="auto">
              <a:xfrm>
                <a:off x="0" y="8030"/>
                <a:ext cx="760" cy="365"/>
                <a:chOff x="0" y="8030"/>
                <a:chExt cx="760" cy="365"/>
              </a:xfrm>
            </p:grpSpPr>
            <p:sp>
              <p:nvSpPr>
                <p:cNvPr id="13484" name="Rectangle 537"/>
                <p:cNvSpPr>
                  <a:spLocks noChangeArrowheads="1"/>
                </p:cNvSpPr>
                <p:nvPr/>
              </p:nvSpPr>
              <p:spPr bwMode="auto">
                <a:xfrm>
                  <a:off x="28" y="803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21.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Zorg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85" name="Rectangle 582"/>
                <p:cNvSpPr>
                  <a:spLocks noChangeArrowheads="1"/>
                </p:cNvSpPr>
                <p:nvPr/>
              </p:nvSpPr>
              <p:spPr bwMode="auto">
                <a:xfrm>
                  <a:off x="0" y="803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</p:grpSp>
        <p:sp>
          <p:nvSpPr>
            <p:cNvPr id="13460" name="Rectangle 585"/>
            <p:cNvSpPr>
              <a:spLocks noChangeArrowheads="1"/>
            </p:cNvSpPr>
            <p:nvPr/>
          </p:nvSpPr>
          <p:spPr bwMode="auto">
            <a:xfrm>
              <a:off x="-3" y="-3"/>
              <a:ext cx="766" cy="8401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7" name="Group 799"/>
          <p:cNvGrpSpPr>
            <a:grpSpLocks/>
          </p:cNvGrpSpPr>
          <p:nvPr/>
        </p:nvGrpSpPr>
        <p:grpSpPr bwMode="auto">
          <a:xfrm>
            <a:off x="2438400" y="1125538"/>
            <a:ext cx="2168525" cy="5122862"/>
            <a:chOff x="-3" y="-3"/>
            <a:chExt cx="1366" cy="8818"/>
          </a:xfrm>
        </p:grpSpPr>
        <p:grpSp>
          <p:nvGrpSpPr>
            <p:cNvPr id="28" name="Group 797"/>
            <p:cNvGrpSpPr>
              <a:grpSpLocks/>
            </p:cNvGrpSpPr>
            <p:nvPr/>
          </p:nvGrpSpPr>
          <p:grpSpPr bwMode="auto">
            <a:xfrm>
              <a:off x="0" y="0"/>
              <a:ext cx="1360" cy="8812"/>
              <a:chOff x="0" y="0"/>
              <a:chExt cx="1360" cy="8812"/>
            </a:xfrm>
          </p:grpSpPr>
          <p:grpSp>
            <p:nvGrpSpPr>
              <p:cNvPr id="29" name="Group 754"/>
              <p:cNvGrpSpPr>
                <a:grpSpLocks/>
              </p:cNvGrpSpPr>
              <p:nvPr/>
            </p:nvGrpSpPr>
            <p:grpSpPr bwMode="auto">
              <a:xfrm>
                <a:off x="0" y="0"/>
                <a:ext cx="1360" cy="403"/>
                <a:chOff x="0" y="0"/>
                <a:chExt cx="1360" cy="403"/>
              </a:xfrm>
            </p:grpSpPr>
            <p:sp>
              <p:nvSpPr>
                <p:cNvPr id="11409" name="Rectangle 731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304" cy="4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  <a:defRPr/>
                  </a:pPr>
                  <a:r>
                    <a:rPr lang="nl-NL" sz="1400" b="1" i="1" dirty="0">
                      <a:solidFill>
                        <a:schemeClr val="accent6"/>
                      </a:solidFill>
                      <a:latin typeface="Arial" charset="0"/>
                      <a:ea typeface="MS Mincho" pitchFamily="49" charset="-128"/>
                    </a:rPr>
                    <a:t>Fysiek</a:t>
                  </a:r>
                  <a:endParaRPr lang="en-US" sz="1100" b="1" dirty="0">
                    <a:solidFill>
                      <a:schemeClr val="accent6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  <a:defRPr/>
                  </a:pPr>
                  <a:endParaRPr lang="en-US" b="1" dirty="0"/>
                </a:p>
              </p:txBody>
            </p:sp>
            <p:sp>
              <p:nvSpPr>
                <p:cNvPr id="13458" name="Rectangle 75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30" name="Group 756"/>
              <p:cNvGrpSpPr>
                <a:grpSpLocks/>
              </p:cNvGrpSpPr>
              <p:nvPr/>
            </p:nvGrpSpPr>
            <p:grpSpPr bwMode="auto">
              <a:xfrm>
                <a:off x="0" y="403"/>
                <a:ext cx="1360" cy="460"/>
                <a:chOff x="0" y="403"/>
                <a:chExt cx="1360" cy="460"/>
              </a:xfrm>
            </p:grpSpPr>
            <p:sp>
              <p:nvSpPr>
                <p:cNvPr id="13455" name="Rectangle 732"/>
                <p:cNvSpPr>
                  <a:spLocks noChangeArrowheads="1"/>
                </p:cNvSpPr>
                <p:nvPr/>
              </p:nvSpPr>
              <p:spPr bwMode="auto">
                <a:xfrm>
                  <a:off x="28" y="460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22.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Aanraking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56" name="Rectangle 755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31" name="Group 758"/>
              <p:cNvGrpSpPr>
                <a:grpSpLocks/>
              </p:cNvGrpSpPr>
              <p:nvPr/>
            </p:nvGrpSpPr>
            <p:grpSpPr bwMode="auto">
              <a:xfrm>
                <a:off x="0" y="806"/>
                <a:ext cx="1360" cy="460"/>
                <a:chOff x="0" y="806"/>
                <a:chExt cx="1360" cy="460"/>
              </a:xfrm>
            </p:grpSpPr>
            <p:sp>
              <p:nvSpPr>
                <p:cNvPr id="13453" name="Rectangle 733"/>
                <p:cNvSpPr>
                  <a:spLocks noChangeArrowheads="1"/>
                </p:cNvSpPr>
                <p:nvPr/>
              </p:nvSpPr>
              <p:spPr bwMode="auto">
                <a:xfrm>
                  <a:off x="28" y="863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23.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Bescherming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54" name="Rectangle 757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2" name="Group 760"/>
              <p:cNvGrpSpPr>
                <a:grpSpLocks/>
              </p:cNvGrpSpPr>
              <p:nvPr/>
            </p:nvGrpSpPr>
            <p:grpSpPr bwMode="auto">
              <a:xfrm>
                <a:off x="0" y="1209"/>
                <a:ext cx="1360" cy="460"/>
                <a:chOff x="0" y="1209"/>
                <a:chExt cx="1360" cy="460"/>
              </a:xfrm>
            </p:grpSpPr>
            <p:sp>
              <p:nvSpPr>
                <p:cNvPr id="13451" name="Rectangle 734"/>
                <p:cNvSpPr>
                  <a:spLocks noChangeArrowheads="1"/>
                </p:cNvSpPr>
                <p:nvPr/>
              </p:nvSpPr>
              <p:spPr bwMode="auto">
                <a:xfrm>
                  <a:off x="28" y="1266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24.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Beschutting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52" name="Rectangle 759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3" name="Group 762"/>
              <p:cNvGrpSpPr>
                <a:grpSpLocks/>
              </p:cNvGrpSpPr>
              <p:nvPr/>
            </p:nvGrpSpPr>
            <p:grpSpPr bwMode="auto">
              <a:xfrm>
                <a:off x="0" y="1612"/>
                <a:ext cx="1360" cy="460"/>
                <a:chOff x="0" y="1612"/>
                <a:chExt cx="1360" cy="460"/>
              </a:xfrm>
            </p:grpSpPr>
            <p:sp>
              <p:nvSpPr>
                <p:cNvPr id="13449" name="Rectangle 735"/>
                <p:cNvSpPr>
                  <a:spLocks noChangeArrowheads="1"/>
                </p:cNvSpPr>
                <p:nvPr/>
              </p:nvSpPr>
              <p:spPr bwMode="auto">
                <a:xfrm>
                  <a:off x="28" y="1669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25.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Beweging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50" name="Rectangle 761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4" name="Group 764"/>
              <p:cNvGrpSpPr>
                <a:grpSpLocks/>
              </p:cNvGrpSpPr>
              <p:nvPr/>
            </p:nvGrpSpPr>
            <p:grpSpPr bwMode="auto">
              <a:xfrm>
                <a:off x="0" y="2015"/>
                <a:ext cx="1360" cy="460"/>
                <a:chOff x="0" y="2015"/>
                <a:chExt cx="1360" cy="460"/>
              </a:xfrm>
            </p:grpSpPr>
            <p:sp>
              <p:nvSpPr>
                <p:cNvPr id="13447" name="Rectangle 736"/>
                <p:cNvSpPr>
                  <a:spLocks noChangeArrowheads="1"/>
                </p:cNvSpPr>
                <p:nvPr/>
              </p:nvSpPr>
              <p:spPr bwMode="auto">
                <a:xfrm>
                  <a:off x="28" y="2072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26.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Licht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48" name="Rectangle 763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5" name="Group 766"/>
              <p:cNvGrpSpPr>
                <a:grpSpLocks/>
              </p:cNvGrpSpPr>
              <p:nvPr/>
            </p:nvGrpSpPr>
            <p:grpSpPr bwMode="auto">
              <a:xfrm>
                <a:off x="0" y="2418"/>
                <a:ext cx="1360" cy="460"/>
                <a:chOff x="0" y="2418"/>
                <a:chExt cx="1360" cy="460"/>
              </a:xfrm>
            </p:grpSpPr>
            <p:sp>
              <p:nvSpPr>
                <p:cNvPr id="13445" name="Rectangle 737"/>
                <p:cNvSpPr>
                  <a:spLocks noChangeArrowheads="1"/>
                </p:cNvSpPr>
                <p:nvPr/>
              </p:nvSpPr>
              <p:spPr bwMode="auto">
                <a:xfrm>
                  <a:off x="28" y="2475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27.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Lucht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46" name="Rectangle 765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6" name="Group 768"/>
              <p:cNvGrpSpPr>
                <a:grpSpLocks/>
              </p:cNvGrpSpPr>
              <p:nvPr/>
            </p:nvGrpSpPr>
            <p:grpSpPr bwMode="auto">
              <a:xfrm>
                <a:off x="0" y="2821"/>
                <a:ext cx="1360" cy="403"/>
                <a:chOff x="0" y="2821"/>
                <a:chExt cx="1360" cy="403"/>
              </a:xfrm>
            </p:grpSpPr>
            <p:sp>
              <p:nvSpPr>
                <p:cNvPr id="13443" name="Rectangle 738"/>
                <p:cNvSpPr>
                  <a:spLocks noChangeArrowheads="1"/>
                </p:cNvSpPr>
                <p:nvPr/>
              </p:nvSpPr>
              <p:spPr bwMode="auto">
                <a:xfrm>
                  <a:off x="28" y="2821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28.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Ruimte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44" name="Rectangle 767"/>
                <p:cNvSpPr>
                  <a:spLocks noChangeArrowheads="1"/>
                </p:cNvSpPr>
                <p:nvPr/>
              </p:nvSpPr>
              <p:spPr bwMode="auto">
                <a:xfrm>
                  <a:off x="0" y="2821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7" name="Group 770"/>
              <p:cNvGrpSpPr>
                <a:grpSpLocks/>
              </p:cNvGrpSpPr>
              <p:nvPr/>
            </p:nvGrpSpPr>
            <p:grpSpPr bwMode="auto">
              <a:xfrm>
                <a:off x="0" y="3224"/>
                <a:ext cx="1360" cy="403"/>
                <a:chOff x="0" y="3224"/>
                <a:chExt cx="1360" cy="403"/>
              </a:xfrm>
            </p:grpSpPr>
            <p:sp>
              <p:nvSpPr>
                <p:cNvPr id="13441" name="Rectangle 739"/>
                <p:cNvSpPr>
                  <a:spLocks noChangeArrowheads="1"/>
                </p:cNvSpPr>
                <p:nvPr/>
              </p:nvSpPr>
              <p:spPr bwMode="auto">
                <a:xfrm>
                  <a:off x="28" y="3224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29.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Rust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42" name="Rectangle 769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8" name="Group 772"/>
              <p:cNvGrpSpPr>
                <a:grpSpLocks/>
              </p:cNvGrpSpPr>
              <p:nvPr/>
            </p:nvGrpSpPr>
            <p:grpSpPr bwMode="auto">
              <a:xfrm>
                <a:off x="0" y="3627"/>
                <a:ext cx="1360" cy="403"/>
                <a:chOff x="0" y="3627"/>
                <a:chExt cx="1360" cy="403"/>
              </a:xfrm>
            </p:grpSpPr>
            <p:sp>
              <p:nvSpPr>
                <p:cNvPr id="13439" name="Rectangle 740"/>
                <p:cNvSpPr>
                  <a:spLocks noChangeArrowheads="1"/>
                </p:cNvSpPr>
                <p:nvPr/>
              </p:nvSpPr>
              <p:spPr bwMode="auto">
                <a:xfrm>
                  <a:off x="28" y="3627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30.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Seksuele expressie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40" name="Rectangle 771"/>
                <p:cNvSpPr>
                  <a:spLocks noChangeArrowheads="1"/>
                </p:cNvSpPr>
                <p:nvPr/>
              </p:nvSpPr>
              <p:spPr bwMode="auto">
                <a:xfrm>
                  <a:off x="0" y="3627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9" name="Group 774"/>
              <p:cNvGrpSpPr>
                <a:grpSpLocks/>
              </p:cNvGrpSpPr>
              <p:nvPr/>
            </p:nvGrpSpPr>
            <p:grpSpPr bwMode="auto">
              <a:xfrm>
                <a:off x="0" y="4030"/>
                <a:ext cx="1360" cy="403"/>
                <a:chOff x="0" y="4030"/>
                <a:chExt cx="1360" cy="403"/>
              </a:xfrm>
            </p:grpSpPr>
            <p:sp>
              <p:nvSpPr>
                <p:cNvPr id="13437" name="Rectangle 741"/>
                <p:cNvSpPr>
                  <a:spLocks noChangeArrowheads="1"/>
                </p:cNvSpPr>
                <p:nvPr/>
              </p:nvSpPr>
              <p:spPr bwMode="auto">
                <a:xfrm>
                  <a:off x="28" y="4030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31.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Voedsel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38" name="Rectangle 773"/>
                <p:cNvSpPr>
                  <a:spLocks noChangeArrowheads="1"/>
                </p:cNvSpPr>
                <p:nvPr/>
              </p:nvSpPr>
              <p:spPr bwMode="auto">
                <a:xfrm>
                  <a:off x="0" y="4030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0" name="Group 776"/>
              <p:cNvGrpSpPr>
                <a:grpSpLocks/>
              </p:cNvGrpSpPr>
              <p:nvPr/>
            </p:nvGrpSpPr>
            <p:grpSpPr bwMode="auto">
              <a:xfrm>
                <a:off x="0" y="4433"/>
                <a:ext cx="1360" cy="403"/>
                <a:chOff x="0" y="4433"/>
                <a:chExt cx="1360" cy="403"/>
              </a:xfrm>
            </p:grpSpPr>
            <p:sp>
              <p:nvSpPr>
                <p:cNvPr id="13435" name="Rectangle 742"/>
                <p:cNvSpPr>
                  <a:spLocks noChangeArrowheads="1"/>
                </p:cNvSpPr>
                <p:nvPr/>
              </p:nvSpPr>
              <p:spPr bwMode="auto">
                <a:xfrm>
                  <a:off x="28" y="4433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32.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Water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36" name="Rectangle 775"/>
                <p:cNvSpPr>
                  <a:spLocks noChangeArrowheads="1"/>
                </p:cNvSpPr>
                <p:nvPr/>
              </p:nvSpPr>
              <p:spPr bwMode="auto">
                <a:xfrm>
                  <a:off x="0" y="4433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2" name="Group 778"/>
              <p:cNvGrpSpPr>
                <a:grpSpLocks/>
              </p:cNvGrpSpPr>
              <p:nvPr/>
            </p:nvGrpSpPr>
            <p:grpSpPr bwMode="auto">
              <a:xfrm>
                <a:off x="0" y="4706"/>
                <a:ext cx="1360" cy="533"/>
                <a:chOff x="0" y="4706"/>
                <a:chExt cx="1360" cy="533"/>
              </a:xfrm>
            </p:grpSpPr>
            <p:sp>
              <p:nvSpPr>
                <p:cNvPr id="11385" name="Rectangle 743"/>
                <p:cNvSpPr>
                  <a:spLocks noChangeArrowheads="1"/>
                </p:cNvSpPr>
                <p:nvPr/>
              </p:nvSpPr>
              <p:spPr bwMode="auto">
                <a:xfrm>
                  <a:off x="28" y="4705"/>
                  <a:ext cx="1304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  <a:defRPr/>
                  </a:pPr>
                  <a:r>
                    <a:rPr lang="nl-NL" sz="1600" b="1" i="1" dirty="0">
                      <a:solidFill>
                        <a:schemeClr val="accent6"/>
                      </a:solidFill>
                      <a:latin typeface="Arial" charset="0"/>
                      <a:ea typeface="MS Mincho" pitchFamily="49" charset="-128"/>
                    </a:rPr>
                    <a:t>Spel</a:t>
                  </a:r>
                  <a:endParaRPr lang="en-US" sz="1400" b="1" dirty="0">
                    <a:solidFill>
                      <a:schemeClr val="accent6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  <a:defRPr/>
                  </a:pPr>
                  <a:endParaRPr lang="en-US" b="1" dirty="0"/>
                </a:p>
              </p:txBody>
            </p:sp>
            <p:sp>
              <p:nvSpPr>
                <p:cNvPr id="13434" name="Rectangle 777"/>
                <p:cNvSpPr>
                  <a:spLocks noChangeArrowheads="1"/>
                </p:cNvSpPr>
                <p:nvPr/>
              </p:nvSpPr>
              <p:spPr bwMode="auto">
                <a:xfrm>
                  <a:off x="0" y="4836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3" name="Group 780"/>
              <p:cNvGrpSpPr>
                <a:grpSpLocks/>
              </p:cNvGrpSpPr>
              <p:nvPr/>
            </p:nvGrpSpPr>
            <p:grpSpPr bwMode="auto">
              <a:xfrm>
                <a:off x="0" y="5239"/>
                <a:ext cx="1360" cy="403"/>
                <a:chOff x="0" y="5239"/>
                <a:chExt cx="1360" cy="403"/>
              </a:xfrm>
            </p:grpSpPr>
            <p:sp>
              <p:nvSpPr>
                <p:cNvPr id="13431" name="Rectangle 744"/>
                <p:cNvSpPr>
                  <a:spLocks noChangeArrowheads="1"/>
                </p:cNvSpPr>
                <p:nvPr/>
              </p:nvSpPr>
              <p:spPr bwMode="auto">
                <a:xfrm>
                  <a:off x="28" y="5239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82550" algn="l"/>
                      <a:tab pos="173038" algn="l"/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33.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Humor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82550" algn="l"/>
                      <a:tab pos="173038" algn="l"/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32" name="Rectangle 779"/>
                <p:cNvSpPr>
                  <a:spLocks noChangeArrowheads="1"/>
                </p:cNvSpPr>
                <p:nvPr/>
              </p:nvSpPr>
              <p:spPr bwMode="auto">
                <a:xfrm>
                  <a:off x="0" y="5239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4" name="Group 782"/>
              <p:cNvGrpSpPr>
                <a:grpSpLocks/>
              </p:cNvGrpSpPr>
              <p:nvPr/>
            </p:nvGrpSpPr>
            <p:grpSpPr bwMode="auto">
              <a:xfrm>
                <a:off x="0" y="5642"/>
                <a:ext cx="1360" cy="403"/>
                <a:chOff x="0" y="5642"/>
                <a:chExt cx="1360" cy="403"/>
              </a:xfrm>
            </p:grpSpPr>
            <p:sp>
              <p:nvSpPr>
                <p:cNvPr id="13429" name="Rectangle 745"/>
                <p:cNvSpPr>
                  <a:spLocks noChangeArrowheads="1"/>
                </p:cNvSpPr>
                <p:nvPr/>
              </p:nvSpPr>
              <p:spPr bwMode="auto">
                <a:xfrm>
                  <a:off x="28" y="5642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82550" algn="l"/>
                      <a:tab pos="173038" algn="l"/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34.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Plezier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82550" algn="l"/>
                      <a:tab pos="173038" algn="l"/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30" name="Rectangle 781"/>
                <p:cNvSpPr>
                  <a:spLocks noChangeArrowheads="1"/>
                </p:cNvSpPr>
                <p:nvPr/>
              </p:nvSpPr>
              <p:spPr bwMode="auto">
                <a:xfrm>
                  <a:off x="0" y="5642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5" name="Group 784"/>
              <p:cNvGrpSpPr>
                <a:grpSpLocks/>
              </p:cNvGrpSpPr>
              <p:nvPr/>
            </p:nvGrpSpPr>
            <p:grpSpPr bwMode="auto">
              <a:xfrm>
                <a:off x="0" y="6045"/>
                <a:ext cx="1360" cy="403"/>
                <a:chOff x="0" y="6045"/>
                <a:chExt cx="1360" cy="403"/>
              </a:xfrm>
            </p:grpSpPr>
            <p:sp>
              <p:nvSpPr>
                <p:cNvPr id="13427" name="Rectangle 746"/>
                <p:cNvSpPr>
                  <a:spLocks noChangeArrowheads="1"/>
                </p:cNvSpPr>
                <p:nvPr/>
              </p:nvSpPr>
              <p:spPr bwMode="auto">
                <a:xfrm>
                  <a:off x="28" y="6045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82550" algn="l"/>
                      <a:tab pos="173038" algn="l"/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35.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Spelen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82550" algn="l"/>
                      <a:tab pos="173038" algn="l"/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28" name="Rectangle 783"/>
                <p:cNvSpPr>
                  <a:spLocks noChangeArrowheads="1"/>
                </p:cNvSpPr>
                <p:nvPr/>
              </p:nvSpPr>
              <p:spPr bwMode="auto">
                <a:xfrm>
                  <a:off x="0" y="6045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6" name="Group 786"/>
              <p:cNvGrpSpPr>
                <a:grpSpLocks/>
              </p:cNvGrpSpPr>
              <p:nvPr/>
            </p:nvGrpSpPr>
            <p:grpSpPr bwMode="auto">
              <a:xfrm>
                <a:off x="0" y="6448"/>
                <a:ext cx="1360" cy="394"/>
                <a:chOff x="0" y="6448"/>
                <a:chExt cx="1360" cy="394"/>
              </a:xfrm>
            </p:grpSpPr>
            <p:sp>
              <p:nvSpPr>
                <p:cNvPr id="13425" name="Rectangle 747"/>
                <p:cNvSpPr>
                  <a:spLocks noChangeArrowheads="1"/>
                </p:cNvSpPr>
                <p:nvPr/>
              </p:nvSpPr>
              <p:spPr bwMode="auto">
                <a:xfrm>
                  <a:off x="28" y="6448"/>
                  <a:ext cx="130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1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b="1"/>
                </a:p>
              </p:txBody>
            </p:sp>
            <p:sp>
              <p:nvSpPr>
                <p:cNvPr id="13426" name="Rectangle 785"/>
                <p:cNvSpPr>
                  <a:spLocks noChangeArrowheads="1"/>
                </p:cNvSpPr>
                <p:nvPr/>
              </p:nvSpPr>
              <p:spPr bwMode="auto">
                <a:xfrm>
                  <a:off x="0" y="6448"/>
                  <a:ext cx="136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7" name="Group 788"/>
              <p:cNvGrpSpPr>
                <a:grpSpLocks/>
              </p:cNvGrpSpPr>
              <p:nvPr/>
            </p:nvGrpSpPr>
            <p:grpSpPr bwMode="auto">
              <a:xfrm>
                <a:off x="0" y="6842"/>
                <a:ext cx="1360" cy="394"/>
                <a:chOff x="0" y="6842"/>
                <a:chExt cx="1360" cy="394"/>
              </a:xfrm>
            </p:grpSpPr>
            <p:sp>
              <p:nvSpPr>
                <p:cNvPr id="13423" name="Rectangle 748"/>
                <p:cNvSpPr>
                  <a:spLocks noChangeArrowheads="1"/>
                </p:cNvSpPr>
                <p:nvPr/>
              </p:nvSpPr>
              <p:spPr bwMode="auto">
                <a:xfrm>
                  <a:off x="28" y="6842"/>
                  <a:ext cx="130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215900" algn="l"/>
                      <a:tab pos="225425" algn="l"/>
                    </a:tabLst>
                  </a:pPr>
                  <a:r>
                    <a:rPr lang="en-US" sz="11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136525" algn="l"/>
                      <a:tab pos="215900" algn="l"/>
                      <a:tab pos="225425" algn="l"/>
                    </a:tabLst>
                  </a:pPr>
                  <a:endParaRPr lang="en-US" b="1"/>
                </a:p>
              </p:txBody>
            </p:sp>
            <p:sp>
              <p:nvSpPr>
                <p:cNvPr id="13424" name="Rectangle 787"/>
                <p:cNvSpPr>
                  <a:spLocks noChangeArrowheads="1"/>
                </p:cNvSpPr>
                <p:nvPr/>
              </p:nvSpPr>
              <p:spPr bwMode="auto">
                <a:xfrm>
                  <a:off x="0" y="6842"/>
                  <a:ext cx="136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8" name="Group 790"/>
              <p:cNvGrpSpPr>
                <a:grpSpLocks/>
              </p:cNvGrpSpPr>
              <p:nvPr/>
            </p:nvGrpSpPr>
            <p:grpSpPr bwMode="auto">
              <a:xfrm>
                <a:off x="0" y="7236"/>
                <a:ext cx="1360" cy="394"/>
                <a:chOff x="0" y="7236"/>
                <a:chExt cx="1360" cy="394"/>
              </a:xfrm>
            </p:grpSpPr>
            <p:sp>
              <p:nvSpPr>
                <p:cNvPr id="13421" name="Rectangle 749"/>
                <p:cNvSpPr>
                  <a:spLocks noChangeArrowheads="1"/>
                </p:cNvSpPr>
                <p:nvPr/>
              </p:nvSpPr>
              <p:spPr bwMode="auto">
                <a:xfrm>
                  <a:off x="28" y="7236"/>
                  <a:ext cx="130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215900" algn="l"/>
                      <a:tab pos="225425" algn="l"/>
                    </a:tabLst>
                  </a:pPr>
                  <a:r>
                    <a:rPr lang="en-US" sz="11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136525" algn="l"/>
                      <a:tab pos="215900" algn="l"/>
                      <a:tab pos="225425" algn="l"/>
                    </a:tabLst>
                  </a:pPr>
                  <a:endParaRPr lang="en-US" b="1"/>
                </a:p>
              </p:txBody>
            </p:sp>
            <p:sp>
              <p:nvSpPr>
                <p:cNvPr id="13422" name="Rectangle 789"/>
                <p:cNvSpPr>
                  <a:spLocks noChangeArrowheads="1"/>
                </p:cNvSpPr>
                <p:nvPr/>
              </p:nvSpPr>
              <p:spPr bwMode="auto">
                <a:xfrm>
                  <a:off x="0" y="7236"/>
                  <a:ext cx="136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9" name="Group 792"/>
              <p:cNvGrpSpPr>
                <a:grpSpLocks/>
              </p:cNvGrpSpPr>
              <p:nvPr/>
            </p:nvGrpSpPr>
            <p:grpSpPr bwMode="auto">
              <a:xfrm>
                <a:off x="0" y="7630"/>
                <a:ext cx="1360" cy="394"/>
                <a:chOff x="0" y="7630"/>
                <a:chExt cx="1360" cy="394"/>
              </a:xfrm>
            </p:grpSpPr>
            <p:sp>
              <p:nvSpPr>
                <p:cNvPr id="13419" name="Rectangle 750"/>
                <p:cNvSpPr>
                  <a:spLocks noChangeArrowheads="1"/>
                </p:cNvSpPr>
                <p:nvPr/>
              </p:nvSpPr>
              <p:spPr bwMode="auto">
                <a:xfrm>
                  <a:off x="28" y="7630"/>
                  <a:ext cx="130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215900" algn="l"/>
                      <a:tab pos="225425" algn="l"/>
                    </a:tabLst>
                  </a:pPr>
                  <a:r>
                    <a:rPr lang="en-US" sz="11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136525" algn="l"/>
                      <a:tab pos="215900" algn="l"/>
                      <a:tab pos="225425" algn="l"/>
                    </a:tabLst>
                  </a:pPr>
                  <a:endParaRPr lang="en-US" b="1"/>
                </a:p>
              </p:txBody>
            </p:sp>
            <p:sp>
              <p:nvSpPr>
                <p:cNvPr id="13420" name="Rectangle 791"/>
                <p:cNvSpPr>
                  <a:spLocks noChangeArrowheads="1"/>
                </p:cNvSpPr>
                <p:nvPr/>
              </p:nvSpPr>
              <p:spPr bwMode="auto">
                <a:xfrm>
                  <a:off x="0" y="7630"/>
                  <a:ext cx="136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30" name="Group 794"/>
              <p:cNvGrpSpPr>
                <a:grpSpLocks/>
              </p:cNvGrpSpPr>
              <p:nvPr/>
            </p:nvGrpSpPr>
            <p:grpSpPr bwMode="auto">
              <a:xfrm>
                <a:off x="0" y="8024"/>
                <a:ext cx="1360" cy="394"/>
                <a:chOff x="0" y="8024"/>
                <a:chExt cx="1360" cy="394"/>
              </a:xfrm>
            </p:grpSpPr>
            <p:sp>
              <p:nvSpPr>
                <p:cNvPr id="13417" name="Rectangle 751"/>
                <p:cNvSpPr>
                  <a:spLocks noChangeArrowheads="1"/>
                </p:cNvSpPr>
                <p:nvPr/>
              </p:nvSpPr>
              <p:spPr bwMode="auto">
                <a:xfrm>
                  <a:off x="28" y="8024"/>
                  <a:ext cx="130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215900" algn="l"/>
                      <a:tab pos="225425" algn="l"/>
                    </a:tabLst>
                  </a:pPr>
                  <a:r>
                    <a:rPr lang="en-US" sz="11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136525" algn="l"/>
                      <a:tab pos="215900" algn="l"/>
                      <a:tab pos="225425" algn="l"/>
                    </a:tabLst>
                  </a:pPr>
                  <a:endParaRPr lang="en-US" b="1"/>
                </a:p>
              </p:txBody>
            </p:sp>
            <p:sp>
              <p:nvSpPr>
                <p:cNvPr id="13418" name="Rectangle 793"/>
                <p:cNvSpPr>
                  <a:spLocks noChangeArrowheads="1"/>
                </p:cNvSpPr>
                <p:nvPr/>
              </p:nvSpPr>
              <p:spPr bwMode="auto">
                <a:xfrm>
                  <a:off x="0" y="8024"/>
                  <a:ext cx="136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31" name="Group 796"/>
              <p:cNvGrpSpPr>
                <a:grpSpLocks/>
              </p:cNvGrpSpPr>
              <p:nvPr/>
            </p:nvGrpSpPr>
            <p:grpSpPr bwMode="auto">
              <a:xfrm>
                <a:off x="0" y="8418"/>
                <a:ext cx="1360" cy="394"/>
                <a:chOff x="0" y="8418"/>
                <a:chExt cx="1360" cy="394"/>
              </a:xfrm>
            </p:grpSpPr>
            <p:sp>
              <p:nvSpPr>
                <p:cNvPr id="13415" name="Rectangle 752"/>
                <p:cNvSpPr>
                  <a:spLocks noChangeArrowheads="1"/>
                </p:cNvSpPr>
                <p:nvPr/>
              </p:nvSpPr>
              <p:spPr bwMode="auto">
                <a:xfrm>
                  <a:off x="28" y="8418"/>
                  <a:ext cx="130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215900" algn="l"/>
                      <a:tab pos="225425" algn="l"/>
                    </a:tabLst>
                  </a:pPr>
                  <a:r>
                    <a:rPr lang="en-US" sz="11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136525" algn="l"/>
                      <a:tab pos="215900" algn="l"/>
                      <a:tab pos="225425" algn="l"/>
                    </a:tabLst>
                  </a:pPr>
                  <a:endParaRPr lang="en-US" b="1"/>
                </a:p>
              </p:txBody>
            </p:sp>
            <p:sp>
              <p:nvSpPr>
                <p:cNvPr id="13416" name="Rectangle 795"/>
                <p:cNvSpPr>
                  <a:spLocks noChangeArrowheads="1"/>
                </p:cNvSpPr>
                <p:nvPr/>
              </p:nvSpPr>
              <p:spPr bwMode="auto">
                <a:xfrm>
                  <a:off x="0" y="8418"/>
                  <a:ext cx="136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</p:grpSp>
        <p:sp>
          <p:nvSpPr>
            <p:cNvPr id="13392" name="Rectangle 798"/>
            <p:cNvSpPr>
              <a:spLocks noChangeArrowheads="1"/>
            </p:cNvSpPr>
            <p:nvPr/>
          </p:nvSpPr>
          <p:spPr bwMode="auto">
            <a:xfrm>
              <a:off x="-3" y="-3"/>
              <a:ext cx="1366" cy="881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b="1"/>
            </a:p>
          </p:txBody>
        </p:sp>
      </p:grpSp>
      <p:grpSp>
        <p:nvGrpSpPr>
          <p:cNvPr id="13332" name="Group 943"/>
          <p:cNvGrpSpPr>
            <a:grpSpLocks/>
          </p:cNvGrpSpPr>
          <p:nvPr/>
        </p:nvGrpSpPr>
        <p:grpSpPr bwMode="auto">
          <a:xfrm>
            <a:off x="4876800" y="1052513"/>
            <a:ext cx="2503488" cy="5576887"/>
            <a:chOff x="-3" y="-3"/>
            <a:chExt cx="911" cy="8604"/>
          </a:xfrm>
        </p:grpSpPr>
        <p:grpSp>
          <p:nvGrpSpPr>
            <p:cNvPr id="13333" name="Group 941"/>
            <p:cNvGrpSpPr>
              <a:grpSpLocks/>
            </p:cNvGrpSpPr>
            <p:nvPr/>
          </p:nvGrpSpPr>
          <p:grpSpPr bwMode="auto">
            <a:xfrm>
              <a:off x="0" y="0"/>
              <a:ext cx="905" cy="8598"/>
              <a:chOff x="0" y="0"/>
              <a:chExt cx="905" cy="8598"/>
            </a:xfrm>
          </p:grpSpPr>
          <p:grpSp>
            <p:nvGrpSpPr>
              <p:cNvPr id="13334" name="Group 896"/>
              <p:cNvGrpSpPr>
                <a:grpSpLocks/>
              </p:cNvGrpSpPr>
              <p:nvPr/>
            </p:nvGrpSpPr>
            <p:grpSpPr bwMode="auto">
              <a:xfrm>
                <a:off x="0" y="0"/>
                <a:ext cx="905" cy="442"/>
                <a:chOff x="0" y="0"/>
                <a:chExt cx="905" cy="442"/>
              </a:xfrm>
            </p:grpSpPr>
            <p:sp>
              <p:nvSpPr>
                <p:cNvPr id="11341" name="Rectangle 872"/>
                <p:cNvSpPr>
                  <a:spLocks noChangeArrowheads="1"/>
                </p:cNvSpPr>
                <p:nvPr/>
              </p:nvSpPr>
              <p:spPr bwMode="auto">
                <a:xfrm>
                  <a:off x="28" y="-1"/>
                  <a:ext cx="850" cy="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  <a:defRPr/>
                  </a:pPr>
                  <a:r>
                    <a:rPr lang="nl-NL" sz="1400" b="1" i="1" dirty="0">
                      <a:solidFill>
                        <a:schemeClr val="accent6"/>
                      </a:solidFill>
                      <a:latin typeface="Arial" charset="0"/>
                      <a:ea typeface="MS Mincho" pitchFamily="49" charset="-128"/>
                    </a:rPr>
                    <a:t>Spirituele verbondenheid</a:t>
                  </a:r>
                  <a:endParaRPr lang="en-US" sz="1400" b="1" dirty="0">
                    <a:solidFill>
                      <a:schemeClr val="accent6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  <a:defRPr/>
                  </a:pPr>
                  <a:endParaRPr lang="en-US" sz="1200" b="1" dirty="0"/>
                </a:p>
              </p:txBody>
            </p:sp>
            <p:sp>
              <p:nvSpPr>
                <p:cNvPr id="13390" name="Rectangle 89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35" name="Group 898"/>
              <p:cNvGrpSpPr>
                <a:grpSpLocks/>
              </p:cNvGrpSpPr>
              <p:nvPr/>
            </p:nvGrpSpPr>
            <p:grpSpPr bwMode="auto">
              <a:xfrm>
                <a:off x="0" y="365"/>
                <a:ext cx="905" cy="365"/>
                <a:chOff x="0" y="365"/>
                <a:chExt cx="905" cy="365"/>
              </a:xfrm>
            </p:grpSpPr>
            <p:sp>
              <p:nvSpPr>
                <p:cNvPr id="13387" name="Rectangle 873"/>
                <p:cNvSpPr>
                  <a:spLocks noChangeArrowheads="1"/>
                </p:cNvSpPr>
                <p:nvPr/>
              </p:nvSpPr>
              <p:spPr bwMode="auto">
                <a:xfrm>
                  <a:off x="17" y="36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36.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Beschouwing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88" name="Rectangle 897"/>
                <p:cNvSpPr>
                  <a:spLocks noChangeArrowheads="1"/>
                </p:cNvSpPr>
                <p:nvPr/>
              </p:nvSpPr>
              <p:spPr bwMode="auto">
                <a:xfrm>
                  <a:off x="0" y="36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36" name="Group 900"/>
              <p:cNvGrpSpPr>
                <a:grpSpLocks/>
              </p:cNvGrpSpPr>
              <p:nvPr/>
            </p:nvGrpSpPr>
            <p:grpSpPr bwMode="auto">
              <a:xfrm>
                <a:off x="0" y="730"/>
                <a:ext cx="905" cy="365"/>
                <a:chOff x="0" y="730"/>
                <a:chExt cx="905" cy="365"/>
              </a:xfrm>
            </p:grpSpPr>
            <p:sp>
              <p:nvSpPr>
                <p:cNvPr id="13385" name="Rectangle 874"/>
                <p:cNvSpPr>
                  <a:spLocks noChangeArrowheads="1"/>
                </p:cNvSpPr>
                <p:nvPr/>
              </p:nvSpPr>
              <p:spPr bwMode="auto">
                <a:xfrm>
                  <a:off x="17" y="73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37.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Betekenis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86" name="Rectangle 899"/>
                <p:cNvSpPr>
                  <a:spLocks noChangeArrowheads="1"/>
                </p:cNvSpPr>
                <p:nvPr/>
              </p:nvSpPr>
              <p:spPr bwMode="auto">
                <a:xfrm>
                  <a:off x="0" y="73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37" name="Group 902"/>
              <p:cNvGrpSpPr>
                <a:grpSpLocks/>
              </p:cNvGrpSpPr>
              <p:nvPr/>
            </p:nvGrpSpPr>
            <p:grpSpPr bwMode="auto">
              <a:xfrm>
                <a:off x="0" y="1095"/>
                <a:ext cx="905" cy="365"/>
                <a:chOff x="0" y="1095"/>
                <a:chExt cx="905" cy="365"/>
              </a:xfrm>
            </p:grpSpPr>
            <p:sp>
              <p:nvSpPr>
                <p:cNvPr id="13383" name="Rectangle 875"/>
                <p:cNvSpPr>
                  <a:spLocks noChangeArrowheads="1"/>
                </p:cNvSpPr>
                <p:nvPr/>
              </p:nvSpPr>
              <p:spPr bwMode="auto">
                <a:xfrm>
                  <a:off x="17" y="109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38.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Eenheid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84" name="Rectangle 901"/>
                <p:cNvSpPr>
                  <a:spLocks noChangeArrowheads="1"/>
                </p:cNvSpPr>
                <p:nvPr/>
              </p:nvSpPr>
              <p:spPr bwMode="auto">
                <a:xfrm>
                  <a:off x="0" y="109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38" name="Group 904"/>
              <p:cNvGrpSpPr>
                <a:grpSpLocks/>
              </p:cNvGrpSpPr>
              <p:nvPr/>
            </p:nvGrpSpPr>
            <p:grpSpPr bwMode="auto">
              <a:xfrm>
                <a:off x="0" y="1460"/>
                <a:ext cx="905" cy="365"/>
                <a:chOff x="0" y="1460"/>
                <a:chExt cx="905" cy="365"/>
              </a:xfrm>
            </p:grpSpPr>
            <p:sp>
              <p:nvSpPr>
                <p:cNvPr id="13381" name="Rectangle 876"/>
                <p:cNvSpPr>
                  <a:spLocks noChangeArrowheads="1"/>
                </p:cNvSpPr>
                <p:nvPr/>
              </p:nvSpPr>
              <p:spPr bwMode="auto">
                <a:xfrm>
                  <a:off x="17" y="146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39.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Harmonie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82" name="Rectangle 903"/>
                <p:cNvSpPr>
                  <a:spLocks noChangeArrowheads="1"/>
                </p:cNvSpPr>
                <p:nvPr/>
              </p:nvSpPr>
              <p:spPr bwMode="auto">
                <a:xfrm>
                  <a:off x="0" y="146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39" name="Group 906"/>
              <p:cNvGrpSpPr>
                <a:grpSpLocks/>
              </p:cNvGrpSpPr>
              <p:nvPr/>
            </p:nvGrpSpPr>
            <p:grpSpPr bwMode="auto">
              <a:xfrm>
                <a:off x="0" y="1825"/>
                <a:ext cx="905" cy="365"/>
                <a:chOff x="0" y="1825"/>
                <a:chExt cx="905" cy="365"/>
              </a:xfrm>
            </p:grpSpPr>
            <p:sp>
              <p:nvSpPr>
                <p:cNvPr id="13379" name="Rectangle 877"/>
                <p:cNvSpPr>
                  <a:spLocks noChangeArrowheads="1"/>
                </p:cNvSpPr>
                <p:nvPr/>
              </p:nvSpPr>
              <p:spPr bwMode="auto">
                <a:xfrm>
                  <a:off x="28" y="182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40.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Heelheid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80" name="Rectangle 905"/>
                <p:cNvSpPr>
                  <a:spLocks noChangeArrowheads="1"/>
                </p:cNvSpPr>
                <p:nvPr/>
              </p:nvSpPr>
              <p:spPr bwMode="auto">
                <a:xfrm>
                  <a:off x="0" y="182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40" name="Group 908"/>
              <p:cNvGrpSpPr>
                <a:grpSpLocks/>
              </p:cNvGrpSpPr>
              <p:nvPr/>
            </p:nvGrpSpPr>
            <p:grpSpPr bwMode="auto">
              <a:xfrm>
                <a:off x="0" y="2190"/>
                <a:ext cx="905" cy="365"/>
                <a:chOff x="0" y="2190"/>
                <a:chExt cx="905" cy="365"/>
              </a:xfrm>
            </p:grpSpPr>
            <p:sp>
              <p:nvSpPr>
                <p:cNvPr id="13377" name="Rectangle 878"/>
                <p:cNvSpPr>
                  <a:spLocks noChangeArrowheads="1"/>
                </p:cNvSpPr>
                <p:nvPr/>
              </p:nvSpPr>
              <p:spPr bwMode="auto">
                <a:xfrm>
                  <a:off x="28" y="219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41.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Helderheid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78" name="Rectangle 907"/>
                <p:cNvSpPr>
                  <a:spLocks noChangeArrowheads="1"/>
                </p:cNvSpPr>
                <p:nvPr/>
              </p:nvSpPr>
              <p:spPr bwMode="auto">
                <a:xfrm>
                  <a:off x="0" y="219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41" name="Group 910"/>
              <p:cNvGrpSpPr>
                <a:grpSpLocks/>
              </p:cNvGrpSpPr>
              <p:nvPr/>
            </p:nvGrpSpPr>
            <p:grpSpPr bwMode="auto">
              <a:xfrm>
                <a:off x="0" y="2555"/>
                <a:ext cx="905" cy="365"/>
                <a:chOff x="0" y="2555"/>
                <a:chExt cx="905" cy="365"/>
              </a:xfrm>
            </p:grpSpPr>
            <p:sp>
              <p:nvSpPr>
                <p:cNvPr id="13375" name="Rectangle 879"/>
                <p:cNvSpPr>
                  <a:spLocks noChangeArrowheads="1"/>
                </p:cNvSpPr>
                <p:nvPr/>
              </p:nvSpPr>
              <p:spPr bwMode="auto">
                <a:xfrm>
                  <a:off x="28" y="255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42.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Inspiratie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76" name="Rectangle 909"/>
                <p:cNvSpPr>
                  <a:spLocks noChangeArrowheads="1"/>
                </p:cNvSpPr>
                <p:nvPr/>
              </p:nvSpPr>
              <p:spPr bwMode="auto">
                <a:xfrm>
                  <a:off x="0" y="255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42" name="Group 912"/>
              <p:cNvGrpSpPr>
                <a:grpSpLocks/>
              </p:cNvGrpSpPr>
              <p:nvPr/>
            </p:nvGrpSpPr>
            <p:grpSpPr bwMode="auto">
              <a:xfrm>
                <a:off x="0" y="2920"/>
                <a:ext cx="905" cy="365"/>
                <a:chOff x="0" y="2920"/>
                <a:chExt cx="905" cy="365"/>
              </a:xfrm>
            </p:grpSpPr>
            <p:sp>
              <p:nvSpPr>
                <p:cNvPr id="13373" name="Rectangle 880"/>
                <p:cNvSpPr>
                  <a:spLocks noChangeArrowheads="1"/>
                </p:cNvSpPr>
                <p:nvPr/>
              </p:nvSpPr>
              <p:spPr bwMode="auto">
                <a:xfrm>
                  <a:off x="28" y="292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43.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Leren/groeien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74" name="Rectangle 911"/>
                <p:cNvSpPr>
                  <a:spLocks noChangeArrowheads="1"/>
                </p:cNvSpPr>
                <p:nvPr/>
              </p:nvSpPr>
              <p:spPr bwMode="auto">
                <a:xfrm>
                  <a:off x="0" y="292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43" name="Group 914"/>
              <p:cNvGrpSpPr>
                <a:grpSpLocks/>
              </p:cNvGrpSpPr>
              <p:nvPr/>
            </p:nvGrpSpPr>
            <p:grpSpPr bwMode="auto">
              <a:xfrm>
                <a:off x="0" y="3285"/>
                <a:ext cx="905" cy="365"/>
                <a:chOff x="0" y="3285"/>
                <a:chExt cx="905" cy="365"/>
              </a:xfrm>
            </p:grpSpPr>
            <p:sp>
              <p:nvSpPr>
                <p:cNvPr id="13371" name="Rectangle 881"/>
                <p:cNvSpPr>
                  <a:spLocks noChangeArrowheads="1"/>
                </p:cNvSpPr>
                <p:nvPr/>
              </p:nvSpPr>
              <p:spPr bwMode="auto">
                <a:xfrm>
                  <a:off x="28" y="328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44.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Ordening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72" name="Rectangle 913"/>
                <p:cNvSpPr>
                  <a:spLocks noChangeArrowheads="1"/>
                </p:cNvSpPr>
                <p:nvPr/>
              </p:nvSpPr>
              <p:spPr bwMode="auto">
                <a:xfrm>
                  <a:off x="0" y="328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44" name="Group 916"/>
              <p:cNvGrpSpPr>
                <a:grpSpLocks/>
              </p:cNvGrpSpPr>
              <p:nvPr/>
            </p:nvGrpSpPr>
            <p:grpSpPr bwMode="auto">
              <a:xfrm>
                <a:off x="0" y="3650"/>
                <a:ext cx="905" cy="365"/>
                <a:chOff x="0" y="3650"/>
                <a:chExt cx="905" cy="365"/>
              </a:xfrm>
            </p:grpSpPr>
            <p:sp>
              <p:nvSpPr>
                <p:cNvPr id="13369" name="Rectangle 882"/>
                <p:cNvSpPr>
                  <a:spLocks noChangeArrowheads="1"/>
                </p:cNvSpPr>
                <p:nvPr/>
              </p:nvSpPr>
              <p:spPr bwMode="auto">
                <a:xfrm>
                  <a:off x="28" y="365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45.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Schoonheid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70" name="Rectangle 915"/>
                <p:cNvSpPr>
                  <a:spLocks noChangeArrowheads="1"/>
                </p:cNvSpPr>
                <p:nvPr/>
              </p:nvSpPr>
              <p:spPr bwMode="auto">
                <a:xfrm>
                  <a:off x="0" y="365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63" name="Group 918"/>
              <p:cNvGrpSpPr>
                <a:grpSpLocks/>
              </p:cNvGrpSpPr>
              <p:nvPr/>
            </p:nvGrpSpPr>
            <p:grpSpPr bwMode="auto">
              <a:xfrm>
                <a:off x="0" y="4015"/>
                <a:ext cx="905" cy="365"/>
                <a:chOff x="0" y="4015"/>
                <a:chExt cx="905" cy="365"/>
              </a:xfrm>
            </p:grpSpPr>
            <p:sp>
              <p:nvSpPr>
                <p:cNvPr id="13367" name="Rectangle 883"/>
                <p:cNvSpPr>
                  <a:spLocks noChangeArrowheads="1"/>
                </p:cNvSpPr>
                <p:nvPr/>
              </p:nvSpPr>
              <p:spPr bwMode="auto">
                <a:xfrm>
                  <a:off x="28" y="401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46.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Vervulling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68" name="Rectangle 917"/>
                <p:cNvSpPr>
                  <a:spLocks noChangeArrowheads="1"/>
                </p:cNvSpPr>
                <p:nvPr/>
              </p:nvSpPr>
              <p:spPr bwMode="auto">
                <a:xfrm>
                  <a:off x="0" y="401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89" name="Group 920"/>
              <p:cNvGrpSpPr>
                <a:grpSpLocks/>
              </p:cNvGrpSpPr>
              <p:nvPr/>
            </p:nvGrpSpPr>
            <p:grpSpPr bwMode="auto">
              <a:xfrm>
                <a:off x="0" y="4380"/>
                <a:ext cx="905" cy="365"/>
                <a:chOff x="0" y="4380"/>
                <a:chExt cx="905" cy="365"/>
              </a:xfrm>
            </p:grpSpPr>
            <p:sp>
              <p:nvSpPr>
                <p:cNvPr id="13365" name="Rectangle 884"/>
                <p:cNvSpPr>
                  <a:spLocks noChangeArrowheads="1"/>
                </p:cNvSpPr>
                <p:nvPr/>
              </p:nvSpPr>
              <p:spPr bwMode="auto">
                <a:xfrm>
                  <a:off x="28" y="438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47.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(Innerlijke) vrede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66" name="Rectangle 919"/>
                <p:cNvSpPr>
                  <a:spLocks noChangeArrowheads="1"/>
                </p:cNvSpPr>
                <p:nvPr/>
              </p:nvSpPr>
              <p:spPr bwMode="auto">
                <a:xfrm>
                  <a:off x="0" y="438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1" name="Group 922"/>
              <p:cNvGrpSpPr>
                <a:grpSpLocks/>
              </p:cNvGrpSpPr>
              <p:nvPr/>
            </p:nvGrpSpPr>
            <p:grpSpPr bwMode="auto">
              <a:xfrm>
                <a:off x="0" y="4745"/>
                <a:ext cx="905" cy="365"/>
                <a:chOff x="0" y="4745"/>
                <a:chExt cx="905" cy="365"/>
              </a:xfrm>
            </p:grpSpPr>
            <p:sp>
              <p:nvSpPr>
                <p:cNvPr id="11315" name="Rectangle 885"/>
                <p:cNvSpPr>
                  <a:spLocks noChangeArrowheads="1"/>
                </p:cNvSpPr>
                <p:nvPr/>
              </p:nvSpPr>
              <p:spPr bwMode="auto">
                <a:xfrm>
                  <a:off x="28" y="4746"/>
                  <a:ext cx="850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  <a:defRPr/>
                  </a:pPr>
                  <a:r>
                    <a:rPr lang="nl-NL" sz="1400" b="1" i="1" dirty="0">
                      <a:solidFill>
                        <a:schemeClr val="accent6"/>
                      </a:solidFill>
                      <a:latin typeface="Arial" charset="0"/>
                      <a:ea typeface="MS Mincho" pitchFamily="49" charset="-128"/>
                    </a:rPr>
                    <a:t>Vieren</a:t>
                  </a:r>
                  <a:endParaRPr lang="en-US" sz="1400" b="1" dirty="0">
                    <a:solidFill>
                      <a:schemeClr val="accent6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  <a:defRPr/>
                  </a:pPr>
                  <a:endParaRPr lang="en-US" sz="1200" b="1" dirty="0"/>
                </a:p>
              </p:txBody>
            </p:sp>
            <p:sp>
              <p:nvSpPr>
                <p:cNvPr id="13364" name="Rectangle 921"/>
                <p:cNvSpPr>
                  <a:spLocks noChangeArrowheads="1"/>
                </p:cNvSpPr>
                <p:nvPr/>
              </p:nvSpPr>
              <p:spPr bwMode="auto">
                <a:xfrm>
                  <a:off x="0" y="474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3" name="Group 924"/>
              <p:cNvGrpSpPr>
                <a:grpSpLocks/>
              </p:cNvGrpSpPr>
              <p:nvPr/>
            </p:nvGrpSpPr>
            <p:grpSpPr bwMode="auto">
              <a:xfrm>
                <a:off x="0" y="5110"/>
                <a:ext cx="905" cy="365"/>
                <a:chOff x="0" y="5110"/>
                <a:chExt cx="905" cy="365"/>
              </a:xfrm>
            </p:grpSpPr>
            <p:sp>
              <p:nvSpPr>
                <p:cNvPr id="13361" name="Rectangle 886"/>
                <p:cNvSpPr>
                  <a:spLocks noChangeArrowheads="1"/>
                </p:cNvSpPr>
                <p:nvPr/>
              </p:nvSpPr>
              <p:spPr bwMode="auto">
                <a:xfrm>
                  <a:off x="28" y="511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48.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Vieren van het leven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62" name="Rectangle 923"/>
                <p:cNvSpPr>
                  <a:spLocks noChangeArrowheads="1"/>
                </p:cNvSpPr>
                <p:nvPr/>
              </p:nvSpPr>
              <p:spPr bwMode="auto">
                <a:xfrm>
                  <a:off x="0" y="511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4" name="Group 926"/>
              <p:cNvGrpSpPr>
                <a:grpSpLocks/>
              </p:cNvGrpSpPr>
              <p:nvPr/>
            </p:nvGrpSpPr>
            <p:grpSpPr bwMode="auto">
              <a:xfrm>
                <a:off x="0" y="5475"/>
                <a:ext cx="905" cy="365"/>
                <a:chOff x="0" y="5475"/>
                <a:chExt cx="905" cy="365"/>
              </a:xfrm>
            </p:grpSpPr>
            <p:sp>
              <p:nvSpPr>
                <p:cNvPr id="13359" name="Rectangle 887"/>
                <p:cNvSpPr>
                  <a:spLocks noChangeArrowheads="1"/>
                </p:cNvSpPr>
                <p:nvPr/>
              </p:nvSpPr>
              <p:spPr bwMode="auto">
                <a:xfrm>
                  <a:off x="28" y="547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49.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Rouwen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60" name="Rectangle 925"/>
                <p:cNvSpPr>
                  <a:spLocks noChangeArrowheads="1"/>
                </p:cNvSpPr>
                <p:nvPr/>
              </p:nvSpPr>
              <p:spPr bwMode="auto">
                <a:xfrm>
                  <a:off x="0" y="547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5" name="Group 928"/>
              <p:cNvGrpSpPr>
                <a:grpSpLocks/>
              </p:cNvGrpSpPr>
              <p:nvPr/>
            </p:nvGrpSpPr>
            <p:grpSpPr bwMode="auto">
              <a:xfrm>
                <a:off x="0" y="5840"/>
                <a:ext cx="905" cy="394"/>
                <a:chOff x="0" y="5840"/>
                <a:chExt cx="905" cy="394"/>
              </a:xfrm>
            </p:grpSpPr>
            <p:sp>
              <p:nvSpPr>
                <p:cNvPr id="13357" name="Rectangle 888"/>
                <p:cNvSpPr>
                  <a:spLocks noChangeArrowheads="1"/>
                </p:cNvSpPr>
                <p:nvPr/>
              </p:nvSpPr>
              <p:spPr bwMode="auto">
                <a:xfrm>
                  <a:off x="28" y="5840"/>
                  <a:ext cx="849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2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/>
                </a:p>
              </p:txBody>
            </p:sp>
            <p:sp>
              <p:nvSpPr>
                <p:cNvPr id="13358" name="Rectangle 927"/>
                <p:cNvSpPr>
                  <a:spLocks noChangeArrowheads="1"/>
                </p:cNvSpPr>
                <p:nvPr/>
              </p:nvSpPr>
              <p:spPr bwMode="auto">
                <a:xfrm>
                  <a:off x="0" y="5840"/>
                  <a:ext cx="90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6" name="Group 930"/>
              <p:cNvGrpSpPr>
                <a:grpSpLocks/>
              </p:cNvGrpSpPr>
              <p:nvPr/>
            </p:nvGrpSpPr>
            <p:grpSpPr bwMode="auto">
              <a:xfrm>
                <a:off x="0" y="6234"/>
                <a:ext cx="905" cy="394"/>
                <a:chOff x="0" y="6234"/>
                <a:chExt cx="905" cy="394"/>
              </a:xfrm>
            </p:grpSpPr>
            <p:sp>
              <p:nvSpPr>
                <p:cNvPr id="13355" name="Rectangle 889"/>
                <p:cNvSpPr>
                  <a:spLocks noChangeArrowheads="1"/>
                </p:cNvSpPr>
                <p:nvPr/>
              </p:nvSpPr>
              <p:spPr bwMode="auto">
                <a:xfrm>
                  <a:off x="28" y="6234"/>
                  <a:ext cx="849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2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/>
                </a:p>
              </p:txBody>
            </p:sp>
            <p:sp>
              <p:nvSpPr>
                <p:cNvPr id="13356" name="Rectangle 929"/>
                <p:cNvSpPr>
                  <a:spLocks noChangeArrowheads="1"/>
                </p:cNvSpPr>
                <p:nvPr/>
              </p:nvSpPr>
              <p:spPr bwMode="auto">
                <a:xfrm>
                  <a:off x="0" y="6234"/>
                  <a:ext cx="90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7" name="Group 932"/>
              <p:cNvGrpSpPr>
                <a:grpSpLocks/>
              </p:cNvGrpSpPr>
              <p:nvPr/>
            </p:nvGrpSpPr>
            <p:grpSpPr bwMode="auto">
              <a:xfrm>
                <a:off x="0" y="6628"/>
                <a:ext cx="905" cy="394"/>
                <a:chOff x="0" y="6628"/>
                <a:chExt cx="905" cy="394"/>
              </a:xfrm>
            </p:grpSpPr>
            <p:sp>
              <p:nvSpPr>
                <p:cNvPr id="13353" name="Rectangle 890"/>
                <p:cNvSpPr>
                  <a:spLocks noChangeArrowheads="1"/>
                </p:cNvSpPr>
                <p:nvPr/>
              </p:nvSpPr>
              <p:spPr bwMode="auto">
                <a:xfrm>
                  <a:off x="28" y="6628"/>
                  <a:ext cx="849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2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/>
                </a:p>
              </p:txBody>
            </p:sp>
            <p:sp>
              <p:nvSpPr>
                <p:cNvPr id="13354" name="Rectangle 931"/>
                <p:cNvSpPr>
                  <a:spLocks noChangeArrowheads="1"/>
                </p:cNvSpPr>
                <p:nvPr/>
              </p:nvSpPr>
              <p:spPr bwMode="auto">
                <a:xfrm>
                  <a:off x="0" y="6628"/>
                  <a:ext cx="90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8" name="Group 934"/>
              <p:cNvGrpSpPr>
                <a:grpSpLocks/>
              </p:cNvGrpSpPr>
              <p:nvPr/>
            </p:nvGrpSpPr>
            <p:grpSpPr bwMode="auto">
              <a:xfrm>
                <a:off x="0" y="7022"/>
                <a:ext cx="905" cy="394"/>
                <a:chOff x="0" y="7022"/>
                <a:chExt cx="905" cy="394"/>
              </a:xfrm>
            </p:grpSpPr>
            <p:sp>
              <p:nvSpPr>
                <p:cNvPr id="13351" name="Rectangle 891"/>
                <p:cNvSpPr>
                  <a:spLocks noChangeArrowheads="1"/>
                </p:cNvSpPr>
                <p:nvPr/>
              </p:nvSpPr>
              <p:spPr bwMode="auto">
                <a:xfrm>
                  <a:off x="28" y="7022"/>
                  <a:ext cx="849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2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/>
                </a:p>
              </p:txBody>
            </p:sp>
            <p:sp>
              <p:nvSpPr>
                <p:cNvPr id="13352" name="Rectangle 933"/>
                <p:cNvSpPr>
                  <a:spLocks noChangeArrowheads="1"/>
                </p:cNvSpPr>
                <p:nvPr/>
              </p:nvSpPr>
              <p:spPr bwMode="auto">
                <a:xfrm>
                  <a:off x="0" y="7022"/>
                  <a:ext cx="90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9" name="Group 936"/>
              <p:cNvGrpSpPr>
                <a:grpSpLocks/>
              </p:cNvGrpSpPr>
              <p:nvPr/>
            </p:nvGrpSpPr>
            <p:grpSpPr bwMode="auto">
              <a:xfrm>
                <a:off x="0" y="7416"/>
                <a:ext cx="905" cy="394"/>
                <a:chOff x="0" y="7416"/>
                <a:chExt cx="905" cy="394"/>
              </a:xfrm>
            </p:grpSpPr>
            <p:sp>
              <p:nvSpPr>
                <p:cNvPr id="13349" name="Rectangle 892"/>
                <p:cNvSpPr>
                  <a:spLocks noChangeArrowheads="1"/>
                </p:cNvSpPr>
                <p:nvPr/>
              </p:nvSpPr>
              <p:spPr bwMode="auto">
                <a:xfrm>
                  <a:off x="28" y="7416"/>
                  <a:ext cx="849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2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/>
                </a:p>
              </p:txBody>
            </p:sp>
            <p:sp>
              <p:nvSpPr>
                <p:cNvPr id="13350" name="Rectangle 935"/>
                <p:cNvSpPr>
                  <a:spLocks noChangeArrowheads="1"/>
                </p:cNvSpPr>
                <p:nvPr/>
              </p:nvSpPr>
              <p:spPr bwMode="auto">
                <a:xfrm>
                  <a:off x="0" y="7416"/>
                  <a:ext cx="90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400" name="Group 938"/>
              <p:cNvGrpSpPr>
                <a:grpSpLocks/>
              </p:cNvGrpSpPr>
              <p:nvPr/>
            </p:nvGrpSpPr>
            <p:grpSpPr bwMode="auto">
              <a:xfrm>
                <a:off x="0" y="7810"/>
                <a:ext cx="905" cy="394"/>
                <a:chOff x="0" y="7810"/>
                <a:chExt cx="905" cy="394"/>
              </a:xfrm>
            </p:grpSpPr>
            <p:sp>
              <p:nvSpPr>
                <p:cNvPr id="13347" name="Rectangle 893"/>
                <p:cNvSpPr>
                  <a:spLocks noChangeArrowheads="1"/>
                </p:cNvSpPr>
                <p:nvPr/>
              </p:nvSpPr>
              <p:spPr bwMode="auto">
                <a:xfrm>
                  <a:off x="28" y="7810"/>
                  <a:ext cx="849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2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/>
                </a:p>
              </p:txBody>
            </p:sp>
            <p:sp>
              <p:nvSpPr>
                <p:cNvPr id="13348" name="Rectangle 937"/>
                <p:cNvSpPr>
                  <a:spLocks noChangeArrowheads="1"/>
                </p:cNvSpPr>
                <p:nvPr/>
              </p:nvSpPr>
              <p:spPr bwMode="auto">
                <a:xfrm>
                  <a:off x="0" y="7810"/>
                  <a:ext cx="90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401" name="Group 940"/>
              <p:cNvGrpSpPr>
                <a:grpSpLocks/>
              </p:cNvGrpSpPr>
              <p:nvPr/>
            </p:nvGrpSpPr>
            <p:grpSpPr bwMode="auto">
              <a:xfrm>
                <a:off x="0" y="8204"/>
                <a:ext cx="905" cy="394"/>
                <a:chOff x="0" y="8204"/>
                <a:chExt cx="905" cy="394"/>
              </a:xfrm>
            </p:grpSpPr>
            <p:sp>
              <p:nvSpPr>
                <p:cNvPr id="13345" name="Rectangle 894"/>
                <p:cNvSpPr>
                  <a:spLocks noChangeArrowheads="1"/>
                </p:cNvSpPr>
                <p:nvPr/>
              </p:nvSpPr>
              <p:spPr bwMode="auto">
                <a:xfrm>
                  <a:off x="28" y="8204"/>
                  <a:ext cx="849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2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/>
                </a:p>
              </p:txBody>
            </p:sp>
            <p:sp>
              <p:nvSpPr>
                <p:cNvPr id="13346" name="Rectangle 939"/>
                <p:cNvSpPr>
                  <a:spLocks noChangeArrowheads="1"/>
                </p:cNvSpPr>
                <p:nvPr/>
              </p:nvSpPr>
              <p:spPr bwMode="auto">
                <a:xfrm>
                  <a:off x="0" y="8204"/>
                  <a:ext cx="90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</p:grpSp>
        <p:sp>
          <p:nvSpPr>
            <p:cNvPr id="13321" name="Rectangle 942"/>
            <p:cNvSpPr>
              <a:spLocks noChangeArrowheads="1"/>
            </p:cNvSpPr>
            <p:nvPr/>
          </p:nvSpPr>
          <p:spPr bwMode="auto">
            <a:xfrm>
              <a:off x="-3" y="-3"/>
              <a:ext cx="911" cy="860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b="1"/>
            </a:p>
          </p:txBody>
        </p:sp>
      </p:grpSp>
      <p:sp>
        <p:nvSpPr>
          <p:cNvPr id="227" name="Tekstvak 226"/>
          <p:cNvSpPr txBox="1"/>
          <p:nvPr/>
        </p:nvSpPr>
        <p:spPr>
          <a:xfrm>
            <a:off x="1331913" y="44450"/>
            <a:ext cx="54006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215900" algn="l"/>
              </a:tabLst>
              <a:defRPr/>
            </a:pPr>
            <a:r>
              <a:rPr lang="nl-NL" sz="4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Behoeften</a:t>
            </a:r>
            <a:endParaRPr lang="nl-NL" sz="4000" dirty="0">
              <a:solidFill>
                <a:schemeClr val="accent6"/>
              </a:solidFill>
            </a:endParaRPr>
          </a:p>
        </p:txBody>
      </p:sp>
      <p:sp>
        <p:nvSpPr>
          <p:cNvPr id="224" name="Rectangle 435"/>
          <p:cNvSpPr>
            <a:spLocks noChangeArrowheads="1"/>
          </p:cNvSpPr>
          <p:nvPr/>
        </p:nvSpPr>
        <p:spPr bwMode="auto">
          <a:xfrm>
            <a:off x="0" y="692150"/>
            <a:ext cx="7451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15900" algn="l"/>
                <a:tab pos="449263" algn="l"/>
              </a:tabLst>
            </a:pPr>
            <a:r>
              <a:rPr lang="nl-NL" sz="1600" b="1" i="1">
                <a:solidFill>
                  <a:srgbClr val="FF0000"/>
                </a:solidFill>
                <a:latin typeface="Arial" charset="0"/>
                <a:cs typeface="Arial" charset="0"/>
              </a:rPr>
              <a:t>Ik heb op een diep niveau behoefte en ik zorg zelf voor de vervulling ervan.</a:t>
            </a:r>
            <a:endParaRPr lang="en-US" sz="16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0" hangingPunct="0">
              <a:tabLst>
                <a:tab pos="215900" algn="l"/>
                <a:tab pos="449263" algn="l"/>
              </a:tabLst>
            </a:pPr>
            <a:endParaRPr lang="en-US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133600"/>
            <a:ext cx="4537075" cy="1143000"/>
          </a:xfrm>
        </p:spPr>
        <p:txBody>
          <a:bodyPr/>
          <a:lstStyle/>
          <a:p>
            <a:pPr eaLnBrk="1" hangingPunct="1"/>
            <a:r>
              <a:rPr lang="nl-NL" sz="6000" b="1">
                <a:solidFill>
                  <a:srgbClr val="FF0000"/>
                </a:solidFill>
                <a:latin typeface="Arial" charset="0"/>
              </a:rPr>
              <a:t>4. Opties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4191000"/>
            <a:ext cx="6138862" cy="1752600"/>
          </a:xfrm>
        </p:spPr>
        <p:txBody>
          <a:bodyPr/>
          <a:lstStyle/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Welke verschillende mogelijkheden heb je om aan jouw behoeftes te voldoen?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1341438"/>
            <a:ext cx="6516687" cy="2879725"/>
          </a:xfrm>
        </p:spPr>
        <p:txBody>
          <a:bodyPr/>
          <a:lstStyle/>
          <a:p>
            <a:pPr eaLnBrk="1" hangingPunct="1"/>
            <a:r>
              <a:rPr lang="nl-NL" sz="5400" b="1">
                <a:solidFill>
                  <a:srgbClr val="FF0000"/>
                </a:solidFill>
                <a:latin typeface="Arial" charset="0"/>
              </a:rPr>
              <a:t>5. Verzoek doen of </a:t>
            </a:r>
            <a:br>
              <a:rPr lang="nl-NL" sz="5400" b="1">
                <a:solidFill>
                  <a:srgbClr val="FF0000"/>
                </a:solidFill>
                <a:latin typeface="Arial" charset="0"/>
              </a:rPr>
            </a:br>
            <a:r>
              <a:rPr lang="nl-NL" sz="5400" b="1">
                <a:solidFill>
                  <a:srgbClr val="FF0000"/>
                </a:solidFill>
                <a:latin typeface="Arial" charset="0"/>
              </a:rPr>
              <a:t>actie ondernemen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292600"/>
            <a:ext cx="5448300" cy="2016125"/>
          </a:xfrm>
        </p:spPr>
        <p:txBody>
          <a:bodyPr/>
          <a:lstStyle/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Zou je .......... willen doen?</a:t>
            </a:r>
          </a:p>
          <a:p>
            <a:pPr algn="l" eaLnBrk="1" hangingPunct="1"/>
            <a:endParaRPr lang="nl-NL" b="1">
              <a:solidFill>
                <a:schemeClr val="accent2"/>
              </a:solidFill>
              <a:latin typeface="Arial" charset="0"/>
            </a:endParaRPr>
          </a:p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Ik ga .......... doen.</a:t>
            </a:r>
          </a:p>
          <a:p>
            <a:pPr eaLnBrk="1" hangingPunct="1"/>
            <a:endParaRPr lang="nl-NL" b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16013" y="188913"/>
            <a:ext cx="7231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600" b="1" dirty="0">
                <a:solidFill>
                  <a:schemeClr val="accent6"/>
                </a:solidFill>
                <a:latin typeface="Arial" pitchFamily="34" charset="0"/>
              </a:rPr>
              <a:t>Aanvallend Communiceren</a:t>
            </a:r>
          </a:p>
        </p:txBody>
      </p:sp>
      <p:pic>
        <p:nvPicPr>
          <p:cNvPr id="20483" name="Afbeelding 5" descr="jackal.jpg"/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9502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3347864" y="980728"/>
            <a:ext cx="4895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i="1" dirty="0">
                <a:solidFill>
                  <a:srgbClr val="FF0000"/>
                </a:solidFill>
                <a:latin typeface="Arial" charset="0"/>
              </a:rPr>
              <a:t>De valkuilen van de Jakhals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6" descr="jackal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EFEEEC"/>
              </a:clrFrom>
              <a:clrTo>
                <a:srgbClr val="EFEEEC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4275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2852738"/>
            <a:ext cx="6550025" cy="1414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5400" b="1">
                <a:solidFill>
                  <a:srgbClr val="FF0000"/>
                </a:solidFill>
                <a:latin typeface="Arial" charset="0"/>
              </a:rPr>
              <a:t>1. Waarnemen met eigen oordelen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4648200"/>
            <a:ext cx="6551612" cy="1219200"/>
          </a:xfrm>
        </p:spPr>
        <p:txBody>
          <a:bodyPr>
            <a:normAutofit fontScale="77500" lnSpcReduction="20000"/>
          </a:bodyPr>
          <a:lstStyle/>
          <a:p>
            <a:pPr algn="l" eaLnBrk="1" hangingPunct="1"/>
            <a:endParaRPr lang="nl-NL" b="1" dirty="0">
              <a:solidFill>
                <a:schemeClr val="accent2"/>
              </a:solidFill>
              <a:latin typeface="Arial" charset="0"/>
            </a:endParaRPr>
          </a:p>
          <a:p>
            <a:pPr algn="l" eaLnBrk="1" hangingPunct="1"/>
            <a:r>
              <a:rPr lang="nl-NL" b="1" dirty="0">
                <a:solidFill>
                  <a:schemeClr val="accent2"/>
                </a:solidFill>
                <a:latin typeface="Arial" charset="0"/>
              </a:rPr>
              <a:t>Je eigen oordeel opplakken</a:t>
            </a:r>
          </a:p>
          <a:p>
            <a:pPr algn="l" eaLnBrk="1" hangingPunct="1"/>
            <a:r>
              <a:rPr lang="nl-NL" b="1" dirty="0">
                <a:solidFill>
                  <a:schemeClr val="accent2"/>
                </a:solidFill>
                <a:latin typeface="Arial" charset="0"/>
              </a:rPr>
              <a:t>“Jij doet het ook nooit goed!”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67944" y="116632"/>
            <a:ext cx="4895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i="1" dirty="0">
                <a:solidFill>
                  <a:srgbClr val="FF0000"/>
                </a:solidFill>
                <a:latin typeface="Arial" charset="0"/>
              </a:rPr>
              <a:t>De valkuilen van de Jakhals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fbeelding 6" descr="jackal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40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700213"/>
            <a:ext cx="5651500" cy="2230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6000" b="1">
                <a:solidFill>
                  <a:srgbClr val="FF0000"/>
                </a:solidFill>
                <a:latin typeface="Arial" charset="0"/>
              </a:rPr>
              <a:t>2. </a:t>
            </a:r>
            <a:r>
              <a:rPr lang="nl-NL" sz="4800" b="1">
                <a:solidFill>
                  <a:srgbClr val="FF0000"/>
                </a:solidFill>
                <a:latin typeface="Arial" charset="0"/>
              </a:rPr>
              <a:t>Gevoelens</a:t>
            </a:r>
            <a:r>
              <a:rPr lang="nl-NL" sz="6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nl-NL" sz="4800" b="1">
                <a:solidFill>
                  <a:srgbClr val="FF0000"/>
                </a:solidFill>
                <a:latin typeface="Arial" charset="0"/>
              </a:rPr>
              <a:t>vermengen met denken</a:t>
            </a:r>
            <a:endParaRPr lang="nl-NL" sz="6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03575" y="4437063"/>
            <a:ext cx="60944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	Gedachten lezen: </a:t>
            </a:r>
          </a:p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“Ik zie/voel dat jij er geen zin in hebt.”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67944" y="116632"/>
            <a:ext cx="4895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i="1" dirty="0">
                <a:solidFill>
                  <a:srgbClr val="FF0000"/>
                </a:solidFill>
                <a:latin typeface="Arial" charset="0"/>
              </a:rPr>
              <a:t>De valkuilen van de Jakhals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Afbeelding 6" descr="jackal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40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575" y="1268413"/>
            <a:ext cx="5940425" cy="3097212"/>
          </a:xfrm>
        </p:spPr>
        <p:txBody>
          <a:bodyPr/>
          <a:lstStyle/>
          <a:p>
            <a:pPr eaLnBrk="1" hangingPunct="1"/>
            <a:r>
              <a:rPr lang="nl-NL" sz="4800" b="1">
                <a:solidFill>
                  <a:srgbClr val="FF0000"/>
                </a:solidFill>
                <a:latin typeface="Arial" charset="0"/>
              </a:rPr>
              <a:t>3. De ander verantwoordelijk maken voor mijn behoeftes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4724400"/>
            <a:ext cx="5338762" cy="1225550"/>
          </a:xfrm>
        </p:spPr>
        <p:txBody>
          <a:bodyPr/>
          <a:lstStyle/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“Ik wil dat jij mij niet boos maakt.”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67944" y="-27384"/>
            <a:ext cx="4895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i="1" dirty="0">
                <a:solidFill>
                  <a:srgbClr val="FF0000"/>
                </a:solidFill>
                <a:latin typeface="Arial" charset="0"/>
              </a:rPr>
              <a:t>De valkuilen van de Jakhals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2564904"/>
            <a:ext cx="69127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>
                <a:solidFill>
                  <a:srgbClr val="0000FF"/>
                </a:solidFill>
              </a:rPr>
              <a:t>Hiërarchie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 err="1">
                <a:solidFill>
                  <a:srgbClr val="0000FF"/>
                </a:solidFill>
              </a:rPr>
              <a:t>Milton-Model</a:t>
            </a:r>
            <a:endParaRPr lang="nl-NL" sz="3600" b="1" dirty="0">
              <a:solidFill>
                <a:srgbClr val="0000FF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 err="1">
                <a:solidFill>
                  <a:srgbClr val="0000FF"/>
                </a:solidFill>
              </a:rPr>
              <a:t>Meta-Model</a:t>
            </a:r>
            <a:endParaRPr lang="nl-NL" sz="3600" b="1" dirty="0">
              <a:solidFill>
                <a:srgbClr val="0000FF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>
                <a:solidFill>
                  <a:srgbClr val="0000FF"/>
                </a:solidFill>
              </a:rPr>
              <a:t>Metaforen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>
                <a:solidFill>
                  <a:srgbClr val="0000FF"/>
                </a:solidFill>
              </a:rPr>
              <a:t>Geweldloze communicatie</a:t>
            </a:r>
          </a:p>
        </p:txBody>
      </p:sp>
      <p:sp>
        <p:nvSpPr>
          <p:cNvPr id="3" name="Rechthoek 2"/>
          <p:cNvSpPr/>
          <p:nvPr/>
        </p:nvSpPr>
        <p:spPr>
          <a:xfrm>
            <a:off x="0" y="18864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5400" b="1" dirty="0" err="1">
                <a:solidFill>
                  <a:srgbClr val="FF0000"/>
                </a:solidFill>
              </a:rPr>
              <a:t>Taal</a:t>
            </a:r>
            <a:r>
              <a:rPr lang="en-US" sz="5400" b="1" dirty="0">
                <a:solidFill>
                  <a:srgbClr val="FF0000"/>
                </a:solidFill>
              </a:rPr>
              <a:t> met NLP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www.sgdeoverlaat.nl/Portals/0/GFX/taal/taal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968552" cy="411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738" y="2205038"/>
            <a:ext cx="4691062" cy="1757362"/>
          </a:xfrm>
        </p:spPr>
        <p:txBody>
          <a:bodyPr/>
          <a:lstStyle/>
          <a:p>
            <a:pPr eaLnBrk="1" hangingPunct="1"/>
            <a:r>
              <a:rPr lang="nl-NL" sz="4800" b="1">
                <a:solidFill>
                  <a:srgbClr val="FF0000"/>
                </a:solidFill>
                <a:latin typeface="Arial" charset="0"/>
              </a:rPr>
              <a:t>4. Er is maar één optie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4076700"/>
            <a:ext cx="4462462" cy="2095500"/>
          </a:xfrm>
        </p:spPr>
        <p:txBody>
          <a:bodyPr/>
          <a:lstStyle/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“Alleen jij kunt ........</a:t>
            </a:r>
          </a:p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    ..........................., </a:t>
            </a:r>
          </a:p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ik kan niets.”</a:t>
            </a:r>
          </a:p>
        </p:txBody>
      </p:sp>
      <p:pic>
        <p:nvPicPr>
          <p:cNvPr id="24580" name="Afbeelding 6" descr="jackal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40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67944" y="188640"/>
            <a:ext cx="4895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i="1" dirty="0">
                <a:solidFill>
                  <a:srgbClr val="FF0000"/>
                </a:solidFill>
                <a:latin typeface="Arial" charset="0"/>
              </a:rPr>
              <a:t>De valkuilen van de Jakhals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555" y="1773238"/>
            <a:ext cx="4606925" cy="1960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800" b="1" dirty="0">
                <a:solidFill>
                  <a:srgbClr val="FF0000"/>
                </a:solidFill>
                <a:latin typeface="Arial" charset="0"/>
              </a:rPr>
              <a:t>5. Verzoek vermengen met een eis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143000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“Ik wil dat je dat meteen doet.”</a:t>
            </a:r>
          </a:p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“Jij moet dat doen, anders…...”</a:t>
            </a:r>
          </a:p>
          <a:p>
            <a:pPr eaLnBrk="1" hangingPunct="1"/>
            <a:endParaRPr lang="nl-NL">
              <a:latin typeface="Arial" charset="0"/>
            </a:endParaRPr>
          </a:p>
        </p:txBody>
      </p:sp>
      <p:pic>
        <p:nvPicPr>
          <p:cNvPr id="25604" name="Afbeelding 7" descr="jackal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40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67944" y="116632"/>
            <a:ext cx="4895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i="1" dirty="0">
                <a:solidFill>
                  <a:srgbClr val="FF0000"/>
                </a:solidFill>
                <a:latin typeface="Arial" charset="0"/>
              </a:rPr>
              <a:t>De valkuilen van de Jakhals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5" descr="jackal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744" y="1196752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92"/>
          <a:stretch>
            <a:fillRect/>
          </a:stretch>
        </p:blipFill>
        <p:spPr bwMode="auto">
          <a:xfrm>
            <a:off x="3707904" y="0"/>
            <a:ext cx="2457450" cy="1581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55"/>
          <a:stretch>
            <a:fillRect/>
          </a:stretch>
        </p:blipFill>
        <p:spPr bwMode="auto">
          <a:xfrm>
            <a:off x="4455765" y="1628800"/>
            <a:ext cx="2276475" cy="1438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67"/>
          <a:stretch>
            <a:fillRect/>
          </a:stretch>
        </p:blipFill>
        <p:spPr bwMode="auto">
          <a:xfrm>
            <a:off x="5585651" y="2996953"/>
            <a:ext cx="2226709" cy="13681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04"/>
          <a:stretch>
            <a:fillRect/>
          </a:stretch>
        </p:blipFill>
        <p:spPr bwMode="auto">
          <a:xfrm>
            <a:off x="6255965" y="4365104"/>
            <a:ext cx="2132459" cy="115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9046" y="5517233"/>
            <a:ext cx="2457450" cy="13407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5580112" y="216694"/>
            <a:ext cx="3563888" cy="908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3600" b="1" dirty="0">
                <a:solidFill>
                  <a:schemeClr val="accent6"/>
                </a:solidFill>
                <a:latin typeface="Calibri" pitchFamily="34" charset="0"/>
              </a:rPr>
              <a:t>De valkuilen van de Jakhals</a:t>
            </a:r>
          </a:p>
        </p:txBody>
      </p:sp>
      <p:grpSp>
        <p:nvGrpSpPr>
          <p:cNvPr id="2" name="Groep 19"/>
          <p:cNvGrpSpPr/>
          <p:nvPr/>
        </p:nvGrpSpPr>
        <p:grpSpPr>
          <a:xfrm>
            <a:off x="-36512" y="0"/>
            <a:ext cx="6192688" cy="6858000"/>
            <a:chOff x="-36512" y="0"/>
            <a:chExt cx="6192688" cy="6858000"/>
          </a:xfrm>
        </p:grpSpPr>
        <p:grpSp>
          <p:nvGrpSpPr>
            <p:cNvPr id="3" name="Groep 14"/>
            <p:cNvGrpSpPr/>
            <p:nvPr/>
          </p:nvGrpSpPr>
          <p:grpSpPr>
            <a:xfrm>
              <a:off x="-36512" y="0"/>
              <a:ext cx="6192688" cy="6858000"/>
              <a:chOff x="-36512" y="0"/>
              <a:chExt cx="6192688" cy="6858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8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9351"/>
              <a:stretch>
                <a:fillRect/>
              </a:stretch>
            </p:blipFill>
            <p:spPr bwMode="auto">
              <a:xfrm>
                <a:off x="3707904" y="5334435"/>
                <a:ext cx="2448272" cy="15235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9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2047"/>
              <a:stretch>
                <a:fillRect/>
              </a:stretch>
            </p:blipFill>
            <p:spPr bwMode="auto">
              <a:xfrm>
                <a:off x="2843808" y="4125277"/>
                <a:ext cx="2665859" cy="131994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0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0740"/>
              <a:stretch>
                <a:fillRect/>
              </a:stretch>
            </p:blipFill>
            <p:spPr bwMode="auto">
              <a:xfrm>
                <a:off x="1854324" y="2708920"/>
                <a:ext cx="2501652" cy="15188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11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2073"/>
              <a:stretch>
                <a:fillRect/>
              </a:stretch>
            </p:blipFill>
            <p:spPr bwMode="auto">
              <a:xfrm>
                <a:off x="971600" y="1412776"/>
                <a:ext cx="2647950" cy="14382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2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2029"/>
              <a:stretch>
                <a:fillRect/>
              </a:stretch>
            </p:blipFill>
            <p:spPr bwMode="auto">
              <a:xfrm>
                <a:off x="-36512" y="0"/>
                <a:ext cx="2552700" cy="1581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7" name="Afbeelding 16" descr="giraffe1.jpg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3141240"/>
                <a:ext cx="1850723" cy="3672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Titel 1"/>
            <p:cNvSpPr txBox="1">
              <a:spLocks/>
            </p:cNvSpPr>
            <p:nvPr/>
          </p:nvSpPr>
          <p:spPr>
            <a:xfrm>
              <a:off x="1043608" y="5805264"/>
              <a:ext cx="2699792" cy="9080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De stappen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van de Giraf</a:t>
              </a:r>
            </a:p>
          </p:txBody>
        </p:sp>
      </p:grpSp>
      <p:sp>
        <p:nvSpPr>
          <p:cNvPr id="21" name="PIJL-RECHTS 20"/>
          <p:cNvSpPr/>
          <p:nvPr/>
        </p:nvSpPr>
        <p:spPr>
          <a:xfrm>
            <a:off x="2627784" y="620688"/>
            <a:ext cx="1008112" cy="288032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-RECHTS 21"/>
          <p:cNvSpPr/>
          <p:nvPr/>
        </p:nvSpPr>
        <p:spPr>
          <a:xfrm>
            <a:off x="3491880" y="2204864"/>
            <a:ext cx="864096" cy="288032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-RECHTS 22"/>
          <p:cNvSpPr/>
          <p:nvPr/>
        </p:nvSpPr>
        <p:spPr>
          <a:xfrm>
            <a:off x="4283968" y="3645024"/>
            <a:ext cx="1224136" cy="288032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-RECHTS 23"/>
          <p:cNvSpPr/>
          <p:nvPr/>
        </p:nvSpPr>
        <p:spPr>
          <a:xfrm>
            <a:off x="5364088" y="4941168"/>
            <a:ext cx="864096" cy="288032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RECHTS 24"/>
          <p:cNvSpPr/>
          <p:nvPr/>
        </p:nvSpPr>
        <p:spPr>
          <a:xfrm>
            <a:off x="5796136" y="6165304"/>
            <a:ext cx="720080" cy="288032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ige toelichting 25"/>
          <p:cNvSpPr/>
          <p:nvPr/>
        </p:nvSpPr>
        <p:spPr>
          <a:xfrm>
            <a:off x="0" y="0"/>
            <a:ext cx="2123728" cy="548680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NLP: </a:t>
            </a:r>
            <a:r>
              <a:rPr lang="nl-NL" dirty="0" err="1">
                <a:solidFill>
                  <a:srgbClr val="0000FF"/>
                </a:solidFill>
              </a:rPr>
              <a:t>Zintuigelijke</a:t>
            </a:r>
            <a:r>
              <a:rPr lang="nl-NL" dirty="0">
                <a:solidFill>
                  <a:srgbClr val="0000FF"/>
                </a:solidFill>
              </a:rPr>
              <a:t> Scherpzinnigheid</a:t>
            </a:r>
          </a:p>
        </p:txBody>
      </p:sp>
      <p:sp>
        <p:nvSpPr>
          <p:cNvPr id="27" name="Rechthoekige toelichting 26"/>
          <p:cNvSpPr/>
          <p:nvPr/>
        </p:nvSpPr>
        <p:spPr>
          <a:xfrm>
            <a:off x="0" y="1412776"/>
            <a:ext cx="1979712" cy="476672"/>
          </a:xfrm>
          <a:prstGeom prst="wedgeRectCallout">
            <a:avLst>
              <a:gd name="adj1" fmla="val 24466"/>
              <a:gd name="adj2" fmla="val 6944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rgbClr val="0000FF"/>
                </a:solidFill>
              </a:rPr>
              <a:t>NLP: Onderscheid waar-</a:t>
            </a:r>
          </a:p>
          <a:p>
            <a:pPr algn="ctr"/>
            <a:r>
              <a:rPr lang="nl-NL" sz="1400" b="1" dirty="0">
                <a:solidFill>
                  <a:srgbClr val="0000FF"/>
                </a:solidFill>
              </a:rPr>
              <a:t>neming en oordeel </a:t>
            </a:r>
          </a:p>
        </p:txBody>
      </p:sp>
      <p:sp>
        <p:nvSpPr>
          <p:cNvPr id="28" name="Rechthoekige toelichting 27"/>
          <p:cNvSpPr/>
          <p:nvPr/>
        </p:nvSpPr>
        <p:spPr>
          <a:xfrm>
            <a:off x="0" y="2420888"/>
            <a:ext cx="2915816" cy="620688"/>
          </a:xfrm>
          <a:prstGeom prst="wedgeRectCallout">
            <a:avLst>
              <a:gd name="adj1" fmla="val 24466"/>
              <a:gd name="adj2" fmla="val 6944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dirty="0">
                <a:solidFill>
                  <a:srgbClr val="0000FF"/>
                </a:solidFill>
              </a:rPr>
              <a:t>NLP: Ga aan de kant van de oorzaak staan, neem verantwoordelijkheid voor je eigen gevoelens</a:t>
            </a:r>
          </a:p>
        </p:txBody>
      </p:sp>
      <p:sp>
        <p:nvSpPr>
          <p:cNvPr id="29" name="Rechthoekige toelichting 28"/>
          <p:cNvSpPr/>
          <p:nvPr/>
        </p:nvSpPr>
        <p:spPr>
          <a:xfrm>
            <a:off x="3131840" y="2564904"/>
            <a:ext cx="2448272" cy="620688"/>
          </a:xfrm>
          <a:prstGeom prst="wedgeRectCallout">
            <a:avLst>
              <a:gd name="adj1" fmla="val -64431"/>
              <a:gd name="adj2" fmla="val 4182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dirty="0">
                <a:solidFill>
                  <a:srgbClr val="0000FF"/>
                </a:solidFill>
              </a:rPr>
              <a:t>NLP: Gebruik je bronnen,  anker ze en zet ze in als je ze nodig hebt</a:t>
            </a:r>
          </a:p>
        </p:txBody>
      </p:sp>
      <p:sp>
        <p:nvSpPr>
          <p:cNvPr id="30" name="Rechthoekige toelichting 29"/>
          <p:cNvSpPr/>
          <p:nvPr/>
        </p:nvSpPr>
        <p:spPr>
          <a:xfrm>
            <a:off x="1043608" y="4365104"/>
            <a:ext cx="2051720" cy="620688"/>
          </a:xfrm>
          <a:prstGeom prst="wedgeRectCallout">
            <a:avLst>
              <a:gd name="adj1" fmla="val 61379"/>
              <a:gd name="adj2" fmla="val -1956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dirty="0">
                <a:solidFill>
                  <a:srgbClr val="0000FF"/>
                </a:solidFill>
              </a:rPr>
              <a:t>NLP: Door herkaderen zie je veel meer mogelijkheden</a:t>
            </a:r>
          </a:p>
        </p:txBody>
      </p:sp>
      <p:sp>
        <p:nvSpPr>
          <p:cNvPr id="31" name="Rechthoekige toelichting 30"/>
          <p:cNvSpPr/>
          <p:nvPr/>
        </p:nvSpPr>
        <p:spPr>
          <a:xfrm>
            <a:off x="323528" y="5445224"/>
            <a:ext cx="3275856" cy="1008112"/>
          </a:xfrm>
          <a:prstGeom prst="wedgeRectCallout">
            <a:avLst>
              <a:gd name="adj1" fmla="val 61379"/>
              <a:gd name="adj2" fmla="val -1956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dirty="0">
                <a:solidFill>
                  <a:srgbClr val="0000FF"/>
                </a:solidFill>
              </a:rPr>
              <a:t>NLP: Met Milton taal kun je een motiverend verzoek doen, met een metamodel vraag kun je dichter bij de oplossing van een probleem komen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9"/>
          <p:cNvGrpSpPr/>
          <p:nvPr/>
        </p:nvGrpSpPr>
        <p:grpSpPr>
          <a:xfrm>
            <a:off x="-36512" y="0"/>
            <a:ext cx="6192688" cy="6858000"/>
            <a:chOff x="-36512" y="0"/>
            <a:chExt cx="6192688" cy="6858000"/>
          </a:xfrm>
        </p:grpSpPr>
        <p:grpSp>
          <p:nvGrpSpPr>
            <p:cNvPr id="3" name="Groep 14"/>
            <p:cNvGrpSpPr/>
            <p:nvPr/>
          </p:nvGrpSpPr>
          <p:grpSpPr>
            <a:xfrm>
              <a:off x="-36512" y="0"/>
              <a:ext cx="6192688" cy="6858000"/>
              <a:chOff x="-36512" y="0"/>
              <a:chExt cx="6192688" cy="6858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9351"/>
              <a:stretch>
                <a:fillRect/>
              </a:stretch>
            </p:blipFill>
            <p:spPr bwMode="auto">
              <a:xfrm>
                <a:off x="3707904" y="5334435"/>
                <a:ext cx="2448272" cy="15235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2047"/>
              <a:stretch>
                <a:fillRect/>
              </a:stretch>
            </p:blipFill>
            <p:spPr bwMode="auto">
              <a:xfrm>
                <a:off x="2843808" y="4125277"/>
                <a:ext cx="2665859" cy="131994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0740"/>
              <a:stretch>
                <a:fillRect/>
              </a:stretch>
            </p:blipFill>
            <p:spPr bwMode="auto">
              <a:xfrm>
                <a:off x="1854324" y="2708920"/>
                <a:ext cx="2501652" cy="15188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2073"/>
              <a:stretch>
                <a:fillRect/>
              </a:stretch>
            </p:blipFill>
            <p:spPr bwMode="auto">
              <a:xfrm>
                <a:off x="971600" y="1412776"/>
                <a:ext cx="2647950" cy="14382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6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2029"/>
              <a:stretch>
                <a:fillRect/>
              </a:stretch>
            </p:blipFill>
            <p:spPr bwMode="auto">
              <a:xfrm>
                <a:off x="-36512" y="0"/>
                <a:ext cx="2552700" cy="1581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7" name="Afbeelding 16" descr="giraffe1.jp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3141240"/>
                <a:ext cx="1850723" cy="3672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Titel 1"/>
            <p:cNvSpPr txBox="1">
              <a:spLocks/>
            </p:cNvSpPr>
            <p:nvPr/>
          </p:nvSpPr>
          <p:spPr>
            <a:xfrm>
              <a:off x="1043608" y="5805264"/>
              <a:ext cx="2699792" cy="9080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De stappen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van de Giraf</a:t>
              </a:r>
            </a:p>
          </p:txBody>
        </p:sp>
      </p:grpSp>
      <p:sp>
        <p:nvSpPr>
          <p:cNvPr id="32" name="Titel 3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836712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NLP en NVC</a:t>
            </a:r>
          </a:p>
        </p:txBody>
      </p:sp>
      <p:sp>
        <p:nvSpPr>
          <p:cNvPr id="33" name="Rechthoekige toelichting 32"/>
          <p:cNvSpPr/>
          <p:nvPr/>
        </p:nvSpPr>
        <p:spPr>
          <a:xfrm>
            <a:off x="2627784" y="260648"/>
            <a:ext cx="2736304" cy="836712"/>
          </a:xfrm>
          <a:prstGeom prst="wedgeRectCallout">
            <a:avLst>
              <a:gd name="adj1" fmla="val -73141"/>
              <a:gd name="adj2" fmla="val 1010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rgbClr val="0000FF"/>
                </a:solidFill>
              </a:rPr>
              <a:t>NLP: Zintuiglijke Scherpzinnigheid,  interne representatie, de kaart is  niet het gebied </a:t>
            </a:r>
          </a:p>
        </p:txBody>
      </p:sp>
      <p:sp>
        <p:nvSpPr>
          <p:cNvPr id="34" name="Rechthoekige toelichting 33"/>
          <p:cNvSpPr/>
          <p:nvPr/>
        </p:nvSpPr>
        <p:spPr>
          <a:xfrm>
            <a:off x="3851920" y="1268760"/>
            <a:ext cx="3168352" cy="864096"/>
          </a:xfrm>
          <a:prstGeom prst="wedgeRectCallout">
            <a:avLst>
              <a:gd name="adj1" fmla="val -90016"/>
              <a:gd name="adj2" fmla="val 4119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rgbClr val="0000FF"/>
                </a:solidFill>
              </a:rPr>
              <a:t>NLP: Onderscheid waarneming en oordeel; rapport maken, focussen, </a:t>
            </a:r>
            <a:r>
              <a:rPr lang="nl-NL" sz="1400" b="1" dirty="0" err="1">
                <a:solidFill>
                  <a:srgbClr val="0000FF"/>
                </a:solidFill>
              </a:rPr>
              <a:t>swish</a:t>
            </a:r>
            <a:r>
              <a:rPr lang="nl-NL" sz="1400" b="1" dirty="0">
                <a:solidFill>
                  <a:srgbClr val="0000FF"/>
                </a:solidFill>
              </a:rPr>
              <a:t>, </a:t>
            </a:r>
            <a:r>
              <a:rPr lang="nl-NL" sz="1400" b="1" dirty="0" err="1">
                <a:solidFill>
                  <a:srgbClr val="0000FF"/>
                </a:solidFill>
              </a:rPr>
              <a:t>visual</a:t>
            </a:r>
            <a:r>
              <a:rPr lang="nl-NL" sz="1400" b="1" dirty="0">
                <a:solidFill>
                  <a:srgbClr val="0000FF"/>
                </a:solidFill>
              </a:rPr>
              <a:t> squash, om gevoelens en trauma’s te helen </a:t>
            </a:r>
          </a:p>
        </p:txBody>
      </p:sp>
      <p:sp>
        <p:nvSpPr>
          <p:cNvPr id="35" name="Rechthoekige toelichting 34"/>
          <p:cNvSpPr/>
          <p:nvPr/>
        </p:nvSpPr>
        <p:spPr>
          <a:xfrm>
            <a:off x="4716016" y="2420888"/>
            <a:ext cx="2915816" cy="620688"/>
          </a:xfrm>
          <a:prstGeom prst="wedgeRectCallout">
            <a:avLst>
              <a:gd name="adj1" fmla="val -86928"/>
              <a:gd name="adj2" fmla="val 9092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dirty="0">
                <a:solidFill>
                  <a:srgbClr val="0000FF"/>
                </a:solidFill>
              </a:rPr>
              <a:t>NLP: Ga aan de kant van de oorzaak staan, neem verantwoordelijkheid voor je eigen gevoelens</a:t>
            </a:r>
          </a:p>
        </p:txBody>
      </p:sp>
      <p:sp>
        <p:nvSpPr>
          <p:cNvPr id="36" name="Rechthoekige toelichting 35"/>
          <p:cNvSpPr/>
          <p:nvPr/>
        </p:nvSpPr>
        <p:spPr>
          <a:xfrm>
            <a:off x="4932040" y="3356992"/>
            <a:ext cx="2736304" cy="620688"/>
          </a:xfrm>
          <a:prstGeom prst="wedgeRectCallout">
            <a:avLst>
              <a:gd name="adj1" fmla="val -97111"/>
              <a:gd name="adj2" fmla="val -5025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dirty="0">
                <a:solidFill>
                  <a:srgbClr val="0000FF"/>
                </a:solidFill>
              </a:rPr>
              <a:t>NLP: Gebruik je bronnen,  anker ze en zet ze in als je ze nodig hebt</a:t>
            </a:r>
          </a:p>
        </p:txBody>
      </p:sp>
      <p:sp>
        <p:nvSpPr>
          <p:cNvPr id="37" name="Rechthoekige toelichting 36"/>
          <p:cNvSpPr/>
          <p:nvPr/>
        </p:nvSpPr>
        <p:spPr>
          <a:xfrm>
            <a:off x="6084168" y="4509120"/>
            <a:ext cx="2051720" cy="620688"/>
          </a:xfrm>
          <a:prstGeom prst="wedgeRectCallout">
            <a:avLst>
              <a:gd name="adj1" fmla="val -127105"/>
              <a:gd name="adj2" fmla="val 345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dirty="0">
                <a:solidFill>
                  <a:srgbClr val="0000FF"/>
                </a:solidFill>
              </a:rPr>
              <a:t>NLP: Door herkaderen zie je veel meer mogelijkheden</a:t>
            </a:r>
          </a:p>
        </p:txBody>
      </p:sp>
      <p:sp>
        <p:nvSpPr>
          <p:cNvPr id="38" name="Rechthoekige toelichting 37"/>
          <p:cNvSpPr/>
          <p:nvPr/>
        </p:nvSpPr>
        <p:spPr>
          <a:xfrm>
            <a:off x="6372200" y="5517232"/>
            <a:ext cx="2771800" cy="1152128"/>
          </a:xfrm>
          <a:prstGeom prst="wedgeRectCallout">
            <a:avLst>
              <a:gd name="adj1" fmla="val -72240"/>
              <a:gd name="adj2" fmla="val -491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dirty="0">
                <a:solidFill>
                  <a:srgbClr val="0000FF"/>
                </a:solidFill>
              </a:rPr>
              <a:t>NLP: Met Milton taal kun je een motiverend verzoek doen, met een metamodel vraag kun je dichter bij de oplossing van een probleem komen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outerpromoveren.nl/wp-content/uploads/2012/02/show_image_in_imgtag.php_1-150x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46188">
            <a:off x="-109076" y="4400119"/>
            <a:ext cx="1911229" cy="203714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Het Jakhals café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808112"/>
            <a:ext cx="9144000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Ongeremd alle oordelen spuien naar de mensen om je heen!</a:t>
            </a:r>
          </a:p>
        </p:txBody>
      </p:sp>
      <p:pic>
        <p:nvPicPr>
          <p:cNvPr id="49154" name="Picture 2" descr="http://www.louterpromoveren.nl/wp-content/uploads/2012/02/show_image_in_imgtag.php_1-150x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80630">
            <a:off x="323369" y="1808153"/>
            <a:ext cx="2143722" cy="2143722"/>
          </a:xfrm>
          <a:prstGeom prst="rect">
            <a:avLst/>
          </a:prstGeom>
          <a:noFill/>
        </p:spPr>
      </p:pic>
      <p:pic>
        <p:nvPicPr>
          <p:cNvPr id="5" name="Picture 2" descr="http://www.louterpromoveren.nl/wp-content/uploads/2012/02/show_image_in_imgtag.php_1-150x1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9531" flipH="1">
            <a:off x="5628005" y="1363460"/>
            <a:ext cx="1513660" cy="1868967"/>
          </a:xfrm>
          <a:prstGeom prst="rect">
            <a:avLst/>
          </a:prstGeom>
          <a:noFill/>
        </p:spPr>
      </p:pic>
      <p:pic>
        <p:nvPicPr>
          <p:cNvPr id="7" name="Picture 2" descr="http://www.louterpromoveren.nl/wp-content/uploads/2012/02/show_image_in_imgtag.php_1-150x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7986" flipH="1">
            <a:off x="6734264" y="3575040"/>
            <a:ext cx="2359586" cy="2359586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 rot="21053710">
            <a:off x="1975408" y="2462324"/>
            <a:ext cx="2091067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Jij doet ook altijd …</a:t>
            </a:r>
          </a:p>
        </p:txBody>
      </p:sp>
      <p:sp>
        <p:nvSpPr>
          <p:cNvPr id="9" name="Rechthoek 8"/>
          <p:cNvSpPr/>
          <p:nvPr/>
        </p:nvSpPr>
        <p:spPr>
          <a:xfrm rot="986315">
            <a:off x="1261498" y="5505258"/>
            <a:ext cx="3145241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Ik kom nooit aan bod door jou</a:t>
            </a:r>
          </a:p>
        </p:txBody>
      </p:sp>
      <p:sp>
        <p:nvSpPr>
          <p:cNvPr id="10" name="Rechthoek 9"/>
          <p:cNvSpPr/>
          <p:nvPr/>
        </p:nvSpPr>
        <p:spPr>
          <a:xfrm rot="673226">
            <a:off x="2420384" y="1820789"/>
            <a:ext cx="3496011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Jij ziet alleen maar wat ik niet doe</a:t>
            </a:r>
          </a:p>
        </p:txBody>
      </p:sp>
      <p:pic>
        <p:nvPicPr>
          <p:cNvPr id="12" name="Picture 2" descr="http://www.louterpromoveren.nl/wp-content/uploads/2012/02/show_image_in_imgtag.php_1-150x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489890" flipH="1" flipV="1">
            <a:off x="2182777" y="2966915"/>
            <a:ext cx="2152367" cy="2026042"/>
          </a:xfrm>
          <a:prstGeom prst="rect">
            <a:avLst/>
          </a:prstGeom>
          <a:noFill/>
        </p:spPr>
      </p:pic>
      <p:sp>
        <p:nvSpPr>
          <p:cNvPr id="13" name="Rechthoek 12"/>
          <p:cNvSpPr/>
          <p:nvPr/>
        </p:nvSpPr>
        <p:spPr>
          <a:xfrm rot="20686305">
            <a:off x="5174247" y="4801233"/>
            <a:ext cx="2218147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Ik doe nooit iets goed</a:t>
            </a:r>
          </a:p>
        </p:txBody>
      </p:sp>
      <p:sp>
        <p:nvSpPr>
          <p:cNvPr id="11" name="Rechthoek 10"/>
          <p:cNvSpPr/>
          <p:nvPr/>
        </p:nvSpPr>
        <p:spPr>
          <a:xfrm rot="20964354">
            <a:off x="3800724" y="3712728"/>
            <a:ext cx="2218147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Jij maakt me boos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3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In tweetallen de stappen van de Giraf zetten</a:t>
            </a:r>
          </a:p>
        </p:txBody>
      </p:sp>
      <p:pic>
        <p:nvPicPr>
          <p:cNvPr id="5" name="Afbeelding 4" descr="little-men-stand-in-a-row2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38245">
            <a:off x="-7742" y="2395364"/>
            <a:ext cx="1919451" cy="1679573"/>
          </a:xfrm>
          <a:prstGeom prst="rect">
            <a:avLst/>
          </a:prstGeom>
        </p:spPr>
      </p:pic>
      <p:pic>
        <p:nvPicPr>
          <p:cNvPr id="6" name="Afbeelding 5" descr="little-men-stand-in-a-row2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83949" flipH="1">
            <a:off x="4207138" y="1610483"/>
            <a:ext cx="1641267" cy="139902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 rot="20572352">
            <a:off x="587453" y="3247813"/>
            <a:ext cx="7152206" cy="4603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1 Waarnemen </a:t>
            </a:r>
            <a:r>
              <a:rPr lang="nl-NL" sz="1400" dirty="0">
                <a:solidFill>
                  <a:srgbClr val="0000FF"/>
                </a:solidFill>
              </a:rPr>
              <a:t>(zonder oordeel)</a:t>
            </a:r>
          </a:p>
        </p:txBody>
      </p:sp>
      <p:sp>
        <p:nvSpPr>
          <p:cNvPr id="8" name="Rechthoek 7"/>
          <p:cNvSpPr/>
          <p:nvPr/>
        </p:nvSpPr>
        <p:spPr>
          <a:xfrm rot="20572352">
            <a:off x="1207990" y="3815953"/>
            <a:ext cx="7178770" cy="4603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2 Voelen </a:t>
            </a:r>
            <a:r>
              <a:rPr lang="nl-NL" sz="1400" dirty="0">
                <a:solidFill>
                  <a:srgbClr val="0000FF"/>
                </a:solidFill>
              </a:rPr>
              <a:t>(eigen en echte gevoelens)</a:t>
            </a:r>
          </a:p>
        </p:txBody>
      </p:sp>
      <p:sp>
        <p:nvSpPr>
          <p:cNvPr id="9" name="Rechthoek 8"/>
          <p:cNvSpPr/>
          <p:nvPr/>
        </p:nvSpPr>
        <p:spPr>
          <a:xfrm rot="20572352">
            <a:off x="2039339" y="4384093"/>
            <a:ext cx="6863091" cy="4603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3 Behoeften </a:t>
            </a:r>
            <a:r>
              <a:rPr lang="nl-NL" sz="1400" dirty="0">
                <a:solidFill>
                  <a:srgbClr val="0000FF"/>
                </a:solidFill>
              </a:rPr>
              <a:t>(ik neem zelf verantwoordelijkheid voor de vervulling ervan)</a:t>
            </a:r>
          </a:p>
        </p:txBody>
      </p:sp>
      <p:sp>
        <p:nvSpPr>
          <p:cNvPr id="10" name="Rechthoek 9"/>
          <p:cNvSpPr/>
          <p:nvPr/>
        </p:nvSpPr>
        <p:spPr>
          <a:xfrm rot="20572352">
            <a:off x="3060187" y="4952233"/>
            <a:ext cx="6104138" cy="4603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4 Opties </a:t>
            </a:r>
            <a:r>
              <a:rPr lang="nl-NL" sz="1400" dirty="0">
                <a:solidFill>
                  <a:srgbClr val="0000FF"/>
                </a:solidFill>
              </a:rPr>
              <a:t>(door inleven in de ander meer mogelijkheden zien)</a:t>
            </a:r>
          </a:p>
        </p:txBody>
      </p:sp>
      <p:sp>
        <p:nvSpPr>
          <p:cNvPr id="11" name="Rechthoek 10"/>
          <p:cNvSpPr/>
          <p:nvPr/>
        </p:nvSpPr>
        <p:spPr>
          <a:xfrm rot="20572352">
            <a:off x="3901423" y="5520374"/>
            <a:ext cx="5373035" cy="4603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5 Verzoek / Actie</a:t>
            </a:r>
            <a:r>
              <a:rPr lang="nl-NL" sz="1400" dirty="0">
                <a:solidFill>
                  <a:srgbClr val="0000FF"/>
                </a:solidFill>
              </a:rPr>
              <a:t> (waarop je een nee kunt horen)</a:t>
            </a:r>
            <a:endParaRPr lang="nl-NL" sz="2800" dirty="0">
              <a:solidFill>
                <a:srgbClr val="0000FF"/>
              </a:solidFill>
            </a:endParaRPr>
          </a:p>
        </p:txBody>
      </p:sp>
      <p:pic>
        <p:nvPicPr>
          <p:cNvPr id="12" name="Afbeelding 11" descr="little-men-stand-in-a-row2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38245">
            <a:off x="2373152" y="1726095"/>
            <a:ext cx="1566049" cy="1679573"/>
          </a:xfrm>
          <a:prstGeom prst="rect">
            <a:avLst/>
          </a:prstGeom>
        </p:spPr>
      </p:pic>
      <p:pic>
        <p:nvPicPr>
          <p:cNvPr id="13" name="Afbeelding 12" descr="little-men-stand-in-a-row2.jpg"/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38245">
            <a:off x="5948077" y="1142529"/>
            <a:ext cx="1427788" cy="1289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Waardering uitspreken met de stappen van de Giraf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Ik neem waar ….</a:t>
            </a:r>
          </a:p>
          <a:p>
            <a:r>
              <a:rPr lang="nl-NL" dirty="0">
                <a:solidFill>
                  <a:srgbClr val="0000FF"/>
                </a:solidFill>
              </a:rPr>
              <a:t>Ik voel ….</a:t>
            </a:r>
          </a:p>
          <a:p>
            <a:r>
              <a:rPr lang="nl-NL" dirty="0">
                <a:solidFill>
                  <a:srgbClr val="0000FF"/>
                </a:solidFill>
              </a:rPr>
              <a:t>Ik heb behoefte aan ….</a:t>
            </a:r>
          </a:p>
          <a:p>
            <a:r>
              <a:rPr lang="nl-NL" dirty="0">
                <a:solidFill>
                  <a:srgbClr val="0000FF"/>
                </a:solidFill>
              </a:rPr>
              <a:t>Ik waardeer mijzelf over.… (specifiek en </a:t>
            </a:r>
            <a:r>
              <a:rPr lang="nl-NL">
                <a:solidFill>
                  <a:srgbClr val="0000FF"/>
                </a:solidFill>
              </a:rPr>
              <a:t>concreet) of </a:t>
            </a:r>
          </a:p>
          <a:p>
            <a:r>
              <a:rPr lang="nl-NL">
                <a:solidFill>
                  <a:srgbClr val="0000FF"/>
                </a:solidFill>
              </a:rPr>
              <a:t>Ik </a:t>
            </a:r>
            <a:r>
              <a:rPr lang="nl-NL" dirty="0">
                <a:solidFill>
                  <a:srgbClr val="0000FF"/>
                </a:solidFill>
              </a:rPr>
              <a:t>waardeer jou om  je …. (specifiek en concreet)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577A924-9A1B-4B9F-8E3E-0401EA5418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005" y="3162350"/>
            <a:ext cx="6192688" cy="3672408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CECE782-FEC5-4BD8-80E8-76B3662AB5AD}"/>
              </a:ext>
            </a:extLst>
          </p:cNvPr>
          <p:cNvSpPr/>
          <p:nvPr/>
        </p:nvSpPr>
        <p:spPr>
          <a:xfrm>
            <a:off x="587174" y="116632"/>
            <a:ext cx="4546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Milton Erickson</a:t>
            </a:r>
            <a:endParaRPr lang="nl-NL" sz="36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B63236D-BDF1-44F2-AE97-7F796430A541}"/>
              </a:ext>
            </a:extLst>
          </p:cNvPr>
          <p:cNvSpPr txBox="1"/>
          <p:nvPr/>
        </p:nvSpPr>
        <p:spPr>
          <a:xfrm>
            <a:off x="323528" y="1184543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Polio in 1919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Verlamd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Ideomotorische belevenis doordat hij uit het raam wil kijken,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Zussen observeren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Hallucinatoire voorstellingen maken een verbinding tussen spieren en zenuwen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Studie aan universiteit van Wisconsin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2000 km kanotocht over de </a:t>
            </a:r>
            <a:r>
              <a:rPr lang="nl-NL" dirty="0" err="1">
                <a:solidFill>
                  <a:srgbClr val="0000FF"/>
                </a:solidFill>
              </a:rPr>
              <a:t>Missippi</a:t>
            </a:r>
            <a:endParaRPr lang="nl-NL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Hypnotisch taalgebruik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Contact met Bandler en Grinder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24402C1-BEF6-415E-8679-EE31D270C975}"/>
              </a:ext>
            </a:extLst>
          </p:cNvPr>
          <p:cNvSpPr/>
          <p:nvPr/>
        </p:nvSpPr>
        <p:spPr>
          <a:xfrm>
            <a:off x="5292080" y="334397"/>
            <a:ext cx="2406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nl-NL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901 - 1980</a:t>
            </a:r>
            <a:endParaRPr lang="nl-NL" sz="36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82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7A2CBB-1F3E-4F16-B763-6F0D2EB50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1" b="-396"/>
          <a:stretch/>
        </p:blipFill>
        <p:spPr bwMode="auto">
          <a:xfrm>
            <a:off x="-108520" y="-35306"/>
            <a:ext cx="7488831" cy="69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4AE0A76-20A6-4560-8CA2-1BD63602AEA2}"/>
              </a:ext>
            </a:extLst>
          </p:cNvPr>
          <p:cNvSpPr txBox="1"/>
          <p:nvPr/>
        </p:nvSpPr>
        <p:spPr>
          <a:xfrm rot="671461">
            <a:off x="120675" y="280115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Mississippi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35CB7EA-F636-4CF8-A56D-EDFEB5EEE1EA}"/>
              </a:ext>
            </a:extLst>
          </p:cNvPr>
          <p:cNvSpPr txBox="1"/>
          <p:nvPr/>
        </p:nvSpPr>
        <p:spPr>
          <a:xfrm>
            <a:off x="0" y="0"/>
            <a:ext cx="329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Kano tocht van bijna 2000 km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27A188A-277B-457D-B571-C6551E09E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067" y="-67253"/>
            <a:ext cx="6148933" cy="69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QuDiIz5CpNU/SvawWjC1acI/AAAAAAAABfE/IvbP6UijOcI/s400/NLP+MILTON+MODEL+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680" y="0"/>
            <a:ext cx="2880320" cy="4235765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115616" y="450912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Als je het Milton model gebruikt hoef je geen oplossingen te hebben. </a:t>
            </a:r>
          </a:p>
          <a:p>
            <a:r>
              <a:rPr lang="nl-NL" dirty="0">
                <a:solidFill>
                  <a:srgbClr val="0000FF"/>
                </a:solidFill>
              </a:rPr>
              <a:t>Je leidt degene met wie je spreekt naar zijn/haar eigen oplossingen.</a:t>
            </a:r>
          </a:p>
          <a:p>
            <a:r>
              <a:rPr lang="nl-NL" dirty="0">
                <a:solidFill>
                  <a:srgbClr val="0000FF"/>
                </a:solidFill>
              </a:rPr>
              <a:t>Dit doe je door zorgvuldig samengestelde wazige opmerkingen.</a:t>
            </a:r>
          </a:p>
          <a:p>
            <a:r>
              <a:rPr lang="nl-NL" dirty="0">
                <a:solidFill>
                  <a:srgbClr val="0000FF"/>
                </a:solidFill>
              </a:rPr>
              <a:t>Deze leiden zijn/haar onbewuste geest naar subtiele en niet bedreigende oplossingen.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95536" y="2708920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Door het Milton model  toe te passen, gebruik je bewust ‘kunstig vage’ taal.</a:t>
            </a:r>
          </a:p>
          <a:p>
            <a:r>
              <a:rPr lang="nl-NL" dirty="0">
                <a:solidFill>
                  <a:srgbClr val="0000FF"/>
                </a:solidFill>
              </a:rPr>
              <a:t>Milton taal laat ruimte voor degene met wie je spreekt. </a:t>
            </a:r>
          </a:p>
          <a:p>
            <a:r>
              <a:rPr lang="nl-NL" dirty="0">
                <a:solidFill>
                  <a:srgbClr val="0000FF"/>
                </a:solidFill>
              </a:rPr>
              <a:t>Dit is om de gaten die er zijn gecreëerd te vullen met zijn/haar onbewuste geest.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28048" y="188640"/>
            <a:ext cx="435997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Milton Erickson </a:t>
            </a:r>
          </a:p>
          <a:p>
            <a:r>
              <a:rPr lang="nl-NL" sz="2800" dirty="0">
                <a:solidFill>
                  <a:srgbClr val="0000FF"/>
                </a:solidFill>
              </a:rPr>
              <a:t>Arts, </a:t>
            </a:r>
          </a:p>
          <a:p>
            <a:r>
              <a:rPr lang="nl-NL" sz="2800" dirty="0">
                <a:solidFill>
                  <a:srgbClr val="0000FF"/>
                </a:solidFill>
              </a:rPr>
              <a:t>Psychiater, </a:t>
            </a:r>
          </a:p>
          <a:p>
            <a:r>
              <a:rPr lang="nl-NL" sz="2800" dirty="0">
                <a:solidFill>
                  <a:srgbClr val="0000FF"/>
                </a:solidFill>
              </a:rPr>
              <a:t>Hypnotherapeut, </a:t>
            </a:r>
          </a:p>
          <a:p>
            <a:r>
              <a:rPr lang="nl-NL" sz="2800" dirty="0">
                <a:solidFill>
                  <a:srgbClr val="0000FF"/>
                </a:solidFill>
              </a:rPr>
              <a:t>Hoogleraar in de psychiatrie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427984" y="3495874"/>
            <a:ext cx="4716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”Ik weet dat je je afvraagt”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491880" y="1484784"/>
            <a:ext cx="22268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 err="1"/>
              <a:t>V</a:t>
            </a:r>
            <a:r>
              <a:rPr lang="nl-NL" sz="3600" b="1" i="1" dirty="0" err="1"/>
              <a:t>E</a:t>
            </a:r>
            <a:r>
              <a:rPr lang="nl-NL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nl-NL" sz="4000" b="1" baseline="30000" dirty="0" err="1"/>
              <a:t>V</a:t>
            </a:r>
            <a:r>
              <a:rPr lang="nl-NL" sz="4400" b="1" i="1" dirty="0" err="1"/>
              <a:t>O</a:t>
            </a:r>
            <a:r>
              <a:rPr lang="nl-NL" sz="4000" b="1" baseline="-25000" dirty="0" err="1"/>
              <a:t>R</a:t>
            </a:r>
            <a:r>
              <a:rPr lang="nl-NL" sz="2000" cap="small" dirty="0" err="1"/>
              <a:t>M</a:t>
            </a:r>
            <a:r>
              <a:rPr lang="nl-NL" sz="6600" b="1" i="1" dirty="0" err="1">
                <a:solidFill>
                  <a:srgbClr val="FF0000"/>
                </a:solidFill>
              </a:rPr>
              <a:t>I</a:t>
            </a:r>
            <a:endParaRPr lang="nl-NL" sz="4000" b="1" dirty="0"/>
          </a:p>
        </p:txBody>
      </p:sp>
      <p:sp>
        <p:nvSpPr>
          <p:cNvPr id="4" name="Rechthoek 3"/>
          <p:cNvSpPr/>
          <p:nvPr/>
        </p:nvSpPr>
        <p:spPr>
          <a:xfrm>
            <a:off x="5652120" y="1641574"/>
            <a:ext cx="63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ABC1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</a:p>
        </p:txBody>
      </p:sp>
      <p:sp>
        <p:nvSpPr>
          <p:cNvPr id="5" name="Rechthoek 4"/>
          <p:cNvSpPr/>
          <p:nvPr/>
        </p:nvSpPr>
        <p:spPr>
          <a:xfrm>
            <a:off x="6228184" y="1556792"/>
            <a:ext cx="50405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</a:rPr>
              <a:t>G</a:t>
            </a:r>
          </a:p>
        </p:txBody>
      </p:sp>
      <p:sp>
        <p:nvSpPr>
          <p:cNvPr id="6" name="Rechthoek 5"/>
          <p:cNvSpPr/>
          <p:nvPr/>
        </p:nvSpPr>
        <p:spPr>
          <a:xfrm>
            <a:off x="6660232" y="1556792"/>
            <a:ext cx="740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/>
              <a:t>e</a:t>
            </a:r>
            <a:r>
              <a:rPr lang="nl-NL" sz="6600" b="1" i="1" baseline="-25000" dirty="0">
                <a:solidFill>
                  <a:srgbClr val="7030A0"/>
                </a:solidFill>
              </a:rPr>
              <a:t>n</a:t>
            </a:r>
            <a:endParaRPr lang="nl-NL" sz="4000" b="1" i="1" baseline="-25000" dirty="0">
              <a:solidFill>
                <a:srgbClr val="7030A0"/>
              </a:solidFill>
            </a:endParaRPr>
          </a:p>
        </p:txBody>
      </p:sp>
      <p:pic>
        <p:nvPicPr>
          <p:cNvPr id="32771" name="Picture 3" descr="Milton Erickson Quotes. Quotes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3429001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3563888" y="116632"/>
            <a:ext cx="4574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>
                <a:solidFill>
                  <a:srgbClr val="0000FF"/>
                </a:solidFill>
              </a:rPr>
              <a:t>Milton Model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7504" y="3529509"/>
            <a:ext cx="245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1 Gedachtenlezen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427984" y="3999930"/>
            <a:ext cx="4716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”Het is prachtig als je twijfels hebt”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7504" y="4033565"/>
            <a:ext cx="361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2 Wie het zegt is onbekend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427984" y="4653136"/>
            <a:ext cx="4716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”Als je regelmatig rust neemt, zul je nog beter presteren”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07504" y="4581128"/>
            <a:ext cx="40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3 </a:t>
            </a:r>
            <a:r>
              <a:rPr lang="nl-NL" sz="2400" b="1" dirty="0" err="1">
                <a:solidFill>
                  <a:srgbClr val="0000FF"/>
                </a:solidFill>
              </a:rPr>
              <a:t>Oorzaak-</a:t>
            </a:r>
            <a:r>
              <a:rPr lang="nl-NL" sz="2400" b="1" dirty="0">
                <a:solidFill>
                  <a:srgbClr val="0000FF"/>
                </a:solidFill>
              </a:rPr>
              <a:t>&gt; Gevolg suggestie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427984" y="5589240"/>
            <a:ext cx="4716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”Je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vraag betekent dat je op een onbewust niveau het antwoord al weet</a:t>
            </a: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07504" y="5517232"/>
            <a:ext cx="2260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4 Gelijkstelling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427984" y="6304002"/>
            <a:ext cx="46440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”Er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gaat een wereld voor je open”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07504" y="6279703"/>
            <a:ext cx="3002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5 Vooronderstellingen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  <p:bldP spid="3" grpId="0" build="p"/>
      <p:bldP spid="4" grpId="0" build="p"/>
      <p:bldP spid="5" grpId="0" build="p"/>
      <p:bldP spid="6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75856" y="3495874"/>
            <a:ext cx="58681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”Je weet nooit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wat je niet weet</a:t>
            </a: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3928" y="116632"/>
            <a:ext cx="4574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b="1" dirty="0">
                <a:solidFill>
                  <a:srgbClr val="0000FF"/>
                </a:solidFill>
              </a:rPr>
              <a:t>Milton Model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7504" y="3529509"/>
            <a:ext cx="327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6 Universele waarheden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75856" y="4302968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”J</a:t>
            </a:r>
            <a:r>
              <a:rPr lang="nl-NL" sz="2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 moet niet denken dat anderen dit niet hebben”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7504" y="4293096"/>
            <a:ext cx="1828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>
                <a:solidFill>
                  <a:srgbClr val="0000FF"/>
                </a:solidFill>
              </a:rPr>
              <a:t>7a</a:t>
            </a:r>
            <a:r>
              <a:rPr lang="nl-NL" sz="2400" b="1" dirty="0">
                <a:solidFill>
                  <a:srgbClr val="0000FF"/>
                </a:solidFill>
              </a:rPr>
              <a:t> Noodzaak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75856" y="5075312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”Je mag jezelf toestaan</a:t>
            </a: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vrij te ademen”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07504" y="5117122"/>
            <a:ext cx="224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>
                <a:solidFill>
                  <a:srgbClr val="0000FF"/>
                </a:solidFill>
              </a:rPr>
              <a:t>7b</a:t>
            </a:r>
            <a:r>
              <a:rPr lang="nl-NL" sz="2400" b="1" dirty="0">
                <a:solidFill>
                  <a:srgbClr val="0000FF"/>
                </a:solidFill>
              </a:rPr>
              <a:t> Mogelijkheid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56396" cy="2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hoek 19"/>
          <p:cNvSpPr/>
          <p:nvPr/>
        </p:nvSpPr>
        <p:spPr>
          <a:xfrm>
            <a:off x="3779912" y="1340768"/>
            <a:ext cx="5116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0120620"/>
                <a:gd name="adj2" fmla="val 58784"/>
              </a:avLst>
            </a:prstTxWarp>
            <a:spAutoFit/>
          </a:bodyPr>
          <a:lstStyle/>
          <a:p>
            <a:pPr algn="ctr"/>
            <a:r>
              <a:rPr lang="nl-NL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Generaliseren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2444</Words>
  <Application>Microsoft Office PowerPoint</Application>
  <PresentationFormat>Diavoorstelling (4:3)</PresentationFormat>
  <Paragraphs>474</Paragraphs>
  <Slides>46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51" baseType="lpstr">
      <vt:lpstr>Arial</vt:lpstr>
      <vt:lpstr>Brush Script MT</vt:lpstr>
      <vt:lpstr>Calibri</vt:lpstr>
      <vt:lpstr>Times New Roman</vt:lpstr>
      <vt:lpstr>Office-thema</vt:lpstr>
      <vt:lpstr>bij de NLP-vervolgcursus  “Je ongekende vermogens nog beter leren kennen”</vt:lpstr>
      <vt:lpstr>Zonnestraaltjes</vt:lpstr>
      <vt:lpstr>Open Frame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Oefening Yes-set</vt:lpstr>
      <vt:lpstr>Oefening: Milton Model</vt:lpstr>
      <vt:lpstr>Oefening: Milton Model</vt:lpstr>
      <vt:lpstr>PowerPoint-presentatie</vt:lpstr>
      <vt:lpstr>Geweldloos Communiceren</vt:lpstr>
      <vt:lpstr>The dead turtle</vt:lpstr>
      <vt:lpstr>Geweldloos Communiceren </vt:lpstr>
      <vt:lpstr>Geweldloos Communiceren</vt:lpstr>
      <vt:lpstr>‘Ik boodschap’</vt:lpstr>
      <vt:lpstr>PowerPoint-presentatie</vt:lpstr>
      <vt:lpstr>Welk lichaamsdeel hoort bij welke stap?</vt:lpstr>
      <vt:lpstr>De stappen  van de Giraf</vt:lpstr>
      <vt:lpstr>PowerPoint-presentatie</vt:lpstr>
      <vt:lpstr>De stappen van de Giraf</vt:lpstr>
      <vt:lpstr>PowerPoint-presentatie</vt:lpstr>
      <vt:lpstr>PowerPoint-presentatie</vt:lpstr>
      <vt:lpstr>2. Voelen</vt:lpstr>
      <vt:lpstr>PowerPoint-presentatie</vt:lpstr>
      <vt:lpstr>PowerPoint-presentatie</vt:lpstr>
      <vt:lpstr>3. Behoeftes     erkennen</vt:lpstr>
      <vt:lpstr>PowerPoint-presentatie</vt:lpstr>
      <vt:lpstr>4. Opties</vt:lpstr>
      <vt:lpstr>5. Verzoek doen of  actie ondernemen</vt:lpstr>
      <vt:lpstr>PowerPoint-presentatie</vt:lpstr>
      <vt:lpstr>1. Waarnemen met eigen oordelen</vt:lpstr>
      <vt:lpstr>2. Gevoelens vermengen met denken</vt:lpstr>
      <vt:lpstr>3. De ander verantwoordelijk maken voor mijn behoeftes</vt:lpstr>
      <vt:lpstr>4. Er is maar één optie</vt:lpstr>
      <vt:lpstr>5. Verzoek vermengen met een eis</vt:lpstr>
      <vt:lpstr>De valkuilen van de Jakhals</vt:lpstr>
      <vt:lpstr>NLP en NVC</vt:lpstr>
      <vt:lpstr>Het Jakhals café</vt:lpstr>
      <vt:lpstr>In tweetallen de stappen van de Giraf zetten</vt:lpstr>
      <vt:lpstr>Waardering uitspreken met de stappen van de Giraf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Werken met onbewuste delen</dc:title>
  <dc:creator>Sytse Tjallingii</dc:creator>
  <cp:lastModifiedBy>sytse tjallingii</cp:lastModifiedBy>
  <cp:revision>74</cp:revision>
  <dcterms:created xsi:type="dcterms:W3CDTF">2013-03-11T11:18:59Z</dcterms:created>
  <dcterms:modified xsi:type="dcterms:W3CDTF">2020-12-12T16:56:43Z</dcterms:modified>
</cp:coreProperties>
</file>