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99" r:id="rId3"/>
    <p:sldId id="276" r:id="rId4"/>
    <p:sldId id="271" r:id="rId5"/>
    <p:sldId id="284" r:id="rId6"/>
    <p:sldId id="283" r:id="rId7"/>
    <p:sldId id="277" r:id="rId8"/>
    <p:sldId id="282" r:id="rId9"/>
    <p:sldId id="270" r:id="rId10"/>
    <p:sldId id="272" r:id="rId11"/>
    <p:sldId id="273" r:id="rId12"/>
    <p:sldId id="300" r:id="rId13"/>
    <p:sldId id="307" r:id="rId14"/>
    <p:sldId id="306" r:id="rId15"/>
    <p:sldId id="308" r:id="rId16"/>
    <p:sldId id="309" r:id="rId17"/>
    <p:sldId id="310" r:id="rId18"/>
    <p:sldId id="311" r:id="rId19"/>
    <p:sldId id="303" r:id="rId20"/>
    <p:sldId id="407" r:id="rId21"/>
    <p:sldId id="511" r:id="rId22"/>
    <p:sldId id="304" r:id="rId23"/>
    <p:sldId id="305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A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09EA-5A2A-4797-82C3-0BA961D27762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26BDF-E127-42DD-BD06-5499A0C5868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84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20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8A50-776E-4A35-8B3E-E9D793C2CAF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27210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voor het model van de wereld van de ander en dat van mijzelf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892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br>
              <a:rPr lang="nl-NL" sz="3200" b="1" dirty="0">
                <a:solidFill>
                  <a:srgbClr val="FF0000"/>
                </a:solidFill>
              </a:rPr>
            </a:br>
            <a:r>
              <a:rPr lang="nl-NL" sz="3200" b="1" dirty="0">
                <a:solidFill>
                  <a:srgbClr val="FF0000"/>
                </a:solidFill>
              </a:rPr>
              <a:t>“Je ongekende vermogens nog beter leren kennen”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>
                <a:solidFill>
                  <a:srgbClr val="0000FF"/>
                </a:solidFill>
              </a:rPr>
              <a:t>Najaar 2019 week 8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987824" y="1844824"/>
            <a:ext cx="3491880" cy="1287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73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i="1" dirty="0">
                <a:solidFill>
                  <a:srgbClr val="0000FF"/>
                </a:solidFill>
              </a:rPr>
              <a:t>Het uitkomende ei</a:t>
            </a:r>
            <a:endParaRPr lang="nl-NL" sz="5400" dirty="0">
              <a:solidFill>
                <a:srgbClr val="0000FF"/>
              </a:solidFill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3448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0" y="14847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De metafoor van een uitkomend ei kan je helpen om een belangrijke stap in je leven te maken.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Aan het voeteneinde van </a:t>
            </a:r>
            <a:br>
              <a:rPr lang="nl-NL" b="1" i="1" dirty="0">
                <a:solidFill>
                  <a:srgbClr val="0000FF"/>
                </a:solidFill>
              </a:rPr>
            </a:br>
            <a:r>
              <a:rPr lang="nl-NL" b="1" i="1" dirty="0">
                <a:solidFill>
                  <a:srgbClr val="0000FF"/>
                </a:solidFill>
              </a:rPr>
              <a:t>je ( eigen) kinderbed</a:t>
            </a:r>
          </a:p>
        </p:txBody>
      </p:sp>
      <p:pic>
        <p:nvPicPr>
          <p:cNvPr id="4" name="Afbeelding 3" descr="kinderbedje.jpg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47664" y="2780928"/>
            <a:ext cx="56886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187624" y="1988840"/>
            <a:ext cx="7547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Helen van een pijnlijke situatie in het verleden in je jeugd of pubertijd.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43608" y="585471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kunt alle situaties in het verleden meer draagbaar maken en helen door er liefdevol naar te kijken en liefde te geven aan je jongere zelf.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6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564904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Hiërarchie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Milton-Model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Meta-Model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Metaforen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Geweldloze communicatie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18864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5400" b="1" dirty="0" err="1">
                <a:solidFill>
                  <a:srgbClr val="FF0000"/>
                </a:solidFill>
              </a:rPr>
              <a:t>Taal</a:t>
            </a:r>
            <a:r>
              <a:rPr lang="en-US" sz="5400" b="1" dirty="0">
                <a:solidFill>
                  <a:srgbClr val="FF0000"/>
                </a:solidFill>
              </a:rPr>
              <a:t> met NLP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sgdeoverlaat.nl/Portals/0/GFX/taal/taal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>
            <a:off x="4067944" y="188640"/>
            <a:ext cx="4968552" cy="411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577A924-9A1B-4B9F-8E3E-0401EA54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9201" r="16138" b="9400"/>
          <a:stretch/>
        </p:blipFill>
        <p:spPr>
          <a:xfrm>
            <a:off x="2949005" y="3162350"/>
            <a:ext cx="6192688" cy="367240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CECE782-FEC5-4BD8-80E8-76B3662AB5AD}"/>
              </a:ext>
            </a:extLst>
          </p:cNvPr>
          <p:cNvSpPr/>
          <p:nvPr/>
        </p:nvSpPr>
        <p:spPr>
          <a:xfrm>
            <a:off x="587174" y="116632"/>
            <a:ext cx="4546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Milton Erickson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63236D-BDF1-44F2-AE97-7F796430A541}"/>
              </a:ext>
            </a:extLst>
          </p:cNvPr>
          <p:cNvSpPr txBox="1"/>
          <p:nvPr/>
        </p:nvSpPr>
        <p:spPr>
          <a:xfrm>
            <a:off x="323528" y="1184543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Polio in 1919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Verlamd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Ideomotorische belevenis doordat hij uit het raam wil kijken,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Zussen observeren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Hallucinatoire voorstellingen maken een verbinding tussen spieren en zenuwen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Studie aan universiteit van Wisconsin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2000 km kanotocht over de </a:t>
            </a:r>
            <a:r>
              <a:rPr lang="nl-NL" dirty="0" err="1">
                <a:solidFill>
                  <a:srgbClr val="0000FF"/>
                </a:solidFill>
              </a:rPr>
              <a:t>Missippi</a:t>
            </a:r>
            <a:endParaRPr lang="nl-NL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Hypnotisch taalgebruik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Contact met Bandler en Grinder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4402C1-BEF6-415E-8679-EE31D270C975}"/>
              </a:ext>
            </a:extLst>
          </p:cNvPr>
          <p:cNvSpPr/>
          <p:nvPr/>
        </p:nvSpPr>
        <p:spPr>
          <a:xfrm>
            <a:off x="5292080" y="334397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nl-NL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901 - 1980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8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7A2CBB-1F3E-4F16-B763-6F0D2EB50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7317" r="-211" b="-367"/>
          <a:stretch/>
        </p:blipFill>
        <p:spPr bwMode="auto">
          <a:xfrm>
            <a:off x="-108520" y="-35306"/>
            <a:ext cx="7488831" cy="69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4AE0A76-20A6-4560-8CA2-1BD63602AEA2}"/>
              </a:ext>
            </a:extLst>
          </p:cNvPr>
          <p:cNvSpPr txBox="1"/>
          <p:nvPr/>
        </p:nvSpPr>
        <p:spPr>
          <a:xfrm rot="671461">
            <a:off x="120675" y="28011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Mississippi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5CB7EA-F636-4CF8-A56D-EDFEB5EEE1EA}"/>
              </a:ext>
            </a:extLst>
          </p:cNvPr>
          <p:cNvSpPr txBox="1"/>
          <p:nvPr/>
        </p:nvSpPr>
        <p:spPr>
          <a:xfrm>
            <a:off x="0" y="0"/>
            <a:ext cx="329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Kano tocht van bijna 2000 km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27A188A-277B-457D-B571-C6551E09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67" y="-67253"/>
            <a:ext cx="6148933" cy="69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QuDiIz5CpNU/SvawWjC1acI/AAAAAAAABfE/IvbP6UijOcI/s400/NLP+MILTON+MODEL+3.jpg"/>
          <p:cNvPicPr>
            <a:picLocks noChangeAspect="1" noChangeArrowheads="1"/>
          </p:cNvPicPr>
          <p:nvPr/>
        </p:nvPicPr>
        <p:blipFill>
          <a:blip r:embed="rId2" cstate="print"/>
          <a:srcRect r="57161" b="52751"/>
          <a:stretch>
            <a:fillRect/>
          </a:stretch>
        </p:blipFill>
        <p:spPr bwMode="auto">
          <a:xfrm>
            <a:off x="6263680" y="0"/>
            <a:ext cx="2880320" cy="423576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115616" y="450912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Als je het Milton model gebruikt hoef je geen oplossingen te hebben. </a:t>
            </a:r>
          </a:p>
          <a:p>
            <a:r>
              <a:rPr lang="nl-NL" dirty="0">
                <a:solidFill>
                  <a:srgbClr val="0000FF"/>
                </a:solidFill>
              </a:rPr>
              <a:t>Je leidt degene met wie je spreekt naar zijn/haar eigen oplossingen.</a:t>
            </a:r>
          </a:p>
          <a:p>
            <a:r>
              <a:rPr lang="nl-NL" dirty="0">
                <a:solidFill>
                  <a:srgbClr val="0000FF"/>
                </a:solidFill>
              </a:rPr>
              <a:t>Dit doe je door zorgvuldig samengestelde wazige opmerkingen.</a:t>
            </a:r>
          </a:p>
          <a:p>
            <a:r>
              <a:rPr lang="nl-NL" dirty="0">
                <a:solidFill>
                  <a:srgbClr val="0000FF"/>
                </a:solidFill>
              </a:rPr>
              <a:t>Deze leiden zijn/haar onbewuste geest naar subtiele en niet bedreigende oplossingen.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95536" y="2708920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Door het Milton model  toe te passen, gebruik je bewust ‘kunstig vage’ taal.</a:t>
            </a:r>
          </a:p>
          <a:p>
            <a:r>
              <a:rPr lang="nl-NL" dirty="0">
                <a:solidFill>
                  <a:srgbClr val="0000FF"/>
                </a:solidFill>
              </a:rPr>
              <a:t>Milton taal laat ruimte voor degene met wie je spreekt. </a:t>
            </a:r>
          </a:p>
          <a:p>
            <a:r>
              <a:rPr lang="nl-NL" dirty="0">
                <a:solidFill>
                  <a:srgbClr val="0000FF"/>
                </a:solidFill>
              </a:rPr>
              <a:t>Dit is om de gaten die er zijn gecreëerd te vullen met zijn/haar onbewuste geest.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8048" y="188640"/>
            <a:ext cx="43599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Milton Erickson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Arts,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Psychiater,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Hypnotherapeut,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Hoogleraar in de psychiatrie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27984" y="3495874"/>
            <a:ext cx="4716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”Ik weet dat je je afvraagt”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91880" y="1484784"/>
            <a:ext cx="22268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err="1"/>
              <a:t>V</a:t>
            </a:r>
            <a:r>
              <a:rPr lang="nl-NL" sz="3600" b="1" i="1" dirty="0" err="1"/>
              <a:t>E</a:t>
            </a:r>
            <a:r>
              <a:rPr lang="nl-N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nl-NL" sz="4000" b="1" baseline="30000" dirty="0" err="1"/>
              <a:t>V</a:t>
            </a:r>
            <a:r>
              <a:rPr lang="nl-NL" sz="4400" b="1" i="1" dirty="0" err="1"/>
              <a:t>O</a:t>
            </a:r>
            <a:r>
              <a:rPr lang="nl-NL" sz="4000" b="1" baseline="-25000" dirty="0" err="1"/>
              <a:t>R</a:t>
            </a:r>
            <a:r>
              <a:rPr lang="nl-NL" sz="2000" cap="small" dirty="0" err="1"/>
              <a:t>M</a:t>
            </a:r>
            <a:r>
              <a:rPr lang="nl-NL" sz="6600" b="1" i="1" dirty="0" err="1">
                <a:solidFill>
                  <a:srgbClr val="FF0000"/>
                </a:solidFill>
              </a:rPr>
              <a:t>I</a:t>
            </a:r>
            <a:endParaRPr lang="nl-NL" sz="4000" b="1" dirty="0"/>
          </a:p>
        </p:txBody>
      </p:sp>
      <p:sp>
        <p:nvSpPr>
          <p:cNvPr id="4" name="Rechthoek 3"/>
          <p:cNvSpPr/>
          <p:nvPr/>
        </p:nvSpPr>
        <p:spPr>
          <a:xfrm>
            <a:off x="5652120" y="1641574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ABC1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5" name="Rechthoek 4"/>
          <p:cNvSpPr/>
          <p:nvPr/>
        </p:nvSpPr>
        <p:spPr>
          <a:xfrm>
            <a:off x="6228184" y="1556792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6" name="Rechthoek 5"/>
          <p:cNvSpPr/>
          <p:nvPr/>
        </p:nvSpPr>
        <p:spPr>
          <a:xfrm>
            <a:off x="6660232" y="1556792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/>
              <a:t>e</a:t>
            </a:r>
            <a:r>
              <a:rPr lang="nl-NL" sz="6600" b="1" i="1" baseline="-25000" dirty="0">
                <a:solidFill>
                  <a:srgbClr val="7030A0"/>
                </a:solidFill>
              </a:rPr>
              <a:t>n</a:t>
            </a:r>
            <a:endParaRPr lang="nl-NL" sz="4000" b="1" i="1" baseline="-25000" dirty="0">
              <a:solidFill>
                <a:srgbClr val="7030A0"/>
              </a:solidFill>
            </a:endParaRPr>
          </a:p>
        </p:txBody>
      </p:sp>
      <p:pic>
        <p:nvPicPr>
          <p:cNvPr id="32771" name="Picture 3" descr="Milton Erickson Quotes. Quotes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3429001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3563888" y="116632"/>
            <a:ext cx="45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Milton Model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3529509"/>
            <a:ext cx="24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 Gedachtenlezen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27984" y="3999930"/>
            <a:ext cx="4716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”Het is prachtig als je twijfels hebt”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04" y="4033565"/>
            <a:ext cx="361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2 Wie het zegt is onbekend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27984" y="4653136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”Als je regelmatig rust neemt, zul je nog beter presteren”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7504" y="4581128"/>
            <a:ext cx="40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3 </a:t>
            </a:r>
            <a:r>
              <a:rPr lang="nl-NL" sz="2400" b="1" dirty="0" err="1">
                <a:solidFill>
                  <a:srgbClr val="0000FF"/>
                </a:solidFill>
              </a:rPr>
              <a:t>Oorzaak-</a:t>
            </a:r>
            <a:r>
              <a:rPr lang="nl-NL" sz="2400" b="1" dirty="0">
                <a:solidFill>
                  <a:srgbClr val="0000FF"/>
                </a:solidFill>
              </a:rPr>
              <a:t>&gt; Gevolg suggestie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27984" y="5589240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vraag betekent dat je op een onbewust niveau het antwoord al weet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7504" y="5517232"/>
            <a:ext cx="226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4 Gelijkstelling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427984" y="6304002"/>
            <a:ext cx="46440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”Er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gaat een wereld voor je open”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7504" y="6279703"/>
            <a:ext cx="300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5 Vooronderstellingen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3" grpId="0" build="p"/>
      <p:bldP spid="4" grpId="0" build="p"/>
      <p:bldP spid="5" grpId="0" build="p"/>
      <p:bldP spid="6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75856" y="3495874"/>
            <a:ext cx="58681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 weet nooit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wat je niet weet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3928" y="116632"/>
            <a:ext cx="45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Milton Model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3529509"/>
            <a:ext cx="327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6 Universele waarheden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75856" y="4302968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moet niet denken dat anderen dit niet hebben”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04" y="4293096"/>
            <a:ext cx="182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7a</a:t>
            </a:r>
            <a:r>
              <a:rPr lang="nl-NL" sz="2400" b="1" dirty="0">
                <a:solidFill>
                  <a:srgbClr val="0000FF"/>
                </a:solidFill>
              </a:rPr>
              <a:t> Noodzaak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75856" y="507531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 mag jezelf toestaan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vrij te ademen”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7504" y="5117122"/>
            <a:ext cx="224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7b</a:t>
            </a:r>
            <a:r>
              <a:rPr lang="nl-NL" sz="2400" b="1" dirty="0">
                <a:solidFill>
                  <a:srgbClr val="0000FF"/>
                </a:solidFill>
              </a:rPr>
              <a:t> Mogelijkheid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56396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hoek 19"/>
          <p:cNvSpPr/>
          <p:nvPr/>
        </p:nvSpPr>
        <p:spPr>
          <a:xfrm>
            <a:off x="3779912" y="1340768"/>
            <a:ext cx="511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0120620"/>
                <a:gd name="adj2" fmla="val 58784"/>
              </a:avLst>
            </a:prstTxWarp>
            <a:spAutoFit/>
          </a:bodyPr>
          <a:lstStyle/>
          <a:p>
            <a:pPr algn="ctr"/>
            <a:r>
              <a:rPr lang="nl-NL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Generaliseren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915816" y="3495874"/>
            <a:ext cx="62281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 interesse zal je veel inzicht geven” (interesseren)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3928" y="116632"/>
            <a:ext cx="45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Milton Model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3529509"/>
            <a:ext cx="239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8 Proceswoorden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15816" y="4037002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”Als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dit op je gemak uitzoekt, leer je veel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04" y="4005064"/>
            <a:ext cx="3105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9 Niet gespecificeerde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 werkwoorden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915816" y="5075312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”…….., niet waar?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”. “ …………toch?”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7504" y="5117122"/>
            <a:ext cx="178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10 </a:t>
            </a:r>
            <a:r>
              <a:rPr lang="nl-NL" sz="2400" b="1" dirty="0" err="1">
                <a:solidFill>
                  <a:srgbClr val="0000FF"/>
                </a:solidFill>
              </a:rPr>
              <a:t>Tag</a:t>
            </a:r>
            <a:r>
              <a:rPr lang="nl-NL" sz="2400" b="1" dirty="0">
                <a:solidFill>
                  <a:srgbClr val="0000FF"/>
                </a:solidFill>
              </a:rPr>
              <a:t> Vraag</a:t>
            </a:r>
          </a:p>
        </p:txBody>
      </p:sp>
      <p:sp>
        <p:nvSpPr>
          <p:cNvPr id="20" name="Rechthoek 19"/>
          <p:cNvSpPr/>
          <p:nvPr/>
        </p:nvSpPr>
        <p:spPr>
          <a:xfrm>
            <a:off x="3779912" y="1340768"/>
            <a:ext cx="511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nl-NL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Wegla  ing  n</a:t>
            </a:r>
          </a:p>
        </p:txBody>
      </p:sp>
      <p:pic>
        <p:nvPicPr>
          <p:cNvPr id="34818" name="Picture 2" descr="Milton Erickson Quotes. Quotes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3607" cy="324036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107504" y="5589240"/>
            <a:ext cx="232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11 De huidige 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ervaring volgend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800" y="5949280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 hier aanwezig en kijkt naar me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7504" y="6396335"/>
            <a:ext cx="238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12 Onwaarheden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08312" y="6413266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”E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stoel kan gevoelens hebben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9" grpId="0" build="p"/>
      <p:bldP spid="10" grpId="0" build="p"/>
      <p:bldP spid="11" grpId="0" uiExpand="1" build="p"/>
      <p:bldP spid="12" grpId="0" build="p"/>
      <p:bldP spid="13" grpId="0" build="p"/>
      <p:bldP spid="14" grpId="0" uiExpand="1" build="p"/>
      <p:bldP spid="15" grpId="0" build="p"/>
      <p:bldP spid="16" grpId="0" build="p"/>
      <p:bldP spid="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volvehypnosis.com/wp-content/uploads/2012/07/Milton-Erickson-22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764704"/>
            <a:ext cx="2181225" cy="28575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67544" y="116632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solidFill>
                  <a:srgbClr val="0033CC"/>
                </a:solidFill>
              </a:rPr>
              <a:t>Milton</a:t>
            </a:r>
            <a:r>
              <a:rPr lang="nl-NL" sz="4400" b="1" dirty="0">
                <a:solidFill>
                  <a:srgbClr val="0033CC"/>
                </a:solidFill>
              </a:rPr>
              <a:t> model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355831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Milton-modelpatronen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zijn geschikt voor het oproepen van ervaringen via indirecte suggestie en vooronderstellingen.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Voorbeeld: 'Ik weet niet of je nieuwsgierig kunt zijn naar de nieuwe dingen die je onbewust aan het leren bent.'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De vooronderstellingen zijn: 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6588" lvl="1" indent="-1793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(a) je bent iets nieuws aan het leren, en 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6588" lvl="1" indent="-1793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(b) dat gaat onbewust. </a:t>
            </a:r>
          </a:p>
        </p:txBody>
      </p:sp>
      <p:sp>
        <p:nvSpPr>
          <p:cNvPr id="5" name="Rechthoek 4"/>
          <p:cNvSpPr/>
          <p:nvPr/>
        </p:nvSpPr>
        <p:spPr>
          <a:xfrm>
            <a:off x="6444208" y="0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nl-NL" sz="5400" b="1" dirty="0">
                <a:solidFill>
                  <a:srgbClr val="FF0000"/>
                </a:solidFill>
              </a:rPr>
              <a:t>Taal 2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0040" y="822191"/>
            <a:ext cx="59401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Milton-modelpatronen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zijn: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Vervormingen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Generalisaties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Weglatingen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(bekijk de tabel met Milton patronen)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  <a:solidFill>
            <a:srgbClr val="D8F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0" y="4509120"/>
            <a:ext cx="1756137" cy="5906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cs typeface="Arial" pitchFamily="34" charset="0"/>
              </a:rPr>
              <a:t>Leading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3198538"/>
            <a:ext cx="808338" cy="1310582"/>
          </a:xfrm>
          <a:prstGeom prst="rect">
            <a:avLst/>
          </a:prstGeom>
          <a:noFill/>
        </p:spPr>
      </p:pic>
      <p:pic>
        <p:nvPicPr>
          <p:cNvPr id="27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80112" y="1700808"/>
            <a:ext cx="808338" cy="1310582"/>
          </a:xfrm>
          <a:prstGeom prst="rect">
            <a:avLst/>
          </a:prstGeom>
          <a:noFill/>
        </p:spPr>
      </p:pic>
      <p:pic>
        <p:nvPicPr>
          <p:cNvPr id="28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4932040" y="3227414"/>
            <a:ext cx="880346" cy="1440160"/>
          </a:xfrm>
          <a:prstGeom prst="rect">
            <a:avLst/>
          </a:prstGeom>
          <a:noFill/>
        </p:spPr>
      </p:pic>
      <p:pic>
        <p:nvPicPr>
          <p:cNvPr id="22" name="Afbeelding 21" descr="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3425" y="2428875"/>
            <a:ext cx="2038375" cy="2000250"/>
          </a:xfrm>
          <a:prstGeom prst="rect">
            <a:avLst/>
          </a:prstGeom>
        </p:spPr>
      </p:pic>
      <p:pic>
        <p:nvPicPr>
          <p:cNvPr id="23" name="Afbeelding 22" descr="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31840" y="3068960"/>
            <a:ext cx="1440160" cy="2466975"/>
          </a:xfrm>
          <a:prstGeom prst="rect">
            <a:avLst/>
          </a:prstGeom>
        </p:spPr>
      </p:pic>
      <p:pic>
        <p:nvPicPr>
          <p:cNvPr id="24" name="Afbeelding 23" descr="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23870">
            <a:off x="4362864" y="3108519"/>
            <a:ext cx="1296144" cy="2466975"/>
          </a:xfrm>
          <a:prstGeom prst="rect">
            <a:avLst/>
          </a:prstGeom>
        </p:spPr>
      </p:pic>
      <p:pic>
        <p:nvPicPr>
          <p:cNvPr id="25" name="Afbeelding 24" descr="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7984" y="2420888"/>
            <a:ext cx="1512168" cy="2099415"/>
          </a:xfrm>
          <a:prstGeom prst="rect">
            <a:avLst/>
          </a:prstGeom>
        </p:spPr>
      </p:pic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012160" y="2708920"/>
            <a:ext cx="576064" cy="9361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123728" y="4464067"/>
            <a:ext cx="1152128" cy="549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115616" y="5373216"/>
            <a:ext cx="79208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971600" y="2348880"/>
            <a:ext cx="804574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1979712" y="2276872"/>
            <a:ext cx="792088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3923928" y="2996952"/>
            <a:ext cx="108012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48064" y="3068960"/>
            <a:ext cx="576064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52320" y="4797152"/>
            <a:ext cx="144016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884368" y="4437112"/>
            <a:ext cx="990245" cy="115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1547664" y="404664"/>
            <a:ext cx="6533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Pacing and </a:t>
            </a:r>
            <a:r>
              <a:rPr lang="nl-NL" sz="3200" b="1" dirty="0">
                <a:solidFill>
                  <a:srgbClr val="00B050"/>
                </a:solidFill>
              </a:rPr>
              <a:t>Leading</a:t>
            </a:r>
            <a:r>
              <a:rPr lang="nl-NL" sz="3200" b="1" dirty="0">
                <a:solidFill>
                  <a:srgbClr val="0000FF"/>
                </a:solidFill>
              </a:rPr>
              <a:t>: Volgen en </a:t>
            </a:r>
            <a:r>
              <a:rPr lang="nl-NL" sz="3200" b="1" dirty="0">
                <a:solidFill>
                  <a:srgbClr val="00B050"/>
                </a:solidFill>
              </a:rPr>
              <a:t>Leiden</a:t>
            </a: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2987824" y="3140968"/>
            <a:ext cx="864096" cy="20162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30722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196752"/>
            <a:ext cx="808338" cy="1310582"/>
          </a:xfrm>
          <a:prstGeom prst="rect">
            <a:avLst/>
          </a:prstGeom>
          <a:noFill/>
        </p:spPr>
      </p:pic>
      <p:pic>
        <p:nvPicPr>
          <p:cNvPr id="26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251520" y="4221088"/>
            <a:ext cx="880346" cy="1440160"/>
          </a:xfrm>
          <a:prstGeom prst="rect">
            <a:avLst/>
          </a:prstGeom>
          <a:noFill/>
        </p:spPr>
      </p:pic>
      <p:pic>
        <p:nvPicPr>
          <p:cNvPr id="30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8263654" y="4941168"/>
            <a:ext cx="880346" cy="1440160"/>
          </a:xfrm>
          <a:prstGeom prst="rect">
            <a:avLst/>
          </a:prstGeom>
          <a:noFill/>
        </p:spPr>
      </p:pic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076056" y="2276872"/>
            <a:ext cx="720080" cy="2880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Tekstvak 30"/>
          <p:cNvSpPr txBox="1"/>
          <p:nvPr/>
        </p:nvSpPr>
        <p:spPr>
          <a:xfrm>
            <a:off x="683568" y="5805264"/>
            <a:ext cx="5361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Oefening Rapport op </a:t>
            </a:r>
            <a:r>
              <a:rPr lang="nl-NL" b="1" dirty="0" err="1">
                <a:solidFill>
                  <a:srgbClr val="FF0000"/>
                </a:solidFill>
              </a:rPr>
              <a:t>blz</a:t>
            </a:r>
            <a:r>
              <a:rPr lang="nl-NL" b="1" dirty="0">
                <a:solidFill>
                  <a:srgbClr val="FF0000"/>
                </a:solidFill>
              </a:rPr>
              <a:t> 67: </a:t>
            </a:r>
          </a:p>
          <a:p>
            <a:r>
              <a:rPr lang="nl-NL" b="1" dirty="0">
                <a:solidFill>
                  <a:srgbClr val="FF0000"/>
                </a:solidFill>
              </a:rPr>
              <a:t>Maak bewust rapport met iemand uit je omgeving, </a:t>
            </a:r>
          </a:p>
          <a:p>
            <a:r>
              <a:rPr lang="nl-NL" b="1" dirty="0">
                <a:solidFill>
                  <a:srgbClr val="FF0000"/>
                </a:solidFill>
              </a:rPr>
              <a:t>zonder zelf een boodschap te willen geven of te leiden</a:t>
            </a:r>
          </a:p>
        </p:txBody>
      </p:sp>
      <p:cxnSp>
        <p:nvCxnSpPr>
          <p:cNvPr id="38" name="AutoShape 18"/>
          <p:cNvCxnSpPr>
            <a:cxnSpLocks noChangeShapeType="1"/>
          </p:cNvCxnSpPr>
          <p:nvPr/>
        </p:nvCxnSpPr>
        <p:spPr bwMode="auto">
          <a:xfrm>
            <a:off x="6516216" y="4221088"/>
            <a:ext cx="720080" cy="57606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2" name="AutoShape 18"/>
          <p:cNvCxnSpPr>
            <a:cxnSpLocks noChangeShapeType="1"/>
          </p:cNvCxnSpPr>
          <p:nvPr/>
        </p:nvCxnSpPr>
        <p:spPr bwMode="auto">
          <a:xfrm>
            <a:off x="5724128" y="3212976"/>
            <a:ext cx="792088" cy="1008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8" name="AutoShape 15"/>
          <p:cNvCxnSpPr>
            <a:cxnSpLocks noChangeShapeType="1"/>
          </p:cNvCxnSpPr>
          <p:nvPr/>
        </p:nvCxnSpPr>
        <p:spPr bwMode="auto">
          <a:xfrm>
            <a:off x="2987824" y="2204864"/>
            <a:ext cx="15966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660232" y="3717032"/>
            <a:ext cx="1080120" cy="6480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3" name="AutoShape 14"/>
          <p:cNvCxnSpPr>
            <a:cxnSpLocks noChangeShapeType="1"/>
          </p:cNvCxnSpPr>
          <p:nvPr/>
        </p:nvCxnSpPr>
        <p:spPr bwMode="auto">
          <a:xfrm flipV="1">
            <a:off x="2051720" y="5301208"/>
            <a:ext cx="792088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99592" y="4725144"/>
            <a:ext cx="535351" cy="49442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584" y="1628800"/>
            <a:ext cx="415862" cy="46554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Afbeelding 54" descr="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134414">
            <a:off x="839564" y="3141218"/>
            <a:ext cx="2304256" cy="2466975"/>
          </a:xfrm>
          <a:prstGeom prst="rect">
            <a:avLst/>
          </a:prstGeom>
        </p:spPr>
      </p:pic>
      <p:pic>
        <p:nvPicPr>
          <p:cNvPr id="56" name="Afbeelding 55" descr="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1800" y="2420888"/>
            <a:ext cx="1656184" cy="2000250"/>
          </a:xfrm>
          <a:prstGeom prst="rect">
            <a:avLst/>
          </a:prstGeom>
        </p:spPr>
      </p:pic>
      <p:pic>
        <p:nvPicPr>
          <p:cNvPr id="65" name="Afbeelding 64" descr="B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6136" y="3068960"/>
            <a:ext cx="2880320" cy="2466975"/>
          </a:xfrm>
          <a:prstGeom prst="rect">
            <a:avLst/>
          </a:prstGeom>
        </p:spPr>
      </p:pic>
      <p:pic>
        <p:nvPicPr>
          <p:cNvPr id="66" name="Afbeelding 65" descr="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40152" y="2337697"/>
            <a:ext cx="2952328" cy="23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4" grpId="0" animBg="1"/>
      <p:bldP spid="31" grpId="0" build="p"/>
      <p:bldP spid="1028" grpId="0" animBg="1"/>
      <p:bldP spid="10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4499992" y="1268760"/>
            <a:ext cx="4644008" cy="558924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9754" y="2243371"/>
            <a:ext cx="535351" cy="6815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560" y="4374731"/>
            <a:ext cx="535351" cy="494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375093" y="2598020"/>
            <a:ext cx="930675" cy="12326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2" name="Freeform 8"/>
          <p:cNvSpPr>
            <a:spLocks/>
          </p:cNvSpPr>
          <p:nvPr/>
        </p:nvSpPr>
        <p:spPr bwMode="auto">
          <a:xfrm>
            <a:off x="1152326" y="2316149"/>
            <a:ext cx="7643450" cy="213020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5741" y="227"/>
              </a:cxn>
              <a:cxn ang="0">
                <a:pos x="8228" y="1592"/>
              </a:cxn>
              <a:cxn ang="0">
                <a:pos x="10173" y="1742"/>
              </a:cxn>
            </a:cxnLst>
            <a:rect l="0" t="0" r="r" b="b"/>
            <a:pathLst>
              <a:path w="10173" h="1844">
                <a:moveTo>
                  <a:pt x="0" y="227"/>
                </a:moveTo>
                <a:cubicBezTo>
                  <a:pt x="2185" y="113"/>
                  <a:pt x="4370" y="0"/>
                  <a:pt x="5741" y="227"/>
                </a:cubicBezTo>
                <a:cubicBezTo>
                  <a:pt x="7112" y="454"/>
                  <a:pt x="7490" y="1340"/>
                  <a:pt x="8228" y="1592"/>
                </a:cubicBezTo>
                <a:cubicBezTo>
                  <a:pt x="8966" y="1844"/>
                  <a:pt x="9849" y="1739"/>
                  <a:pt x="10173" y="174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146911" y="2622279"/>
            <a:ext cx="7648865" cy="2682394"/>
          </a:xfrm>
          <a:custGeom>
            <a:avLst/>
            <a:gdLst/>
            <a:ahLst/>
            <a:cxnLst>
              <a:cxn ang="0">
                <a:pos x="0" y="2060"/>
              </a:cxn>
              <a:cxn ang="0">
                <a:pos x="2898" y="2023"/>
              </a:cxn>
              <a:cxn ang="0">
                <a:pos x="4095" y="265"/>
              </a:cxn>
              <a:cxn ang="0">
                <a:pos x="6377" y="433"/>
              </a:cxn>
              <a:cxn ang="0">
                <a:pos x="8060" y="1630"/>
              </a:cxn>
              <a:cxn ang="0">
                <a:pos x="10061" y="1751"/>
              </a:cxn>
            </a:cxnLst>
            <a:rect l="0" t="0" r="r" b="b"/>
            <a:pathLst>
              <a:path w="10061" h="2322">
                <a:moveTo>
                  <a:pt x="0" y="2060"/>
                </a:moveTo>
                <a:cubicBezTo>
                  <a:pt x="1108" y="2191"/>
                  <a:pt x="2216" y="2322"/>
                  <a:pt x="2898" y="2023"/>
                </a:cubicBezTo>
                <a:cubicBezTo>
                  <a:pt x="3580" y="1724"/>
                  <a:pt x="3515" y="530"/>
                  <a:pt x="4095" y="265"/>
                </a:cubicBezTo>
                <a:cubicBezTo>
                  <a:pt x="4675" y="0"/>
                  <a:pt x="5716" y="205"/>
                  <a:pt x="6377" y="433"/>
                </a:cubicBezTo>
                <a:cubicBezTo>
                  <a:pt x="7038" y="661"/>
                  <a:pt x="7446" y="1410"/>
                  <a:pt x="8060" y="1630"/>
                </a:cubicBezTo>
                <a:cubicBezTo>
                  <a:pt x="8674" y="1850"/>
                  <a:pt x="9737" y="1714"/>
                  <a:pt x="10061" y="1751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99592" y="3429000"/>
            <a:ext cx="2304256" cy="864096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baseline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Open vragen, luisteren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156176" y="5070551"/>
            <a:ext cx="2558369" cy="44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Leading = leiden</a:t>
            </a: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235105" y="4676240"/>
            <a:ext cx="804574" cy="646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1524442" y="2170593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2849667" y="4221088"/>
            <a:ext cx="642213" cy="51869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3200121" y="2060848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4632107" y="3072811"/>
            <a:ext cx="804574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138834" y="2105901"/>
            <a:ext cx="804574" cy="21140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943408" y="3508324"/>
            <a:ext cx="1159669" cy="116676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07113" y="4784830"/>
            <a:ext cx="1388663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668344" y="4005064"/>
            <a:ext cx="1224136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361677" y="404664"/>
            <a:ext cx="817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Oefening Pacing and Leading: Volgen en Leiden</a:t>
            </a:r>
          </a:p>
        </p:txBody>
      </p:sp>
      <p:cxnSp>
        <p:nvCxnSpPr>
          <p:cNvPr id="19" name="AutoShape 14"/>
          <p:cNvCxnSpPr>
            <a:cxnSpLocks noChangeShapeType="1"/>
          </p:cNvCxnSpPr>
          <p:nvPr/>
        </p:nvCxnSpPr>
        <p:spPr bwMode="auto">
          <a:xfrm flipV="1">
            <a:off x="3635896" y="3068961"/>
            <a:ext cx="216024" cy="86409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11560" y="5373216"/>
            <a:ext cx="2304256" cy="494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B = coach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55576" y="1340769"/>
            <a:ext cx="3240360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A = werker, coachee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99592" y="2951899"/>
            <a:ext cx="2388080" cy="549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 = 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volgen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90095" y="5517232"/>
            <a:ext cx="2558369" cy="864096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Gerichte vragen, opties, doelen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27" grpId="0" animBg="1"/>
      <p:bldP spid="1028" grpId="0" animBg="1"/>
      <p:bldP spid="1032" grpId="0" animBg="1"/>
      <p:bldP spid="1033" grpId="0" animBg="1"/>
      <p:bldP spid="1034" grpId="0" animBg="1"/>
      <p:bldP spid="1035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331640" y="836712"/>
            <a:ext cx="7812360" cy="604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Je zit hier nu na al een aantal avonden in de kring. (13) </a:t>
            </a: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7504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1739454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948879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864867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2718942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374579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877442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404742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642742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158804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inhoud 3"/>
          <p:cNvSpPr txBox="1">
            <a:spLocks/>
          </p:cNvSpPr>
          <p:nvPr/>
        </p:nvSpPr>
        <p:spPr>
          <a:xfrm>
            <a:off x="2123727" y="1628800"/>
            <a:ext cx="7020273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neem waar dat jullie naar mij kijken en dat bewijst dat je geïnteresseerd bent in wat er vandaag gaat komen. (3)</a:t>
            </a:r>
          </a:p>
        </p:txBody>
      </p:sp>
      <p:sp>
        <p:nvSpPr>
          <p:cNvPr id="16" name="Tijdelijke aanduiding voor inhoud 3"/>
          <p:cNvSpPr txBox="1">
            <a:spLocks/>
          </p:cNvSpPr>
          <p:nvPr/>
        </p:nvSpPr>
        <p:spPr>
          <a:xfrm>
            <a:off x="3059832" y="2608312"/>
            <a:ext cx="6084168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kan me voorstellen dat je je afvraagt wat deze oefening je zal brengen. (1)</a:t>
            </a:r>
          </a:p>
        </p:txBody>
      </p:sp>
      <p:sp>
        <p:nvSpPr>
          <p:cNvPr id="17" name="Tijdelijke aanduiding voor inhoud 3"/>
          <p:cNvSpPr txBox="1">
            <a:spLocks/>
          </p:cNvSpPr>
          <p:nvPr/>
        </p:nvSpPr>
        <p:spPr>
          <a:xfrm>
            <a:off x="3851919" y="3429000"/>
            <a:ext cx="5292081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dirty="0">
                <a:solidFill>
                  <a:srgbClr val="0000FF"/>
                </a:solidFill>
              </a:rPr>
              <a:t>Alles wijst er op dat dit een nuttige oefening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wordt. (6)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3"/>
          <p:cNvSpPr txBox="1">
            <a:spLocks/>
          </p:cNvSpPr>
          <p:nvPr/>
        </p:nvSpPr>
        <p:spPr>
          <a:xfrm>
            <a:off x="4571999" y="4365104"/>
            <a:ext cx="4572001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dirty="0">
                <a:solidFill>
                  <a:srgbClr val="0000FF"/>
                </a:solidFill>
              </a:rPr>
              <a:t>Je zult veel met deze oefening kunnen doen!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4139952" y="5373216"/>
            <a:ext cx="50040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Wanneer zou je deze oefening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willen gaan toepassen? (5)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026097" y="188640"/>
            <a:ext cx="1626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Yes set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7504" y="4437112"/>
            <a:ext cx="3240360" cy="1944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Milton patronen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458788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1) Feitelijke observaties (13)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Oorzaak 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Gevolg (3)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Gedachten lezen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Universele waarheid (6)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Mogelijkheid (7)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Vooronderstelling (5)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nl-NL" b="1" dirty="0">
                <a:solidFill>
                  <a:srgbClr val="0033CC"/>
                </a:solidFill>
              </a:rPr>
              <a:t>Oefening </a:t>
            </a:r>
            <a:r>
              <a:rPr lang="nl-NL" b="1" dirty="0" err="1">
                <a:solidFill>
                  <a:srgbClr val="0033CC"/>
                </a:solidFill>
              </a:rPr>
              <a:t>Yes-set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87413"/>
            <a:ext cx="745232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033CC"/>
                </a:solidFill>
              </a:rPr>
              <a:t>Ga uit van een situatie waarin je iemand zou willen motiveren om iets te doen. </a:t>
            </a:r>
          </a:p>
          <a:p>
            <a:r>
              <a:rPr lang="nl-NL" dirty="0">
                <a:solidFill>
                  <a:srgbClr val="0033CC"/>
                </a:solidFill>
              </a:rPr>
              <a:t>Geef je coach opdracht om te knikken als het binnen komt, als deze bereid is om te volgen.</a:t>
            </a:r>
          </a:p>
          <a:p>
            <a:r>
              <a:rPr lang="nl-NL" dirty="0">
                <a:solidFill>
                  <a:srgbClr val="0033CC"/>
                </a:solidFill>
              </a:rPr>
              <a:t>Stel samen drie (of meer) uitspraken uit de </a:t>
            </a:r>
            <a:r>
              <a:rPr lang="nl-NL" dirty="0" err="1">
                <a:solidFill>
                  <a:srgbClr val="0033CC"/>
                </a:solidFill>
              </a:rPr>
              <a:t>Yes-set</a:t>
            </a:r>
            <a:r>
              <a:rPr lang="nl-NL" dirty="0">
                <a:solidFill>
                  <a:srgbClr val="0033CC"/>
                </a:solidFill>
              </a:rPr>
              <a:t> op om tot de meest succesvolle uitspraak te komen.</a:t>
            </a:r>
          </a:p>
          <a:p>
            <a:r>
              <a:rPr lang="nl-NL" dirty="0">
                <a:solidFill>
                  <a:srgbClr val="0033CC"/>
                </a:solidFill>
              </a:rPr>
              <a:t>De werker neemt de stappen en kijkt telkens of de coach knikt als het binnen komt</a:t>
            </a:r>
          </a:p>
        </p:txBody>
      </p:sp>
      <p:sp>
        <p:nvSpPr>
          <p:cNvPr id="36866" name="AutoShape 2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68" name="AutoShape 4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70" name="AutoShape 6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72" name="AutoShape 8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y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1" y="0"/>
            <a:ext cx="385192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Vragen</a:t>
            </a:r>
          </a:p>
          <a:p>
            <a:r>
              <a:rPr lang="nl-NL" dirty="0">
                <a:solidFill>
                  <a:srgbClr val="0000FF"/>
                </a:solidFill>
              </a:rPr>
              <a:t>Gebeurtenissen</a:t>
            </a:r>
          </a:p>
          <a:p>
            <a:r>
              <a:rPr lang="nl-NL" dirty="0">
                <a:solidFill>
                  <a:srgbClr val="0000FF"/>
                </a:solidFill>
              </a:rPr>
              <a:t>Korte verhalen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Deel een echte levenservaring om na te denken vanuit NLP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</a:t>
            </a:r>
            <a:r>
              <a:rPr kumimoji="0" lang="nl-NL" sz="3200" b="1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jouw eigen werkelijkheid.</a:t>
            </a:r>
          </a:p>
        </p:txBody>
      </p:sp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491069" cy="506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980728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Een metafoor is ……..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8" y="5301208"/>
            <a:ext cx="9036496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Gregory Bateson: </a:t>
            </a:r>
          </a:p>
          <a:p>
            <a:pPr>
              <a:buNone/>
            </a:pPr>
            <a:r>
              <a:rPr lang="en-US" dirty="0" err="1">
                <a:solidFill>
                  <a:srgbClr val="0000FF"/>
                </a:solidFill>
              </a:rPr>
              <a:t>Alles</a:t>
            </a:r>
            <a:r>
              <a:rPr lang="en-US" dirty="0">
                <a:solidFill>
                  <a:srgbClr val="0000FF"/>
                </a:solidFill>
              </a:rPr>
              <a:t> is </a:t>
            </a:r>
            <a:r>
              <a:rPr lang="en-US" dirty="0" err="1">
                <a:solidFill>
                  <a:srgbClr val="0000FF"/>
                </a:solidFill>
              </a:rPr>
              <a:t>een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metafoor</a:t>
            </a:r>
            <a:r>
              <a:rPr lang="en-US" dirty="0">
                <a:solidFill>
                  <a:srgbClr val="0000FF"/>
                </a:solidFill>
              </a:rPr>
              <a:t> voor al het </a:t>
            </a:r>
            <a:r>
              <a:rPr lang="en-US" dirty="0" err="1">
                <a:solidFill>
                  <a:srgbClr val="0000FF"/>
                </a:solidFill>
              </a:rPr>
              <a:t>andere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170" name="AutoShape 2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2" name="AutoShape 4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4" name="AutoShape 6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6" name="AutoShape 8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8" name="AutoShape 10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80" name="Picture 12" descr="Hoe metaforen helpen bestaande denkpatronen te doorbre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042792" cy="1570186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0000FF"/>
                </a:solidFill>
              </a:rPr>
              <a:t>Metaforen helpen ………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113584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Om bestaande denkpatronen te doorbreken</a:t>
            </a:r>
          </a:p>
          <a:p>
            <a:r>
              <a:rPr lang="nl-NL" dirty="0">
                <a:solidFill>
                  <a:srgbClr val="0000FF"/>
                </a:solidFill>
              </a:rPr>
              <a:t>Om te denken </a:t>
            </a:r>
            <a:r>
              <a:rPr lang="nl-NL" dirty="0" err="1">
                <a:solidFill>
                  <a:srgbClr val="0000FF"/>
                </a:solidFill>
              </a:rPr>
              <a:t>vòòr</a:t>
            </a:r>
            <a:r>
              <a:rPr lang="nl-NL" dirty="0">
                <a:solidFill>
                  <a:srgbClr val="0000FF"/>
                </a:solidFill>
              </a:rPr>
              <a:t> er woorden zijn. </a:t>
            </a:r>
          </a:p>
          <a:p>
            <a:r>
              <a:rPr lang="nl-NL" dirty="0">
                <a:solidFill>
                  <a:srgbClr val="0000FF"/>
                </a:solidFill>
              </a:rPr>
              <a:t>Om met iets abstracts om te gaan, zoals ideeën, emoties, gevoelens, concepten en gedachten, </a:t>
            </a:r>
          </a:p>
          <a:p>
            <a:r>
              <a:rPr lang="nl-NL" dirty="0">
                <a:solidFill>
                  <a:srgbClr val="0000FF"/>
                </a:solidFill>
              </a:rPr>
              <a:t>Om onze verbeeldingskracht aan te wakkeren, waardoor we zaken beter aanvoelen.</a:t>
            </a:r>
            <a:endParaRPr lang="nl-NL" dirty="0"/>
          </a:p>
        </p:txBody>
      </p:sp>
      <p:pic>
        <p:nvPicPr>
          <p:cNvPr id="31746" name="Picture 2" descr="https://riesouwerkerk.files.wordpress.com/2015/05/creat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metafo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340768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Metaforen en het onbewuste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8" y="2896344"/>
            <a:ext cx="9036496" cy="3989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0000FF"/>
                </a:solidFill>
              </a:rPr>
              <a:t>Milton Erickson: </a:t>
            </a:r>
          </a:p>
          <a:p>
            <a:pPr>
              <a:buNone/>
            </a:pPr>
            <a:r>
              <a:rPr lang="nl-NL" b="1" dirty="0">
                <a:solidFill>
                  <a:srgbClr val="0000FF"/>
                </a:solidFill>
              </a:rPr>
              <a:t>	</a:t>
            </a:r>
            <a:r>
              <a:rPr lang="nl-NL" dirty="0">
                <a:solidFill>
                  <a:srgbClr val="0000FF"/>
                </a:solidFill>
              </a:rPr>
              <a:t>de ervaring van een persoon volgen en afleiden van de bewuste geest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	daardoor hem of haar in staat te stellen om oplossingen te vinden.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betekenissen en inzichten van de ene situatie of ding naar het andere te brengen, waardoor een nieuw verfrissend inzicht ontstaat.</a:t>
            </a:r>
            <a:r>
              <a:rPr lang="en-US" dirty="0">
                <a:solidFill>
                  <a:srgbClr val="0000FF"/>
                </a:solidFill>
              </a:rPr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170" name="AutoShape 2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2" name="AutoShape 4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4" name="AutoShape 6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6" name="AutoShape 8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8" name="AutoShape 10" descr="Afbeeldingsresultaat voor metaf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9698" name="Picture 2" descr="Afbeeldingsresultaat voor Milton Erick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836712"/>
            <a:ext cx="4381500" cy="2857500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51520" y="15567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400" dirty="0">
                <a:solidFill>
                  <a:srgbClr val="FF0000"/>
                </a:solidFill>
              </a:rPr>
              <a:t>Metaforen zijn krachtige manieren om met iemands onbewuste te communiceren.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Metaforen in NLP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548261"/>
            <a:ext cx="8435280" cy="204909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Betekenissen en inzichten van de ene situatie naar de andere brengen, 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waardoor een nieuw verfrissend inzicht ontstaat.</a:t>
            </a:r>
            <a:endParaRPr lang="nl-NL" dirty="0"/>
          </a:p>
        </p:txBody>
      </p:sp>
      <p:pic>
        <p:nvPicPr>
          <p:cNvPr id="25602" name="Picture 2" descr="Afbeeldingsresultaat voor metaf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11602"/>
            <a:ext cx="7445216" cy="298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Helende Metaforen</a:t>
            </a:r>
            <a:endParaRPr lang="nl-NL" sz="54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1728192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Een </a:t>
            </a:r>
            <a:r>
              <a:rPr lang="nl-NL" b="1" dirty="0">
                <a:solidFill>
                  <a:srgbClr val="0000FF"/>
                </a:solidFill>
              </a:rPr>
              <a:t>metafoor</a:t>
            </a:r>
            <a:r>
              <a:rPr lang="nl-NL" dirty="0">
                <a:solidFill>
                  <a:srgbClr val="0000FF"/>
                </a:solidFill>
              </a:rPr>
              <a:t> is een vorm van beeldspraak, waarbij twee of meer ongelijke betekenissen met elkaar worden verenigd in één nieuwe betekenis</a:t>
            </a:r>
            <a:r>
              <a:rPr lang="nl-NL" dirty="0"/>
              <a:t>.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504" y="3718433"/>
            <a:ext cx="3384376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man liep te dwalen over het strand. Zoals hij dwaalde, dwaalden zijn gedachten. Denkend over oorsprong en verlangen liep hij rond.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Plots viel zijn oog op voetsporen in het zand</a:t>
            </a:r>
            <a:r>
              <a:rPr lang="nl-NL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.………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2532179"/>
            <a:ext cx="5580112" cy="432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7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1125</Words>
  <Application>Microsoft Office PowerPoint</Application>
  <PresentationFormat>Diavoorstelling (4:3)</PresentationFormat>
  <Paragraphs>167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Brush Script MT</vt:lpstr>
      <vt:lpstr>Calibri</vt:lpstr>
      <vt:lpstr>Cambria</vt:lpstr>
      <vt:lpstr>Times New Roman</vt:lpstr>
      <vt:lpstr>Office-thema</vt:lpstr>
      <vt:lpstr>bij de NLP-vervolgcursus  “Je ongekende vermogens nog beter leren kennen”</vt:lpstr>
      <vt:lpstr>Zonnestraaltjes</vt:lpstr>
      <vt:lpstr>Open Frame</vt:lpstr>
      <vt:lpstr>Een metafoor is ……..</vt:lpstr>
      <vt:lpstr>Metaforen helpen ………</vt:lpstr>
      <vt:lpstr>PowerPoint-presentatie</vt:lpstr>
      <vt:lpstr>Metaforen en het onbewuste</vt:lpstr>
      <vt:lpstr>Metaforen in NLP</vt:lpstr>
      <vt:lpstr>Helende Metaforen</vt:lpstr>
      <vt:lpstr>Het uitkomende ei</vt:lpstr>
      <vt:lpstr>Aan het voeteneinde van  je ( eigen) kinderbed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Oefening Yes-set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onbewuste delen</dc:title>
  <dc:creator>Sytse Tjallingii</dc:creator>
  <cp:lastModifiedBy>sytse tjallingii</cp:lastModifiedBy>
  <cp:revision>68</cp:revision>
  <dcterms:created xsi:type="dcterms:W3CDTF">2013-03-11T11:18:59Z</dcterms:created>
  <dcterms:modified xsi:type="dcterms:W3CDTF">2019-11-26T16:27:01Z</dcterms:modified>
</cp:coreProperties>
</file>