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4" r:id="rId2"/>
    <p:sldId id="299" r:id="rId3"/>
    <p:sldId id="276" r:id="rId4"/>
    <p:sldId id="286" r:id="rId5"/>
    <p:sldId id="301" r:id="rId6"/>
    <p:sldId id="287" r:id="rId7"/>
    <p:sldId id="288" r:id="rId8"/>
    <p:sldId id="289" r:id="rId9"/>
    <p:sldId id="290" r:id="rId10"/>
    <p:sldId id="291" r:id="rId11"/>
    <p:sldId id="292" r:id="rId12"/>
    <p:sldId id="293" r:id="rId13"/>
    <p:sldId id="294" r:id="rId14"/>
    <p:sldId id="295" r:id="rId15"/>
    <p:sldId id="296" r:id="rId16"/>
    <p:sldId id="302" r:id="rId17"/>
    <p:sldId id="297" r:id="rId18"/>
    <p:sldId id="300" r:id="rId19"/>
    <p:sldId id="298" r:id="rId20"/>
    <p:sldId id="271" r:id="rId21"/>
    <p:sldId id="284" r:id="rId22"/>
    <p:sldId id="283" r:id="rId23"/>
    <p:sldId id="277" r:id="rId24"/>
    <p:sldId id="282" r:id="rId25"/>
    <p:sldId id="270" r:id="rId26"/>
    <p:sldId id="272" r:id="rId27"/>
    <p:sldId id="273"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AB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58"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C09EA-5A2A-4797-82C3-0BA961D27762}" type="datetimeFigureOut">
              <a:rPr lang="nl-NL" smtClean="0"/>
              <a:pPr/>
              <a:t>19-11-2019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26BDF-E127-42DD-BD06-5499A0C58681}"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226BDF-E127-42DD-BD06-5499A0C58681}" type="slidenum">
              <a:rPr lang="nl-NL" smtClean="0"/>
              <a:pPr/>
              <a:t>19</a:t>
            </a:fld>
            <a:endParaRPr lang="nl-NL"/>
          </a:p>
        </p:txBody>
      </p:sp>
    </p:spTree>
    <p:extLst>
      <p:ext uri="{BB962C8B-B14F-4D97-AF65-F5344CB8AC3E}">
        <p14:creationId xmlns:p14="http://schemas.microsoft.com/office/powerpoint/2010/main" val="155219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DA98A50-776E-4A35-8B3E-E9D793C2CAF6}" type="datetimeFigureOut">
              <a:rPr lang="nl-NL" smtClean="0"/>
              <a:pPr/>
              <a:t>19-11-2019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C559D88-D3C1-4D72-BC79-74B3B8742A1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98A50-776E-4A35-8B3E-E9D793C2CAF6}" type="datetimeFigureOut">
              <a:rPr lang="nl-NL" smtClean="0"/>
              <a:pPr/>
              <a:t>19-11-2019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59D88-D3C1-4D72-BC79-74B3B8742A1F}"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nl.wikipedia.org/wiki/Sigmund_Freu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0" descr="wereldbol.jpg"/>
          <p:cNvPicPr>
            <a:picLocks noChangeAspect="1" noChangeArrowheads="1"/>
          </p:cNvPicPr>
          <p:nvPr/>
        </p:nvPicPr>
        <p:blipFill>
          <a:blip r:embed="rId2" cstate="print">
            <a:lum contrast="20000"/>
          </a:blip>
          <a:srcRect/>
          <a:stretch>
            <a:fillRect/>
          </a:stretch>
        </p:blipFill>
        <p:spPr bwMode="auto">
          <a:xfrm>
            <a:off x="1547664" y="0"/>
            <a:ext cx="5976664" cy="6165304"/>
          </a:xfrm>
          <a:prstGeom prst="rect">
            <a:avLst/>
          </a:prstGeom>
          <a:noFill/>
          <a:ln w="9525">
            <a:noFill/>
            <a:miter lim="800000"/>
            <a:headEnd/>
            <a:tailEnd/>
          </a:ln>
        </p:spPr>
      </p:pic>
      <p:sp>
        <p:nvSpPr>
          <p:cNvPr id="1028" name="WordArt 4"/>
          <p:cNvSpPr>
            <a:spLocks noChangeArrowheads="1" noChangeShapeType="1" noTextEdit="1"/>
          </p:cNvSpPr>
          <p:nvPr/>
        </p:nvSpPr>
        <p:spPr bwMode="auto">
          <a:xfrm>
            <a:off x="2162899" y="227210"/>
            <a:ext cx="4830418" cy="4388221"/>
          </a:xfrm>
          <a:prstGeom prst="rect">
            <a:avLst/>
          </a:prstGeom>
        </p:spPr>
        <p:txBody>
          <a:bodyPr wrap="none" fromWordArt="1">
            <a:prstTxWarp prst="textArchUp">
              <a:avLst>
                <a:gd name="adj" fmla="val 10365567"/>
              </a:avLst>
            </a:prstTxWarp>
          </a:bodyPr>
          <a:lstStyle/>
          <a:p>
            <a:pPr algn="ctr" rtl="0"/>
            <a:r>
              <a:rPr lang="nl-NL" sz="6000" kern="10" spc="0" dirty="0">
                <a:ln w="9525">
                  <a:solidFill>
                    <a:srgbClr val="FF0000"/>
                  </a:solidFill>
                  <a:round/>
                  <a:headEnd/>
                  <a:tailEnd/>
                </a:ln>
                <a:solidFill>
                  <a:srgbClr val="FF0000"/>
                </a:solidFill>
                <a:effectLst/>
                <a:latin typeface="Brush Script MT"/>
              </a:rPr>
              <a:t>Respect voor het model van de wereld van de ander en dat van mijzelf</a:t>
            </a:r>
          </a:p>
        </p:txBody>
      </p:sp>
      <p:sp>
        <p:nvSpPr>
          <p:cNvPr id="3" name="Ondertitel 2"/>
          <p:cNvSpPr>
            <a:spLocks noGrp="1"/>
          </p:cNvSpPr>
          <p:nvPr>
            <p:ph type="subTitle" idx="1"/>
          </p:nvPr>
        </p:nvSpPr>
        <p:spPr>
          <a:xfrm>
            <a:off x="1187624" y="6453336"/>
            <a:ext cx="3456384" cy="404664"/>
          </a:xfrm>
        </p:spPr>
        <p:txBody>
          <a:bodyPr>
            <a:noAutofit/>
          </a:bodyPr>
          <a:lstStyle/>
          <a:p>
            <a:r>
              <a:rPr lang="nl-NL" sz="2000" dirty="0">
                <a:solidFill>
                  <a:schemeClr val="accent2">
                    <a:lumMod val="75000"/>
                  </a:schemeClr>
                </a:solidFill>
              </a:rPr>
              <a:t>Volksuniversiteit Zwolle</a:t>
            </a:r>
          </a:p>
        </p:txBody>
      </p:sp>
      <p:sp>
        <p:nvSpPr>
          <p:cNvPr id="5" name="Titel 1"/>
          <p:cNvSpPr>
            <a:spLocks noGrp="1"/>
          </p:cNvSpPr>
          <p:nvPr>
            <p:ph type="ctrTitle"/>
          </p:nvPr>
        </p:nvSpPr>
        <p:spPr>
          <a:xfrm>
            <a:off x="0" y="5589240"/>
            <a:ext cx="9144000" cy="792088"/>
          </a:xfrm>
        </p:spPr>
        <p:txBody>
          <a:bodyPr>
            <a:normAutofit fontScale="90000"/>
          </a:bodyPr>
          <a:lstStyle/>
          <a:p>
            <a:r>
              <a:rPr lang="nl-NL" sz="3200" b="1" dirty="0">
                <a:solidFill>
                  <a:srgbClr val="FF0000"/>
                </a:solidFill>
              </a:rPr>
              <a:t>bij de </a:t>
            </a:r>
            <a:r>
              <a:rPr lang="nl-NL" sz="3200" b="1" dirty="0" err="1">
                <a:solidFill>
                  <a:srgbClr val="FF0000"/>
                </a:solidFill>
              </a:rPr>
              <a:t>NLP-vervolgcursus</a:t>
            </a:r>
            <a:r>
              <a:rPr lang="nl-NL" sz="3200" b="1" dirty="0">
                <a:solidFill>
                  <a:srgbClr val="FF0000"/>
                </a:solidFill>
              </a:rPr>
              <a:t> </a:t>
            </a:r>
            <a:br>
              <a:rPr lang="nl-NL" sz="3200" b="1" dirty="0">
                <a:solidFill>
                  <a:srgbClr val="FF0000"/>
                </a:solidFill>
              </a:rPr>
            </a:br>
            <a:r>
              <a:rPr lang="nl-NL" sz="3200" b="1" dirty="0">
                <a:solidFill>
                  <a:srgbClr val="FF0000"/>
                </a:solidFill>
              </a:rPr>
              <a:t>“Je ongekende vermogens nog beter leren kennen”</a:t>
            </a:r>
          </a:p>
        </p:txBody>
      </p:sp>
      <p:sp>
        <p:nvSpPr>
          <p:cNvPr id="6" name="Ondertitel 2"/>
          <p:cNvSpPr txBox="1">
            <a:spLocks/>
          </p:cNvSpPr>
          <p:nvPr/>
        </p:nvSpPr>
        <p:spPr>
          <a:xfrm>
            <a:off x="4860032" y="6525344"/>
            <a:ext cx="2440360" cy="332656"/>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4300" b="1" dirty="0">
                <a:solidFill>
                  <a:srgbClr val="0000FF"/>
                </a:solidFill>
              </a:rPr>
              <a:t>Najaar 2019 week 7</a:t>
            </a:r>
            <a:endParaRPr kumimoji="0" lang="nl-NL" sz="3200"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Titel 1"/>
          <p:cNvSpPr txBox="1">
            <a:spLocks/>
          </p:cNvSpPr>
          <p:nvPr/>
        </p:nvSpPr>
        <p:spPr>
          <a:xfrm>
            <a:off x="2987824" y="1844824"/>
            <a:ext cx="3491880" cy="1287760"/>
          </a:xfrm>
          <a:prstGeom prst="rect">
            <a:avLst/>
          </a:prstGeom>
          <a:ln>
            <a:noFill/>
          </a:ln>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7300" b="1" i="1" u="none" strike="noStrike" kern="1200" cap="none" spc="0" normalizeH="0" baseline="0" noProof="0" dirty="0">
                <a:ln w="19050">
                  <a:solidFill>
                    <a:schemeClr val="bg1"/>
                  </a:solidFill>
                </a:ln>
                <a:solidFill>
                  <a:srgbClr val="FF0000"/>
                </a:solidFill>
                <a:effectLst/>
                <a:uLnTx/>
                <a:uFillTx/>
                <a:latin typeface="+mj-lt"/>
                <a:ea typeface="+mj-ea"/>
                <a:cs typeface="+mj-cs"/>
              </a:rPr>
              <a:t>Welkom</a:t>
            </a:r>
            <a:r>
              <a:rPr kumimoji="0" lang="en-US" sz="7300" b="1" i="1" u="none" strike="noStrike" kern="1200" cap="none" spc="0" normalizeH="0" baseline="0" noProof="0" dirty="0">
                <a:ln>
                  <a:solidFill>
                    <a:schemeClr val="bg1"/>
                  </a:solidFill>
                </a:ln>
                <a:solidFill>
                  <a:srgbClr val="FF0000"/>
                </a:solidFill>
                <a:effectLst/>
                <a:uLnTx/>
                <a:uFillTx/>
                <a:latin typeface="+mj-lt"/>
                <a:ea typeface="+mj-ea"/>
                <a:cs typeface="+mj-cs"/>
              </a:rPr>
              <a:t>! </a:t>
            </a:r>
            <a:endParaRPr kumimoji="0" lang="nl-NL" sz="4400" b="1" i="1" u="none" strike="noStrike" kern="1200" cap="none" spc="0" normalizeH="0" baseline="0" noProof="0" dirty="0">
              <a:ln>
                <a:solidFill>
                  <a:schemeClr val="bg1"/>
                </a:solid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36104"/>
          </a:xfrm>
        </p:spPr>
        <p:txBody>
          <a:bodyPr/>
          <a:lstStyle/>
          <a:p>
            <a:r>
              <a:rPr lang="nl-NL" b="1" dirty="0">
                <a:solidFill>
                  <a:srgbClr val="0000FF"/>
                </a:solidFill>
              </a:rPr>
              <a:t>Wat zijn delen?</a:t>
            </a:r>
          </a:p>
        </p:txBody>
      </p:sp>
      <p:sp>
        <p:nvSpPr>
          <p:cNvPr id="3" name="Tijdelijke aanduiding voor inhoud 2"/>
          <p:cNvSpPr>
            <a:spLocks noGrp="1"/>
          </p:cNvSpPr>
          <p:nvPr>
            <p:ph idx="1"/>
          </p:nvPr>
        </p:nvSpPr>
        <p:spPr>
          <a:xfrm>
            <a:off x="179512" y="1196752"/>
            <a:ext cx="8712968" cy="2880320"/>
          </a:xfrm>
        </p:spPr>
        <p:txBody>
          <a:bodyPr>
            <a:noAutofit/>
          </a:bodyPr>
          <a:lstStyle/>
          <a:p>
            <a:pPr marL="514350" indent="-514350">
              <a:buFont typeface="+mj-lt"/>
              <a:buAutoNum type="arabicPeriod"/>
            </a:pPr>
            <a:r>
              <a:rPr lang="nl-NL" sz="2400" dirty="0">
                <a:solidFill>
                  <a:srgbClr val="0000FF"/>
                </a:solidFill>
              </a:rPr>
              <a:t>Delen hebben een onbewuste intentie en een functie.</a:t>
            </a:r>
          </a:p>
          <a:p>
            <a:pPr marL="514350" indent="-514350">
              <a:buFont typeface="+mj-lt"/>
              <a:buAutoNum type="arabicPeriod"/>
            </a:pPr>
            <a:r>
              <a:rPr lang="nl-NL" sz="2400" dirty="0">
                <a:solidFill>
                  <a:srgbClr val="0000FF"/>
                </a:solidFill>
              </a:rPr>
              <a:t>Delen zijn ontstaan uit Significant Emotionele Gebeurtenissen (S.E.G).  Zij waren ooit een deel van een groter geheel (’</a:t>
            </a:r>
            <a:r>
              <a:rPr lang="nl-NL" sz="2400" dirty="0" err="1">
                <a:solidFill>
                  <a:srgbClr val="0000FF"/>
                </a:solidFill>
              </a:rPr>
              <a:t>Gestalt</a:t>
            </a:r>
            <a:r>
              <a:rPr lang="nl-NL" sz="2400" dirty="0">
                <a:solidFill>
                  <a:srgbClr val="0000FF"/>
                </a:solidFill>
              </a:rPr>
              <a:t>’).</a:t>
            </a:r>
          </a:p>
          <a:p>
            <a:pPr marL="514350" indent="-514350">
              <a:buFont typeface="+mj-lt"/>
              <a:buAutoNum type="arabicPeriod"/>
            </a:pPr>
            <a:r>
              <a:rPr lang="nl-NL" sz="2400" dirty="0">
                <a:solidFill>
                  <a:srgbClr val="0000FF"/>
                </a:solidFill>
              </a:rPr>
              <a:t>Een deel heeft zijn tegenpool, het zenuwstelsel moet namelijk zijn balans handhaven.</a:t>
            </a:r>
          </a:p>
          <a:p>
            <a:pPr marL="514350" indent="-514350">
              <a:buFont typeface="+mj-lt"/>
              <a:buAutoNum type="arabicPeriod"/>
            </a:pPr>
            <a:r>
              <a:rPr lang="nl-NL" sz="2400" dirty="0">
                <a:solidFill>
                  <a:srgbClr val="0000FF"/>
                </a:solidFill>
              </a:rPr>
              <a:t>Twee conflicterende delen hebben dezelfde hoogste positieve intentie.</a:t>
            </a:r>
          </a:p>
        </p:txBody>
      </p:sp>
      <p:pic>
        <p:nvPicPr>
          <p:cNvPr id="4" name="Afbeelding 3" descr="smiley1.jpg"/>
          <p:cNvPicPr>
            <a:picLocks noChangeAspect="1"/>
          </p:cNvPicPr>
          <p:nvPr/>
        </p:nvPicPr>
        <p:blipFill>
          <a:blip r:embed="rId2" cstate="print"/>
          <a:srcRect l="6817" t="10445" r="9102" b="8182"/>
          <a:stretch>
            <a:fillRect/>
          </a:stretch>
        </p:blipFill>
        <p:spPr>
          <a:xfrm>
            <a:off x="5724128" y="4077072"/>
            <a:ext cx="2664296" cy="2592288"/>
          </a:xfrm>
          <a:prstGeom prst="rect">
            <a:avLst/>
          </a:prstGeom>
        </p:spPr>
      </p:pic>
      <p:pic>
        <p:nvPicPr>
          <p:cNvPr id="5" name="Afbeelding 4" descr="smiley2b.jpg"/>
          <p:cNvPicPr>
            <a:picLocks noChangeAspect="1"/>
          </p:cNvPicPr>
          <p:nvPr/>
        </p:nvPicPr>
        <p:blipFill>
          <a:blip r:embed="rId3" cstate="print"/>
          <a:srcRect l="9090" t="10445" r="50006" b="8182"/>
          <a:stretch>
            <a:fillRect/>
          </a:stretch>
        </p:blipFill>
        <p:spPr>
          <a:xfrm>
            <a:off x="1763688" y="4005064"/>
            <a:ext cx="1296144" cy="2592288"/>
          </a:xfrm>
          <a:prstGeom prst="rect">
            <a:avLst/>
          </a:prstGeom>
        </p:spPr>
      </p:pic>
      <p:pic>
        <p:nvPicPr>
          <p:cNvPr id="6" name="Afbeelding 5" descr="smiley2b.jpg"/>
          <p:cNvPicPr>
            <a:picLocks noChangeAspect="1"/>
          </p:cNvPicPr>
          <p:nvPr/>
        </p:nvPicPr>
        <p:blipFill>
          <a:blip r:embed="rId3" cstate="print"/>
          <a:srcRect l="49994" t="10445" r="9102" b="8182"/>
          <a:stretch>
            <a:fillRect/>
          </a:stretch>
        </p:blipFill>
        <p:spPr>
          <a:xfrm>
            <a:off x="3491880" y="4005064"/>
            <a:ext cx="1296144" cy="2592288"/>
          </a:xfrm>
          <a:prstGeom prst="rect">
            <a:avLst/>
          </a:prstGeom>
        </p:spPr>
      </p:pic>
      <p:sp>
        <p:nvSpPr>
          <p:cNvPr id="7" name="Tekstvak 6">
            <a:extLst>
              <a:ext uri="{FF2B5EF4-FFF2-40B4-BE49-F238E27FC236}">
                <a16:creationId xmlns:a16="http://schemas.microsoft.com/office/drawing/2014/main" id="{D36470CA-DDCF-4EA1-AA78-8880EA60E56C}"/>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t="26826" r="42302"/>
          <a:stretch>
            <a:fillRect/>
          </a:stretch>
        </p:blipFill>
        <p:spPr bwMode="auto">
          <a:xfrm>
            <a:off x="3419872" y="1844824"/>
            <a:ext cx="2808312" cy="5032226"/>
          </a:xfrm>
          <a:prstGeom prst="rect">
            <a:avLst/>
          </a:prstGeom>
          <a:noFill/>
          <a:ln w="9525">
            <a:noFill/>
            <a:miter lim="800000"/>
            <a:headEnd/>
            <a:tailEnd/>
          </a:ln>
        </p:spPr>
      </p:pic>
      <p:sp>
        <p:nvSpPr>
          <p:cNvPr id="7" name="Titel 1"/>
          <p:cNvSpPr>
            <a:spLocks noGrp="1"/>
          </p:cNvSpPr>
          <p:nvPr>
            <p:ph type="title"/>
          </p:nvPr>
        </p:nvSpPr>
        <p:spPr>
          <a:xfrm>
            <a:off x="0" y="0"/>
            <a:ext cx="3394720" cy="2362274"/>
          </a:xfrm>
        </p:spPr>
        <p:txBody>
          <a:bodyPr>
            <a:normAutofit/>
          </a:bodyPr>
          <a:lstStyle/>
          <a:p>
            <a:r>
              <a:rPr lang="nl-NL" b="1" dirty="0">
                <a:solidFill>
                  <a:srgbClr val="0000FF"/>
                </a:solidFill>
              </a:rPr>
              <a:t>Onbewuste delen</a:t>
            </a:r>
          </a:p>
        </p:txBody>
      </p:sp>
      <p:pic>
        <p:nvPicPr>
          <p:cNvPr id="4" name="Picture 4"/>
          <p:cNvPicPr>
            <a:picLocks noChangeAspect="1" noChangeArrowheads="1"/>
          </p:cNvPicPr>
          <p:nvPr/>
        </p:nvPicPr>
        <p:blipFill>
          <a:blip r:embed="rId2" cstate="print"/>
          <a:srcRect/>
          <a:stretch>
            <a:fillRect/>
          </a:stretch>
        </p:blipFill>
        <p:spPr bwMode="auto">
          <a:xfrm>
            <a:off x="3419872" y="0"/>
            <a:ext cx="4867275" cy="6877050"/>
          </a:xfrm>
          <a:prstGeom prst="rect">
            <a:avLst/>
          </a:prstGeom>
          <a:noFill/>
          <a:ln w="9525">
            <a:noFill/>
            <a:miter lim="800000"/>
            <a:headEnd/>
            <a:tailEnd/>
          </a:ln>
        </p:spPr>
      </p:pic>
      <p:sp>
        <p:nvSpPr>
          <p:cNvPr id="5" name="Tekstvak 4">
            <a:extLst>
              <a:ext uri="{FF2B5EF4-FFF2-40B4-BE49-F238E27FC236}">
                <a16:creationId xmlns:a16="http://schemas.microsoft.com/office/drawing/2014/main" id="{058F8E72-60CF-4946-B346-5A5150C5242A}"/>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2080" y="0"/>
            <a:ext cx="3394720" cy="1570186"/>
          </a:xfrm>
        </p:spPr>
        <p:txBody>
          <a:bodyPr>
            <a:normAutofit/>
          </a:bodyPr>
          <a:lstStyle/>
          <a:p>
            <a:r>
              <a:rPr lang="nl-NL" b="1" dirty="0">
                <a:solidFill>
                  <a:srgbClr val="0000FF"/>
                </a:solidFill>
              </a:rPr>
              <a:t>Onbewuste delen</a:t>
            </a:r>
          </a:p>
        </p:txBody>
      </p:sp>
      <p:pic>
        <p:nvPicPr>
          <p:cNvPr id="4" name="Afbeelding 3" descr="fam.dag'14-04.jpg"/>
          <p:cNvPicPr>
            <a:picLocks noChangeAspect="1"/>
          </p:cNvPicPr>
          <p:nvPr/>
        </p:nvPicPr>
        <p:blipFill>
          <a:blip r:embed="rId2" cstate="print"/>
          <a:stretch>
            <a:fillRect/>
          </a:stretch>
        </p:blipFill>
        <p:spPr>
          <a:xfrm>
            <a:off x="0" y="0"/>
            <a:ext cx="5143500" cy="6858000"/>
          </a:xfrm>
          <a:prstGeom prst="rect">
            <a:avLst/>
          </a:prstGeom>
        </p:spPr>
      </p:pic>
      <p:pic>
        <p:nvPicPr>
          <p:cNvPr id="5" name="Afbeelding 4" descr="delen.gif"/>
          <p:cNvPicPr/>
          <p:nvPr/>
        </p:nvPicPr>
        <p:blipFill>
          <a:blip r:embed="rId3" cstate="print">
            <a:duotone>
              <a:schemeClr val="accent1">
                <a:shade val="45000"/>
                <a:satMod val="135000"/>
              </a:schemeClr>
              <a:prstClr val="white"/>
            </a:duotone>
            <a:lum bright="-20000" contrast="40000"/>
          </a:blip>
          <a:srcRect l="6882" b="5307"/>
          <a:stretch>
            <a:fillRect/>
          </a:stretch>
        </p:blipFill>
        <p:spPr bwMode="auto">
          <a:xfrm>
            <a:off x="5796137" y="1628800"/>
            <a:ext cx="3347864" cy="5112568"/>
          </a:xfrm>
          <a:prstGeom prst="rect">
            <a:avLst/>
          </a:prstGeom>
          <a:noFill/>
          <a:ln w="9525">
            <a:noFill/>
            <a:miter lim="800000"/>
            <a:headEnd/>
            <a:tailEnd/>
          </a:ln>
        </p:spPr>
      </p:pic>
      <p:sp>
        <p:nvSpPr>
          <p:cNvPr id="6" name="Tekstvak 5">
            <a:extLst>
              <a:ext uri="{FF2B5EF4-FFF2-40B4-BE49-F238E27FC236}">
                <a16:creationId xmlns:a16="http://schemas.microsoft.com/office/drawing/2014/main" id="{89C3BF1D-870C-47EC-B855-32F2467F5FED}"/>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3923928" cy="6597352"/>
          </a:xfrm>
        </p:spPr>
        <p:txBody>
          <a:bodyPr>
            <a:normAutofit/>
          </a:bodyPr>
          <a:lstStyle/>
          <a:p>
            <a:r>
              <a:rPr lang="nl-NL" b="1" dirty="0">
                <a:solidFill>
                  <a:srgbClr val="0000FF"/>
                </a:solidFill>
              </a:rPr>
              <a:t>Onbewuste delen zijn ontstaan uit dezelfde bron, je kunt ze dus ook weer samenvoegen tot één geheel.</a:t>
            </a:r>
          </a:p>
        </p:txBody>
      </p:sp>
      <p:pic>
        <p:nvPicPr>
          <p:cNvPr id="4" name="Afbeelding 3" descr="delen appel.jpg"/>
          <p:cNvPicPr/>
          <p:nvPr/>
        </p:nvPicPr>
        <p:blipFill>
          <a:blip r:embed="rId2" cstate="print"/>
          <a:srcRect l="24219" t="5859" r="18351" b="6641"/>
          <a:stretch>
            <a:fillRect/>
          </a:stretch>
        </p:blipFill>
        <p:spPr>
          <a:xfrm>
            <a:off x="3851920" y="764704"/>
            <a:ext cx="5292080" cy="5472608"/>
          </a:xfrm>
          <a:prstGeom prst="rect">
            <a:avLst/>
          </a:prstGeom>
        </p:spPr>
      </p:pic>
      <p:sp>
        <p:nvSpPr>
          <p:cNvPr id="5" name="Tekstvak 4">
            <a:extLst>
              <a:ext uri="{FF2B5EF4-FFF2-40B4-BE49-F238E27FC236}">
                <a16:creationId xmlns:a16="http://schemas.microsoft.com/office/drawing/2014/main" id="{89B00DB9-DAC3-4F0D-A256-E02FA6BFBCDA}"/>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67544" y="1556792"/>
            <a:ext cx="8424936" cy="2862322"/>
          </a:xfrm>
          <a:prstGeom prst="rect">
            <a:avLst/>
          </a:prstGeom>
        </p:spPr>
        <p:txBody>
          <a:bodyPr wrap="square">
            <a:spAutoFit/>
          </a:bodyPr>
          <a:lstStyle/>
          <a:p>
            <a:r>
              <a:rPr lang="nl-NL" sz="3600" b="1" i="1" dirty="0">
                <a:solidFill>
                  <a:srgbClr val="0000FF"/>
                </a:solidFill>
              </a:rPr>
              <a:t>Oefening: </a:t>
            </a:r>
          </a:p>
          <a:p>
            <a:r>
              <a:rPr lang="nl-NL" sz="3600" b="1" i="1" dirty="0">
                <a:solidFill>
                  <a:srgbClr val="0000FF"/>
                </a:solidFill>
              </a:rPr>
              <a:t>Bedenk voor je zelf twee conflicterende delen. </a:t>
            </a:r>
          </a:p>
          <a:p>
            <a:r>
              <a:rPr lang="nl-NL" sz="3600" b="1" i="1" dirty="0">
                <a:solidFill>
                  <a:srgbClr val="0000FF"/>
                </a:solidFill>
              </a:rPr>
              <a:t>"Eigenlijk wil ik wel.......... </a:t>
            </a:r>
          </a:p>
          <a:p>
            <a:r>
              <a:rPr lang="nl-NL" sz="3600" b="1" i="1" dirty="0">
                <a:solidFill>
                  <a:srgbClr val="0000FF"/>
                </a:solidFill>
              </a:rPr>
              <a:t>maar aan de andere kant ..............."</a:t>
            </a:r>
          </a:p>
        </p:txBody>
      </p:sp>
      <p:sp>
        <p:nvSpPr>
          <p:cNvPr id="3" name="Tekstvak 2">
            <a:extLst>
              <a:ext uri="{FF2B5EF4-FFF2-40B4-BE49-F238E27FC236}">
                <a16:creationId xmlns:a16="http://schemas.microsoft.com/office/drawing/2014/main" id="{E06B7E9B-E157-4CF1-906F-4FAEE13F6A76}"/>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27584" y="620688"/>
            <a:ext cx="8023607" cy="646331"/>
          </a:xfrm>
          <a:prstGeom prst="rect">
            <a:avLst/>
          </a:prstGeom>
          <a:noFill/>
        </p:spPr>
        <p:txBody>
          <a:bodyPr wrap="none" rtlCol="0">
            <a:spAutoFit/>
          </a:bodyPr>
          <a:lstStyle/>
          <a:p>
            <a:r>
              <a:rPr lang="nl-NL" sz="3600" b="1" dirty="0">
                <a:solidFill>
                  <a:srgbClr val="0000FF"/>
                </a:solidFill>
              </a:rPr>
              <a:t>Visual Squash – Het Integreren van delen</a:t>
            </a:r>
          </a:p>
        </p:txBody>
      </p:sp>
      <p:pic>
        <p:nvPicPr>
          <p:cNvPr id="1026" name="Picture 2"/>
          <p:cNvPicPr>
            <a:picLocks noChangeAspect="1" noChangeArrowheads="1"/>
          </p:cNvPicPr>
          <p:nvPr/>
        </p:nvPicPr>
        <p:blipFill>
          <a:blip r:embed="rId2" cstate="print"/>
          <a:srcRect t="47222"/>
          <a:stretch>
            <a:fillRect/>
          </a:stretch>
        </p:blipFill>
        <p:spPr bwMode="auto">
          <a:xfrm>
            <a:off x="1043608" y="3861048"/>
            <a:ext cx="7000875" cy="2736304"/>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b="52778"/>
          <a:stretch>
            <a:fillRect/>
          </a:stretch>
        </p:blipFill>
        <p:spPr bwMode="auto">
          <a:xfrm>
            <a:off x="1043608" y="1412776"/>
            <a:ext cx="7000875" cy="2448272"/>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l="50399" t="47222"/>
          <a:stretch>
            <a:fillRect/>
          </a:stretch>
        </p:blipFill>
        <p:spPr bwMode="auto">
          <a:xfrm>
            <a:off x="4572000" y="3861048"/>
            <a:ext cx="3472483" cy="2736304"/>
          </a:xfrm>
          <a:prstGeom prst="rect">
            <a:avLst/>
          </a:prstGeom>
          <a:noFill/>
          <a:ln w="9525">
            <a:noFill/>
            <a:miter lim="800000"/>
            <a:headEnd/>
            <a:tailEnd/>
          </a:ln>
        </p:spPr>
      </p:pic>
      <p:sp>
        <p:nvSpPr>
          <p:cNvPr id="6" name="Tekstvak 5">
            <a:extLst>
              <a:ext uri="{FF2B5EF4-FFF2-40B4-BE49-F238E27FC236}">
                <a16:creationId xmlns:a16="http://schemas.microsoft.com/office/drawing/2014/main" id="{A1EB5436-4409-4359-B32C-65BFA38C9149}"/>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7F115-55F6-4F87-BC2F-608DC9878A4A}"/>
              </a:ext>
            </a:extLst>
          </p:cNvPr>
          <p:cNvSpPr>
            <a:spLocks noGrp="1"/>
          </p:cNvSpPr>
          <p:nvPr>
            <p:ph type="title"/>
          </p:nvPr>
        </p:nvSpPr>
        <p:spPr/>
        <p:txBody>
          <a:bodyPr>
            <a:noAutofit/>
          </a:bodyPr>
          <a:lstStyle/>
          <a:p>
            <a:r>
              <a:rPr lang="nl-NL" b="1" dirty="0">
                <a:solidFill>
                  <a:srgbClr val="0000FF"/>
                </a:solidFill>
              </a:rPr>
              <a:t>Visual Squash: </a:t>
            </a:r>
            <a:br>
              <a:rPr lang="nl-NL" b="1" dirty="0">
                <a:solidFill>
                  <a:srgbClr val="0000FF"/>
                </a:solidFill>
              </a:rPr>
            </a:br>
            <a:r>
              <a:rPr lang="nl-NL" b="1" dirty="0">
                <a:solidFill>
                  <a:srgbClr val="0000FF"/>
                </a:solidFill>
              </a:rPr>
              <a:t>Het integreren van delen</a:t>
            </a:r>
          </a:p>
        </p:txBody>
      </p:sp>
      <p:sp>
        <p:nvSpPr>
          <p:cNvPr id="3" name="Tijdelijke aanduiding voor inhoud 2">
            <a:extLst>
              <a:ext uri="{FF2B5EF4-FFF2-40B4-BE49-F238E27FC236}">
                <a16:creationId xmlns:a16="http://schemas.microsoft.com/office/drawing/2014/main" id="{5086CFE6-3B80-4E6B-887F-B2B4F51137EA}"/>
              </a:ext>
            </a:extLst>
          </p:cNvPr>
          <p:cNvSpPr>
            <a:spLocks noGrp="1"/>
          </p:cNvSpPr>
          <p:nvPr>
            <p:ph idx="1"/>
          </p:nvPr>
        </p:nvSpPr>
        <p:spPr>
          <a:xfrm>
            <a:off x="228786" y="1600201"/>
            <a:ext cx="4775262" cy="2548879"/>
          </a:xfrm>
        </p:spPr>
        <p:txBody>
          <a:bodyPr>
            <a:normAutofit lnSpcReduction="10000"/>
          </a:bodyPr>
          <a:lstStyle/>
          <a:p>
            <a:pPr marL="0" indent="0">
              <a:buNone/>
            </a:pPr>
            <a:r>
              <a:rPr lang="nl-NL" sz="2400" dirty="0">
                <a:solidFill>
                  <a:srgbClr val="0000FF"/>
                </a:solidFill>
              </a:rPr>
              <a:t>Maak contact met het ene deel in jou dat staat voor:</a:t>
            </a:r>
          </a:p>
          <a:p>
            <a:pPr marL="0" indent="0">
              <a:buNone/>
            </a:pPr>
            <a:r>
              <a:rPr lang="nl-NL" sz="2400" dirty="0">
                <a:solidFill>
                  <a:srgbClr val="0000FF"/>
                </a:solidFill>
              </a:rPr>
              <a:t>…………………………………….</a:t>
            </a:r>
          </a:p>
          <a:p>
            <a:pPr marL="0" indent="0">
              <a:buNone/>
            </a:pPr>
            <a:r>
              <a:rPr lang="nl-NL" sz="2400" i="1" dirty="0">
                <a:solidFill>
                  <a:srgbClr val="0000FF"/>
                </a:solidFill>
              </a:rPr>
              <a:t>Bijvoorbeeld Vrijheid:</a:t>
            </a:r>
          </a:p>
          <a:p>
            <a:pPr marL="0" indent="0">
              <a:buNone/>
            </a:pPr>
            <a:r>
              <a:rPr lang="nl-NL" sz="2400" dirty="0">
                <a:solidFill>
                  <a:srgbClr val="0000FF"/>
                </a:solidFill>
              </a:rPr>
              <a:t>Maak er een metafoor van.</a:t>
            </a:r>
          </a:p>
          <a:p>
            <a:pPr marL="0" indent="0">
              <a:buNone/>
            </a:pPr>
            <a:r>
              <a:rPr lang="nl-NL" sz="2400" i="1" dirty="0">
                <a:solidFill>
                  <a:srgbClr val="0000FF"/>
                </a:solidFill>
              </a:rPr>
              <a:t>Bijv. een duif die vliegt</a:t>
            </a:r>
          </a:p>
        </p:txBody>
      </p:sp>
      <p:pic>
        <p:nvPicPr>
          <p:cNvPr id="2050" name="Picture 2" descr="Geef vrijheid door | Blond Blauw Blog">
            <a:extLst>
              <a:ext uri="{FF2B5EF4-FFF2-40B4-BE49-F238E27FC236}">
                <a16:creationId xmlns:a16="http://schemas.microsoft.com/office/drawing/2014/main" id="{915F7348-A27C-4573-9851-F6B6FE0333C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75" r="23225" b="6601"/>
          <a:stretch/>
        </p:blipFill>
        <p:spPr bwMode="auto">
          <a:xfrm>
            <a:off x="5004048" y="1880219"/>
            <a:ext cx="2699792" cy="2814313"/>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D3D65F46-4A61-45CC-8DA6-1E159A6E7F6E}"/>
              </a:ext>
            </a:extLst>
          </p:cNvPr>
          <p:cNvSpPr txBox="1">
            <a:spLocks/>
          </p:cNvSpPr>
          <p:nvPr/>
        </p:nvSpPr>
        <p:spPr>
          <a:xfrm>
            <a:off x="208965" y="4149080"/>
            <a:ext cx="4775262" cy="254887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400" dirty="0">
                <a:solidFill>
                  <a:srgbClr val="0000FF"/>
                </a:solidFill>
              </a:rPr>
              <a:t>Maak nu contact met het andere deel in jou dat staat voor:</a:t>
            </a:r>
          </a:p>
          <a:p>
            <a:pPr marL="0" indent="0">
              <a:buFont typeface="Arial" pitchFamily="34" charset="0"/>
              <a:buNone/>
            </a:pPr>
            <a:r>
              <a:rPr lang="nl-NL" sz="2400" dirty="0">
                <a:solidFill>
                  <a:srgbClr val="0000FF"/>
                </a:solidFill>
              </a:rPr>
              <a:t>…………………………………….</a:t>
            </a:r>
          </a:p>
          <a:p>
            <a:pPr marL="0" indent="0">
              <a:buFont typeface="Arial" pitchFamily="34" charset="0"/>
              <a:buNone/>
            </a:pPr>
            <a:r>
              <a:rPr lang="nl-NL" sz="2400" i="1" dirty="0">
                <a:solidFill>
                  <a:srgbClr val="0000FF"/>
                </a:solidFill>
              </a:rPr>
              <a:t>Bijvoorbeeld Veiligheid:</a:t>
            </a:r>
          </a:p>
          <a:p>
            <a:pPr marL="0" indent="0">
              <a:buFont typeface="Arial" pitchFamily="34" charset="0"/>
              <a:buNone/>
            </a:pPr>
            <a:r>
              <a:rPr lang="nl-NL" sz="2400" dirty="0">
                <a:solidFill>
                  <a:srgbClr val="0000FF"/>
                </a:solidFill>
              </a:rPr>
              <a:t>Maak er een metafoor van.</a:t>
            </a:r>
          </a:p>
          <a:p>
            <a:pPr marL="0" indent="0">
              <a:buFont typeface="Arial" pitchFamily="34" charset="0"/>
              <a:buNone/>
            </a:pPr>
            <a:r>
              <a:rPr lang="nl-NL" sz="2400" i="1" dirty="0">
                <a:solidFill>
                  <a:srgbClr val="0000FF"/>
                </a:solidFill>
              </a:rPr>
              <a:t>Bijv. een huis met beschermende handen.</a:t>
            </a:r>
          </a:p>
        </p:txBody>
      </p:sp>
      <p:pic>
        <p:nvPicPr>
          <p:cNvPr id="2052" name="Picture 4" descr="Toegang beschermd wonen – GGD Gelderland-Zuid">
            <a:extLst>
              <a:ext uri="{FF2B5EF4-FFF2-40B4-BE49-F238E27FC236}">
                <a16:creationId xmlns:a16="http://schemas.microsoft.com/office/drawing/2014/main" id="{96E29078-8675-4ACC-9542-7870B5D16B2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81" t="16912" r="18515" b="14838"/>
          <a:stretch/>
        </p:blipFill>
        <p:spPr bwMode="auto">
          <a:xfrm>
            <a:off x="6444208" y="4123928"/>
            <a:ext cx="2699792" cy="269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8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0-#ppt_w/2"/>
                                          </p:val>
                                        </p:tav>
                                        <p:tav tm="100000">
                                          <p:val>
                                            <p:strVal val="#ppt_x"/>
                                          </p:val>
                                        </p:tav>
                                      </p:tavLst>
                                    </p:anim>
                                    <p:anim calcmode="lin" valueType="num">
                                      <p:cBhvr additive="base">
                                        <p:cTn id="3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052"/>
                                        </p:tgtEl>
                                        <p:attrNameLst>
                                          <p:attrName>style.visibility</p:attrName>
                                        </p:attrNameLst>
                                      </p:cBhvr>
                                      <p:to>
                                        <p:strVal val="visible"/>
                                      </p:to>
                                    </p:set>
                                    <p:anim calcmode="lin" valueType="num">
                                      <p:cBhvr additive="base">
                                        <p:cTn id="73" dur="500" fill="hold"/>
                                        <p:tgtEl>
                                          <p:spTgt spid="2052"/>
                                        </p:tgtEl>
                                        <p:attrNameLst>
                                          <p:attrName>ppt_x</p:attrName>
                                        </p:attrNameLst>
                                      </p:cBhvr>
                                      <p:tavLst>
                                        <p:tav tm="0">
                                          <p:val>
                                            <p:strVal val="0-#ppt_w/2"/>
                                          </p:val>
                                        </p:tav>
                                        <p:tav tm="100000">
                                          <p:val>
                                            <p:strVal val="#ppt_x"/>
                                          </p:val>
                                        </p:tav>
                                      </p:tavLst>
                                    </p:anim>
                                    <p:anim calcmode="lin" valueType="num">
                                      <p:cBhvr additive="base">
                                        <p:cTn id="74"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descr="delenintegreren4.jpg"/>
          <p:cNvPicPr>
            <a:picLocks noChangeAspect="1"/>
          </p:cNvPicPr>
          <p:nvPr/>
        </p:nvPicPr>
        <p:blipFill>
          <a:blip r:embed="rId2" cstate="print">
            <a:lum bright="-10000"/>
          </a:blip>
          <a:srcRect l="46948" r="5753"/>
          <a:stretch>
            <a:fillRect/>
          </a:stretch>
        </p:blipFill>
        <p:spPr>
          <a:xfrm>
            <a:off x="6732240" y="4307956"/>
            <a:ext cx="2160240" cy="2550044"/>
          </a:xfrm>
          <a:prstGeom prst="rect">
            <a:avLst/>
          </a:prstGeom>
        </p:spPr>
      </p:pic>
      <p:sp>
        <p:nvSpPr>
          <p:cNvPr id="2" name="Titel 1"/>
          <p:cNvSpPr>
            <a:spLocks noGrp="1"/>
          </p:cNvSpPr>
          <p:nvPr>
            <p:ph type="title"/>
          </p:nvPr>
        </p:nvSpPr>
        <p:spPr>
          <a:xfrm>
            <a:off x="0" y="0"/>
            <a:ext cx="8532440" cy="1052736"/>
          </a:xfrm>
        </p:spPr>
        <p:txBody>
          <a:bodyPr>
            <a:normAutofit fontScale="90000"/>
          </a:bodyPr>
          <a:lstStyle/>
          <a:p>
            <a:r>
              <a:rPr lang="nl-NL" b="1" dirty="0">
                <a:solidFill>
                  <a:srgbClr val="0000FF"/>
                </a:solidFill>
              </a:rPr>
              <a:t>Het Integreren van delen op het niveau van de hoogste intentie</a:t>
            </a:r>
          </a:p>
        </p:txBody>
      </p:sp>
      <p:pic>
        <p:nvPicPr>
          <p:cNvPr id="6" name="Afbeelding 5" descr="delenintegreren.jpg"/>
          <p:cNvPicPr>
            <a:picLocks noChangeAspect="1"/>
          </p:cNvPicPr>
          <p:nvPr/>
        </p:nvPicPr>
        <p:blipFill>
          <a:blip r:embed="rId3" cstate="print"/>
          <a:srcRect/>
          <a:stretch>
            <a:fillRect/>
          </a:stretch>
        </p:blipFill>
        <p:spPr>
          <a:xfrm>
            <a:off x="6372200" y="1008112"/>
            <a:ext cx="1940748" cy="908720"/>
          </a:xfrm>
          <a:prstGeom prst="rect">
            <a:avLst/>
          </a:prstGeom>
        </p:spPr>
      </p:pic>
      <p:pic>
        <p:nvPicPr>
          <p:cNvPr id="8" name="Afbeelding 7" descr="delenintegreren4.jpg"/>
          <p:cNvPicPr>
            <a:picLocks noChangeAspect="1"/>
          </p:cNvPicPr>
          <p:nvPr/>
        </p:nvPicPr>
        <p:blipFill>
          <a:blip r:embed="rId4" cstate="print">
            <a:lum bright="-10000"/>
          </a:blip>
          <a:srcRect l="2174" r="53653"/>
          <a:stretch>
            <a:fillRect/>
          </a:stretch>
        </p:blipFill>
        <p:spPr>
          <a:xfrm>
            <a:off x="4499992" y="4157464"/>
            <a:ext cx="2084764" cy="2635045"/>
          </a:xfrm>
          <a:prstGeom prst="rect">
            <a:avLst/>
          </a:prstGeom>
        </p:spPr>
      </p:pic>
      <p:pic>
        <p:nvPicPr>
          <p:cNvPr id="9" name="Afbeelding 8" descr="delenintegreren.jpg"/>
          <p:cNvPicPr>
            <a:picLocks noChangeAspect="1"/>
          </p:cNvPicPr>
          <p:nvPr/>
        </p:nvPicPr>
        <p:blipFill>
          <a:blip r:embed="rId5" cstate="print"/>
          <a:srcRect/>
          <a:stretch>
            <a:fillRect/>
          </a:stretch>
        </p:blipFill>
        <p:spPr>
          <a:xfrm>
            <a:off x="4424516" y="3528392"/>
            <a:ext cx="2091700" cy="2204864"/>
          </a:xfrm>
          <a:prstGeom prst="rect">
            <a:avLst/>
          </a:prstGeom>
        </p:spPr>
      </p:pic>
      <p:pic>
        <p:nvPicPr>
          <p:cNvPr id="10" name="Afbeelding 9" descr="delenintegreren.jpg"/>
          <p:cNvPicPr>
            <a:picLocks noChangeAspect="1"/>
          </p:cNvPicPr>
          <p:nvPr/>
        </p:nvPicPr>
        <p:blipFill>
          <a:blip r:embed="rId6" cstate="print"/>
          <a:srcRect/>
          <a:stretch>
            <a:fillRect/>
          </a:stretch>
        </p:blipFill>
        <p:spPr>
          <a:xfrm>
            <a:off x="4424516" y="2636912"/>
            <a:ext cx="1731660" cy="936104"/>
          </a:xfrm>
          <a:prstGeom prst="rect">
            <a:avLst/>
          </a:prstGeom>
        </p:spPr>
      </p:pic>
      <p:pic>
        <p:nvPicPr>
          <p:cNvPr id="11" name="Afbeelding 10" descr="delenintegreren.jpg"/>
          <p:cNvPicPr>
            <a:picLocks noChangeAspect="1"/>
          </p:cNvPicPr>
          <p:nvPr/>
        </p:nvPicPr>
        <p:blipFill>
          <a:blip r:embed="rId7" cstate="print"/>
          <a:srcRect/>
          <a:stretch>
            <a:fillRect/>
          </a:stretch>
        </p:blipFill>
        <p:spPr>
          <a:xfrm>
            <a:off x="4427984" y="1916832"/>
            <a:ext cx="1656184" cy="720080"/>
          </a:xfrm>
          <a:prstGeom prst="rect">
            <a:avLst/>
          </a:prstGeom>
        </p:spPr>
      </p:pic>
      <p:sp>
        <p:nvSpPr>
          <p:cNvPr id="12" name="PIJL-OMHOOG 11"/>
          <p:cNvSpPr/>
          <p:nvPr/>
        </p:nvSpPr>
        <p:spPr>
          <a:xfrm>
            <a:off x="971600" y="2132856"/>
            <a:ext cx="1800200" cy="57606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OMHOOG 12"/>
          <p:cNvSpPr/>
          <p:nvPr/>
        </p:nvSpPr>
        <p:spPr>
          <a:xfrm>
            <a:off x="899592" y="4869160"/>
            <a:ext cx="1800200"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delenintegreren.jpg"/>
          <p:cNvPicPr>
            <a:picLocks noChangeAspect="1"/>
          </p:cNvPicPr>
          <p:nvPr/>
        </p:nvPicPr>
        <p:blipFill>
          <a:blip r:embed="rId8" cstate="print"/>
          <a:srcRect/>
          <a:stretch>
            <a:fillRect/>
          </a:stretch>
        </p:blipFill>
        <p:spPr>
          <a:xfrm>
            <a:off x="4432900" y="1052736"/>
            <a:ext cx="1795284" cy="908720"/>
          </a:xfrm>
          <a:prstGeom prst="rect">
            <a:avLst/>
          </a:prstGeom>
        </p:spPr>
      </p:pic>
      <p:sp>
        <p:nvSpPr>
          <p:cNvPr id="15" name="Tekstvak 14"/>
          <p:cNvSpPr txBox="1"/>
          <p:nvPr/>
        </p:nvSpPr>
        <p:spPr>
          <a:xfrm>
            <a:off x="0" y="5373216"/>
            <a:ext cx="4196085" cy="369332"/>
          </a:xfrm>
          <a:prstGeom prst="rect">
            <a:avLst/>
          </a:prstGeom>
          <a:noFill/>
        </p:spPr>
        <p:txBody>
          <a:bodyPr wrap="none" rtlCol="0">
            <a:spAutoFit/>
          </a:bodyPr>
          <a:lstStyle/>
          <a:p>
            <a:r>
              <a:rPr lang="nl-NL" dirty="0">
                <a:solidFill>
                  <a:srgbClr val="0000FF"/>
                </a:solidFill>
              </a:rPr>
              <a:t>Wat is de positieve bedoeling van dit deel?</a:t>
            </a:r>
          </a:p>
        </p:txBody>
      </p:sp>
      <p:sp>
        <p:nvSpPr>
          <p:cNvPr id="16" name="Tekstvak 15"/>
          <p:cNvSpPr txBox="1"/>
          <p:nvPr/>
        </p:nvSpPr>
        <p:spPr>
          <a:xfrm>
            <a:off x="827584" y="3635732"/>
            <a:ext cx="2133918" cy="369332"/>
          </a:xfrm>
          <a:prstGeom prst="rect">
            <a:avLst/>
          </a:prstGeom>
          <a:noFill/>
        </p:spPr>
        <p:txBody>
          <a:bodyPr wrap="none" rtlCol="0">
            <a:spAutoFit/>
          </a:bodyPr>
          <a:lstStyle/>
          <a:p>
            <a:r>
              <a:rPr lang="nl-NL" dirty="0">
                <a:solidFill>
                  <a:srgbClr val="0000FF"/>
                </a:solidFill>
              </a:rPr>
              <a:t>Om  waar te komen?</a:t>
            </a:r>
          </a:p>
        </p:txBody>
      </p:sp>
      <p:sp>
        <p:nvSpPr>
          <p:cNvPr id="17" name="Tekstvak 16"/>
          <p:cNvSpPr txBox="1"/>
          <p:nvPr/>
        </p:nvSpPr>
        <p:spPr>
          <a:xfrm>
            <a:off x="755576" y="4499828"/>
            <a:ext cx="2194832" cy="369332"/>
          </a:xfrm>
          <a:prstGeom prst="rect">
            <a:avLst/>
          </a:prstGeom>
          <a:noFill/>
        </p:spPr>
        <p:txBody>
          <a:bodyPr wrap="none" rtlCol="0">
            <a:spAutoFit/>
          </a:bodyPr>
          <a:lstStyle/>
          <a:p>
            <a:r>
              <a:rPr lang="nl-NL" dirty="0">
                <a:solidFill>
                  <a:srgbClr val="0000FF"/>
                </a:solidFill>
              </a:rPr>
              <a:t>Om wat te bereiken?</a:t>
            </a:r>
          </a:p>
        </p:txBody>
      </p:sp>
      <p:sp>
        <p:nvSpPr>
          <p:cNvPr id="18" name="Tekstvak 17"/>
          <p:cNvSpPr txBox="1"/>
          <p:nvPr/>
        </p:nvSpPr>
        <p:spPr>
          <a:xfrm>
            <a:off x="279398" y="1700808"/>
            <a:ext cx="3212482" cy="369332"/>
          </a:xfrm>
          <a:prstGeom prst="rect">
            <a:avLst/>
          </a:prstGeom>
          <a:noFill/>
        </p:spPr>
        <p:txBody>
          <a:bodyPr wrap="none" rtlCol="0">
            <a:spAutoFit/>
          </a:bodyPr>
          <a:lstStyle/>
          <a:p>
            <a:r>
              <a:rPr lang="nl-NL" dirty="0">
                <a:solidFill>
                  <a:srgbClr val="0000FF"/>
                </a:solidFill>
              </a:rPr>
              <a:t>En wat geeft het deel dan aan?</a:t>
            </a:r>
          </a:p>
        </p:txBody>
      </p:sp>
      <p:sp>
        <p:nvSpPr>
          <p:cNvPr id="19" name="Tekstvak 18"/>
          <p:cNvSpPr txBox="1"/>
          <p:nvPr/>
        </p:nvSpPr>
        <p:spPr>
          <a:xfrm>
            <a:off x="864934" y="2780928"/>
            <a:ext cx="1934953" cy="369332"/>
          </a:xfrm>
          <a:prstGeom prst="rect">
            <a:avLst/>
          </a:prstGeom>
          <a:noFill/>
        </p:spPr>
        <p:txBody>
          <a:bodyPr wrap="none" rtlCol="0">
            <a:spAutoFit/>
          </a:bodyPr>
          <a:lstStyle/>
          <a:p>
            <a:r>
              <a:rPr lang="nl-NL" dirty="0">
                <a:solidFill>
                  <a:srgbClr val="0000FF"/>
                </a:solidFill>
              </a:rPr>
              <a:t>Wat brengt het je?</a:t>
            </a:r>
          </a:p>
        </p:txBody>
      </p:sp>
      <p:sp>
        <p:nvSpPr>
          <p:cNvPr id="20" name="PIJL-OMHOOG 19"/>
          <p:cNvSpPr/>
          <p:nvPr/>
        </p:nvSpPr>
        <p:spPr>
          <a:xfrm>
            <a:off x="971600" y="4005064"/>
            <a:ext cx="1800200"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OMHOOG 20"/>
          <p:cNvSpPr/>
          <p:nvPr/>
        </p:nvSpPr>
        <p:spPr>
          <a:xfrm>
            <a:off x="971600" y="3212976"/>
            <a:ext cx="1800200"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delenintegreren.jpg"/>
          <p:cNvPicPr>
            <a:picLocks noChangeAspect="1"/>
          </p:cNvPicPr>
          <p:nvPr/>
        </p:nvPicPr>
        <p:blipFill>
          <a:blip r:embed="rId9" cstate="print"/>
          <a:srcRect/>
          <a:stretch>
            <a:fillRect/>
          </a:stretch>
        </p:blipFill>
        <p:spPr>
          <a:xfrm>
            <a:off x="6516216" y="2564904"/>
            <a:ext cx="1584176" cy="936104"/>
          </a:xfrm>
          <a:prstGeom prst="rect">
            <a:avLst/>
          </a:prstGeom>
        </p:spPr>
      </p:pic>
      <p:pic>
        <p:nvPicPr>
          <p:cNvPr id="24" name="Afbeelding 23" descr="delenintegreren.jpg"/>
          <p:cNvPicPr>
            <a:picLocks noChangeAspect="1"/>
          </p:cNvPicPr>
          <p:nvPr/>
        </p:nvPicPr>
        <p:blipFill>
          <a:blip r:embed="rId10" cstate="print"/>
          <a:srcRect/>
          <a:stretch>
            <a:fillRect/>
          </a:stretch>
        </p:blipFill>
        <p:spPr>
          <a:xfrm>
            <a:off x="6516216" y="1916832"/>
            <a:ext cx="1808584" cy="720080"/>
          </a:xfrm>
          <a:prstGeom prst="rect">
            <a:avLst/>
          </a:prstGeom>
        </p:spPr>
      </p:pic>
      <p:pic>
        <p:nvPicPr>
          <p:cNvPr id="25" name="Afbeelding 24" descr="delenintegreren2a.jpg"/>
          <p:cNvPicPr>
            <a:picLocks noChangeAspect="1"/>
          </p:cNvPicPr>
          <p:nvPr/>
        </p:nvPicPr>
        <p:blipFill>
          <a:blip r:embed="rId11" cstate="print"/>
          <a:stretch>
            <a:fillRect/>
          </a:stretch>
        </p:blipFill>
        <p:spPr>
          <a:xfrm>
            <a:off x="6516216" y="3501008"/>
            <a:ext cx="2547052" cy="2232248"/>
          </a:xfrm>
          <a:prstGeom prst="rect">
            <a:avLst/>
          </a:prstGeom>
        </p:spPr>
      </p:pic>
      <p:sp>
        <p:nvSpPr>
          <p:cNvPr id="23" name="Tekstvak 22"/>
          <p:cNvSpPr txBox="1"/>
          <p:nvPr/>
        </p:nvSpPr>
        <p:spPr>
          <a:xfrm>
            <a:off x="251520" y="1196752"/>
            <a:ext cx="3801746" cy="461665"/>
          </a:xfrm>
          <a:prstGeom prst="rect">
            <a:avLst/>
          </a:prstGeom>
          <a:noFill/>
        </p:spPr>
        <p:txBody>
          <a:bodyPr wrap="none" rtlCol="0">
            <a:spAutoFit/>
          </a:bodyPr>
          <a:lstStyle/>
          <a:p>
            <a:r>
              <a:rPr lang="nl-NL" sz="2400" b="1" dirty="0">
                <a:solidFill>
                  <a:srgbClr val="FF0000"/>
                </a:solidFill>
              </a:rPr>
              <a:t>De hoogste intentie is gelijk!</a:t>
            </a:r>
          </a:p>
        </p:txBody>
      </p:sp>
      <p:sp>
        <p:nvSpPr>
          <p:cNvPr id="27" name="Tekstvak 26"/>
          <p:cNvSpPr txBox="1"/>
          <p:nvPr/>
        </p:nvSpPr>
        <p:spPr>
          <a:xfrm>
            <a:off x="251520" y="5951021"/>
            <a:ext cx="4032448" cy="923330"/>
          </a:xfrm>
          <a:prstGeom prst="rect">
            <a:avLst/>
          </a:prstGeom>
          <a:noFill/>
        </p:spPr>
        <p:txBody>
          <a:bodyPr wrap="square" rtlCol="0">
            <a:spAutoFit/>
          </a:bodyPr>
          <a:lstStyle/>
          <a:p>
            <a:r>
              <a:rPr lang="nl-NL" dirty="0">
                <a:solidFill>
                  <a:srgbClr val="0000FF"/>
                </a:solidFill>
              </a:rPr>
              <a:t>Stel je voor dat je twijfelt tussen  ‘s avonds uitgaan of thuis blijven. Mogelijk een conflict tussen Vrijheid en Veiligheid</a:t>
            </a:r>
          </a:p>
        </p:txBody>
      </p:sp>
      <p:sp>
        <p:nvSpPr>
          <p:cNvPr id="28" name="Tekstvak 27">
            <a:extLst>
              <a:ext uri="{FF2B5EF4-FFF2-40B4-BE49-F238E27FC236}">
                <a16:creationId xmlns:a16="http://schemas.microsoft.com/office/drawing/2014/main" id="{1A27AEB5-3EDB-418D-A695-91BCF128F337}"/>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0-#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0-#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0-#ppt_w/2"/>
                                          </p:val>
                                        </p:tav>
                                        <p:tav tm="100000">
                                          <p:val>
                                            <p:strVal val="#ppt_x"/>
                                          </p:val>
                                        </p:tav>
                                      </p:tavLst>
                                    </p:anim>
                                    <p:anim calcmode="lin" valueType="num">
                                      <p:cBhvr additive="base">
                                        <p:cTn id="8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0-#ppt_w/2"/>
                                          </p:val>
                                        </p:tav>
                                        <p:tav tm="100000">
                                          <p:val>
                                            <p:strVal val="#ppt_x"/>
                                          </p:val>
                                        </p:tav>
                                      </p:tavLst>
                                    </p:anim>
                                    <p:anim calcmode="lin" valueType="num">
                                      <p:cBhvr additive="base">
                                        <p:cTn id="9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0-#ppt_w/2"/>
                                          </p:val>
                                        </p:tav>
                                        <p:tav tm="100000">
                                          <p:val>
                                            <p:strVal val="#ppt_x"/>
                                          </p:val>
                                        </p:tav>
                                      </p:tavLst>
                                    </p:anim>
                                    <p:anim calcmode="lin" valueType="num">
                                      <p:cBhvr additive="base">
                                        <p:cTn id="9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0-#ppt_w/2"/>
                                          </p:val>
                                        </p:tav>
                                        <p:tav tm="100000">
                                          <p:val>
                                            <p:strVal val="#ppt_x"/>
                                          </p:val>
                                        </p:tav>
                                      </p:tavLst>
                                    </p:anim>
                                    <p:anim calcmode="lin" valueType="num">
                                      <p:cBhvr additive="base">
                                        <p:cTn id="10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0-#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0-#ppt_w/2"/>
                                          </p:val>
                                        </p:tav>
                                        <p:tav tm="100000">
                                          <p:val>
                                            <p:strVal val="#ppt_x"/>
                                          </p:val>
                                        </p:tav>
                                      </p:tavLst>
                                    </p:anim>
                                    <p:anim calcmode="lin" valueType="num">
                                      <p:cBhvr additive="base">
                                        <p:cTn id="1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0-#ppt_w/2"/>
                                          </p:val>
                                        </p:tav>
                                        <p:tav tm="100000">
                                          <p:val>
                                            <p:strVal val="#ppt_x"/>
                                          </p:val>
                                        </p:tav>
                                      </p:tavLst>
                                    </p:anim>
                                    <p:anim calcmode="lin" valueType="num">
                                      <p:cBhvr additive="base">
                                        <p:cTn id="1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P spid="17" grpId="0"/>
      <p:bldP spid="18" grpId="0"/>
      <p:bldP spid="19" grpId="0"/>
      <p:bldP spid="20" grpId="0" animBg="1"/>
      <p:bldP spid="2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507288" cy="1143000"/>
          </a:xfrm>
        </p:spPr>
        <p:txBody>
          <a:bodyPr>
            <a:noAutofit/>
          </a:bodyPr>
          <a:lstStyle/>
          <a:p>
            <a:r>
              <a:rPr lang="nl-NL" sz="4800" b="1" dirty="0">
                <a:solidFill>
                  <a:srgbClr val="0000FF"/>
                </a:solidFill>
              </a:rPr>
              <a:t>Beide delen laten samensmelten</a:t>
            </a:r>
          </a:p>
        </p:txBody>
      </p:sp>
      <p:sp>
        <p:nvSpPr>
          <p:cNvPr id="3" name="Tijdelijke aanduiding voor inhoud 2"/>
          <p:cNvSpPr>
            <a:spLocks noGrp="1"/>
          </p:cNvSpPr>
          <p:nvPr>
            <p:ph idx="1"/>
          </p:nvPr>
        </p:nvSpPr>
        <p:spPr>
          <a:xfrm>
            <a:off x="179512" y="1600200"/>
            <a:ext cx="8507288" cy="4525963"/>
          </a:xfrm>
        </p:spPr>
        <p:txBody>
          <a:bodyPr>
            <a:normAutofit fontScale="85000" lnSpcReduction="10000"/>
          </a:bodyPr>
          <a:lstStyle/>
          <a:p>
            <a:pPr marL="0" indent="0">
              <a:buNone/>
            </a:pPr>
            <a:r>
              <a:rPr lang="nl-NL" dirty="0">
                <a:solidFill>
                  <a:srgbClr val="0000FF"/>
                </a:solidFill>
              </a:rPr>
              <a:t>Beide delen ontdekken nu dat ze dezelfde intentie hebben.</a:t>
            </a:r>
          </a:p>
          <a:p>
            <a:pPr marL="0" indent="0">
              <a:buNone/>
            </a:pPr>
            <a:r>
              <a:rPr lang="nl-NL" dirty="0">
                <a:solidFill>
                  <a:srgbClr val="0000FF"/>
                </a:solidFill>
              </a:rPr>
              <a:t>Zou het dan zo kunnen zijn dat jullie beiden ooit onderdeel waren van een groter geheel?</a:t>
            </a:r>
          </a:p>
          <a:p>
            <a:pPr marL="0" indent="0">
              <a:buNone/>
            </a:pPr>
            <a:r>
              <a:rPr lang="nl-NL" dirty="0">
                <a:solidFill>
                  <a:srgbClr val="0000FF"/>
                </a:solidFill>
              </a:rPr>
              <a:t>Zou het dan </a:t>
            </a:r>
            <a:r>
              <a:rPr lang="nl-NL" dirty="0" err="1">
                <a:solidFill>
                  <a:srgbClr val="0000FF"/>
                </a:solidFill>
              </a:rPr>
              <a:t>oke</a:t>
            </a:r>
            <a:r>
              <a:rPr lang="nl-NL" dirty="0">
                <a:solidFill>
                  <a:srgbClr val="0000FF"/>
                </a:solidFill>
              </a:rPr>
              <a:t> kunnen zijn om weer terug te gaan waar jullie beiden ooit vandaan gekomen zijn?</a:t>
            </a:r>
          </a:p>
          <a:p>
            <a:pPr marL="0" indent="0">
              <a:buNone/>
            </a:pPr>
            <a:r>
              <a:rPr lang="nl-NL" dirty="0">
                <a:solidFill>
                  <a:srgbClr val="0000FF"/>
                </a:solidFill>
              </a:rPr>
              <a:t>Merk op dat beide delen nu met elkaar samensmelten en integreren.</a:t>
            </a:r>
          </a:p>
          <a:p>
            <a:pPr marL="0" indent="0">
              <a:buNone/>
            </a:pPr>
            <a:r>
              <a:rPr lang="nl-NL" dirty="0">
                <a:solidFill>
                  <a:srgbClr val="0000FF"/>
                </a:solidFill>
              </a:rPr>
              <a:t>Breng het geïntegreerde deel naar binnen naar daar waar het ooit vandaan gekomen is.</a:t>
            </a:r>
          </a:p>
          <a:p>
            <a:pPr marL="0" indent="0">
              <a:buNone/>
            </a:pPr>
            <a:r>
              <a:rPr lang="nl-NL" dirty="0">
                <a:solidFill>
                  <a:srgbClr val="0000FF"/>
                </a:solidFill>
              </a:rPr>
              <a:t>Welke metafoor of symbool ontstaat hieruit?</a:t>
            </a:r>
          </a:p>
        </p:txBody>
      </p:sp>
      <p:sp>
        <p:nvSpPr>
          <p:cNvPr id="4" name="Tekstvak 3">
            <a:extLst>
              <a:ext uri="{FF2B5EF4-FFF2-40B4-BE49-F238E27FC236}">
                <a16:creationId xmlns:a16="http://schemas.microsoft.com/office/drawing/2014/main" id="{C2D8C70D-2261-4207-B8D5-8B15D907566B}"/>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 best Duiventil maken images on Pinterest | Bird houses ...">
            <a:extLst>
              <a:ext uri="{FF2B5EF4-FFF2-40B4-BE49-F238E27FC236}">
                <a16:creationId xmlns:a16="http://schemas.microsoft.com/office/drawing/2014/main" id="{EAEDA158-123D-45C5-BB5A-8DB64FF5A6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2" t="-6762" r="42888" b="6762"/>
          <a:stretch/>
        </p:blipFill>
        <p:spPr bwMode="auto">
          <a:xfrm>
            <a:off x="2666831" y="665883"/>
            <a:ext cx="2066124" cy="367118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57200" y="116632"/>
            <a:ext cx="8229600" cy="953011"/>
          </a:xfrm>
        </p:spPr>
        <p:txBody>
          <a:bodyPr>
            <a:normAutofit/>
          </a:bodyPr>
          <a:lstStyle/>
          <a:p>
            <a:r>
              <a:rPr lang="nl-NL" sz="4800" b="1" dirty="0">
                <a:solidFill>
                  <a:srgbClr val="0000FF"/>
                </a:solidFill>
              </a:rPr>
              <a:t>Hoe ziet het geheel er uit?</a:t>
            </a:r>
          </a:p>
        </p:txBody>
      </p:sp>
      <p:sp>
        <p:nvSpPr>
          <p:cNvPr id="9" name="Tekstvak 8"/>
          <p:cNvSpPr txBox="1"/>
          <p:nvPr/>
        </p:nvSpPr>
        <p:spPr>
          <a:xfrm>
            <a:off x="5874493" y="1562479"/>
            <a:ext cx="2047355" cy="769441"/>
          </a:xfrm>
          <a:prstGeom prst="rect">
            <a:avLst/>
          </a:prstGeom>
          <a:noFill/>
        </p:spPr>
        <p:txBody>
          <a:bodyPr wrap="none" rtlCol="0">
            <a:spAutoFit/>
          </a:bodyPr>
          <a:lstStyle/>
          <a:p>
            <a:r>
              <a:rPr lang="nl-NL" sz="4400" b="1" dirty="0">
                <a:solidFill>
                  <a:srgbClr val="FF0000"/>
                </a:solidFill>
              </a:rPr>
              <a:t>Squash!</a:t>
            </a:r>
          </a:p>
        </p:txBody>
      </p:sp>
      <p:sp>
        <p:nvSpPr>
          <p:cNvPr id="10" name="Tekstvak 9">
            <a:extLst>
              <a:ext uri="{FF2B5EF4-FFF2-40B4-BE49-F238E27FC236}">
                <a16:creationId xmlns:a16="http://schemas.microsoft.com/office/drawing/2014/main" id="{6089517B-4B76-4975-930D-204024238F1F}"/>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pic>
        <p:nvPicPr>
          <p:cNvPr id="11" name="Picture 2" descr="Geef vrijheid door | Blond Blauw Blog">
            <a:extLst>
              <a:ext uri="{FF2B5EF4-FFF2-40B4-BE49-F238E27FC236}">
                <a16:creationId xmlns:a16="http://schemas.microsoft.com/office/drawing/2014/main" id="{02C83C55-E0E1-4618-B128-D9343AA26A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375" r="23225" b="6601"/>
          <a:stretch/>
        </p:blipFill>
        <p:spPr bwMode="auto">
          <a:xfrm>
            <a:off x="4936" y="3933304"/>
            <a:ext cx="2699792" cy="2814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oegang beschermd wonen – GGD Gelderland-Zuid">
            <a:extLst>
              <a:ext uri="{FF2B5EF4-FFF2-40B4-BE49-F238E27FC236}">
                <a16:creationId xmlns:a16="http://schemas.microsoft.com/office/drawing/2014/main" id="{C41FFD4B-B357-4757-8FDE-4A25C42613C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81" t="16912" r="18515" b="14838"/>
          <a:stretch/>
        </p:blipFill>
        <p:spPr bwMode="auto">
          <a:xfrm>
            <a:off x="6444208" y="4123928"/>
            <a:ext cx="2699792" cy="2699792"/>
          </a:xfrm>
          <a:prstGeom prst="rect">
            <a:avLst/>
          </a:prstGeom>
          <a:noFill/>
          <a:extLst>
            <a:ext uri="{909E8E84-426E-40DD-AFC4-6F175D3DCCD1}">
              <a14:hiddenFill xmlns:a14="http://schemas.microsoft.com/office/drawing/2010/main">
                <a:solidFill>
                  <a:srgbClr val="FFFFFF"/>
                </a:solidFill>
              </a14:hiddenFill>
            </a:ext>
          </a:extLst>
        </p:spPr>
      </p:pic>
      <p:sp>
        <p:nvSpPr>
          <p:cNvPr id="7" name="PIJL-OMHOOG 6"/>
          <p:cNvSpPr/>
          <p:nvPr/>
        </p:nvSpPr>
        <p:spPr>
          <a:xfrm rot="2925063">
            <a:off x="2524708" y="3264618"/>
            <a:ext cx="792088" cy="14287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6" name="Picture 4" descr="7 best Duiventil maken images on Pinterest | Bird houses ...">
            <a:extLst>
              <a:ext uri="{FF2B5EF4-FFF2-40B4-BE49-F238E27FC236}">
                <a16:creationId xmlns:a16="http://schemas.microsoft.com/office/drawing/2014/main" id="{B40D7ED5-01FB-4F30-B1C0-2D59D7EF06B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508" t="60422"/>
          <a:stretch/>
        </p:blipFill>
        <p:spPr bwMode="auto">
          <a:xfrm>
            <a:off x="3825464" y="2252159"/>
            <a:ext cx="1599565" cy="1563441"/>
          </a:xfrm>
          <a:prstGeom prst="rect">
            <a:avLst/>
          </a:prstGeom>
          <a:noFill/>
          <a:extLst>
            <a:ext uri="{909E8E84-426E-40DD-AFC4-6F175D3DCCD1}">
              <a14:hiddenFill xmlns:a14="http://schemas.microsoft.com/office/drawing/2010/main">
                <a:solidFill>
                  <a:srgbClr val="FFFFFF"/>
                </a:solidFill>
              </a14:hiddenFill>
            </a:ext>
          </a:extLst>
        </p:spPr>
      </p:pic>
      <p:sp>
        <p:nvSpPr>
          <p:cNvPr id="8" name="PIJL-OMHOOG 7"/>
          <p:cNvSpPr/>
          <p:nvPr/>
        </p:nvSpPr>
        <p:spPr>
          <a:xfrm rot="18726353">
            <a:off x="5478449" y="3629579"/>
            <a:ext cx="792088" cy="144016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0-#ppt_w/2"/>
                                          </p:val>
                                        </p:tav>
                                        <p:tav tm="100000">
                                          <p:val>
                                            <p:strVal val="#ppt_x"/>
                                          </p:val>
                                        </p:tav>
                                      </p:tavLst>
                                    </p:anim>
                                    <p:anim calcmode="lin" valueType="num">
                                      <p:cBhvr additive="base">
                                        <p:cTn id="38" dur="500" fill="hold"/>
                                        <p:tgtEl>
                                          <p:spTgt spid="307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076"/>
                                        </p:tgtEl>
                                        <p:attrNameLst>
                                          <p:attrName>style.visibility</p:attrName>
                                        </p:attrNameLst>
                                      </p:cBhvr>
                                      <p:to>
                                        <p:strVal val="visible"/>
                                      </p:to>
                                    </p:set>
                                    <p:anim calcmode="lin" valueType="num">
                                      <p:cBhvr additive="base">
                                        <p:cTn id="41" dur="500" fill="hold"/>
                                        <p:tgtEl>
                                          <p:spTgt spid="3076"/>
                                        </p:tgtEl>
                                        <p:attrNameLst>
                                          <p:attrName>ppt_x</p:attrName>
                                        </p:attrNameLst>
                                      </p:cBhvr>
                                      <p:tavLst>
                                        <p:tav tm="0">
                                          <p:val>
                                            <p:strVal val="0-#ppt_w/2"/>
                                          </p:val>
                                        </p:tav>
                                        <p:tav tm="100000">
                                          <p:val>
                                            <p:strVal val="#ppt_x"/>
                                          </p:val>
                                        </p:tav>
                                      </p:tavLst>
                                    </p:anim>
                                    <p:anim calcmode="lin" valueType="num">
                                      <p:cBhvr additive="base">
                                        <p:cTn id="42"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knowledgeoverflow.com/wp-content/uploads/2012/06/happy-smiley-4.jpg?b867bc"/>
          <p:cNvPicPr>
            <a:picLocks noChangeAspect="1" noChangeArrowheads="1"/>
          </p:cNvPicPr>
          <p:nvPr/>
        </p:nvPicPr>
        <p:blipFill>
          <a:blip r:embed="rId2" cstate="print"/>
          <a:srcRect/>
          <a:stretch>
            <a:fillRect/>
          </a:stretch>
        </p:blipFill>
        <p:spPr bwMode="auto">
          <a:xfrm>
            <a:off x="35496" y="188640"/>
            <a:ext cx="2389920" cy="2376264"/>
          </a:xfrm>
          <a:prstGeom prst="rect">
            <a:avLst/>
          </a:prstGeom>
          <a:noFill/>
        </p:spPr>
      </p:pic>
      <p:sp>
        <p:nvSpPr>
          <p:cNvPr id="17" name="PIJL-OMLAAG 16"/>
          <p:cNvSpPr/>
          <p:nvPr/>
        </p:nvSpPr>
        <p:spPr>
          <a:xfrm rot="17995293">
            <a:off x="5283749" y="63293"/>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2150155" y="2471302"/>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431834" y="261546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3468793" y="1727925"/>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1283471" y="2646023"/>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3851920" y="620688"/>
            <a:ext cx="4104456" cy="504056"/>
          </a:xfrm>
        </p:spPr>
        <p:txBody>
          <a:bodyPr>
            <a:noAutofit/>
          </a:bodyPr>
          <a:lstStyle/>
          <a:p>
            <a:r>
              <a:rPr lang="en-US" b="1" dirty="0" err="1">
                <a:solidFill>
                  <a:srgbClr val="0000FF"/>
                </a:solidFill>
              </a:rPr>
              <a:t>Zonnestraaltjes</a:t>
            </a:r>
            <a:endParaRPr lang="nl-NL" b="1" dirty="0">
              <a:solidFill>
                <a:srgbClr val="0000FF"/>
              </a:solidFill>
            </a:endParaRPr>
          </a:p>
        </p:txBody>
      </p:sp>
      <p:pic>
        <p:nvPicPr>
          <p:cNvPr id="21" name="Afbeelding 20" descr="blij 7.jpg"/>
          <p:cNvPicPr>
            <a:picLocks noChangeAspect="1"/>
          </p:cNvPicPr>
          <p:nvPr/>
        </p:nvPicPr>
        <p:blipFill>
          <a:blip r:embed="rId3" cstate="print"/>
          <a:srcRect l="31407" r="10266" b="11403"/>
          <a:stretch>
            <a:fillRect/>
          </a:stretch>
        </p:blipFill>
        <p:spPr>
          <a:xfrm>
            <a:off x="49931" y="5423774"/>
            <a:ext cx="1395966" cy="1412776"/>
          </a:xfrm>
          <a:prstGeom prst="rect">
            <a:avLst/>
          </a:prstGeom>
        </p:spPr>
      </p:pic>
      <p:pic>
        <p:nvPicPr>
          <p:cNvPr id="22" name="Afbeelding 21" descr="blij2.JPG"/>
          <p:cNvPicPr>
            <a:picLocks noChangeAspect="1"/>
          </p:cNvPicPr>
          <p:nvPr/>
        </p:nvPicPr>
        <p:blipFill>
          <a:blip r:embed="rId4" cstate="print"/>
          <a:srcRect l="24491" r="17182" b="21780"/>
          <a:stretch>
            <a:fillRect/>
          </a:stretch>
        </p:blipFill>
        <p:spPr>
          <a:xfrm>
            <a:off x="5918075" y="5467175"/>
            <a:ext cx="1581209" cy="1412776"/>
          </a:xfrm>
          <a:prstGeom prst="rect">
            <a:avLst/>
          </a:prstGeom>
        </p:spPr>
      </p:pic>
      <p:pic>
        <p:nvPicPr>
          <p:cNvPr id="23" name="Afbeelding 22" descr="blij-4.jpg"/>
          <p:cNvPicPr>
            <a:picLocks noChangeAspect="1"/>
          </p:cNvPicPr>
          <p:nvPr/>
        </p:nvPicPr>
        <p:blipFill>
          <a:blip r:embed="rId5" cstate="print"/>
          <a:srcRect l="24677" r="25969"/>
          <a:stretch>
            <a:fillRect/>
          </a:stretch>
        </p:blipFill>
        <p:spPr>
          <a:xfrm>
            <a:off x="1381571" y="5423774"/>
            <a:ext cx="1332941" cy="1412776"/>
          </a:xfrm>
          <a:prstGeom prst="rect">
            <a:avLst/>
          </a:prstGeom>
        </p:spPr>
      </p:pic>
      <p:pic>
        <p:nvPicPr>
          <p:cNvPr id="24" name="Afbeelding 23" descr="blij5.png"/>
          <p:cNvPicPr>
            <a:picLocks noChangeAspect="1"/>
          </p:cNvPicPr>
          <p:nvPr/>
        </p:nvPicPr>
        <p:blipFill>
          <a:blip r:embed="rId6" cstate="print"/>
          <a:srcRect l="30285" r="29334" b="43916"/>
          <a:stretch>
            <a:fillRect/>
          </a:stretch>
        </p:blipFill>
        <p:spPr>
          <a:xfrm>
            <a:off x="3685827" y="5467175"/>
            <a:ext cx="1130222" cy="1412776"/>
          </a:xfrm>
          <a:prstGeom prst="rect">
            <a:avLst/>
          </a:prstGeom>
        </p:spPr>
      </p:pic>
      <p:pic>
        <p:nvPicPr>
          <p:cNvPr id="25" name="Afbeelding 24" descr="blij-gezicht 1.jpg"/>
          <p:cNvPicPr>
            <a:picLocks noChangeAspect="1"/>
          </p:cNvPicPr>
          <p:nvPr/>
        </p:nvPicPr>
        <p:blipFill>
          <a:blip r:embed="rId7" cstate="print"/>
          <a:stretch>
            <a:fillRect/>
          </a:stretch>
        </p:blipFill>
        <p:spPr>
          <a:xfrm>
            <a:off x="2677715" y="5423774"/>
            <a:ext cx="1061705" cy="1412776"/>
          </a:xfrm>
          <a:prstGeom prst="rect">
            <a:avLst/>
          </a:prstGeom>
        </p:spPr>
      </p:pic>
      <p:sp>
        <p:nvSpPr>
          <p:cNvPr id="27" name="PIJL-OMLAAG 26"/>
          <p:cNvSpPr/>
          <p:nvPr/>
        </p:nvSpPr>
        <p:spPr>
          <a:xfrm rot="18367347">
            <a:off x="4452168" y="944992"/>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descr="blij 8.jpg"/>
          <p:cNvPicPr>
            <a:picLocks noChangeAspect="1"/>
          </p:cNvPicPr>
          <p:nvPr/>
        </p:nvPicPr>
        <p:blipFill>
          <a:blip r:embed="rId8" cstate="print"/>
          <a:srcRect l="38975" r="2751" b="4326"/>
          <a:stretch>
            <a:fillRect/>
          </a:stretch>
        </p:blipFill>
        <p:spPr>
          <a:xfrm>
            <a:off x="7452320" y="5439330"/>
            <a:ext cx="1728192" cy="1418670"/>
          </a:xfrm>
          <a:prstGeom prst="rect">
            <a:avLst/>
          </a:prstGeom>
        </p:spPr>
      </p:pic>
      <p:pic>
        <p:nvPicPr>
          <p:cNvPr id="13" name="Afbeelding 12" descr="blij 6.jpg"/>
          <p:cNvPicPr>
            <a:picLocks noChangeAspect="1"/>
          </p:cNvPicPr>
          <p:nvPr/>
        </p:nvPicPr>
        <p:blipFill>
          <a:blip r:embed="rId9" cstate="print"/>
          <a:srcRect l="37305"/>
          <a:stretch>
            <a:fillRect/>
          </a:stretch>
        </p:blipFill>
        <p:spPr>
          <a:xfrm>
            <a:off x="4693939" y="5467176"/>
            <a:ext cx="1327958" cy="1412776"/>
          </a:xfrm>
          <a:prstGeom prst="rect">
            <a:avLst/>
          </a:prstGeom>
        </p:spPr>
      </p:pic>
      <p:sp>
        <p:nvSpPr>
          <p:cNvPr id="29" name="PIJL-OMLAAG 28"/>
          <p:cNvSpPr/>
          <p:nvPr/>
        </p:nvSpPr>
        <p:spPr>
          <a:xfrm rot="19567209">
            <a:off x="2746169" y="2239856"/>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0" y="2348880"/>
            <a:ext cx="9144000" cy="2520280"/>
          </a:xfrm>
        </p:spPr>
        <p:txBody>
          <a:bodyPr>
            <a:normAutofit/>
          </a:bodyPr>
          <a:lstStyle/>
          <a:p>
            <a:pPr>
              <a:buNone/>
            </a:pPr>
            <a:r>
              <a:rPr lang="nl-NL" sz="2800" dirty="0">
                <a:solidFill>
                  <a:srgbClr val="0000FF"/>
                </a:solidFill>
              </a:rPr>
              <a:t>In tweetallen, 2 minuten elk, de één luistert ander praat.</a:t>
            </a:r>
          </a:p>
          <a:p>
            <a:pPr marL="0" indent="0">
              <a:buNone/>
            </a:pPr>
            <a:r>
              <a:rPr lang="nl-NL" sz="2800" dirty="0">
                <a:solidFill>
                  <a:srgbClr val="0000FF"/>
                </a:solidFill>
              </a:rPr>
              <a:t>Focus op een recente gebeurtenis waarin je </a:t>
            </a:r>
            <a:r>
              <a:rPr lang="nl-NL" sz="2800" b="1" u="sng" dirty="0">
                <a:solidFill>
                  <a:srgbClr val="0000FF"/>
                </a:solidFill>
              </a:rPr>
              <a:t>energie, blijheid of geluk </a:t>
            </a:r>
            <a:r>
              <a:rPr lang="nl-NL" sz="2800" dirty="0">
                <a:solidFill>
                  <a:srgbClr val="0000FF"/>
                </a:solidFill>
              </a:rPr>
              <a:t>voelde.</a:t>
            </a:r>
          </a:p>
          <a:p>
            <a:pPr marL="0" indent="0">
              <a:buNone/>
            </a:pPr>
            <a:r>
              <a:rPr lang="nl-NL" sz="2800" dirty="0">
                <a:solidFill>
                  <a:srgbClr val="0000FF"/>
                </a:solidFill>
              </a:rPr>
              <a:t>Deel in de hele groep de titel van jouw ervaring en laat je gevoelens op je gezicht zien</a:t>
            </a:r>
          </a:p>
        </p:txBody>
      </p:sp>
      <p:sp>
        <p:nvSpPr>
          <p:cNvPr id="4" name="Tekstvak 3">
            <a:extLst>
              <a:ext uri="{FF2B5EF4-FFF2-40B4-BE49-F238E27FC236}">
                <a16:creationId xmlns:a16="http://schemas.microsoft.com/office/drawing/2014/main" id="{0A216B18-6786-4114-9CAD-55C09791FCD3}"/>
              </a:ext>
            </a:extLst>
          </p:cNvPr>
          <p:cNvSpPr txBox="1"/>
          <p:nvPr/>
        </p:nvSpPr>
        <p:spPr>
          <a:xfrm>
            <a:off x="8820472" y="5085184"/>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0-#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0-#ppt_w/2"/>
                                          </p:val>
                                        </p:tav>
                                        <p:tav tm="100000">
                                          <p:val>
                                            <p:strVal val="#ppt_x"/>
                                          </p:val>
                                        </p:tav>
                                      </p:tavLst>
                                    </p:anim>
                                    <p:anim calcmode="lin" valueType="num">
                                      <p:cBhvr additive="base">
                                        <p:cTn id="80" dur="500" fill="hold"/>
                                        <p:tgtEl>
                                          <p:spTgt spid="17"/>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P spid="18" grpId="0" animBg="1"/>
      <p:bldP spid="27" grpId="0" animBg="1"/>
      <p:bldP spid="29"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172400" cy="980728"/>
          </a:xfrm>
        </p:spPr>
        <p:txBody>
          <a:bodyPr>
            <a:normAutofit/>
          </a:bodyPr>
          <a:lstStyle/>
          <a:p>
            <a:r>
              <a:rPr lang="nl-NL" sz="5400" b="1" dirty="0">
                <a:solidFill>
                  <a:srgbClr val="0000FF"/>
                </a:solidFill>
              </a:rPr>
              <a:t>Een metafoor is ……..</a:t>
            </a:r>
          </a:p>
        </p:txBody>
      </p:sp>
      <p:sp>
        <p:nvSpPr>
          <p:cNvPr id="3" name="Tijdelijke aanduiding voor inhoud 2"/>
          <p:cNvSpPr>
            <a:spLocks noGrp="1"/>
          </p:cNvSpPr>
          <p:nvPr>
            <p:ph idx="1"/>
          </p:nvPr>
        </p:nvSpPr>
        <p:spPr>
          <a:xfrm>
            <a:off x="72008" y="5301208"/>
            <a:ext cx="9036496" cy="1584176"/>
          </a:xfrm>
        </p:spPr>
        <p:txBody>
          <a:bodyPr>
            <a:normAutofit/>
          </a:bodyPr>
          <a:lstStyle/>
          <a:p>
            <a:pPr>
              <a:buNone/>
            </a:pPr>
            <a:r>
              <a:rPr lang="en-US" dirty="0">
                <a:solidFill>
                  <a:srgbClr val="0000FF"/>
                </a:solidFill>
              </a:rPr>
              <a:t>Gregory Bateson: </a:t>
            </a:r>
          </a:p>
          <a:p>
            <a:pPr>
              <a:buNone/>
            </a:pPr>
            <a:r>
              <a:rPr lang="en-US" dirty="0" err="1">
                <a:solidFill>
                  <a:srgbClr val="0000FF"/>
                </a:solidFill>
              </a:rPr>
              <a:t>Alles</a:t>
            </a:r>
            <a:r>
              <a:rPr lang="en-US" dirty="0">
                <a:solidFill>
                  <a:srgbClr val="0000FF"/>
                </a:solidFill>
              </a:rPr>
              <a:t> is </a:t>
            </a:r>
            <a:r>
              <a:rPr lang="en-US" dirty="0" err="1">
                <a:solidFill>
                  <a:srgbClr val="0000FF"/>
                </a:solidFill>
              </a:rPr>
              <a:t>een</a:t>
            </a:r>
            <a:r>
              <a:rPr lang="en-US" dirty="0">
                <a:solidFill>
                  <a:srgbClr val="0000FF"/>
                </a:solidFill>
              </a:rPr>
              <a:t> </a:t>
            </a:r>
            <a:r>
              <a:rPr lang="en-US" dirty="0" err="1">
                <a:solidFill>
                  <a:srgbClr val="0000FF"/>
                </a:solidFill>
              </a:rPr>
              <a:t>metafoor</a:t>
            </a:r>
            <a:r>
              <a:rPr lang="en-US" dirty="0">
                <a:solidFill>
                  <a:srgbClr val="0000FF"/>
                </a:solidFill>
              </a:rPr>
              <a:t> voor al het </a:t>
            </a:r>
            <a:r>
              <a:rPr lang="en-US" dirty="0" err="1">
                <a:solidFill>
                  <a:srgbClr val="0000FF"/>
                </a:solidFill>
              </a:rPr>
              <a:t>andere</a:t>
            </a:r>
            <a:r>
              <a:rPr lang="en-US" dirty="0">
                <a:solidFill>
                  <a:srgbClr val="0000FF"/>
                </a:solidFill>
              </a:rPr>
              <a:t>.</a:t>
            </a:r>
          </a:p>
          <a:p>
            <a:pPr>
              <a:buNone/>
            </a:pPr>
            <a:endParaRPr lang="nl-NL" dirty="0">
              <a:solidFill>
                <a:srgbClr val="0000FF"/>
              </a:solidFill>
            </a:endParaRPr>
          </a:p>
          <a:p>
            <a:pPr>
              <a:buNone/>
            </a:pPr>
            <a:endParaRPr lang="en-US" dirty="0"/>
          </a:p>
        </p:txBody>
      </p:sp>
      <p:sp>
        <p:nvSpPr>
          <p:cNvPr id="7170" name="AutoShape 2"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2" name="AutoShape 4"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4" name="AutoShape 6"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6" name="AutoShape 8"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8" name="AutoShape 10"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7180" name="Picture 12" descr="Hoe metaforen helpen bestaande denkpatronen te doorbreken"/>
          <p:cNvPicPr>
            <a:picLocks noChangeAspect="1" noChangeArrowheads="1"/>
          </p:cNvPicPr>
          <p:nvPr/>
        </p:nvPicPr>
        <p:blipFill>
          <a:blip r:embed="rId2" cstate="print"/>
          <a:srcRect/>
          <a:stretch>
            <a:fillRect/>
          </a:stretch>
        </p:blipFill>
        <p:spPr bwMode="auto">
          <a:xfrm>
            <a:off x="0" y="1412776"/>
            <a:ext cx="9144000" cy="3744416"/>
          </a:xfrm>
          <a:prstGeom prst="rect">
            <a:avLst/>
          </a:prstGeom>
          <a:noFill/>
        </p:spPr>
      </p:pic>
      <p:sp>
        <p:nvSpPr>
          <p:cNvPr id="10" name="Tekstvak 9">
            <a:extLst>
              <a:ext uri="{FF2B5EF4-FFF2-40B4-BE49-F238E27FC236}">
                <a16:creationId xmlns:a16="http://schemas.microsoft.com/office/drawing/2014/main" id="{85F7F227-1509-4AD7-92C0-E163A173AB16}"/>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additive="base">
                                        <p:cTn id="7" dur="500" fill="hold"/>
                                        <p:tgtEl>
                                          <p:spTgt spid="7180"/>
                                        </p:tgtEl>
                                        <p:attrNameLst>
                                          <p:attrName>ppt_x</p:attrName>
                                        </p:attrNameLst>
                                      </p:cBhvr>
                                      <p:tavLst>
                                        <p:tav tm="0">
                                          <p:val>
                                            <p:strVal val="0-#ppt_w/2"/>
                                          </p:val>
                                        </p:tav>
                                        <p:tav tm="100000">
                                          <p:val>
                                            <p:strVal val="#ppt_x"/>
                                          </p:val>
                                        </p:tav>
                                      </p:tavLst>
                                    </p:anim>
                                    <p:anim calcmode="lin" valueType="num">
                                      <p:cBhvr additive="base">
                                        <p:cTn id="8"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4042792" cy="1570186"/>
          </a:xfrm>
        </p:spPr>
        <p:txBody>
          <a:bodyPr>
            <a:normAutofit/>
          </a:bodyPr>
          <a:lstStyle/>
          <a:p>
            <a:pPr algn="l"/>
            <a:r>
              <a:rPr lang="nl-NL" b="1" dirty="0">
                <a:solidFill>
                  <a:srgbClr val="0000FF"/>
                </a:solidFill>
              </a:rPr>
              <a:t>Metaforen helpen ………</a:t>
            </a:r>
          </a:p>
        </p:txBody>
      </p:sp>
      <p:sp>
        <p:nvSpPr>
          <p:cNvPr id="3" name="Tijdelijke aanduiding voor inhoud 2"/>
          <p:cNvSpPr>
            <a:spLocks noGrp="1"/>
          </p:cNvSpPr>
          <p:nvPr>
            <p:ph idx="1"/>
          </p:nvPr>
        </p:nvSpPr>
        <p:spPr>
          <a:xfrm>
            <a:off x="467544" y="3113584"/>
            <a:ext cx="8229600" cy="3744416"/>
          </a:xfrm>
        </p:spPr>
        <p:txBody>
          <a:bodyPr>
            <a:normAutofit lnSpcReduction="10000"/>
          </a:bodyPr>
          <a:lstStyle/>
          <a:p>
            <a:r>
              <a:rPr lang="nl-NL" dirty="0">
                <a:solidFill>
                  <a:srgbClr val="0000FF"/>
                </a:solidFill>
              </a:rPr>
              <a:t>Om bestaande denkpatronen te doorbreken</a:t>
            </a:r>
          </a:p>
          <a:p>
            <a:r>
              <a:rPr lang="nl-NL" dirty="0">
                <a:solidFill>
                  <a:srgbClr val="0000FF"/>
                </a:solidFill>
              </a:rPr>
              <a:t>Om te denken </a:t>
            </a:r>
            <a:r>
              <a:rPr lang="nl-NL" dirty="0" err="1">
                <a:solidFill>
                  <a:srgbClr val="0000FF"/>
                </a:solidFill>
              </a:rPr>
              <a:t>vòòr</a:t>
            </a:r>
            <a:r>
              <a:rPr lang="nl-NL" dirty="0">
                <a:solidFill>
                  <a:srgbClr val="0000FF"/>
                </a:solidFill>
              </a:rPr>
              <a:t> er woorden zijn. </a:t>
            </a:r>
          </a:p>
          <a:p>
            <a:r>
              <a:rPr lang="nl-NL" dirty="0">
                <a:solidFill>
                  <a:srgbClr val="0000FF"/>
                </a:solidFill>
              </a:rPr>
              <a:t>Om met iets abstracts om te gaan, zoals ideeën, emoties, gevoelens, concepten en gedachten, </a:t>
            </a:r>
          </a:p>
          <a:p>
            <a:r>
              <a:rPr lang="nl-NL" dirty="0">
                <a:solidFill>
                  <a:srgbClr val="0000FF"/>
                </a:solidFill>
              </a:rPr>
              <a:t>Om onze verbeeldingskracht aan te wakkeren, waardoor we zaken beter aanvoelen.</a:t>
            </a:r>
            <a:endParaRPr lang="nl-NL" dirty="0"/>
          </a:p>
        </p:txBody>
      </p:sp>
      <p:pic>
        <p:nvPicPr>
          <p:cNvPr id="31746" name="Picture 2" descr="https://riesouwerkerk.files.wordpress.com/2015/05/creatief.jpg"/>
          <p:cNvPicPr>
            <a:picLocks noChangeAspect="1" noChangeArrowheads="1"/>
          </p:cNvPicPr>
          <p:nvPr/>
        </p:nvPicPr>
        <p:blipFill>
          <a:blip r:embed="rId2" cstate="print"/>
          <a:srcRect/>
          <a:stretch>
            <a:fillRect/>
          </a:stretch>
        </p:blipFill>
        <p:spPr bwMode="auto">
          <a:xfrm>
            <a:off x="4788024" y="0"/>
            <a:ext cx="4355976" cy="2857500"/>
          </a:xfrm>
          <a:prstGeom prst="rect">
            <a:avLst/>
          </a:prstGeom>
          <a:noFill/>
        </p:spPr>
      </p:pic>
      <p:sp>
        <p:nvSpPr>
          <p:cNvPr id="5" name="Tekstvak 4">
            <a:extLst>
              <a:ext uri="{FF2B5EF4-FFF2-40B4-BE49-F238E27FC236}">
                <a16:creationId xmlns:a16="http://schemas.microsoft.com/office/drawing/2014/main" id="{61BA0D00-130F-4509-A086-39C7D0064E4B}"/>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metaforen.jpg"/>
          <p:cNvPicPr>
            <a:picLocks noChangeAspect="1"/>
          </p:cNvPicPr>
          <p:nvPr/>
        </p:nvPicPr>
        <p:blipFill>
          <a:blip r:embed="rId2" cstate="print"/>
          <a:stretch>
            <a:fillRect/>
          </a:stretch>
        </p:blipFill>
        <p:spPr>
          <a:xfrm>
            <a:off x="0" y="0"/>
            <a:ext cx="9148574" cy="6858000"/>
          </a:xfrm>
          <a:prstGeom prst="rect">
            <a:avLst/>
          </a:prstGeom>
        </p:spPr>
      </p:pic>
      <p:sp>
        <p:nvSpPr>
          <p:cNvPr id="5" name="Tekstvak 4">
            <a:extLst>
              <a:ext uri="{FF2B5EF4-FFF2-40B4-BE49-F238E27FC236}">
                <a16:creationId xmlns:a16="http://schemas.microsoft.com/office/drawing/2014/main" id="{FFC13776-D50C-4EF1-A915-01E715E8E657}"/>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4932040" cy="1340768"/>
          </a:xfrm>
        </p:spPr>
        <p:txBody>
          <a:bodyPr>
            <a:noAutofit/>
          </a:bodyPr>
          <a:lstStyle/>
          <a:p>
            <a:r>
              <a:rPr lang="nl-NL" sz="4000" b="1" dirty="0">
                <a:solidFill>
                  <a:srgbClr val="0000FF"/>
                </a:solidFill>
              </a:rPr>
              <a:t>Metaforen en het onbewuste</a:t>
            </a:r>
          </a:p>
        </p:txBody>
      </p:sp>
      <p:sp>
        <p:nvSpPr>
          <p:cNvPr id="3" name="Tijdelijke aanduiding voor inhoud 2"/>
          <p:cNvSpPr>
            <a:spLocks noGrp="1"/>
          </p:cNvSpPr>
          <p:nvPr>
            <p:ph idx="1"/>
          </p:nvPr>
        </p:nvSpPr>
        <p:spPr>
          <a:xfrm>
            <a:off x="72008" y="2896344"/>
            <a:ext cx="9036496" cy="3989040"/>
          </a:xfrm>
        </p:spPr>
        <p:txBody>
          <a:bodyPr>
            <a:normAutofit fontScale="92500" lnSpcReduction="20000"/>
          </a:bodyPr>
          <a:lstStyle/>
          <a:p>
            <a:pPr>
              <a:buNone/>
            </a:pPr>
            <a:endParaRPr lang="nl-NL" dirty="0">
              <a:solidFill>
                <a:srgbClr val="0000FF"/>
              </a:solidFill>
            </a:endParaRPr>
          </a:p>
          <a:p>
            <a:pPr>
              <a:buNone/>
            </a:pPr>
            <a:r>
              <a:rPr lang="nl-NL" b="1" dirty="0">
                <a:solidFill>
                  <a:srgbClr val="0000FF"/>
                </a:solidFill>
              </a:rPr>
              <a:t>Milton Erickson: </a:t>
            </a:r>
          </a:p>
          <a:p>
            <a:pPr>
              <a:buNone/>
            </a:pPr>
            <a:r>
              <a:rPr lang="nl-NL" b="1" dirty="0">
                <a:solidFill>
                  <a:srgbClr val="0000FF"/>
                </a:solidFill>
              </a:rPr>
              <a:t>	</a:t>
            </a:r>
            <a:r>
              <a:rPr lang="nl-NL" dirty="0">
                <a:solidFill>
                  <a:srgbClr val="0000FF"/>
                </a:solidFill>
              </a:rPr>
              <a:t>de ervaring van een persoon volgen en afleiden van de bewuste geest</a:t>
            </a:r>
          </a:p>
          <a:p>
            <a:pPr>
              <a:buNone/>
            </a:pPr>
            <a:r>
              <a:rPr lang="nl-NL" dirty="0">
                <a:solidFill>
                  <a:srgbClr val="0000FF"/>
                </a:solidFill>
              </a:rPr>
              <a:t>	daardoor hem in staat te stellen om oplossingen te vinden.</a:t>
            </a:r>
          </a:p>
          <a:p>
            <a:pPr>
              <a:buNone/>
            </a:pPr>
            <a:r>
              <a:rPr lang="nl-NL" dirty="0">
                <a:solidFill>
                  <a:srgbClr val="0000FF"/>
                </a:solidFill>
              </a:rPr>
              <a:t>    betekenissen en inzichten van de ene situatie of ding naar het andere te brengen, waardoor een nieuw verfrissend inzicht ontstaat.</a:t>
            </a:r>
            <a:r>
              <a:rPr lang="en-US" dirty="0">
                <a:solidFill>
                  <a:srgbClr val="0000FF"/>
                </a:solidFill>
              </a:rPr>
              <a:t> </a:t>
            </a:r>
          </a:p>
          <a:p>
            <a:pPr>
              <a:buNone/>
            </a:pPr>
            <a:endParaRPr lang="en-US" dirty="0"/>
          </a:p>
        </p:txBody>
      </p:sp>
      <p:sp>
        <p:nvSpPr>
          <p:cNvPr id="7170" name="AutoShape 2"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2" name="AutoShape 4"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4" name="AutoShape 6"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6" name="AutoShape 8"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7178" name="AutoShape 10" descr="Afbeeldingsresultaat voor metafor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9698" name="Picture 2" descr="Afbeeldingsresultaat voor Milton Erickson"/>
          <p:cNvPicPr>
            <a:picLocks noChangeAspect="1" noChangeArrowheads="1"/>
          </p:cNvPicPr>
          <p:nvPr/>
        </p:nvPicPr>
        <p:blipFill>
          <a:blip r:embed="rId2" cstate="print"/>
          <a:srcRect/>
          <a:stretch>
            <a:fillRect/>
          </a:stretch>
        </p:blipFill>
        <p:spPr bwMode="auto">
          <a:xfrm>
            <a:off x="4762500" y="836712"/>
            <a:ext cx="4381500" cy="2857500"/>
          </a:xfrm>
          <a:prstGeom prst="rect">
            <a:avLst/>
          </a:prstGeom>
          <a:noFill/>
        </p:spPr>
      </p:pic>
      <p:sp>
        <p:nvSpPr>
          <p:cNvPr id="10" name="Rechthoek 9"/>
          <p:cNvSpPr/>
          <p:nvPr/>
        </p:nvSpPr>
        <p:spPr>
          <a:xfrm>
            <a:off x="251520" y="1556792"/>
            <a:ext cx="4248472" cy="1200329"/>
          </a:xfrm>
          <a:prstGeom prst="rect">
            <a:avLst/>
          </a:prstGeom>
        </p:spPr>
        <p:txBody>
          <a:bodyPr wrap="square">
            <a:spAutoFit/>
          </a:bodyPr>
          <a:lstStyle/>
          <a:p>
            <a:pPr>
              <a:buNone/>
            </a:pPr>
            <a:r>
              <a:rPr lang="nl-NL" sz="2400" dirty="0">
                <a:solidFill>
                  <a:srgbClr val="FF0000"/>
                </a:solidFill>
              </a:rPr>
              <a:t>Metaforen zijn krachtige manieren om met iemands onbewuste te communiceren. </a:t>
            </a:r>
          </a:p>
        </p:txBody>
      </p:sp>
      <p:sp>
        <p:nvSpPr>
          <p:cNvPr id="11" name="Tekstvak 10">
            <a:extLst>
              <a:ext uri="{FF2B5EF4-FFF2-40B4-BE49-F238E27FC236}">
                <a16:creationId xmlns:a16="http://schemas.microsoft.com/office/drawing/2014/main" id="{78AA0C15-9E59-4CE7-B621-B58AD5A0B8FA}"/>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anim calcmode="lin" valueType="num">
                                      <p:cBhvr additive="base">
                                        <p:cTn id="13" dur="500" fill="hold"/>
                                        <p:tgtEl>
                                          <p:spTgt spid="29698"/>
                                        </p:tgtEl>
                                        <p:attrNameLst>
                                          <p:attrName>ppt_x</p:attrName>
                                        </p:attrNameLst>
                                      </p:cBhvr>
                                      <p:tavLst>
                                        <p:tav tm="0">
                                          <p:val>
                                            <p:strVal val="0-#ppt_w/2"/>
                                          </p:val>
                                        </p:tav>
                                        <p:tav tm="100000">
                                          <p:val>
                                            <p:strVal val="#ppt_x"/>
                                          </p:val>
                                        </p:tav>
                                      </p:tavLst>
                                    </p:anim>
                                    <p:anim calcmode="lin" valueType="num">
                                      <p:cBhvr additive="base">
                                        <p:cTn id="14"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nl-NL" b="1" dirty="0">
                <a:solidFill>
                  <a:srgbClr val="0000FF"/>
                </a:solidFill>
              </a:rPr>
              <a:t>Metaforen in NLP</a:t>
            </a:r>
          </a:p>
        </p:txBody>
      </p:sp>
      <p:sp>
        <p:nvSpPr>
          <p:cNvPr id="3" name="Tijdelijke aanduiding voor inhoud 2"/>
          <p:cNvSpPr>
            <a:spLocks noGrp="1"/>
          </p:cNvSpPr>
          <p:nvPr>
            <p:ph idx="1"/>
          </p:nvPr>
        </p:nvSpPr>
        <p:spPr>
          <a:xfrm>
            <a:off x="251520" y="4548261"/>
            <a:ext cx="8435280" cy="2049091"/>
          </a:xfrm>
        </p:spPr>
        <p:txBody>
          <a:bodyPr/>
          <a:lstStyle/>
          <a:p>
            <a:pPr>
              <a:buNone/>
            </a:pPr>
            <a:r>
              <a:rPr lang="nl-NL" dirty="0">
                <a:solidFill>
                  <a:srgbClr val="0000FF"/>
                </a:solidFill>
              </a:rPr>
              <a:t>Betekenissen en inzichten van de ene situatie naar de andere brengen, </a:t>
            </a:r>
          </a:p>
          <a:p>
            <a:pPr>
              <a:buNone/>
            </a:pPr>
            <a:r>
              <a:rPr lang="nl-NL" dirty="0">
                <a:solidFill>
                  <a:srgbClr val="0000FF"/>
                </a:solidFill>
              </a:rPr>
              <a:t>waardoor een nieuw verfrissend inzicht ontstaat.</a:t>
            </a:r>
            <a:endParaRPr lang="nl-NL" dirty="0"/>
          </a:p>
        </p:txBody>
      </p:sp>
      <p:pic>
        <p:nvPicPr>
          <p:cNvPr id="25602" name="Picture 2" descr="Afbeeldingsresultaat voor metaforen"/>
          <p:cNvPicPr>
            <a:picLocks noChangeAspect="1" noChangeArrowheads="1"/>
          </p:cNvPicPr>
          <p:nvPr/>
        </p:nvPicPr>
        <p:blipFill>
          <a:blip r:embed="rId2" cstate="print"/>
          <a:srcRect/>
          <a:stretch>
            <a:fillRect/>
          </a:stretch>
        </p:blipFill>
        <p:spPr bwMode="auto">
          <a:xfrm>
            <a:off x="827584" y="1311602"/>
            <a:ext cx="7445216" cy="2981494"/>
          </a:xfrm>
          <a:prstGeom prst="rect">
            <a:avLst/>
          </a:prstGeom>
          <a:noFill/>
        </p:spPr>
      </p:pic>
      <p:sp>
        <p:nvSpPr>
          <p:cNvPr id="5" name="Tekstvak 4">
            <a:extLst>
              <a:ext uri="{FF2B5EF4-FFF2-40B4-BE49-F238E27FC236}">
                <a16:creationId xmlns:a16="http://schemas.microsoft.com/office/drawing/2014/main" id="{200D1B64-24F0-4800-BCB7-747744986B04}"/>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392"/>
            <a:ext cx="8229600" cy="1143000"/>
          </a:xfrm>
        </p:spPr>
        <p:txBody>
          <a:bodyPr>
            <a:normAutofit/>
          </a:bodyPr>
          <a:lstStyle/>
          <a:p>
            <a:r>
              <a:rPr lang="nl-NL" sz="5400" b="1" dirty="0">
                <a:solidFill>
                  <a:srgbClr val="0000FF"/>
                </a:solidFill>
              </a:rPr>
              <a:t>Helende Metaforen</a:t>
            </a:r>
            <a:endParaRPr lang="nl-NL" sz="5400" dirty="0">
              <a:solidFill>
                <a:srgbClr val="0000FF"/>
              </a:solidFill>
            </a:endParaRPr>
          </a:p>
        </p:txBody>
      </p:sp>
      <p:sp>
        <p:nvSpPr>
          <p:cNvPr id="3" name="Tijdelijke aanduiding voor inhoud 2"/>
          <p:cNvSpPr>
            <a:spLocks noGrp="1"/>
          </p:cNvSpPr>
          <p:nvPr>
            <p:ph idx="1"/>
          </p:nvPr>
        </p:nvSpPr>
        <p:spPr>
          <a:xfrm>
            <a:off x="467544" y="980728"/>
            <a:ext cx="8496944" cy="1728192"/>
          </a:xfrm>
        </p:spPr>
        <p:txBody>
          <a:bodyPr/>
          <a:lstStyle/>
          <a:p>
            <a:pPr marL="0" indent="0">
              <a:buNone/>
            </a:pPr>
            <a:r>
              <a:rPr lang="nl-NL" dirty="0">
                <a:solidFill>
                  <a:srgbClr val="0000FF"/>
                </a:solidFill>
              </a:rPr>
              <a:t>Een </a:t>
            </a:r>
            <a:r>
              <a:rPr lang="nl-NL" b="1" dirty="0">
                <a:solidFill>
                  <a:srgbClr val="0000FF"/>
                </a:solidFill>
              </a:rPr>
              <a:t>metafoor</a:t>
            </a:r>
            <a:r>
              <a:rPr lang="nl-NL" dirty="0">
                <a:solidFill>
                  <a:srgbClr val="0000FF"/>
                </a:solidFill>
              </a:rPr>
              <a:t> is een vorm van beeldspraak, waarbij twee of meer ongelijke betekenissen met elkaar worden verenigd in één nieuwe betekenis</a:t>
            </a:r>
            <a:r>
              <a:rPr lang="nl-NL" dirty="0"/>
              <a:t>. </a:t>
            </a:r>
          </a:p>
        </p:txBody>
      </p:sp>
      <p:sp>
        <p:nvSpPr>
          <p:cNvPr id="1027" name="Rectangle 3"/>
          <p:cNvSpPr>
            <a:spLocks noChangeArrowheads="1"/>
          </p:cNvSpPr>
          <p:nvPr/>
        </p:nvSpPr>
        <p:spPr bwMode="auto">
          <a:xfrm>
            <a:off x="107504" y="3718433"/>
            <a:ext cx="3384376" cy="2949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nl-NL" b="0" i="1" u="none" strike="noStrike" cap="none" normalizeH="0" baseline="0" dirty="0">
                <a:ln>
                  <a:noFill/>
                </a:ln>
                <a:solidFill>
                  <a:srgbClr val="0000FF"/>
                </a:solidFill>
                <a:effectLst/>
                <a:latin typeface="Arial" pitchFamily="34" charset="0"/>
                <a:ea typeface="Times New Roman" pitchFamily="18" charset="0"/>
                <a:cs typeface="Arial" pitchFamily="34" charset="0"/>
              </a:rPr>
              <a:t>De man liep te dwalen over het strand. Zoals hij dwaalde, dwaalden zijn gedachten. Denkend over oorsprong en verlangen liep hij rond.</a:t>
            </a:r>
          </a:p>
          <a:p>
            <a:pPr marL="0" marR="0" lvl="0" indent="0" algn="l" defTabSz="914400" rtl="0" eaLnBrk="0" fontAlgn="base" latinLnBrk="0" hangingPunct="0">
              <a:lnSpc>
                <a:spcPct val="150000"/>
              </a:lnSpc>
              <a:spcBef>
                <a:spcPct val="0"/>
              </a:spcBef>
              <a:spcAft>
                <a:spcPct val="0"/>
              </a:spcAft>
              <a:buClrTx/>
              <a:buSzTx/>
              <a:buFontTx/>
              <a:buNone/>
              <a:tabLst/>
            </a:pPr>
            <a:r>
              <a:rPr kumimoji="0" lang="nl-NL" b="0" i="1" u="none" strike="noStrike" cap="none" normalizeH="0" baseline="0" dirty="0">
                <a:ln>
                  <a:noFill/>
                </a:ln>
                <a:solidFill>
                  <a:srgbClr val="0000FF"/>
                </a:solidFill>
                <a:effectLst/>
                <a:latin typeface="Arial" pitchFamily="34" charset="0"/>
                <a:ea typeface="Times New Roman" pitchFamily="18" charset="0"/>
                <a:cs typeface="Arial" pitchFamily="34" charset="0"/>
              </a:rPr>
              <a:t>Plots viel zijn oog op voetsporen in het zand</a:t>
            </a:r>
            <a:r>
              <a:rPr lang="nl-NL" i="1" dirty="0">
                <a:solidFill>
                  <a:srgbClr val="0000FF"/>
                </a:solidFill>
                <a:latin typeface="Arial" pitchFamily="34" charset="0"/>
                <a:ea typeface="Times New Roman" pitchFamily="18" charset="0"/>
                <a:cs typeface="Arial" pitchFamily="34" charset="0"/>
              </a:rPr>
              <a:t>.………</a:t>
            </a:r>
          </a:p>
        </p:txBody>
      </p:sp>
      <p:pic>
        <p:nvPicPr>
          <p:cNvPr id="6145" name="Picture 1"/>
          <p:cNvPicPr>
            <a:picLocks noChangeAspect="1" noChangeArrowheads="1"/>
          </p:cNvPicPr>
          <p:nvPr/>
        </p:nvPicPr>
        <p:blipFill>
          <a:blip r:embed="rId2" cstate="print"/>
          <a:srcRect/>
          <a:stretch>
            <a:fillRect/>
          </a:stretch>
        </p:blipFill>
        <p:spPr bwMode="auto">
          <a:xfrm>
            <a:off x="3563889" y="2532179"/>
            <a:ext cx="5580112" cy="4325821"/>
          </a:xfrm>
          <a:prstGeom prst="rect">
            <a:avLst/>
          </a:prstGeom>
          <a:noFill/>
          <a:ln w="9525">
            <a:noFill/>
            <a:miter lim="800000"/>
            <a:headEnd/>
            <a:tailEnd/>
          </a:ln>
        </p:spPr>
      </p:pic>
      <p:sp>
        <p:nvSpPr>
          <p:cNvPr id="6" name="Tekstvak 5">
            <a:extLst>
              <a:ext uri="{FF2B5EF4-FFF2-40B4-BE49-F238E27FC236}">
                <a16:creationId xmlns:a16="http://schemas.microsoft.com/office/drawing/2014/main" id="{1D32C980-9B82-4DE2-A31A-625C224F626D}"/>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5"/>
                                        </p:tgtEl>
                                        <p:attrNameLst>
                                          <p:attrName>style.visibility</p:attrName>
                                        </p:attrNameLst>
                                      </p:cBhvr>
                                      <p:to>
                                        <p:strVal val="visible"/>
                                      </p:to>
                                    </p:set>
                                    <p:anim calcmode="lin" valueType="num">
                                      <p:cBhvr additive="base">
                                        <p:cTn id="13" dur="500" fill="hold"/>
                                        <p:tgtEl>
                                          <p:spTgt spid="6145"/>
                                        </p:tgtEl>
                                        <p:attrNameLst>
                                          <p:attrName>ppt_x</p:attrName>
                                        </p:attrNameLst>
                                      </p:cBhvr>
                                      <p:tavLst>
                                        <p:tav tm="0">
                                          <p:val>
                                            <p:strVal val="0-#ppt_w/2"/>
                                          </p:val>
                                        </p:tav>
                                        <p:tav tm="100000">
                                          <p:val>
                                            <p:strVal val="#ppt_x"/>
                                          </p:val>
                                        </p:tav>
                                      </p:tavLst>
                                    </p:anim>
                                    <p:anim calcmode="lin" valueType="num">
                                      <p:cBhvr additive="base">
                                        <p:cTn id="14" dur="500" fill="hold"/>
                                        <p:tgtEl>
                                          <p:spTgt spid="61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0-#ppt_w/2"/>
                                          </p:val>
                                        </p:tav>
                                        <p:tav tm="100000">
                                          <p:val>
                                            <p:strVal val="#ppt_x"/>
                                          </p:val>
                                        </p:tav>
                                      </p:tavLst>
                                    </p:anim>
                                    <p:anim calcmode="lin" valueType="num">
                                      <p:cBhvr additive="base">
                                        <p:cTn id="20"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5400" b="1" i="1" dirty="0">
                <a:solidFill>
                  <a:srgbClr val="0000FF"/>
                </a:solidFill>
              </a:rPr>
              <a:t>Het uitkomende ei</a:t>
            </a:r>
            <a:endParaRPr lang="nl-NL" sz="5400" dirty="0">
              <a:solidFill>
                <a:srgbClr val="0000FF"/>
              </a:solidFill>
            </a:endParaRPr>
          </a:p>
        </p:txBody>
      </p:sp>
      <p:pic>
        <p:nvPicPr>
          <p:cNvPr id="4" name="Tijdelijke aanduiding voor inhoud 3"/>
          <p:cNvPicPr>
            <a:picLocks noGrp="1"/>
          </p:cNvPicPr>
          <p:nvPr>
            <p:ph idx="1"/>
          </p:nvPr>
        </p:nvPicPr>
        <p:blipFill>
          <a:blip r:embed="rId2" cstate="print"/>
          <a:srcRect/>
          <a:stretch>
            <a:fillRect/>
          </a:stretch>
        </p:blipFill>
        <p:spPr bwMode="auto">
          <a:xfrm>
            <a:off x="755576" y="2060848"/>
            <a:ext cx="7344816" cy="4680520"/>
          </a:xfrm>
          <a:prstGeom prst="rect">
            <a:avLst/>
          </a:prstGeom>
          <a:noFill/>
          <a:ln w="9525">
            <a:noFill/>
            <a:miter lim="800000"/>
            <a:headEnd/>
            <a:tailEnd/>
          </a:ln>
        </p:spPr>
      </p:pic>
      <p:sp>
        <p:nvSpPr>
          <p:cNvPr id="5" name="Rechthoek 4"/>
          <p:cNvSpPr/>
          <p:nvPr/>
        </p:nvSpPr>
        <p:spPr>
          <a:xfrm>
            <a:off x="0" y="1484784"/>
            <a:ext cx="9144000" cy="369332"/>
          </a:xfrm>
          <a:prstGeom prst="rect">
            <a:avLst/>
          </a:prstGeom>
        </p:spPr>
        <p:txBody>
          <a:bodyPr wrap="square">
            <a:spAutoFit/>
          </a:bodyPr>
          <a:lstStyle/>
          <a:p>
            <a:r>
              <a:rPr lang="nl-NL" dirty="0">
                <a:solidFill>
                  <a:srgbClr val="0000FF"/>
                </a:solidFill>
              </a:rPr>
              <a:t>De metafoor van een uitkomend ei kan je helpen om een belangrijke stap in je leven te maken.</a:t>
            </a:r>
          </a:p>
        </p:txBody>
      </p:sp>
      <p:sp>
        <p:nvSpPr>
          <p:cNvPr id="6" name="Tekstvak 5">
            <a:extLst>
              <a:ext uri="{FF2B5EF4-FFF2-40B4-BE49-F238E27FC236}">
                <a16:creationId xmlns:a16="http://schemas.microsoft.com/office/drawing/2014/main" id="{44AA2428-FA66-427D-99F3-47A87889551B}"/>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b="1" i="1" dirty="0">
                <a:solidFill>
                  <a:srgbClr val="0000FF"/>
                </a:solidFill>
              </a:rPr>
              <a:t>Aan het voeteneinde van </a:t>
            </a:r>
            <a:br>
              <a:rPr lang="nl-NL" b="1" i="1" dirty="0">
                <a:solidFill>
                  <a:srgbClr val="0000FF"/>
                </a:solidFill>
              </a:rPr>
            </a:br>
            <a:r>
              <a:rPr lang="nl-NL" b="1" i="1" dirty="0">
                <a:solidFill>
                  <a:srgbClr val="0000FF"/>
                </a:solidFill>
              </a:rPr>
              <a:t>je ( eigen) kinderbed</a:t>
            </a:r>
          </a:p>
        </p:txBody>
      </p:sp>
      <p:pic>
        <p:nvPicPr>
          <p:cNvPr id="4" name="Afbeelding 3" descr="kinderbedje.jpg"/>
          <p:cNvPicPr/>
          <p:nvPr/>
        </p:nvPicPr>
        <p:blipFill>
          <a:blip r:embed="rId2" cstate="print">
            <a:lum bright="-20000" contrast="40000"/>
          </a:blip>
          <a:srcRect/>
          <a:stretch>
            <a:fillRect/>
          </a:stretch>
        </p:blipFill>
        <p:spPr bwMode="auto">
          <a:xfrm>
            <a:off x="1547664" y="2780928"/>
            <a:ext cx="5688632" cy="2952328"/>
          </a:xfrm>
          <a:prstGeom prst="rect">
            <a:avLst/>
          </a:prstGeom>
          <a:noFill/>
          <a:ln w="9525">
            <a:noFill/>
            <a:miter lim="800000"/>
            <a:headEnd/>
            <a:tailEnd/>
          </a:ln>
        </p:spPr>
      </p:pic>
      <p:sp>
        <p:nvSpPr>
          <p:cNvPr id="5" name="Rechthoek 4"/>
          <p:cNvSpPr/>
          <p:nvPr/>
        </p:nvSpPr>
        <p:spPr>
          <a:xfrm>
            <a:off x="1187624" y="1988840"/>
            <a:ext cx="7547451" cy="400110"/>
          </a:xfrm>
          <a:prstGeom prst="rect">
            <a:avLst/>
          </a:prstGeom>
        </p:spPr>
        <p:txBody>
          <a:bodyPr wrap="none">
            <a:spAutoFit/>
          </a:bodyPr>
          <a:lstStyle/>
          <a:p>
            <a:r>
              <a:rPr lang="nl-NL" sz="2000" dirty="0">
                <a:solidFill>
                  <a:srgbClr val="0000FF"/>
                </a:solidFill>
              </a:rPr>
              <a:t>Helen van een pijnlijke situatie in het verleden in je jeugd of pubertijd. </a:t>
            </a:r>
          </a:p>
        </p:txBody>
      </p:sp>
      <p:sp>
        <p:nvSpPr>
          <p:cNvPr id="27649" name="Rectangle 1"/>
          <p:cNvSpPr>
            <a:spLocks noChangeArrowheads="1"/>
          </p:cNvSpPr>
          <p:nvPr/>
        </p:nvSpPr>
        <p:spPr bwMode="auto">
          <a:xfrm>
            <a:off x="1043608" y="5854715"/>
            <a:ext cx="75608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b="0" i="0" u="none" strike="noStrike" cap="none" normalizeH="0" baseline="0" dirty="0">
                <a:ln>
                  <a:noFill/>
                </a:ln>
                <a:solidFill>
                  <a:srgbClr val="0000FF"/>
                </a:solidFill>
                <a:effectLst/>
                <a:latin typeface="Arial" pitchFamily="34" charset="0"/>
                <a:ea typeface="Times New Roman" pitchFamily="18" charset="0"/>
                <a:cs typeface="Arial" pitchFamily="34" charset="0"/>
              </a:rPr>
              <a:t>Je kunt alle situaties in het verleden meer draagbaar maken en helen door er liefdevol naar te kijken en liefde te geven aan je jongere zelf.</a:t>
            </a:r>
            <a:endParaRPr kumimoji="0" lang="nl-NL" sz="2800" b="0" i="0" u="none" strike="noStrike" cap="none" normalizeH="0" baseline="0" dirty="0">
              <a:ln>
                <a:noFill/>
              </a:ln>
              <a:solidFill>
                <a:srgbClr val="0000FF"/>
              </a:solidFill>
              <a:effectLst/>
              <a:latin typeface="Arial" pitchFamily="34" charset="0"/>
              <a:cs typeface="Arial" pitchFamily="34" charset="0"/>
            </a:endParaRPr>
          </a:p>
        </p:txBody>
      </p:sp>
      <p:sp>
        <p:nvSpPr>
          <p:cNvPr id="6" name="Tekstvak 5">
            <a:extLst>
              <a:ext uri="{FF2B5EF4-FFF2-40B4-BE49-F238E27FC236}">
                <a16:creationId xmlns:a16="http://schemas.microsoft.com/office/drawing/2014/main" id="{744785B6-9612-4F6F-BE56-878A6D7959CE}"/>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49"/>
                                        </p:tgtEl>
                                        <p:attrNameLst>
                                          <p:attrName>style.visibility</p:attrName>
                                        </p:attrNameLst>
                                      </p:cBhvr>
                                      <p:to>
                                        <p:strVal val="visible"/>
                                      </p:to>
                                    </p:set>
                                    <p:anim calcmode="lin" valueType="num">
                                      <p:cBhvr additive="base">
                                        <p:cTn id="19" dur="500" fill="hold"/>
                                        <p:tgtEl>
                                          <p:spTgt spid="27649"/>
                                        </p:tgtEl>
                                        <p:attrNameLst>
                                          <p:attrName>ppt_x</p:attrName>
                                        </p:attrNameLst>
                                      </p:cBhvr>
                                      <p:tavLst>
                                        <p:tav tm="0">
                                          <p:val>
                                            <p:strVal val="0-#ppt_w/2"/>
                                          </p:val>
                                        </p:tav>
                                        <p:tav tm="100000">
                                          <p:val>
                                            <p:strVal val="#ppt_x"/>
                                          </p:val>
                                        </p:tav>
                                      </p:tavLst>
                                    </p:anim>
                                    <p:anim calcmode="lin" valueType="num">
                                      <p:cBhvr additive="base">
                                        <p:cTn id="20" dur="500" fill="hold"/>
                                        <p:tgtEl>
                                          <p:spTgt spid="276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6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print"/>
          <a:srcRect/>
          <a:stretch>
            <a:fillRect/>
          </a:stretch>
        </p:blipFill>
        <p:spPr bwMode="auto">
          <a:xfrm>
            <a:off x="35496" y="-457200"/>
            <a:ext cx="9145016" cy="7315200"/>
          </a:xfrm>
          <a:prstGeom prst="rect">
            <a:avLst/>
          </a:prstGeom>
          <a:noFill/>
        </p:spPr>
      </p:pic>
      <p:sp>
        <p:nvSpPr>
          <p:cNvPr id="2" name="Titel 1"/>
          <p:cNvSpPr>
            <a:spLocks noGrp="1"/>
          </p:cNvSpPr>
          <p:nvPr>
            <p:ph type="title"/>
          </p:nvPr>
        </p:nvSpPr>
        <p:spPr>
          <a:xfrm>
            <a:off x="755576" y="620688"/>
            <a:ext cx="7581528" cy="1143000"/>
          </a:xfrm>
        </p:spPr>
        <p:txBody>
          <a:bodyPr/>
          <a:lstStyle/>
          <a:p>
            <a:r>
              <a:rPr lang="en-US" b="1" dirty="0">
                <a:solidFill>
                  <a:srgbClr val="0000FF"/>
                </a:solidFill>
              </a:rPr>
              <a:t>Open Frame</a:t>
            </a:r>
            <a:endParaRPr lang="nl-NL" b="1" dirty="0">
              <a:solidFill>
                <a:srgbClr val="0000FF"/>
              </a:solidFill>
            </a:endParaRPr>
          </a:p>
        </p:txBody>
      </p:sp>
      <p:sp>
        <p:nvSpPr>
          <p:cNvPr id="3" name="Tijdelijke aanduiding voor inhoud 2"/>
          <p:cNvSpPr>
            <a:spLocks noGrp="1"/>
          </p:cNvSpPr>
          <p:nvPr>
            <p:ph idx="1"/>
          </p:nvPr>
        </p:nvSpPr>
        <p:spPr>
          <a:xfrm>
            <a:off x="1115616" y="1600201"/>
            <a:ext cx="7128792" cy="2980927"/>
          </a:xfrm>
        </p:spPr>
        <p:txBody>
          <a:bodyPr>
            <a:normAutofit/>
          </a:bodyPr>
          <a:lstStyle/>
          <a:p>
            <a:r>
              <a:rPr lang="nl-NL" dirty="0">
                <a:solidFill>
                  <a:srgbClr val="0000FF"/>
                </a:solidFill>
              </a:rPr>
              <a:t>Vragen</a:t>
            </a:r>
          </a:p>
          <a:p>
            <a:r>
              <a:rPr lang="nl-NL" dirty="0">
                <a:solidFill>
                  <a:srgbClr val="0000FF"/>
                </a:solidFill>
              </a:rPr>
              <a:t>Gebeurtenissen</a:t>
            </a:r>
          </a:p>
          <a:p>
            <a:r>
              <a:rPr lang="nl-NL" dirty="0">
                <a:solidFill>
                  <a:srgbClr val="0000FF"/>
                </a:solidFill>
              </a:rPr>
              <a:t>Korte verhalen</a:t>
            </a:r>
          </a:p>
          <a:p>
            <a:pPr marL="0" indent="0">
              <a:buNone/>
            </a:pPr>
            <a:r>
              <a:rPr lang="nl-NL" dirty="0">
                <a:solidFill>
                  <a:srgbClr val="0000FF"/>
                </a:solidFill>
              </a:rPr>
              <a:t>Deel een echte levenservaring om na te denken vanuit NLP</a:t>
            </a:r>
          </a:p>
        </p:txBody>
      </p:sp>
      <p:sp>
        <p:nvSpPr>
          <p:cNvPr id="5" name="Tijdelijke aanduiding voor inhoud 2"/>
          <p:cNvSpPr txBox="1">
            <a:spLocks/>
          </p:cNvSpPr>
          <p:nvPr/>
        </p:nvSpPr>
        <p:spPr>
          <a:xfrm>
            <a:off x="899592" y="4581128"/>
            <a:ext cx="7497216" cy="656456"/>
          </a:xfrm>
          <a:prstGeom prst="rect">
            <a:avLst/>
          </a:prstGeom>
        </p:spPr>
        <p:txBody>
          <a:bodyPr vert="horz" lIns="91440" tIns="45720" rIns="91440" bIns="45720" rtlCol="0">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dirty="0">
                <a:solidFill>
                  <a:srgbClr val="0000FF"/>
                </a:solidFill>
              </a:rPr>
              <a:t>Doel</a:t>
            </a:r>
            <a:r>
              <a:rPr kumimoji="0" lang="nl-NL" sz="3200" b="1" i="1" u="none" strike="noStrike" kern="1200" cap="none" spc="0" normalizeH="0" baseline="0" noProof="0" dirty="0">
                <a:ln>
                  <a:noFill/>
                </a:ln>
                <a:solidFill>
                  <a:srgbClr val="0000FF"/>
                </a:solidFill>
                <a:effectLst/>
                <a:uLnTx/>
                <a:uFillTx/>
                <a:latin typeface="+mn-lt"/>
                <a:ea typeface="+mn-ea"/>
                <a:cs typeface="+mn-cs"/>
              </a:rPr>
              <a:t>: toepassen van </a:t>
            </a:r>
            <a:r>
              <a:rPr kumimoji="0" lang="nl-NL" sz="3200" b="1" i="1" u="none" strike="noStrike" kern="1200" cap="none" spc="0" normalizeH="0" baseline="0" dirty="0">
                <a:ln>
                  <a:noFill/>
                </a:ln>
                <a:solidFill>
                  <a:srgbClr val="0000FF"/>
                </a:solidFill>
                <a:effectLst/>
                <a:uLnTx/>
                <a:uFillTx/>
                <a:latin typeface="+mn-lt"/>
                <a:ea typeface="+mn-ea"/>
                <a:cs typeface="+mn-cs"/>
              </a:rPr>
              <a:t>NLP</a:t>
            </a:r>
            <a:r>
              <a:rPr kumimoji="0" lang="nl-NL" sz="3200" b="1" i="1" u="none" strike="noStrike" kern="1200" cap="none" spc="0" normalizeH="0" baseline="0" noProof="0" dirty="0">
                <a:ln>
                  <a:noFill/>
                </a:ln>
                <a:solidFill>
                  <a:srgbClr val="0000FF"/>
                </a:solidFill>
                <a:effectLst/>
                <a:uLnTx/>
                <a:uFillTx/>
                <a:latin typeface="+mn-lt"/>
                <a:ea typeface="+mn-ea"/>
                <a:cs typeface="+mn-cs"/>
              </a:rPr>
              <a:t> in jouw eigen werkelijkheid.</a:t>
            </a:r>
          </a:p>
        </p:txBody>
      </p:sp>
      <p:pic>
        <p:nvPicPr>
          <p:cNvPr id="6" name="Picture 2" descr="http://www.whitegadget.com/attachments/pc-wallpapers/130338d1358923418-photo-frame-photo-frame-image-1024x768.jpg"/>
          <p:cNvPicPr>
            <a:picLocks noChangeAspect="1" noChangeArrowheads="1"/>
          </p:cNvPicPr>
          <p:nvPr/>
        </p:nvPicPr>
        <p:blipFill>
          <a:blip r:embed="rId3" cstate="print"/>
          <a:srcRect/>
          <a:stretch>
            <a:fillRect/>
          </a:stretch>
        </p:blipFill>
        <p:spPr bwMode="auto">
          <a:xfrm>
            <a:off x="827584" y="548680"/>
            <a:ext cx="7491069" cy="5065944"/>
          </a:xfrm>
          <a:prstGeom prst="rect">
            <a:avLst/>
          </a:prstGeom>
          <a:noFill/>
        </p:spPr>
      </p:pic>
      <p:sp>
        <p:nvSpPr>
          <p:cNvPr id="7" name="Tekstvak 6">
            <a:extLst>
              <a:ext uri="{FF2B5EF4-FFF2-40B4-BE49-F238E27FC236}">
                <a16:creationId xmlns:a16="http://schemas.microsoft.com/office/drawing/2014/main" id="{194C94CC-4629-49EA-8346-3E3E8F6DB4DC}"/>
              </a:ext>
            </a:extLst>
          </p:cNvPr>
          <p:cNvSpPr txBox="1"/>
          <p:nvPr/>
        </p:nvSpPr>
        <p:spPr>
          <a:xfrm>
            <a:off x="8820472" y="6309320"/>
            <a:ext cx="288032" cy="246221"/>
          </a:xfrm>
          <a:prstGeom prst="rect">
            <a:avLst/>
          </a:prstGeom>
          <a:noFill/>
        </p:spPr>
        <p:txBody>
          <a:bodyPr wrap="square" rtlCol="0">
            <a:spAutoFit/>
          </a:bodyPr>
          <a:lstStyle/>
          <a:p>
            <a:r>
              <a:rPr lang="nl-NL" sz="1000" dirty="0">
                <a:solidFill>
                  <a:schemeClr val="bg1">
                    <a:lumMod val="65000"/>
                  </a:schemeClr>
                </a:solidFill>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wanttoknow.nl/wp-content/uploads/hearts-joining-together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Titel 1"/>
          <p:cNvSpPr>
            <a:spLocks noGrp="1"/>
          </p:cNvSpPr>
          <p:nvPr>
            <p:ph type="ctrTitle"/>
          </p:nvPr>
        </p:nvSpPr>
        <p:spPr>
          <a:xfrm>
            <a:off x="755576" y="0"/>
            <a:ext cx="7772400" cy="1470025"/>
          </a:xfrm>
        </p:spPr>
        <p:txBody>
          <a:bodyPr/>
          <a:lstStyle/>
          <a:p>
            <a:r>
              <a:rPr lang="nl-NL" dirty="0">
                <a:solidFill>
                  <a:schemeClr val="bg1"/>
                </a:solidFill>
              </a:rPr>
              <a:t>Werken met onbewuste delen</a:t>
            </a:r>
          </a:p>
        </p:txBody>
      </p:sp>
      <p:sp>
        <p:nvSpPr>
          <p:cNvPr id="4" name="Tekstvak 3">
            <a:extLst>
              <a:ext uri="{FF2B5EF4-FFF2-40B4-BE49-F238E27FC236}">
                <a16:creationId xmlns:a16="http://schemas.microsoft.com/office/drawing/2014/main" id="{8A154A3F-05C4-41DC-A80B-EB3285F8F785}"/>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33987-4273-43C2-9CBA-3A17A9190A7C}"/>
              </a:ext>
            </a:extLst>
          </p:cNvPr>
          <p:cNvSpPr>
            <a:spLocks noGrp="1"/>
          </p:cNvSpPr>
          <p:nvPr>
            <p:ph type="title"/>
          </p:nvPr>
        </p:nvSpPr>
        <p:spPr>
          <a:xfrm>
            <a:off x="457200" y="274638"/>
            <a:ext cx="4258816" cy="1143000"/>
          </a:xfrm>
        </p:spPr>
        <p:txBody>
          <a:bodyPr/>
          <a:lstStyle/>
          <a:p>
            <a:r>
              <a:rPr lang="nl-NL" dirty="0" err="1">
                <a:solidFill>
                  <a:srgbClr val="0000FF"/>
                </a:solidFill>
              </a:rPr>
              <a:t>Gestalt</a:t>
            </a:r>
            <a:r>
              <a:rPr lang="nl-NL" dirty="0">
                <a:solidFill>
                  <a:srgbClr val="0000FF"/>
                </a:solidFill>
              </a:rPr>
              <a:t> therapie</a:t>
            </a:r>
          </a:p>
        </p:txBody>
      </p:sp>
      <p:sp>
        <p:nvSpPr>
          <p:cNvPr id="3" name="Tijdelijke aanduiding voor inhoud 2">
            <a:extLst>
              <a:ext uri="{FF2B5EF4-FFF2-40B4-BE49-F238E27FC236}">
                <a16:creationId xmlns:a16="http://schemas.microsoft.com/office/drawing/2014/main" id="{219A1DF4-7348-4EBD-9363-37ACA4941008}"/>
              </a:ext>
            </a:extLst>
          </p:cNvPr>
          <p:cNvSpPr>
            <a:spLocks noGrp="1"/>
          </p:cNvSpPr>
          <p:nvPr>
            <p:ph idx="1"/>
          </p:nvPr>
        </p:nvSpPr>
        <p:spPr>
          <a:xfrm>
            <a:off x="457200" y="2204864"/>
            <a:ext cx="8229600" cy="2780928"/>
          </a:xfrm>
        </p:spPr>
        <p:txBody>
          <a:bodyPr>
            <a:normAutofit fontScale="92500"/>
          </a:bodyPr>
          <a:lstStyle/>
          <a:p>
            <a:pPr marL="0" indent="0">
              <a:buNone/>
            </a:pPr>
            <a:r>
              <a:rPr lang="nl-NL" dirty="0">
                <a:solidFill>
                  <a:srgbClr val="0000FF"/>
                </a:solidFill>
              </a:rPr>
              <a:t>Het eerste boek van Fritz Perls was:</a:t>
            </a:r>
          </a:p>
          <a:p>
            <a:pPr marL="0" indent="0">
              <a:buNone/>
            </a:pPr>
            <a:r>
              <a:rPr lang="nl-NL" dirty="0">
                <a:solidFill>
                  <a:srgbClr val="0000FF"/>
                </a:solidFill>
              </a:rPr>
              <a:t> 'Ego, Hunger </a:t>
            </a:r>
            <a:r>
              <a:rPr lang="nl-NL" dirty="0" err="1">
                <a:solidFill>
                  <a:srgbClr val="0000FF"/>
                </a:solidFill>
              </a:rPr>
              <a:t>und</a:t>
            </a:r>
            <a:r>
              <a:rPr lang="nl-NL" dirty="0">
                <a:solidFill>
                  <a:srgbClr val="0000FF"/>
                </a:solidFill>
              </a:rPr>
              <a:t> </a:t>
            </a:r>
            <a:r>
              <a:rPr lang="nl-NL" dirty="0" err="1">
                <a:solidFill>
                  <a:srgbClr val="0000FF"/>
                </a:solidFill>
              </a:rPr>
              <a:t>Agression</a:t>
            </a:r>
            <a:r>
              <a:rPr lang="nl-NL" dirty="0">
                <a:solidFill>
                  <a:srgbClr val="0000FF"/>
                </a:solidFill>
              </a:rPr>
              <a:t>’ (1940)</a:t>
            </a:r>
          </a:p>
          <a:p>
            <a:pPr marL="0" indent="0">
              <a:buNone/>
            </a:pPr>
            <a:r>
              <a:rPr lang="nl-NL" dirty="0">
                <a:solidFill>
                  <a:srgbClr val="0000FF"/>
                </a:solidFill>
              </a:rPr>
              <a:t>Vanuit de psychoanalyse (Perls was zelf psychiater) kritisch op zijn leermeester </a:t>
            </a:r>
            <a:r>
              <a:rPr lang="nl-NL" dirty="0">
                <a:solidFill>
                  <a:srgbClr val="0000FF"/>
                </a:solidFill>
                <a:hlinkClick r:id="rId2" tooltip="Sigmund Freud">
                  <a:extLst>
                    <a:ext uri="{A12FA001-AC4F-418D-AE19-62706E023703}">
                      <ahyp:hlinkClr xmlns:ahyp="http://schemas.microsoft.com/office/drawing/2018/hyperlinkcolor" val="tx"/>
                    </a:ext>
                  </a:extLst>
                </a:hlinkClick>
              </a:rPr>
              <a:t>Sigmund Freud</a:t>
            </a:r>
            <a:r>
              <a:rPr lang="nl-NL" dirty="0">
                <a:solidFill>
                  <a:srgbClr val="0000FF"/>
                </a:solidFill>
              </a:rPr>
              <a:t> die leidden tot het ontwikkelen van Gestalttherapie. </a:t>
            </a:r>
          </a:p>
        </p:txBody>
      </p:sp>
      <p:pic>
        <p:nvPicPr>
          <p:cNvPr id="1026" name="Picture 2">
            <a:extLst>
              <a:ext uri="{FF2B5EF4-FFF2-40B4-BE49-F238E27FC236}">
                <a16:creationId xmlns:a16="http://schemas.microsoft.com/office/drawing/2014/main" id="{9ABE640F-2304-4FFB-ADA9-907F3973D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784" y="0"/>
            <a:ext cx="2032216" cy="2780928"/>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6347F932-31E9-4A42-BE7C-D41F7843942F}"/>
              </a:ext>
            </a:extLst>
          </p:cNvPr>
          <p:cNvSpPr/>
          <p:nvPr/>
        </p:nvSpPr>
        <p:spPr>
          <a:xfrm>
            <a:off x="611560" y="5449852"/>
            <a:ext cx="8075240" cy="954107"/>
          </a:xfrm>
          <a:prstGeom prst="rect">
            <a:avLst/>
          </a:prstGeom>
        </p:spPr>
        <p:txBody>
          <a:bodyPr wrap="square">
            <a:spAutoFit/>
          </a:bodyPr>
          <a:lstStyle/>
          <a:p>
            <a:r>
              <a:rPr lang="en-GB" sz="2800" i="1" dirty="0">
                <a:solidFill>
                  <a:srgbClr val="0000FF"/>
                </a:solidFill>
                <a:latin typeface="Roboto"/>
              </a:rPr>
              <a:t>‘Learning is the discovery that something is possible.’ (Fritz Perls)</a:t>
            </a:r>
            <a:endParaRPr lang="nl-NL" sz="2800" i="1" dirty="0">
              <a:solidFill>
                <a:srgbClr val="0000FF"/>
              </a:solidFill>
            </a:endParaRPr>
          </a:p>
        </p:txBody>
      </p:sp>
      <p:sp>
        <p:nvSpPr>
          <p:cNvPr id="6" name="Tekstvak 5">
            <a:extLst>
              <a:ext uri="{FF2B5EF4-FFF2-40B4-BE49-F238E27FC236}">
                <a16:creationId xmlns:a16="http://schemas.microsoft.com/office/drawing/2014/main" id="{20A642B3-05A5-4F62-A7F4-DB95FDD93B13}"/>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extLst>
      <p:ext uri="{BB962C8B-B14F-4D97-AF65-F5344CB8AC3E}">
        <p14:creationId xmlns:p14="http://schemas.microsoft.com/office/powerpoint/2010/main" val="105038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75856" y="44624"/>
            <a:ext cx="5050904" cy="634082"/>
          </a:xfrm>
        </p:spPr>
        <p:txBody>
          <a:bodyPr>
            <a:normAutofit fontScale="90000"/>
          </a:bodyPr>
          <a:lstStyle/>
          <a:p>
            <a:r>
              <a:rPr lang="nl-NL" b="1" dirty="0">
                <a:solidFill>
                  <a:srgbClr val="0000FF"/>
                </a:solidFill>
              </a:rPr>
              <a:t>Gestalt therapie</a:t>
            </a:r>
          </a:p>
        </p:txBody>
      </p:sp>
      <p:sp>
        <p:nvSpPr>
          <p:cNvPr id="5" name="Rechthoek 4"/>
          <p:cNvSpPr/>
          <p:nvPr/>
        </p:nvSpPr>
        <p:spPr>
          <a:xfrm>
            <a:off x="2771800" y="620688"/>
            <a:ext cx="3168352" cy="523220"/>
          </a:xfrm>
          <a:prstGeom prst="rect">
            <a:avLst/>
          </a:prstGeom>
        </p:spPr>
        <p:txBody>
          <a:bodyPr wrap="square">
            <a:spAutoFit/>
          </a:bodyPr>
          <a:lstStyle/>
          <a:p>
            <a:r>
              <a:rPr lang="nl-NL" sz="2800" b="1" dirty="0">
                <a:solidFill>
                  <a:srgbClr val="0000FF"/>
                </a:solidFill>
              </a:rPr>
              <a:t>Fritz </a:t>
            </a:r>
            <a:r>
              <a:rPr lang="nl-NL" sz="2800" b="1" dirty="0" err="1">
                <a:solidFill>
                  <a:srgbClr val="0000FF"/>
                </a:solidFill>
              </a:rPr>
              <a:t>Perls</a:t>
            </a:r>
            <a:r>
              <a:rPr lang="nl-NL" dirty="0">
                <a:solidFill>
                  <a:srgbClr val="0000FF"/>
                </a:solidFill>
              </a:rPr>
              <a:t> (1893 - 1970) </a:t>
            </a:r>
          </a:p>
        </p:txBody>
      </p:sp>
      <p:sp>
        <p:nvSpPr>
          <p:cNvPr id="6" name="Rechthoek 5"/>
          <p:cNvSpPr/>
          <p:nvPr/>
        </p:nvSpPr>
        <p:spPr>
          <a:xfrm>
            <a:off x="2699792" y="2780928"/>
            <a:ext cx="6120680" cy="646331"/>
          </a:xfrm>
          <a:prstGeom prst="rect">
            <a:avLst/>
          </a:prstGeom>
        </p:spPr>
        <p:txBody>
          <a:bodyPr wrap="square">
            <a:spAutoFit/>
          </a:bodyPr>
          <a:lstStyle/>
          <a:p>
            <a:r>
              <a:rPr lang="nl-NL" dirty="0">
                <a:solidFill>
                  <a:srgbClr val="0000FF"/>
                </a:solidFill>
              </a:rPr>
              <a:t>Gestalttherapie kiest vaak voor </a:t>
            </a:r>
            <a:r>
              <a:rPr lang="nl-NL" i="1" dirty="0">
                <a:solidFill>
                  <a:srgbClr val="0000FF"/>
                </a:solidFill>
              </a:rPr>
              <a:t>directe actie</a:t>
            </a:r>
            <a:r>
              <a:rPr lang="nl-NL" dirty="0">
                <a:solidFill>
                  <a:srgbClr val="0000FF"/>
                </a:solidFill>
              </a:rPr>
              <a:t>, het experiment om nieuw gedrag uit te proberen en te ervaren.</a:t>
            </a:r>
          </a:p>
        </p:txBody>
      </p:sp>
      <p:sp>
        <p:nvSpPr>
          <p:cNvPr id="6146" name="AutoShape 2" descr="data:image/png;base64,iVBORw0KGgoAAAANSUhEUgAAAOYAAADYCAMAAADIxG9UAAAAh1BMVEX///8AAADR0dH8/Pz6+vrk5OT39/fv7+/p6enOzs5SUlJZWVnZ2dnz8/N2dnbt7e0TExPFxcVFRUU4ODhqamqFhYWWlpaxsbEyMjKlpaW5ubkoKCjf399UVFSenp4hISENDQ2Pj498fHxhYWEaGhpubm5ISEiJiYk/Pz8SEhI3Nze9vb14eHhevTNRAAAJNElEQVR4nO2daZeyPAyGBxFE3MYVGVfcZ3z+/+979UVcsEDu0tJ6Tq/5OnIaaNM0SZOvL4PBkM08GI9arcXlb9sdh23VwxFPwwla1jvbs9NQPTRhNPpLnyFjzCLsu6oHKAJvOVpnCnnluxv2VA+yLJ3xMFfGmNPxo7+oMybIGBM5qgfLixtSvmTCMKirHjAXtS4g5JVNTfWQOQj+QCkta/qjetAo3gIW8kr3s1RRm0/Ki8HwSbZRE9E9rxw+R87+lFvKywL9FEV0LiHklb5qAUg0S0ppzT5Bzhr/ukw46b8+nezDCB2/o1qMAjpbAVJejmeq5ShgIkRKywpVC5JLafWToPW20mF5QvgY6es9sSNhUlrWUrU0mTRnAsXcearFycBGD5j5bFTLk8FcqJSWNVctEJuTYDFHqgVi0hYspTVtqhaJxT/RYmqpbOcD4WIeNHRqhsKl1PHk2RE/Zy2ra6sWK017JUFMSztHX1nPCBvdDHjBFlCCbudOdydFzJVquVL0pEhprTXzlvTliGlpFlWRszQta6xasFcOksTsqhbsFZEH6mf2qgV7RY6itaytasFe+ZUk5kCrs3U9PyeGnz+t7KCGLDH1OlqLdgPd0Ss6JtxBoqeYyKQdjwAx9Zq0X3QxVz3k0+ulgr6+yQMPobCZXhsKXcxtA/KOtfQ6olCNvd35+t8BWUzNXNJUj3tsvLlkB71mpjtVe97CXOTjqWbxIuI0vB8fqfHeQKVQ7zikQQ/vIWiHprPWmgU5XfDb2LRNZadQJBZ1Ssrl9imfgJY/dFAnEZsfwqd5sU9JMRfNlubFeC9ebKnNgfI5NVuaX1+94vSu1G0TQg6Rr1+Wf6FOOaZ/Ufw5tZuzl49TkCs8fctnKvTUD/Wy22MKDCGG/3xZIOZRvzlbFPrbMo4aBZvKTrPIwo08X+2O6ezIX88L7YK4/5P3OTO857lGxbna4VOxc+Zgxuk4b1PRzOH+IPtzZmb45OgtbRPe3azw3yzTmsl2f71ts/rQzvAK5Dhbs0zbgYapT3fYp+t9jsqcsyOjmm4mCXvGkFe5LmW2jXDULvHpBY+RBVWgMllG4krPLfNB+33UBb9ghJl2Ohqzr/ykv2dhuujbpjLT1DB4xk7pzmK/+Tz1Ytah3gvzRvQyaMKZMWXafoaUF+X5FB+j+JNfLmKvdcyJZmIH98PKihS4Cx7vZaahxyAL+27d0rK06vcQ2bT/ITM2pn8LkRHP/7XkW2prr2fQ2axp+ifmf+vpd6OjV6SAYGotyNf2rpvKIfioCZtQ2wBpIBNro7/pw8YF5mBjrrsZazAYDAaDwWAwGAwGg8FgMBgMBoPBYDAYDAaDROyG43Q+Mg2CyHy5b/n+YTAcDg6+v9iO1RWXcPvBcnI8ToKmyGQFu+cs2fdoWs1epVkRHad2TCfr/o2bTqP8/Gr0Jzm9Bdbdn6qSXDrNMOvmpL/sl0v/74Sjosung6iKoiHtyT53IIuoxCIKT5SCKrOR7C/aHhX3V5m1+CrudAJ6NRWZNRjsNrVXxQnXSXYTqbc/kSHfjQbQkWMDTt1ehNTNk3ubgl6mxbKmS6QgTQ3raSL5AhBU35feucpG3t+FlkwZv+ByaCEtH7ITYY9dS09oZl3IyuFIaXPZ64Il8+Tf826DlSdHBGsBKZt25VSBHYS2zPGLil804KZ1Vdwa8dA2T9/5797doFIOKpAS21TiYeXN23oEl7KsqKgh3OiglSMnoRhOim1Fh2y8+GR2i0v8Wb+VXTaAV5P1L+NJHt62JarMY+LgTSDZxlmd3pU4ocrKjXgftiHTbunTD14JMk8maXp478ANY3lyTNlThVJy9VthdNArqt3DoOIKufjnPL3tKhw9E6ouT1krHlKaN7cGrrCtyl21HGNMrc45XmW/+taRc7xGfmrGRfADVJQBxvXH6+3eOb68VfQBdfAGFtHz7/FuJt8KpOT5nP6TssXPX5aiaj54S7an290e/GNVtY5LnVTgA5i6e/vwvHvqVgpPhSqN2VdwG+GxvaO/pN/zFw9s2t6LMsETXmXZEHxTSX4Zgb/zFUrJ4f5KdBDaH11x3RDULk3mHmgCqa7zR6ut/uC2+dmYop0qr6kBenNuoaw55k1St5kkMIq/5XFTJWfofONr0Osdc38dYvdjCLnadSjaiEV6/uJVBm24smO2NKBN5dbVCTrdKNc/McjmEHeagWb6tFkj0bavYEO36UCHjV0AiwkxhaSU1orsOxaTw0NLA4t9eniUhMat1C2maQGwLh/1nBzIUtzEBLLWMEATH49u0JjFJ86+lP7hFrz5yBJzGPsPHFmzBXQY4e4sGjcrSFr7XtCVCyexEPElPx90cqIZSVSStQMmi5HBpORI8KCRhMU4AqQU0H7wHTnDuHeokPR82GUtZxiP4J+cx8PBbEmq8P58OYsTDrPgASsKj4g1R7i7mD3cIBT1ZdF4XCBhdRAoDe6zbsjYUp5iKHYk/vE8LYphTzOB5+SgJh7VL4JWAvyVolZkPDwrwo5wJfTL4xqrZ3XH4af1kigt/Mx54kpa/PkVPIyUV7kh+hTEl4Fhix7GNLWrCfaUzLikFK+EotTz63j+Ux68Tmtb8Nn3LQdT6Plgyx2BEGsJvcd7OgL35h1/dxqRw7BOjPsoYJwpjzJBs5q41bNmWijCNhWfckkrE3HKcMy81lUXZSOUy0B10RyBLIYZRyRXzOZcNmkRzzljk5kiIWR5RqVvAJ6FrJ6ct30uv/5H5VtN15cC4gCsawsJdlD2RRbeKaTgRqWl3Ofv3CWjgGsxYd7SauhQ9LbDMnoo754dBkf6/hOEIFXAr4f24pKJ3WOJ9TmibNx9Xj10FJlL4/KbCWOaedLgOyYEgu+S8x7KImq1CXeCu/pa4ivNgFUmYobAscE+g6puNyllx2bQwxdoF1MP3gTZQUeSbsXVz9j6WQWwD3xO1umrs7zaK14ESHnk0vS97l/xo3e+5Cw+e0wYxYUZ/3Y2XxaUDZqOK2hj602KddHgWEoFeuecmmWjoIpCXhfmP/ln4W1Q2si0e17AyE6YHmsevN75cb1mlvIf/DjiBtIOx/vtttVqbUf/Jv0KBXzCC/cL/zT7/n8T+J4ND/5oqXPr+TL0+kEYLpdhULK6nuFj+Q9PA5RlP/yAp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6148" name="AutoShape 4" descr="data:image/png;base64,iVBORw0KGgoAAAANSUhEUgAAAOYAAADYCAMAAADIxG9UAAAAh1BMVEX///8AAADR0dH8/Pz6+vrk5OT39/fv7+/p6enOzs5SUlJZWVnZ2dnz8/N2dnbt7e0TExPFxcVFRUU4ODhqamqFhYWWlpaxsbEyMjKlpaW5ubkoKCjf399UVFSenp4hISENDQ2Pj498fHxhYWEaGhpubm5ISEiJiYk/Pz8SEhI3Nze9vb14eHhevTNRAAAJNElEQVR4nO2daZeyPAyGBxFE3MYVGVfcZ3z+/+979UVcsEDu0tJ6Tq/5OnIaaNM0SZOvL4PBkM08GI9arcXlb9sdh23VwxFPwwla1jvbs9NQPTRhNPpLnyFjzCLsu6oHKAJvOVpnCnnluxv2VA+yLJ3xMFfGmNPxo7+oMybIGBM5qgfLixtSvmTCMKirHjAXtS4g5JVNTfWQOQj+QCkta/qjetAo3gIW8kr3s1RRm0/Ki8HwSbZRE9E9rxw+R87+lFvKywL9FEV0LiHklb5qAUg0S0ppzT5Bzhr/ukw46b8+nezDCB2/o1qMAjpbAVJejmeq5ShgIkRKywpVC5JLafWToPW20mF5QvgY6es9sSNhUlrWUrU0mTRnAsXcearFycBGD5j5bFTLk8FcqJSWNVctEJuTYDFHqgVi0hYspTVtqhaJxT/RYmqpbOcD4WIeNHRqhsKl1PHk2RE/Zy2ra6sWK017JUFMSztHX1nPCBvdDHjBFlCCbudOdydFzJVquVL0pEhprTXzlvTliGlpFlWRszQta6xasFcOksTsqhbsFZEH6mf2qgV7RY6itaytasFe+ZUk5kCrs3U9PyeGnz+t7KCGLDH1OlqLdgPd0Ss6JtxBoqeYyKQdjwAx9Zq0X3QxVz3k0+ulgr6+yQMPobCZXhsKXcxtA/KOtfQ6olCNvd35+t8BWUzNXNJUj3tsvLlkB71mpjtVe97CXOTjqWbxIuI0vB8fqfHeQKVQ7zikQQ/vIWiHprPWmgU5XfDb2LRNZadQJBZ1Ssrl9imfgJY/dFAnEZsfwqd5sU9JMRfNlubFeC9ebKnNgfI5NVuaX1+94vSu1G0TQg6Rr1+Wf6FOOaZ/Ufw5tZuzl49TkCs8fctnKvTUD/Wy22MKDCGG/3xZIOZRvzlbFPrbMo4aBZvKTrPIwo08X+2O6ezIX88L7YK4/5P3OTO857lGxbna4VOxc+Zgxuk4b1PRzOH+IPtzZmb45OgtbRPe3azw3yzTmsl2f71ts/rQzvAK5Dhbs0zbgYapT3fYp+t9jsqcsyOjmm4mCXvGkFe5LmW2jXDULvHpBY+RBVWgMllG4krPLfNB+33UBb9ghJl2Ohqzr/ykv2dhuujbpjLT1DB4xk7pzmK/+Tz1Ytah3gvzRvQyaMKZMWXafoaUF+X5FB+j+JNfLmKvdcyJZmIH98PKihS4Cx7vZaahxyAL+27d0rK06vcQ2bT/ITM2pn8LkRHP/7XkW2prr2fQ2axp+ifmf+vpd6OjV6SAYGotyNf2rpvKIfioCZtQ2wBpIBNro7/pw8YF5mBjrrsZazAYDAaDwWAwGAwGg8FgMBgMBoPBYDAYDAaDROyG43Q+Mg2CyHy5b/n+YTAcDg6+v9iO1RWXcPvBcnI8ToKmyGQFu+cs2fdoWs1epVkRHad2TCfr/o2bTqP8/Gr0Jzm9Bdbdn6qSXDrNMOvmpL/sl0v/74Sjosung6iKoiHtyT53IIuoxCIKT5SCKrOR7C/aHhX3V5m1+CrudAJ6NRWZNRjsNrVXxQnXSXYTqbc/kSHfjQbQkWMDTt1ehNTNk3ubgl6mxbKmS6QgTQ3raSL5AhBU35feucpG3t+FlkwZv+ByaCEtH7ITYY9dS09oZl3IyuFIaXPZ64Il8+Tf826DlSdHBGsBKZt25VSBHYS2zPGLil804KZ1Vdwa8dA2T9/5797doFIOKpAS21TiYeXN23oEl7KsqKgh3OiglSMnoRhOim1Fh2y8+GR2i0v8Wb+VXTaAV5P1L+NJHt62JarMY+LgTSDZxlmd3pU4ocrKjXgftiHTbunTD14JMk8maXp478ANY3lyTNlThVJy9VthdNArqt3DoOIKufjnPL3tKhw9E6ouT1krHlKaN7cGrrCtyl21HGNMrc45XmW/+taRc7xGfmrGRfADVJQBxvXH6+3eOb68VfQBdfAGFtHz7/FuJt8KpOT5nP6TssXPX5aiaj54S7an290e/GNVtY5LnVTgA5i6e/vwvHvqVgpPhSqN2VdwG+GxvaO/pN/zFw9s2t6LMsETXmXZEHxTSX4Zgb/zFUrJ4f5KdBDaH11x3RDULk3mHmgCqa7zR6ut/uC2+dmYop0qr6kBenNuoaw55k1St5kkMIq/5XFTJWfofONr0Osdc38dYvdjCLnadSjaiEV6/uJVBm24smO2NKBN5dbVCTrdKNc/McjmEHeagWb6tFkj0bavYEO36UCHjV0AiwkxhaSU1orsOxaTw0NLA4t9eniUhMat1C2maQGwLh/1nBzIUtzEBLLWMEATH49u0JjFJ86+lP7hFrz5yBJzGPsPHFmzBXQY4e4sGjcrSFr7XtCVCyexEPElPx90cqIZSVSStQMmi5HBpORI8KCRhMU4AqQU0H7wHTnDuHeokPR82GUtZxiP4J+cx8PBbEmq8P58OYsTDrPgASsKj4g1R7i7mD3cIBT1ZdF4XCBhdRAoDe6zbsjYUp5iKHYk/vE8LYphTzOB5+SgJh7VL4JWAvyVolZkPDwrwo5wJfTL4xqrZ3XH4af1kigt/Mx54kpa/PkVPIyUV7kh+hTEl4Fhix7GNLWrCfaUzLikFK+EotTz63j+Ux68Tmtb8Nn3LQdT6Plgyx2BEGsJvcd7OgL35h1/dxqRw7BOjPsoYJwpjzJBs5q41bNmWijCNhWfckkrE3HKcMy81lUXZSOUy0B10RyBLIYZRyRXzOZcNmkRzzljk5kiIWR5RqVvAJ6FrJ6ct30uv/5H5VtN15cC4gCsawsJdlD2RRbeKaTgRqWl3Ofv3CWjgGsxYd7SauhQ9LbDMnoo754dBkf6/hOEIFXAr4f24pKJ3WOJ9TmibNx9Xj10FJlL4/KbCWOaedLgOyYEgu+S8x7KImq1CXeCu/pa4ivNgFUmYobAscE+g6puNyllx2bQwxdoF1MP3gTZQUeSbsXVz9j6WQWwD3xO1umrs7zaK14ESHnk0vS97l/xo3e+5Cw+e0wYxYUZ/3Y2XxaUDZqOK2hj602KddHgWEoFeuecmmWjoIpCXhfmP/ln4W1Q2si0e17AyE6YHmsevN75cb1mlvIf/DjiBtIOx/vtttVqbUf/Jv0KBXzCC/cL/zT7/n8T+J4ND/5oqXPr+TL0+kEYLpdhULK6nuFj+Q9PA5RlP/yAp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6150" name="AutoShape 6" descr="data:image/png;base64,iVBORw0KGgoAAAANSUhEUgAAAOYAAADYCAMAAADIxG9UAAAAh1BMVEX///8AAADR0dH8/Pz6+vrk5OT39/fv7+/p6enOzs5SUlJZWVnZ2dnz8/N2dnbt7e0TExPFxcVFRUU4ODhqamqFhYWWlpaxsbEyMjKlpaW5ubkoKCjf399UVFSenp4hISENDQ2Pj498fHxhYWEaGhpubm5ISEiJiYk/Pz8SEhI3Nze9vb14eHhevTNRAAAJNElEQVR4nO2daZeyPAyGBxFE3MYVGVfcZ3z+/+979UVcsEDu0tJ6Tq/5OnIaaNM0SZOvL4PBkM08GI9arcXlb9sdh23VwxFPwwla1jvbs9NQPTRhNPpLnyFjzCLsu6oHKAJvOVpnCnnluxv2VA+yLJ3xMFfGmNPxo7+oMybIGBM5qgfLixtSvmTCMKirHjAXtS4g5JVNTfWQOQj+QCkta/qjetAo3gIW8kr3s1RRm0/Ki8HwSbZRE9E9rxw+R87+lFvKywL9FEV0LiHklb5qAUg0S0ppzT5Bzhr/ukw46b8+nezDCB2/o1qMAjpbAVJejmeq5ShgIkRKywpVC5JLafWToPW20mF5QvgY6es9sSNhUlrWUrU0mTRnAsXcearFycBGD5j5bFTLk8FcqJSWNVctEJuTYDFHqgVi0hYspTVtqhaJxT/RYmqpbOcD4WIeNHRqhsKl1PHk2RE/Zy2ra6sWK017JUFMSztHX1nPCBvdDHjBFlCCbudOdydFzJVquVL0pEhprTXzlvTliGlpFlWRszQta6xasFcOksTsqhbsFZEH6mf2qgV7RY6itaytasFe+ZUk5kCrs3U9PyeGnz+t7KCGLDH1OlqLdgPd0Ss6JtxBoqeYyKQdjwAx9Zq0X3QxVz3k0+ulgr6+yQMPobCZXhsKXcxtA/KOtfQ6olCNvd35+t8BWUzNXNJUj3tsvLlkB71mpjtVe97CXOTjqWbxIuI0vB8fqfHeQKVQ7zikQQ/vIWiHprPWmgU5XfDb2LRNZadQJBZ1Ssrl9imfgJY/dFAnEZsfwqd5sU9JMRfNlubFeC9ebKnNgfI5NVuaX1+94vSu1G0TQg6Rr1+Wf6FOOaZ/Ufw5tZuzl49TkCs8fctnKvTUD/Wy22MKDCGG/3xZIOZRvzlbFPrbMo4aBZvKTrPIwo08X+2O6ezIX88L7YK4/5P3OTO857lGxbna4VOxc+Zgxuk4b1PRzOH+IPtzZmb45OgtbRPe3azw3yzTmsl2f71ts/rQzvAK5Dhbs0zbgYapT3fYp+t9jsqcsyOjmm4mCXvGkFe5LmW2jXDULvHpBY+RBVWgMllG4krPLfNB+33UBb9ghJl2Ohqzr/ykv2dhuujbpjLT1DB4xk7pzmK/+Tz1Ytah3gvzRvQyaMKZMWXafoaUF+X5FB+j+JNfLmKvdcyJZmIH98PKihS4Cx7vZaahxyAL+27d0rK06vcQ2bT/ITM2pn8LkRHP/7XkW2prr2fQ2axp+ifmf+vpd6OjV6SAYGotyNf2rpvKIfioCZtQ2wBpIBNro7/pw8YF5mBjrrsZazAYDAaDwWAwGAwGg8FgMBgMBoPBYDAYDAaDROyG43Q+Mg2CyHy5b/n+YTAcDg6+v9iO1RWXcPvBcnI8ToKmyGQFu+cs2fdoWs1epVkRHad2TCfr/o2bTqP8/Gr0Jzm9Bdbdn6qSXDrNMOvmpL/sl0v/74Sjosung6iKoiHtyT53IIuoxCIKT5SCKrOR7C/aHhX3V5m1+CrudAJ6NRWZNRjsNrVXxQnXSXYTqbc/kSHfjQbQkWMDTt1ehNTNk3ubgl6mxbKmS6QgTQ3raSL5AhBU35feucpG3t+FlkwZv+ByaCEtH7ITYY9dS09oZl3IyuFIaXPZ64Il8+Tf826DlSdHBGsBKZt25VSBHYS2zPGLil804KZ1Vdwa8dA2T9/5797doFIOKpAS21TiYeXN23oEl7KsqKgh3OiglSMnoRhOim1Fh2y8+GR2i0v8Wb+VXTaAV5P1L+NJHt62JarMY+LgTSDZxlmd3pU4ocrKjXgftiHTbunTD14JMk8maXp478ANY3lyTNlThVJy9VthdNArqt3DoOIKufjnPL3tKhw9E6ouT1krHlKaN7cGrrCtyl21HGNMrc45XmW/+taRc7xGfmrGRfADVJQBxvXH6+3eOb68VfQBdfAGFtHz7/FuJt8KpOT5nP6TssXPX5aiaj54S7an290e/GNVtY5LnVTgA5i6e/vwvHvqVgpPhSqN2VdwG+GxvaO/pN/zFw9s2t6LMsETXmXZEHxTSX4Zgb/zFUrJ4f5KdBDaH11x3RDULk3mHmgCqa7zR6ut/uC2+dmYop0qr6kBenNuoaw55k1St5kkMIq/5XFTJWfofONr0Osdc38dYvdjCLnadSjaiEV6/uJVBm24smO2NKBN5dbVCTrdKNc/McjmEHeagWb6tFkj0bavYEO36UCHjV0AiwkxhaSU1orsOxaTw0NLA4t9eniUhMat1C2maQGwLh/1nBzIUtzEBLLWMEATH49u0JjFJ86+lP7hFrz5yBJzGPsPHFmzBXQY4e4sGjcrSFr7XtCVCyexEPElPx90cqIZSVSStQMmi5HBpORI8KCRhMU4AqQU0H7wHTnDuHeokPR82GUtZxiP4J+cx8PBbEmq8P58OYsTDrPgASsKj4g1R7i7mD3cIBT1ZdF4XCBhdRAoDe6zbsjYUp5iKHYk/vE8LYphTzOB5+SgJh7VL4JWAvyVolZkPDwrwo5wJfTL4xqrZ3XH4af1kigt/Mx54kpa/PkVPIyUV7kh+hTEl4Fhix7GNLWrCfaUzLikFK+EotTz63j+Ux68Tmtb8Nn3LQdT6Plgyx2BEGsJvcd7OgL35h1/dxqRw7BOjPsoYJwpjzJBs5q41bNmWijCNhWfckkrE3HKcMy81lUXZSOUy0B10RyBLIYZRyRXzOZcNmkRzzljk5kiIWR5RqVvAJ6FrJ6ct30uv/5H5VtN15cC4gCsawsJdlD2RRbeKaTgRqWl3Ofv3CWjgGsxYd7SauhQ9LbDMnoo754dBkf6/hOEIFXAr4f24pKJ3WOJ9TmibNx9Xj10FJlL4/KbCWOaedLgOyYEgu+S8x7KImq1CXeCu/pa4ivNgFUmYobAscE+g6puNyllx2bQwxdoF1MP3gTZQUeSbsXVz9j6WQWwD3xO1umrs7zaK14ESHnk0vS97l/xo3e+5Cw+e0wYxYUZ/3Y2XxaUDZqOK2hj602KddHgWEoFeuecmmWjoIpCXhfmP/ln4W1Q2si0e17AyE6YHmsevN75cb1mlvIf/DjiBtIOx/vtttVqbUf/Jv0KBXzCC/cL/zT7/n8T+J4ND/5oqXPr+TL0+kEYLpdhULK6nuFj+Q9PA5RlP/yAp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4" name="Afbeelding 13" descr="gestalt.png"/>
          <p:cNvPicPr>
            <a:picLocks noChangeAspect="1"/>
          </p:cNvPicPr>
          <p:nvPr/>
        </p:nvPicPr>
        <p:blipFill>
          <a:blip r:embed="rId2" cstate="print"/>
          <a:stretch>
            <a:fillRect/>
          </a:stretch>
        </p:blipFill>
        <p:spPr>
          <a:xfrm>
            <a:off x="323528" y="3861048"/>
            <a:ext cx="2190750" cy="2057400"/>
          </a:xfrm>
          <a:prstGeom prst="rect">
            <a:avLst/>
          </a:prstGeom>
        </p:spPr>
      </p:pic>
      <p:pic>
        <p:nvPicPr>
          <p:cNvPr id="13315" name="Picture 3"/>
          <p:cNvPicPr>
            <a:picLocks noChangeAspect="1" noChangeArrowheads="1"/>
          </p:cNvPicPr>
          <p:nvPr/>
        </p:nvPicPr>
        <p:blipFill>
          <a:blip r:embed="rId3" cstate="print"/>
          <a:srcRect/>
          <a:stretch>
            <a:fillRect/>
          </a:stretch>
        </p:blipFill>
        <p:spPr bwMode="auto">
          <a:xfrm>
            <a:off x="0" y="0"/>
            <a:ext cx="2419469" cy="3024336"/>
          </a:xfrm>
          <a:prstGeom prst="rect">
            <a:avLst/>
          </a:prstGeom>
          <a:noFill/>
          <a:ln w="9525">
            <a:noFill/>
            <a:miter lim="800000"/>
            <a:headEnd/>
            <a:tailEnd/>
          </a:ln>
        </p:spPr>
      </p:pic>
      <p:pic>
        <p:nvPicPr>
          <p:cNvPr id="13317" name="Picture 5" descr="Frederick S Perls Quotes. QuotesGram"/>
          <p:cNvPicPr>
            <a:picLocks noChangeAspect="1" noChangeArrowheads="1"/>
          </p:cNvPicPr>
          <p:nvPr/>
        </p:nvPicPr>
        <p:blipFill>
          <a:blip r:embed="rId4" cstate="print"/>
          <a:srcRect/>
          <a:stretch>
            <a:fillRect/>
          </a:stretch>
        </p:blipFill>
        <p:spPr bwMode="auto">
          <a:xfrm>
            <a:off x="5940152" y="3538812"/>
            <a:ext cx="3203848" cy="3319187"/>
          </a:xfrm>
          <a:prstGeom prst="rect">
            <a:avLst/>
          </a:prstGeom>
          <a:noFill/>
        </p:spPr>
      </p:pic>
      <p:pic>
        <p:nvPicPr>
          <p:cNvPr id="13319" name="Picture 7" descr="The Fundamentals of Design: Gestalt | Art Nectar"/>
          <p:cNvPicPr>
            <a:picLocks noChangeAspect="1" noChangeArrowheads="1"/>
          </p:cNvPicPr>
          <p:nvPr/>
        </p:nvPicPr>
        <p:blipFill>
          <a:blip r:embed="rId5" cstate="print"/>
          <a:srcRect/>
          <a:stretch>
            <a:fillRect/>
          </a:stretch>
        </p:blipFill>
        <p:spPr bwMode="auto">
          <a:xfrm>
            <a:off x="2627784" y="3573016"/>
            <a:ext cx="3279290" cy="3284984"/>
          </a:xfrm>
          <a:prstGeom prst="rect">
            <a:avLst/>
          </a:prstGeom>
          <a:noFill/>
        </p:spPr>
      </p:pic>
      <p:sp>
        <p:nvSpPr>
          <p:cNvPr id="15" name="Rechthoek 14"/>
          <p:cNvSpPr/>
          <p:nvPr/>
        </p:nvSpPr>
        <p:spPr>
          <a:xfrm>
            <a:off x="2771800" y="1268760"/>
            <a:ext cx="5904656" cy="1477328"/>
          </a:xfrm>
          <a:prstGeom prst="rect">
            <a:avLst/>
          </a:prstGeom>
        </p:spPr>
        <p:txBody>
          <a:bodyPr wrap="square">
            <a:spAutoFit/>
          </a:bodyPr>
          <a:lstStyle/>
          <a:p>
            <a:r>
              <a:rPr lang="nl-NL" dirty="0">
                <a:solidFill>
                  <a:srgbClr val="0000FF"/>
                </a:solidFill>
              </a:rPr>
              <a:t>Het begrip ‘</a:t>
            </a:r>
            <a:r>
              <a:rPr lang="nl-NL" dirty="0" err="1">
                <a:solidFill>
                  <a:srgbClr val="0000FF"/>
                </a:solidFill>
              </a:rPr>
              <a:t>Gestalt</a:t>
            </a:r>
            <a:r>
              <a:rPr lang="nl-NL" dirty="0">
                <a:solidFill>
                  <a:srgbClr val="0000FF"/>
                </a:solidFill>
              </a:rPr>
              <a:t>’ staat voor "een totaalbeeld“.</a:t>
            </a:r>
          </a:p>
          <a:p>
            <a:r>
              <a:rPr lang="nl-NL" dirty="0">
                <a:solidFill>
                  <a:srgbClr val="0000FF"/>
                </a:solidFill>
              </a:rPr>
              <a:t>Het geheel is </a:t>
            </a:r>
            <a:r>
              <a:rPr lang="nl-NL" dirty="0" err="1">
                <a:solidFill>
                  <a:srgbClr val="0000FF"/>
                </a:solidFill>
              </a:rPr>
              <a:t>méér</a:t>
            </a:r>
            <a:r>
              <a:rPr lang="nl-NL" dirty="0">
                <a:solidFill>
                  <a:srgbClr val="0000FF"/>
                </a:solidFill>
              </a:rPr>
              <a:t> dan de som van de samenstellende delen. </a:t>
            </a:r>
          </a:p>
          <a:p>
            <a:r>
              <a:rPr lang="nl-NL" dirty="0">
                <a:solidFill>
                  <a:srgbClr val="0000FF"/>
                </a:solidFill>
              </a:rPr>
              <a:t>Een tafel is </a:t>
            </a:r>
            <a:r>
              <a:rPr lang="nl-NL" dirty="0" err="1">
                <a:solidFill>
                  <a:srgbClr val="0000FF"/>
                </a:solidFill>
              </a:rPr>
              <a:t>méér</a:t>
            </a:r>
            <a:r>
              <a:rPr lang="nl-NL" dirty="0">
                <a:solidFill>
                  <a:srgbClr val="0000FF"/>
                </a:solidFill>
              </a:rPr>
              <a:t> dan vier balken en een plank.</a:t>
            </a:r>
          </a:p>
          <a:p>
            <a:r>
              <a:rPr lang="nl-NL" dirty="0">
                <a:solidFill>
                  <a:srgbClr val="0000FF"/>
                </a:solidFill>
              </a:rPr>
              <a:t>De menselijke persoonlijkheid is </a:t>
            </a:r>
            <a:r>
              <a:rPr lang="nl-NL" dirty="0" err="1">
                <a:solidFill>
                  <a:srgbClr val="0000FF"/>
                </a:solidFill>
              </a:rPr>
              <a:t>méér</a:t>
            </a:r>
            <a:r>
              <a:rPr lang="nl-NL" dirty="0">
                <a:solidFill>
                  <a:srgbClr val="0000FF"/>
                </a:solidFill>
              </a:rPr>
              <a:t> dan de som van de afzonderlijke beschrijfbare en meetbare eigenschappen</a:t>
            </a:r>
          </a:p>
        </p:txBody>
      </p:sp>
      <p:sp>
        <p:nvSpPr>
          <p:cNvPr id="13" name="Tekstvak 12">
            <a:extLst>
              <a:ext uri="{FF2B5EF4-FFF2-40B4-BE49-F238E27FC236}">
                <a16:creationId xmlns:a16="http://schemas.microsoft.com/office/drawing/2014/main" id="{D2FBB360-7973-482E-A1AA-2B1ACF1D5086}"/>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fill="hold"/>
                                        <p:tgtEl>
                                          <p:spTgt spid="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315"/>
                                        </p:tgtEl>
                                        <p:attrNameLst>
                                          <p:attrName>style.visibility</p:attrName>
                                        </p:attrNameLst>
                                      </p:cBhvr>
                                      <p:to>
                                        <p:strVal val="visible"/>
                                      </p:to>
                                    </p:set>
                                    <p:anim calcmode="lin" valueType="num">
                                      <p:cBhvr additive="base">
                                        <p:cTn id="43" dur="500" fill="hold"/>
                                        <p:tgtEl>
                                          <p:spTgt spid="13315"/>
                                        </p:tgtEl>
                                        <p:attrNameLst>
                                          <p:attrName>ppt_x</p:attrName>
                                        </p:attrNameLst>
                                      </p:cBhvr>
                                      <p:tavLst>
                                        <p:tav tm="0">
                                          <p:val>
                                            <p:strVal val="0-#ppt_w/2"/>
                                          </p:val>
                                        </p:tav>
                                        <p:tav tm="100000">
                                          <p:val>
                                            <p:strVal val="#ppt_x"/>
                                          </p:val>
                                        </p:tav>
                                      </p:tavLst>
                                    </p:anim>
                                    <p:anim calcmode="lin" valueType="num">
                                      <p:cBhvr additive="base">
                                        <p:cTn id="44"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3319"/>
                                        </p:tgtEl>
                                        <p:attrNameLst>
                                          <p:attrName>style.visibility</p:attrName>
                                        </p:attrNameLst>
                                      </p:cBhvr>
                                      <p:to>
                                        <p:strVal val="visible"/>
                                      </p:to>
                                    </p:set>
                                    <p:anim calcmode="lin" valueType="num">
                                      <p:cBhvr additive="base">
                                        <p:cTn id="55" dur="500" fill="hold"/>
                                        <p:tgtEl>
                                          <p:spTgt spid="13319"/>
                                        </p:tgtEl>
                                        <p:attrNameLst>
                                          <p:attrName>ppt_x</p:attrName>
                                        </p:attrNameLst>
                                      </p:cBhvr>
                                      <p:tavLst>
                                        <p:tav tm="0">
                                          <p:val>
                                            <p:strVal val="0-#ppt_w/2"/>
                                          </p:val>
                                        </p:tav>
                                        <p:tav tm="100000">
                                          <p:val>
                                            <p:strVal val="#ppt_x"/>
                                          </p:val>
                                        </p:tav>
                                      </p:tavLst>
                                    </p:anim>
                                    <p:anim calcmode="lin" valueType="num">
                                      <p:cBhvr additive="base">
                                        <p:cTn id="56"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3317"/>
                                        </p:tgtEl>
                                        <p:attrNameLst>
                                          <p:attrName>style.visibility</p:attrName>
                                        </p:attrNameLst>
                                      </p:cBhvr>
                                      <p:to>
                                        <p:strVal val="visible"/>
                                      </p:to>
                                    </p:set>
                                    <p:anim calcmode="lin" valueType="num">
                                      <p:cBhvr additive="base">
                                        <p:cTn id="61" dur="500" fill="hold"/>
                                        <p:tgtEl>
                                          <p:spTgt spid="13317"/>
                                        </p:tgtEl>
                                        <p:attrNameLst>
                                          <p:attrName>ppt_x</p:attrName>
                                        </p:attrNameLst>
                                      </p:cBhvr>
                                      <p:tavLst>
                                        <p:tav tm="0">
                                          <p:val>
                                            <p:strVal val="0-#ppt_w/2"/>
                                          </p:val>
                                        </p:tav>
                                        <p:tav tm="100000">
                                          <p:val>
                                            <p:strVal val="#ppt_x"/>
                                          </p:val>
                                        </p:tav>
                                      </p:tavLst>
                                    </p:anim>
                                    <p:anim calcmode="lin" valueType="num">
                                      <p:cBhvr additive="base">
                                        <p:cTn id="62"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188640"/>
            <a:ext cx="5050904" cy="634082"/>
          </a:xfrm>
        </p:spPr>
        <p:txBody>
          <a:bodyPr>
            <a:normAutofit fontScale="90000"/>
          </a:bodyPr>
          <a:lstStyle/>
          <a:p>
            <a:r>
              <a:rPr lang="nl-NL" b="1" dirty="0">
                <a:solidFill>
                  <a:srgbClr val="0000FF"/>
                </a:solidFill>
              </a:rPr>
              <a:t>Gestalt therapie</a:t>
            </a:r>
          </a:p>
        </p:txBody>
      </p:sp>
      <p:sp>
        <p:nvSpPr>
          <p:cNvPr id="6" name="Rechthoek 5"/>
          <p:cNvSpPr/>
          <p:nvPr/>
        </p:nvSpPr>
        <p:spPr>
          <a:xfrm>
            <a:off x="323528" y="908720"/>
            <a:ext cx="8568952" cy="3046988"/>
          </a:xfrm>
          <a:prstGeom prst="rect">
            <a:avLst/>
          </a:prstGeom>
        </p:spPr>
        <p:txBody>
          <a:bodyPr wrap="square">
            <a:spAutoFit/>
          </a:bodyPr>
          <a:lstStyle/>
          <a:p>
            <a:r>
              <a:rPr lang="nl-NL" sz="2400" dirty="0">
                <a:solidFill>
                  <a:srgbClr val="0000FF"/>
                </a:solidFill>
              </a:rPr>
              <a:t>Iemand die het moeilijk heeft om warmte en aandacht van anderen te ontvangen, zal in de therapie uitgenodigd worden om dit uit te proberen.</a:t>
            </a:r>
          </a:p>
          <a:p>
            <a:endParaRPr lang="nl-NL" sz="2400" dirty="0">
              <a:solidFill>
                <a:srgbClr val="0000FF"/>
              </a:solidFill>
            </a:endParaRPr>
          </a:p>
          <a:p>
            <a:r>
              <a:rPr lang="nl-NL" sz="2400" dirty="0">
                <a:solidFill>
                  <a:srgbClr val="0000FF"/>
                </a:solidFill>
              </a:rPr>
              <a:t>Iemand die het moeilijk heeft om echt kwaad te worden, zal aldoor in het verdriet blijven hangen. Hij kan gevraagd worden of hij door zijn tranen heen tot bijvoorbeeld een 'nee' of een schoppende beweging kan gaan.</a:t>
            </a:r>
          </a:p>
        </p:txBody>
      </p:sp>
      <p:pic>
        <p:nvPicPr>
          <p:cNvPr id="9" name="Afbeelding 8" descr="Image1.jpg"/>
          <p:cNvPicPr>
            <a:picLocks noChangeAspect="1"/>
          </p:cNvPicPr>
          <p:nvPr/>
        </p:nvPicPr>
        <p:blipFill>
          <a:blip r:embed="rId2" cstate="print"/>
          <a:stretch>
            <a:fillRect/>
          </a:stretch>
        </p:blipFill>
        <p:spPr>
          <a:xfrm>
            <a:off x="3419872" y="4005064"/>
            <a:ext cx="2520280" cy="2852936"/>
          </a:xfrm>
          <a:prstGeom prst="rect">
            <a:avLst/>
          </a:prstGeom>
        </p:spPr>
      </p:pic>
      <p:sp>
        <p:nvSpPr>
          <p:cNvPr id="6146" name="AutoShape 2" descr="data:image/png;base64,iVBORw0KGgoAAAANSUhEUgAAAOYAAADYCAMAAADIxG9UAAAAh1BMVEX///8AAADR0dH8/Pz6+vrk5OT39/fv7+/p6enOzs5SUlJZWVnZ2dnz8/N2dnbt7e0TExPFxcVFRUU4ODhqamqFhYWWlpaxsbEyMjKlpaW5ubkoKCjf399UVFSenp4hISENDQ2Pj498fHxhYWEaGhpubm5ISEiJiYk/Pz8SEhI3Nze9vb14eHhevTNRAAAJNElEQVR4nO2daZeyPAyGBxFE3MYVGVfcZ3z+/+979UVcsEDu0tJ6Tq/5OnIaaNM0SZOvL4PBkM08GI9arcXlb9sdh23VwxFPwwla1jvbs9NQPTRhNPpLnyFjzCLsu6oHKAJvOVpnCnnluxv2VA+yLJ3xMFfGmNPxo7+oMybIGBM5qgfLixtSvmTCMKirHjAXtS4g5JVNTfWQOQj+QCkta/qjetAo3gIW8kr3s1RRm0/Ki8HwSbZRE9E9rxw+R87+lFvKywL9FEV0LiHklb5qAUg0S0ppzT5Bzhr/ukw46b8+nezDCB2/o1qMAjpbAVJejmeq5ShgIkRKywpVC5JLafWToPW20mF5QvgY6es9sSNhUlrWUrU0mTRnAsXcearFycBGD5j5bFTLk8FcqJSWNVctEJuTYDFHqgVi0hYspTVtqhaJxT/RYmqpbOcD4WIeNHRqhsKl1PHk2RE/Zy2ra6sWK017JUFMSztHX1nPCBvdDHjBFlCCbudOdydFzJVquVL0pEhprTXzlvTliGlpFlWRszQta6xasFcOksTsqhbsFZEH6mf2qgV7RY6itaytasFe+ZUk5kCrs3U9PyeGnz+t7KCGLDH1OlqLdgPd0Ss6JtxBoqeYyKQdjwAx9Zq0X3QxVz3k0+ulgr6+yQMPobCZXhsKXcxtA/KOtfQ6olCNvd35+t8BWUzNXNJUj3tsvLlkB71mpjtVe97CXOTjqWbxIuI0vB8fqfHeQKVQ7zikQQ/vIWiHprPWmgU5XfDb2LRNZadQJBZ1Ssrl9imfgJY/dFAnEZsfwqd5sU9JMRfNlubFeC9ebKnNgfI5NVuaX1+94vSu1G0TQg6Rr1+Wf6FOOaZ/Ufw5tZuzl49TkCs8fctnKvTUD/Wy22MKDCGG/3xZIOZRvzlbFPrbMo4aBZvKTrPIwo08X+2O6ezIX88L7YK4/5P3OTO857lGxbna4VOxc+Zgxuk4b1PRzOH+IPtzZmb45OgtbRPe3azw3yzTmsl2f71ts/rQzvAK5Dhbs0zbgYapT3fYp+t9jsqcsyOjmm4mCXvGkFe5LmW2jXDULvHpBY+RBVWgMllG4krPLfNB+33UBb9ghJl2Ohqzr/ykv2dhuujbpjLT1DB4xk7pzmK/+Tz1Ytah3gvzRvQyaMKZMWXafoaUF+X5FB+j+JNfLmKvdcyJZmIH98PKihS4Cx7vZaahxyAL+27d0rK06vcQ2bT/ITM2pn8LkRHP/7XkW2prr2fQ2axp+ifmf+vpd6OjV6SAYGotyNf2rpvKIfioCZtQ2wBpIBNro7/pw8YF5mBjrrsZazAYDAaDwWAwGAwGg8FgMBgMBoPBYDAYDAaDROyG43Q+Mg2CyHy5b/n+YTAcDg6+v9iO1RWXcPvBcnI8ToKmyGQFu+cs2fdoWs1epVkRHad2TCfr/o2bTqP8/Gr0Jzm9Bdbdn6qSXDrNMOvmpL/sl0v/74Sjosung6iKoiHtyT53IIuoxCIKT5SCKrOR7C/aHhX3V5m1+CrudAJ6NRWZNRjsNrVXxQnXSXYTqbc/kSHfjQbQkWMDTt1ehNTNk3ubgl6mxbKmS6QgTQ3raSL5AhBU35feucpG3t+FlkwZv+ByaCEtH7ITYY9dS09oZl3IyuFIaXPZ64Il8+Tf826DlSdHBGsBKZt25VSBHYS2zPGLil804KZ1Vdwa8dA2T9/5797doFIOKpAS21TiYeXN23oEl7KsqKgh3OiglSMnoRhOim1Fh2y8+GR2i0v8Wb+VXTaAV5P1L+NJHt62JarMY+LgTSDZxlmd3pU4ocrKjXgftiHTbunTD14JMk8maXp478ANY3lyTNlThVJy9VthdNArqt3DoOIKufjnPL3tKhw9E6ouT1krHlKaN7cGrrCtyl21HGNMrc45XmW/+taRc7xGfmrGRfADVJQBxvXH6+3eOb68VfQBdfAGFtHz7/FuJt8KpOT5nP6TssXPX5aiaj54S7an290e/GNVtY5LnVTgA5i6e/vwvHvqVgpPhSqN2VdwG+GxvaO/pN/zFw9s2t6LMsETXmXZEHxTSX4Zgb/zFUrJ4f5KdBDaH11x3RDULk3mHmgCqa7zR6ut/uC2+dmYop0qr6kBenNuoaw55k1St5kkMIq/5XFTJWfofONr0Osdc38dYvdjCLnadSjaiEV6/uJVBm24smO2NKBN5dbVCTrdKNc/McjmEHeagWb6tFkj0bavYEO36UCHjV0AiwkxhaSU1orsOxaTw0NLA4t9eniUhMat1C2maQGwLh/1nBzIUtzEBLLWMEATH49u0JjFJ86+lP7hFrz5yBJzGPsPHFmzBXQY4e4sGjcrSFr7XtCVCyexEPElPx90cqIZSVSStQMmi5HBpORI8KCRhMU4AqQU0H7wHTnDuHeokPR82GUtZxiP4J+cx8PBbEmq8P58OYsTDrPgASsKj4g1R7i7mD3cIBT1ZdF4XCBhdRAoDe6zbsjYUp5iKHYk/vE8LYphTzOB5+SgJh7VL4JWAvyVolZkPDwrwo5wJfTL4xqrZ3XH4af1kigt/Mx54kpa/PkVPIyUV7kh+hTEl4Fhix7GNLWrCfaUzLikFK+EotTz63j+Ux68Tmtb8Nn3LQdT6Plgyx2BEGsJvcd7OgL35h1/dxqRw7BOjPsoYJwpjzJBs5q41bNmWijCNhWfckkrE3HKcMy81lUXZSOUy0B10RyBLIYZRyRXzOZcNmkRzzljk5kiIWR5RqVvAJ6FrJ6ct30uv/5H5VtN15cC4gCsawsJdlD2RRbeKaTgRqWl3Ofv3CWjgGsxYd7SauhQ9LbDMnoo754dBkf6/hOEIFXAr4f24pKJ3WOJ9TmibNx9Xj10FJlL4/KbCWOaedLgOyYEgu+S8x7KImq1CXeCu/pa4ivNgFUmYobAscE+g6puNyllx2bQwxdoF1MP3gTZQUeSbsXVz9j6WQWwD3xO1umrs7zaK14ESHnk0vS97l/xo3e+5Cw+e0wYxYUZ/3Y2XxaUDZqOK2hj602KddHgWEoFeuecmmWjoIpCXhfmP/ln4W1Q2si0e17AyE6YHmsevN75cb1mlvIf/DjiBtIOx/vtttVqbUf/Jv0KBXzCC/cL/zT7/n8T+J4ND/5oqXPr+TL0+kEYLpdhULK6nuFj+Q9PA5RlP/yAp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6148" name="AutoShape 4" descr="data:image/png;base64,iVBORw0KGgoAAAANSUhEUgAAAOYAAADYCAMAAADIxG9UAAAAh1BMVEX///8AAADR0dH8/Pz6+vrk5OT39/fv7+/p6enOzs5SUlJZWVnZ2dnz8/N2dnbt7e0TExPFxcVFRUU4ODhqamqFhYWWlpaxsbEyMjKlpaW5ubkoKCjf399UVFSenp4hISENDQ2Pj498fHxhYWEaGhpubm5ISEiJiYk/Pz8SEhI3Nze9vb14eHhevTNRAAAJNElEQVR4nO2daZeyPAyGBxFE3MYVGVfcZ3z+/+979UVcsEDu0tJ6Tq/5OnIaaNM0SZOvL4PBkM08GI9arcXlb9sdh23VwxFPwwla1jvbs9NQPTRhNPpLnyFjzCLsu6oHKAJvOVpnCnnluxv2VA+yLJ3xMFfGmNPxo7+oMybIGBM5qgfLixtSvmTCMKirHjAXtS4g5JVNTfWQOQj+QCkta/qjetAo3gIW8kr3s1RRm0/Ki8HwSbZRE9E9rxw+R87+lFvKywL9FEV0LiHklb5qAUg0S0ppzT5Bzhr/ukw46b8+nezDCB2/o1qMAjpbAVJejmeq5ShgIkRKywpVC5JLafWToPW20mF5QvgY6es9sSNhUlrWUrU0mTRnAsXcearFycBGD5j5bFTLk8FcqJSWNVctEJuTYDFHqgVi0hYspTVtqhaJxT/RYmqpbOcD4WIeNHRqhsKl1PHk2RE/Zy2ra6sWK017JUFMSztHX1nPCBvdDHjBFlCCbudOdydFzJVquVL0pEhprTXzlvTliGlpFlWRszQta6xasFcOksTsqhbsFZEH6mf2qgV7RY6itaytasFe+ZUk5kCrs3U9PyeGnz+t7KCGLDH1OlqLdgPd0Ss6JtxBoqeYyKQdjwAx9Zq0X3QxVz3k0+ulgr6+yQMPobCZXhsKXcxtA/KOtfQ6olCNvd35+t8BWUzNXNJUj3tsvLlkB71mpjtVe97CXOTjqWbxIuI0vB8fqfHeQKVQ7zikQQ/vIWiHprPWmgU5XfDb2LRNZadQJBZ1Ssrl9imfgJY/dFAnEZsfwqd5sU9JMRfNlubFeC9ebKnNgfI5NVuaX1+94vSu1G0TQg6Rr1+Wf6FOOaZ/Ufw5tZuzl49TkCs8fctnKvTUD/Wy22MKDCGG/3xZIOZRvzlbFPrbMo4aBZvKTrPIwo08X+2O6ezIX88L7YK4/5P3OTO857lGxbna4VOxc+Zgxuk4b1PRzOH+IPtzZmb45OgtbRPe3azw3yzTmsl2f71ts/rQzvAK5Dhbs0zbgYapT3fYp+t9jsqcsyOjmm4mCXvGkFe5LmW2jXDULvHpBY+RBVWgMllG4krPLfNB+33UBb9ghJl2Ohqzr/ykv2dhuujbpjLT1DB4xk7pzmK/+Tz1Ytah3gvzRvQyaMKZMWXafoaUF+X5FB+j+JNfLmKvdcyJZmIH98PKihS4Cx7vZaahxyAL+27d0rK06vcQ2bT/ITM2pn8LkRHP/7XkW2prr2fQ2axp+ifmf+vpd6OjV6SAYGotyNf2rpvKIfioCZtQ2wBpIBNro7/pw8YF5mBjrrsZazAYDAaDwWAwGAwGg8FgMBgMBoPBYDAYDAaDROyG43Q+Mg2CyHy5b/n+YTAcDg6+v9iO1RWXcPvBcnI8ToKmyGQFu+cs2fdoWs1epVkRHad2TCfr/o2bTqP8/Gr0Jzm9Bdbdn6qSXDrNMOvmpL/sl0v/74Sjosung6iKoiHtyT53IIuoxCIKT5SCKrOR7C/aHhX3V5m1+CrudAJ6NRWZNRjsNrVXxQnXSXYTqbc/kSHfjQbQkWMDTt1ehNTNk3ubgl6mxbKmS6QgTQ3raSL5AhBU35feucpG3t+FlkwZv+ByaCEtH7ITYY9dS09oZl3IyuFIaXPZ64Il8+Tf826DlSdHBGsBKZt25VSBHYS2zPGLil804KZ1Vdwa8dA2T9/5797doFIOKpAS21TiYeXN23oEl7KsqKgh3OiglSMnoRhOim1Fh2y8+GR2i0v8Wb+VXTaAV5P1L+NJHt62JarMY+LgTSDZxlmd3pU4ocrKjXgftiHTbunTD14JMk8maXp478ANY3lyTNlThVJy9VthdNArqt3DoOIKufjnPL3tKhw9E6ouT1krHlKaN7cGrrCtyl21HGNMrc45XmW/+taRc7xGfmrGRfADVJQBxvXH6+3eOb68VfQBdfAGFtHz7/FuJt8KpOT5nP6TssXPX5aiaj54S7an290e/GNVtY5LnVTgA5i6e/vwvHvqVgpPhSqN2VdwG+GxvaO/pN/zFw9s2t6LMsETXmXZEHxTSX4Zgb/zFUrJ4f5KdBDaH11x3RDULk3mHmgCqa7zR6ut/uC2+dmYop0qr6kBenNuoaw55k1St5kkMIq/5XFTJWfofONr0Osdc38dYvdjCLnadSjaiEV6/uJVBm24smO2NKBN5dbVCTrdKNc/McjmEHeagWb6tFkj0bavYEO36UCHjV0AiwkxhaSU1orsOxaTw0NLA4t9eniUhMat1C2maQGwLh/1nBzIUtzEBLLWMEATH49u0JjFJ86+lP7hFrz5yBJzGPsPHFmzBXQY4e4sGjcrSFr7XtCVCyexEPElPx90cqIZSVSStQMmi5HBpORI8KCRhMU4AqQU0H7wHTnDuHeokPR82GUtZxiP4J+cx8PBbEmq8P58OYsTDrPgASsKj4g1R7i7mD3cIBT1ZdF4XCBhdRAoDe6zbsjYUp5iKHYk/vE8LYphTzOB5+SgJh7VL4JWAvyVolZkPDwrwo5wJfTL4xqrZ3XH4af1kigt/Mx54kpa/PkVPIyUV7kh+hTEl4Fhix7GNLWrCfaUzLikFK+EotTz63j+Ux68Tmtb8Nn3LQdT6Plgyx2BEGsJvcd7OgL35h1/dxqRw7BOjPsoYJwpjzJBs5q41bNmWijCNhWfckkrE3HKcMy81lUXZSOUy0B10RyBLIYZRyRXzOZcNmkRzzljk5kiIWR5RqVvAJ6FrJ6ct30uv/5H5VtN15cC4gCsawsJdlD2RRbeKaTgRqWl3Ofv3CWjgGsxYd7SauhQ9LbDMnoo754dBkf6/hOEIFXAr4f24pKJ3WOJ9TmibNx9Xj10FJlL4/KbCWOaedLgOyYEgu+S8x7KImq1CXeCu/pa4ivNgFUmYobAscE+g6puNyllx2bQwxdoF1MP3gTZQUeSbsXVz9j6WQWwD3xO1umrs7zaK14ESHnk0vS97l/xo3e+5Cw+e0wYxYUZ/3Y2XxaUDZqOK2hj602KddHgWEoFeuecmmWjoIpCXhfmP/ln4W1Q2si0e17AyE6YHmsevN75cb1mlvIf/DjiBtIOx/vtttVqbUf/Jv0KBXzCC/cL/zT7/n8T+J4ND/5oqXPr+TL0+kEYLpdhULK6nuFj+Q9PA5RlP/yAp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6150" name="AutoShape 6" descr="data:image/png;base64,iVBORw0KGgoAAAANSUhEUgAAAOYAAADYCAMAAADIxG9UAAAAh1BMVEX///8AAADR0dH8/Pz6+vrk5OT39/fv7+/p6enOzs5SUlJZWVnZ2dnz8/N2dnbt7e0TExPFxcVFRUU4ODhqamqFhYWWlpaxsbEyMjKlpaW5ubkoKCjf399UVFSenp4hISENDQ2Pj498fHxhYWEaGhpubm5ISEiJiYk/Pz8SEhI3Nze9vb14eHhevTNRAAAJNElEQVR4nO2daZeyPAyGBxFE3MYVGVfcZ3z+/+979UVcsEDu0tJ6Tq/5OnIaaNM0SZOvL4PBkM08GI9arcXlb9sdh23VwxFPwwla1jvbs9NQPTRhNPpLnyFjzCLsu6oHKAJvOVpnCnnluxv2VA+yLJ3xMFfGmNPxo7+oMybIGBM5qgfLixtSvmTCMKirHjAXtS4g5JVNTfWQOQj+QCkta/qjetAo3gIW8kr3s1RRm0/Ki8HwSbZRE9E9rxw+R87+lFvKywL9FEV0LiHklb5qAUg0S0ppzT5Bzhr/ukw46b8+nezDCB2/o1qMAjpbAVJejmeq5ShgIkRKywpVC5JLafWToPW20mF5QvgY6es9sSNhUlrWUrU0mTRnAsXcearFycBGD5j5bFTLk8FcqJSWNVctEJuTYDFHqgVi0hYspTVtqhaJxT/RYmqpbOcD4WIeNHRqhsKl1PHk2RE/Zy2ra6sWK017JUFMSztHX1nPCBvdDHjBFlCCbudOdydFzJVquVL0pEhprTXzlvTliGlpFlWRszQta6xasFcOksTsqhbsFZEH6mf2qgV7RY6itaytasFe+ZUk5kCrs3U9PyeGnz+t7KCGLDH1OlqLdgPd0Ss6JtxBoqeYyKQdjwAx9Zq0X3QxVz3k0+ulgr6+yQMPobCZXhsKXcxtA/KOtfQ6olCNvd35+t8BWUzNXNJUj3tsvLlkB71mpjtVe97CXOTjqWbxIuI0vB8fqfHeQKVQ7zikQQ/vIWiHprPWmgU5XfDb2LRNZadQJBZ1Ssrl9imfgJY/dFAnEZsfwqd5sU9JMRfNlubFeC9ebKnNgfI5NVuaX1+94vSu1G0TQg6Rr1+Wf6FOOaZ/Ufw5tZuzl49TkCs8fctnKvTUD/Wy22MKDCGG/3xZIOZRvzlbFPrbMo4aBZvKTrPIwo08X+2O6ezIX88L7YK4/5P3OTO857lGxbna4VOxc+Zgxuk4b1PRzOH+IPtzZmb45OgtbRPe3azw3yzTmsl2f71ts/rQzvAK5Dhbs0zbgYapT3fYp+t9jsqcsyOjmm4mCXvGkFe5LmW2jXDULvHpBY+RBVWgMllG4krPLfNB+33UBb9ghJl2Ohqzr/ykv2dhuujbpjLT1DB4xk7pzmK/+Tz1Ytah3gvzRvQyaMKZMWXafoaUF+X5FB+j+JNfLmKvdcyJZmIH98PKihS4Cx7vZaahxyAL+27d0rK06vcQ2bT/ITM2pn8LkRHP/7XkW2prr2fQ2axp+ifmf+vpd6OjV6SAYGotyNf2rpvKIfioCZtQ2wBpIBNro7/pw8YF5mBjrrsZazAYDAaDwWAwGAwGg8FgMBgMBoPBYDAYDAaDROyG43Q+Mg2CyHy5b/n+YTAcDg6+v9iO1RWXcPvBcnI8ToKmyGQFu+cs2fdoWs1epVkRHad2TCfr/o2bTqP8/Gr0Jzm9Bdbdn6qSXDrNMOvmpL/sl0v/74Sjosung6iKoiHtyT53IIuoxCIKT5SCKrOR7C/aHhX3V5m1+CrudAJ6NRWZNRjsNrVXxQnXSXYTqbc/kSHfjQbQkWMDTt1ehNTNk3ubgl6mxbKmS6QgTQ3raSL5AhBU35feucpG3t+FlkwZv+ByaCEtH7ITYY9dS09oZl3IyuFIaXPZ64Il8+Tf826DlSdHBGsBKZt25VSBHYS2zPGLil804KZ1Vdwa8dA2T9/5797doFIOKpAS21TiYeXN23oEl7KsqKgh3OiglSMnoRhOim1Fh2y8+GR2i0v8Wb+VXTaAV5P1L+NJHt62JarMY+LgTSDZxlmd3pU4ocrKjXgftiHTbunTD14JMk8maXp478ANY3lyTNlThVJy9VthdNArqt3DoOIKufjnPL3tKhw9E6ouT1krHlKaN7cGrrCtyl21HGNMrc45XmW/+taRc7xGfmrGRfADVJQBxvXH6+3eOb68VfQBdfAGFtHz7/FuJt8KpOT5nP6TssXPX5aiaj54S7an290e/GNVtY5LnVTgA5i6e/vwvHvqVgpPhSqN2VdwG+GxvaO/pN/zFw9s2t6LMsETXmXZEHxTSX4Zgb/zFUrJ4f5KdBDaH11x3RDULk3mHmgCqa7zR6ut/uC2+dmYop0qr6kBenNuoaw55k1St5kkMIq/5XFTJWfofONr0Osdc38dYvdjCLnadSjaiEV6/uJVBm24smO2NKBN5dbVCTrdKNc/McjmEHeagWb6tFkj0bavYEO36UCHjV0AiwkxhaSU1orsOxaTw0NLA4t9eniUhMat1C2maQGwLh/1nBzIUtzEBLLWMEATH49u0JjFJ86+lP7hFrz5yBJzGPsPHFmzBXQY4e4sGjcrSFr7XtCVCyexEPElPx90cqIZSVSStQMmi5HBpORI8KCRhMU4AqQU0H7wHTnDuHeokPR82GUtZxiP4J+cx8PBbEmq8P58OYsTDrPgASsKj4g1R7i7mD3cIBT1ZdF4XCBhdRAoDe6zbsjYUp5iKHYk/vE8LYphTzOB5+SgJh7VL4JWAvyVolZkPDwrwo5wJfTL4xqrZ3XH4af1kigt/Mx54kpa/PkVPIyUV7kh+hTEl4Fhix7GNLWrCfaUzLikFK+EotTz63j+Ux68Tmtb8Nn3LQdT6Plgyx2BEGsJvcd7OgL35h1/dxqRw7BOjPsoYJwpjzJBs5q41bNmWijCNhWfckkrE3HKcMy81lUXZSOUy0B10RyBLIYZRyRXzOZcNmkRzzljk5kiIWR5RqVvAJ6FrJ6ct30uv/5H5VtN15cC4gCsawsJdlD2RRbeKaTgRqWl3Ofv3CWjgGsxYd7SauhQ9LbDMnoo754dBkf6/hOEIFXAr4f24pKJ3WOJ9TmibNx9Xj10FJlL4/KbCWOaedLgOyYEgu+S8x7KImq1CXeCu/pa4ivNgFUmYobAscE+g6puNyllx2bQwxdoF1MP3gTZQUeSbsXVz9j6WQWwD3xO1umrs7zaK14ESHnk0vS97l/xo3e+5Cw+e0wYxYUZ/3Y2XxaUDZqOK2hj602KddHgWEoFeuecmmWjoIpCXhfmP/ln4W1Q2si0e17AyE6YHmsevN75cb1mlvIf/DjiBtIOx/vtttVqbUf/Jv0KBXzCC/cL/zT7/n8T+J4ND/5oqXPr+TL0+kEYLpdhULK6nuFj+Q9PA5RlP/yAp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8" name="Tekstvak 7">
            <a:extLst>
              <a:ext uri="{FF2B5EF4-FFF2-40B4-BE49-F238E27FC236}">
                <a16:creationId xmlns:a16="http://schemas.microsoft.com/office/drawing/2014/main" id="{F551DBE5-37D1-4888-8DB3-9F5DEEE72D44}"/>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84"/>
            <a:ext cx="8229600" cy="1143000"/>
          </a:xfrm>
        </p:spPr>
        <p:txBody>
          <a:bodyPr/>
          <a:lstStyle/>
          <a:p>
            <a:r>
              <a:rPr lang="nl-NL" b="1" dirty="0">
                <a:solidFill>
                  <a:srgbClr val="0000FF"/>
                </a:solidFill>
              </a:rPr>
              <a:t>Bewust en Onbewust</a:t>
            </a:r>
          </a:p>
        </p:txBody>
      </p:sp>
      <p:grpSp>
        <p:nvGrpSpPr>
          <p:cNvPr id="3" name="Groep 15"/>
          <p:cNvGrpSpPr/>
          <p:nvPr/>
        </p:nvGrpSpPr>
        <p:grpSpPr>
          <a:xfrm>
            <a:off x="6516216" y="3356992"/>
            <a:ext cx="2414332" cy="2160240"/>
            <a:chOff x="6516216" y="3356992"/>
            <a:chExt cx="2414332" cy="2160240"/>
          </a:xfrm>
        </p:grpSpPr>
        <p:pic>
          <p:nvPicPr>
            <p:cNvPr id="6" name="Afbeelding 5" descr="speak.jpg"/>
            <p:cNvPicPr>
              <a:picLocks noChangeAspect="1"/>
            </p:cNvPicPr>
            <p:nvPr/>
          </p:nvPicPr>
          <p:blipFill>
            <a:blip r:embed="rId2" cstate="print"/>
            <a:srcRect t="10125"/>
            <a:stretch>
              <a:fillRect/>
            </a:stretch>
          </p:blipFill>
          <p:spPr>
            <a:xfrm>
              <a:off x="6516216" y="3356992"/>
              <a:ext cx="2414332" cy="2160240"/>
            </a:xfrm>
            <a:prstGeom prst="rect">
              <a:avLst/>
            </a:prstGeom>
          </p:spPr>
        </p:pic>
        <p:sp>
          <p:nvSpPr>
            <p:cNvPr id="7" name="Tekstvak 6"/>
            <p:cNvSpPr txBox="1"/>
            <p:nvPr/>
          </p:nvSpPr>
          <p:spPr>
            <a:xfrm>
              <a:off x="7884368" y="3501008"/>
              <a:ext cx="288032" cy="707886"/>
            </a:xfrm>
            <a:prstGeom prst="rect">
              <a:avLst/>
            </a:prstGeom>
            <a:noFill/>
          </p:spPr>
          <p:txBody>
            <a:bodyPr wrap="square" rtlCol="0">
              <a:spAutoFit/>
            </a:bodyPr>
            <a:lstStyle/>
            <a:p>
              <a:r>
                <a:rPr lang="nl-NL" sz="4000" b="1" dirty="0"/>
                <a:t>!</a:t>
              </a:r>
              <a:endParaRPr lang="nl-NL" b="1" dirty="0"/>
            </a:p>
          </p:txBody>
        </p:sp>
      </p:grpSp>
      <p:pic>
        <p:nvPicPr>
          <p:cNvPr id="8" name="Afbeelding 7" descr="silence.jpg"/>
          <p:cNvPicPr>
            <a:picLocks noChangeAspect="1"/>
          </p:cNvPicPr>
          <p:nvPr/>
        </p:nvPicPr>
        <p:blipFill>
          <a:blip r:embed="rId3" cstate="print"/>
          <a:srcRect r="12563"/>
          <a:stretch>
            <a:fillRect/>
          </a:stretch>
        </p:blipFill>
        <p:spPr>
          <a:xfrm>
            <a:off x="179512" y="3236979"/>
            <a:ext cx="2088232" cy="2784309"/>
          </a:xfrm>
          <a:prstGeom prst="rect">
            <a:avLst/>
          </a:prstGeom>
        </p:spPr>
      </p:pic>
      <p:sp>
        <p:nvSpPr>
          <p:cNvPr id="9" name="Tekstvak 8"/>
          <p:cNvSpPr txBox="1"/>
          <p:nvPr/>
        </p:nvSpPr>
        <p:spPr>
          <a:xfrm>
            <a:off x="2627784" y="1641574"/>
            <a:ext cx="4032448" cy="923330"/>
          </a:xfrm>
          <a:prstGeom prst="rect">
            <a:avLst/>
          </a:prstGeom>
          <a:noFill/>
        </p:spPr>
        <p:txBody>
          <a:bodyPr wrap="square" rtlCol="0">
            <a:spAutoFit/>
          </a:bodyPr>
          <a:lstStyle/>
          <a:p>
            <a:r>
              <a:rPr lang="nl-NL" dirty="0">
                <a:solidFill>
                  <a:srgbClr val="0000FF"/>
                </a:solidFill>
              </a:rPr>
              <a:t>Bewust worden van twee delen met motivatiestromen die onverenigbare gedragingen  willen aansturen.</a:t>
            </a:r>
          </a:p>
        </p:txBody>
      </p:sp>
      <p:sp>
        <p:nvSpPr>
          <p:cNvPr id="10" name="PIJL-OMLAAG 9"/>
          <p:cNvSpPr/>
          <p:nvPr/>
        </p:nvSpPr>
        <p:spPr>
          <a:xfrm>
            <a:off x="899592" y="692696"/>
            <a:ext cx="1224136" cy="28083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dirty="0"/>
              <a:t>Motivatiestroom A</a:t>
            </a:r>
          </a:p>
        </p:txBody>
      </p:sp>
      <p:sp>
        <p:nvSpPr>
          <p:cNvPr id="11" name="Rechthoek 10"/>
          <p:cNvSpPr/>
          <p:nvPr/>
        </p:nvSpPr>
        <p:spPr>
          <a:xfrm>
            <a:off x="683568" y="6021288"/>
            <a:ext cx="1565044" cy="584775"/>
          </a:xfrm>
          <a:prstGeom prst="rect">
            <a:avLst/>
          </a:prstGeom>
          <a:solidFill>
            <a:srgbClr val="FF0000"/>
          </a:solidFill>
        </p:spPr>
        <p:txBody>
          <a:bodyPr wrap="none">
            <a:spAutoFit/>
          </a:bodyPr>
          <a:lstStyle/>
          <a:p>
            <a:r>
              <a:rPr lang="nl-NL" sz="3200" b="1" dirty="0"/>
              <a:t>zwijgen </a:t>
            </a:r>
          </a:p>
        </p:txBody>
      </p:sp>
      <p:sp>
        <p:nvSpPr>
          <p:cNvPr id="12" name="Rechthoek 11"/>
          <p:cNvSpPr/>
          <p:nvPr/>
        </p:nvSpPr>
        <p:spPr>
          <a:xfrm>
            <a:off x="6732240" y="5949280"/>
            <a:ext cx="1396344" cy="584775"/>
          </a:xfrm>
          <a:prstGeom prst="rect">
            <a:avLst/>
          </a:prstGeom>
          <a:solidFill>
            <a:srgbClr val="1ABC1E"/>
          </a:solidFill>
        </p:spPr>
        <p:txBody>
          <a:bodyPr wrap="none">
            <a:spAutoFit/>
          </a:bodyPr>
          <a:lstStyle/>
          <a:p>
            <a:r>
              <a:rPr lang="nl-NL" sz="3200" b="1" dirty="0"/>
              <a:t>praten </a:t>
            </a:r>
          </a:p>
        </p:txBody>
      </p:sp>
      <p:sp>
        <p:nvSpPr>
          <p:cNvPr id="13" name="PIJL-OMLAAG 12"/>
          <p:cNvSpPr/>
          <p:nvPr/>
        </p:nvSpPr>
        <p:spPr>
          <a:xfrm>
            <a:off x="6588224" y="836712"/>
            <a:ext cx="1224136" cy="2808312"/>
          </a:xfrm>
          <a:prstGeom prst="downArrow">
            <a:avLst/>
          </a:prstGeom>
          <a:solidFill>
            <a:srgbClr val="1ABC1E"/>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dirty="0"/>
              <a:t>Motivatiestroom B</a:t>
            </a:r>
          </a:p>
        </p:txBody>
      </p:sp>
      <p:sp>
        <p:nvSpPr>
          <p:cNvPr id="14" name="Tekstvak 13"/>
          <p:cNvSpPr txBox="1"/>
          <p:nvPr/>
        </p:nvSpPr>
        <p:spPr>
          <a:xfrm>
            <a:off x="2123728" y="4509120"/>
            <a:ext cx="1656184" cy="1200329"/>
          </a:xfrm>
          <a:prstGeom prst="rect">
            <a:avLst/>
          </a:prstGeom>
          <a:solidFill>
            <a:srgbClr val="FF0000"/>
          </a:solidFill>
        </p:spPr>
        <p:txBody>
          <a:bodyPr wrap="square" rtlCol="0">
            <a:spAutoFit/>
          </a:bodyPr>
          <a:lstStyle/>
          <a:p>
            <a:r>
              <a:rPr lang="nl-NL" sz="2400" dirty="0"/>
              <a:t>Aan de ene kant wil ik zwijgen</a:t>
            </a:r>
          </a:p>
        </p:txBody>
      </p:sp>
      <p:sp>
        <p:nvSpPr>
          <p:cNvPr id="15" name="Tekstvak 14"/>
          <p:cNvSpPr txBox="1"/>
          <p:nvPr/>
        </p:nvSpPr>
        <p:spPr>
          <a:xfrm>
            <a:off x="4860032" y="4581128"/>
            <a:ext cx="1800200" cy="1200329"/>
          </a:xfrm>
          <a:prstGeom prst="rect">
            <a:avLst/>
          </a:prstGeom>
          <a:solidFill>
            <a:srgbClr val="1ABC1E"/>
          </a:solidFill>
        </p:spPr>
        <p:txBody>
          <a:bodyPr wrap="square" rtlCol="0">
            <a:spAutoFit/>
          </a:bodyPr>
          <a:lstStyle/>
          <a:p>
            <a:r>
              <a:rPr lang="nl-NL" sz="2400" dirty="0"/>
              <a:t>Aan de andere kant wil ik praten</a:t>
            </a:r>
          </a:p>
        </p:txBody>
      </p:sp>
      <p:sp>
        <p:nvSpPr>
          <p:cNvPr id="16" name="Tekstvak 15">
            <a:extLst>
              <a:ext uri="{FF2B5EF4-FFF2-40B4-BE49-F238E27FC236}">
                <a16:creationId xmlns:a16="http://schemas.microsoft.com/office/drawing/2014/main" id="{3C71DA41-DD3F-4A25-A832-EA6021392188}"/>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74638"/>
            <a:ext cx="8784976" cy="1143000"/>
          </a:xfrm>
        </p:spPr>
        <p:txBody>
          <a:bodyPr>
            <a:normAutofit/>
          </a:bodyPr>
          <a:lstStyle/>
          <a:p>
            <a:r>
              <a:rPr lang="nl-NL" sz="3600" b="1" dirty="0">
                <a:solidFill>
                  <a:srgbClr val="0000FF"/>
                </a:solidFill>
              </a:rPr>
              <a:t>Delen bestaan op alle neurologische niveaus</a:t>
            </a:r>
          </a:p>
        </p:txBody>
      </p:sp>
      <p:sp>
        <p:nvSpPr>
          <p:cNvPr id="3" name="Tijdelijke aanduiding voor inhoud 2"/>
          <p:cNvSpPr>
            <a:spLocks noGrp="1"/>
          </p:cNvSpPr>
          <p:nvPr>
            <p:ph idx="1"/>
          </p:nvPr>
        </p:nvSpPr>
        <p:spPr>
          <a:xfrm>
            <a:off x="107504" y="2392288"/>
            <a:ext cx="9036496" cy="3701008"/>
          </a:xfrm>
        </p:spPr>
        <p:txBody>
          <a:bodyPr>
            <a:normAutofit lnSpcReduction="10000"/>
          </a:bodyPr>
          <a:lstStyle/>
          <a:p>
            <a:pPr>
              <a:buNone/>
              <a:tabLst>
                <a:tab pos="2420938" algn="l"/>
              </a:tabLst>
            </a:pPr>
            <a:r>
              <a:rPr lang="nl-NL" sz="2800" b="1" dirty="0">
                <a:solidFill>
                  <a:srgbClr val="0000FF"/>
                </a:solidFill>
              </a:rPr>
              <a:t>Missie:</a:t>
            </a:r>
            <a:r>
              <a:rPr lang="nl-NL" sz="2400" dirty="0"/>
              <a:t>	</a:t>
            </a:r>
            <a:r>
              <a:rPr lang="nl-NL" sz="2400" dirty="0">
                <a:solidFill>
                  <a:srgbClr val="0000FF"/>
                </a:solidFill>
              </a:rPr>
              <a:t>Wil ik gelijk hebben of geluk?</a:t>
            </a:r>
          </a:p>
          <a:p>
            <a:pPr>
              <a:buNone/>
              <a:tabLst>
                <a:tab pos="2420938" algn="l"/>
              </a:tabLst>
            </a:pPr>
            <a:r>
              <a:rPr lang="nl-NL" sz="2800" b="1" dirty="0">
                <a:solidFill>
                  <a:srgbClr val="0000FF"/>
                </a:solidFill>
              </a:rPr>
              <a:t>Identiteit:</a:t>
            </a:r>
            <a:r>
              <a:rPr lang="nl-NL" sz="2400" dirty="0"/>
              <a:t>	</a:t>
            </a:r>
            <a:r>
              <a:rPr lang="nl-NL" sz="2400" dirty="0">
                <a:solidFill>
                  <a:srgbClr val="0000FF"/>
                </a:solidFill>
              </a:rPr>
              <a:t>Ben ik vriend of opvoeder?</a:t>
            </a:r>
          </a:p>
          <a:p>
            <a:pPr>
              <a:buNone/>
              <a:tabLst>
                <a:tab pos="2420938" algn="l"/>
              </a:tabLst>
            </a:pPr>
            <a:r>
              <a:rPr lang="nl-NL" sz="2800" b="1" dirty="0">
                <a:solidFill>
                  <a:srgbClr val="0000FF"/>
                </a:solidFill>
              </a:rPr>
              <a:t>Overtuigingen:</a:t>
            </a:r>
            <a:r>
              <a:rPr lang="nl-NL" sz="2800" b="1" dirty="0"/>
              <a:t>	</a:t>
            </a:r>
            <a:r>
              <a:rPr lang="nl-NL" sz="2400" dirty="0">
                <a:solidFill>
                  <a:srgbClr val="0000FF"/>
                </a:solidFill>
              </a:rPr>
              <a:t>Is</a:t>
            </a:r>
            <a:r>
              <a:rPr lang="nl-NL" sz="2800" b="1" dirty="0">
                <a:solidFill>
                  <a:srgbClr val="0000FF"/>
                </a:solidFill>
              </a:rPr>
              <a:t> </a:t>
            </a:r>
            <a:r>
              <a:rPr lang="nl-NL" sz="2400" dirty="0">
                <a:solidFill>
                  <a:srgbClr val="0000FF"/>
                </a:solidFill>
              </a:rPr>
              <a:t>mijn relatie belangrijker dan gelijk krijgen of is 	gelijk krijgen belangrijker dan mijn relatie?</a:t>
            </a:r>
          </a:p>
          <a:p>
            <a:pPr>
              <a:buNone/>
              <a:tabLst>
                <a:tab pos="2420938" algn="l"/>
              </a:tabLst>
            </a:pPr>
            <a:r>
              <a:rPr lang="nl-NL" sz="2800" b="1" dirty="0">
                <a:solidFill>
                  <a:srgbClr val="0000FF"/>
                </a:solidFill>
              </a:rPr>
              <a:t>Waarden:</a:t>
            </a:r>
            <a:r>
              <a:rPr lang="nl-NL" sz="2400" dirty="0"/>
              <a:t>	</a:t>
            </a:r>
            <a:r>
              <a:rPr lang="nl-NL" sz="2400" dirty="0">
                <a:solidFill>
                  <a:srgbClr val="0000FF"/>
                </a:solidFill>
              </a:rPr>
              <a:t>Mislukking of feedback?</a:t>
            </a:r>
          </a:p>
          <a:p>
            <a:pPr>
              <a:buNone/>
              <a:tabLst>
                <a:tab pos="2420938" algn="l"/>
              </a:tabLst>
            </a:pPr>
            <a:r>
              <a:rPr lang="nl-NL" sz="2800" b="1" dirty="0">
                <a:solidFill>
                  <a:srgbClr val="0000FF"/>
                </a:solidFill>
              </a:rPr>
              <a:t>Mogelijkheden:</a:t>
            </a:r>
            <a:r>
              <a:rPr lang="nl-NL" sz="2400" dirty="0"/>
              <a:t>	</a:t>
            </a:r>
            <a:r>
              <a:rPr lang="nl-NL" sz="2400" dirty="0">
                <a:solidFill>
                  <a:srgbClr val="0000FF"/>
                </a:solidFill>
              </a:rPr>
              <a:t>Vermogen om te beoordelen of om te motiveren?</a:t>
            </a:r>
          </a:p>
          <a:p>
            <a:pPr>
              <a:buNone/>
              <a:tabLst>
                <a:tab pos="2420938" algn="l"/>
              </a:tabLst>
            </a:pPr>
            <a:r>
              <a:rPr lang="nl-NL" sz="2800" b="1" dirty="0">
                <a:solidFill>
                  <a:srgbClr val="0000FF"/>
                </a:solidFill>
              </a:rPr>
              <a:t>Gedrag:</a:t>
            </a:r>
            <a:r>
              <a:rPr lang="nl-NL" sz="2400" dirty="0"/>
              <a:t>	</a:t>
            </a:r>
            <a:r>
              <a:rPr lang="nl-NL" sz="2400" dirty="0">
                <a:solidFill>
                  <a:srgbClr val="0000FF"/>
                </a:solidFill>
              </a:rPr>
              <a:t>Geef ik kritiek of geef ik sandwich feedback?</a:t>
            </a:r>
          </a:p>
          <a:p>
            <a:pPr>
              <a:buNone/>
              <a:tabLst>
                <a:tab pos="2420938" algn="l"/>
              </a:tabLst>
            </a:pPr>
            <a:r>
              <a:rPr lang="nl-NL" sz="2800" b="1" dirty="0">
                <a:solidFill>
                  <a:srgbClr val="0000FF"/>
                </a:solidFill>
              </a:rPr>
              <a:t>Omgeving:</a:t>
            </a:r>
            <a:r>
              <a:rPr lang="nl-NL" sz="2400" dirty="0"/>
              <a:t>	</a:t>
            </a:r>
            <a:r>
              <a:rPr lang="nl-NL" sz="2400" dirty="0">
                <a:solidFill>
                  <a:srgbClr val="0000FF"/>
                </a:solidFill>
              </a:rPr>
              <a:t>Komen mensen naar me toe of wenden ze zich af?</a:t>
            </a:r>
          </a:p>
        </p:txBody>
      </p:sp>
      <p:sp>
        <p:nvSpPr>
          <p:cNvPr id="4" name="Tekstvak 3"/>
          <p:cNvSpPr txBox="1"/>
          <p:nvPr/>
        </p:nvSpPr>
        <p:spPr>
          <a:xfrm>
            <a:off x="251520" y="1556792"/>
            <a:ext cx="1579343" cy="707886"/>
          </a:xfrm>
          <a:prstGeom prst="rect">
            <a:avLst/>
          </a:prstGeom>
          <a:noFill/>
        </p:spPr>
        <p:txBody>
          <a:bodyPr wrap="none" rtlCol="0">
            <a:spAutoFit/>
          </a:bodyPr>
          <a:lstStyle/>
          <a:p>
            <a:r>
              <a:rPr lang="nl-NL" sz="2000" b="1" dirty="0">
                <a:solidFill>
                  <a:srgbClr val="FF0000"/>
                </a:solidFill>
              </a:rPr>
              <a:t>Neurologisch</a:t>
            </a:r>
          </a:p>
          <a:p>
            <a:r>
              <a:rPr lang="nl-NL" sz="2000" b="1" dirty="0">
                <a:solidFill>
                  <a:srgbClr val="FF0000"/>
                </a:solidFill>
              </a:rPr>
              <a:t>niveau:</a:t>
            </a:r>
          </a:p>
        </p:txBody>
      </p:sp>
      <p:sp>
        <p:nvSpPr>
          <p:cNvPr id="5" name="Tekstvak 4"/>
          <p:cNvSpPr txBox="1"/>
          <p:nvPr/>
        </p:nvSpPr>
        <p:spPr>
          <a:xfrm>
            <a:off x="2627784" y="1556792"/>
            <a:ext cx="1352550" cy="400110"/>
          </a:xfrm>
          <a:prstGeom prst="rect">
            <a:avLst/>
          </a:prstGeom>
          <a:noFill/>
        </p:spPr>
        <p:txBody>
          <a:bodyPr wrap="none" rtlCol="0">
            <a:spAutoFit/>
          </a:bodyPr>
          <a:lstStyle/>
          <a:p>
            <a:r>
              <a:rPr lang="nl-NL" sz="2000" b="1" dirty="0">
                <a:solidFill>
                  <a:srgbClr val="FF0000"/>
                </a:solidFill>
              </a:rPr>
              <a:t>Voorbeeld</a:t>
            </a:r>
            <a:r>
              <a:rPr lang="nl-NL" dirty="0">
                <a:solidFill>
                  <a:srgbClr val="0000FF"/>
                </a:solidFill>
              </a:rPr>
              <a:t>:</a:t>
            </a:r>
          </a:p>
        </p:txBody>
      </p:sp>
      <p:sp>
        <p:nvSpPr>
          <p:cNvPr id="6" name="Tekstvak 5">
            <a:extLst>
              <a:ext uri="{FF2B5EF4-FFF2-40B4-BE49-F238E27FC236}">
                <a16:creationId xmlns:a16="http://schemas.microsoft.com/office/drawing/2014/main" id="{BB992D02-654A-4770-A21A-34C9837DE5F5}"/>
              </a:ext>
            </a:extLst>
          </p:cNvPr>
          <p:cNvSpPr txBox="1"/>
          <p:nvPr/>
        </p:nvSpPr>
        <p:spPr>
          <a:xfrm>
            <a:off x="8820472" y="6495147"/>
            <a:ext cx="174311" cy="246221"/>
          </a:xfrm>
          <a:prstGeom prst="rect">
            <a:avLst/>
          </a:prstGeom>
          <a:noFill/>
        </p:spPr>
        <p:txBody>
          <a:bodyPr wrap="square" rtlCol="0">
            <a:spAutoFit/>
          </a:bodyPr>
          <a:lstStyle/>
          <a:p>
            <a:r>
              <a:rPr lang="nl-NL" sz="1000" dirty="0">
                <a:solidFill>
                  <a:schemeClr val="bg1">
                    <a:lumMod val="65000"/>
                  </a:schemeClr>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1103</Words>
  <Application>Microsoft Office PowerPoint</Application>
  <PresentationFormat>Diavoorstelling (4:3)</PresentationFormat>
  <Paragraphs>146</Paragraphs>
  <Slides>27</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Brush Script MT</vt:lpstr>
      <vt:lpstr>Calibri</vt:lpstr>
      <vt:lpstr>Roboto</vt:lpstr>
      <vt:lpstr>Office-thema</vt:lpstr>
      <vt:lpstr>bij de NLP-vervolgcursus  “Je ongekende vermogens nog beter leren kennen”</vt:lpstr>
      <vt:lpstr>Zonnestraaltjes</vt:lpstr>
      <vt:lpstr>Open Frame</vt:lpstr>
      <vt:lpstr>Werken met onbewuste delen</vt:lpstr>
      <vt:lpstr>Gestalt therapie</vt:lpstr>
      <vt:lpstr>Gestalt therapie</vt:lpstr>
      <vt:lpstr>Gestalt therapie</vt:lpstr>
      <vt:lpstr>Bewust en Onbewust</vt:lpstr>
      <vt:lpstr>Delen bestaan op alle neurologische niveaus</vt:lpstr>
      <vt:lpstr>Wat zijn delen?</vt:lpstr>
      <vt:lpstr>Onbewuste delen</vt:lpstr>
      <vt:lpstr>Onbewuste delen</vt:lpstr>
      <vt:lpstr>Onbewuste delen zijn ontstaan uit dezelfde bron, je kunt ze dus ook weer samenvoegen tot één geheel.</vt:lpstr>
      <vt:lpstr>PowerPoint-presentatie</vt:lpstr>
      <vt:lpstr>PowerPoint-presentatie</vt:lpstr>
      <vt:lpstr>Visual Squash:  Het integreren van delen</vt:lpstr>
      <vt:lpstr>Het Integreren van delen op het niveau van de hoogste intentie</vt:lpstr>
      <vt:lpstr>Beide delen laten samensmelten</vt:lpstr>
      <vt:lpstr>Hoe ziet het geheel er uit?</vt:lpstr>
      <vt:lpstr>Een metafoor is ……..</vt:lpstr>
      <vt:lpstr>Metaforen helpen ………</vt:lpstr>
      <vt:lpstr>PowerPoint-presentatie</vt:lpstr>
      <vt:lpstr>Metaforen en het onbewuste</vt:lpstr>
      <vt:lpstr>Metaforen in NLP</vt:lpstr>
      <vt:lpstr>Helende Metaforen</vt:lpstr>
      <vt:lpstr>Het uitkomende ei</vt:lpstr>
      <vt:lpstr>Aan het voeteneinde van  je ( eigen) kinderbed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Werken met onbewuste delen</dc:title>
  <dc:creator>Sytse Tjallingii</dc:creator>
  <cp:lastModifiedBy>sytse tjallingii</cp:lastModifiedBy>
  <cp:revision>65</cp:revision>
  <dcterms:created xsi:type="dcterms:W3CDTF">2013-03-11T11:18:59Z</dcterms:created>
  <dcterms:modified xsi:type="dcterms:W3CDTF">2019-11-19T16:47:24Z</dcterms:modified>
</cp:coreProperties>
</file>