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9"/>
  </p:notesMasterIdLst>
  <p:sldIdLst>
    <p:sldId id="259" r:id="rId2"/>
    <p:sldId id="466" r:id="rId3"/>
    <p:sldId id="321" r:id="rId4"/>
    <p:sldId id="334" r:id="rId5"/>
    <p:sldId id="287" r:id="rId6"/>
    <p:sldId id="288" r:id="rId7"/>
    <p:sldId id="289" r:id="rId8"/>
    <p:sldId id="290" r:id="rId9"/>
    <p:sldId id="302" r:id="rId10"/>
    <p:sldId id="318" r:id="rId11"/>
    <p:sldId id="284" r:id="rId12"/>
    <p:sldId id="282" r:id="rId13"/>
    <p:sldId id="283" r:id="rId14"/>
    <p:sldId id="285" r:id="rId15"/>
    <p:sldId id="286" r:id="rId16"/>
    <p:sldId id="293" r:id="rId17"/>
    <p:sldId id="294" r:id="rId18"/>
    <p:sldId id="303" r:id="rId19"/>
    <p:sldId id="304" r:id="rId20"/>
    <p:sldId id="314" r:id="rId21"/>
    <p:sldId id="317" r:id="rId22"/>
    <p:sldId id="316" r:id="rId23"/>
    <p:sldId id="315" r:id="rId24"/>
    <p:sldId id="268" r:id="rId25"/>
    <p:sldId id="307" r:id="rId26"/>
    <p:sldId id="270" r:id="rId27"/>
    <p:sldId id="310" r:id="rId28"/>
    <p:sldId id="308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EA00"/>
    <a:srgbClr val="FF2F2F"/>
    <a:srgbClr val="FF3737"/>
    <a:srgbClr val="EF71E0"/>
    <a:srgbClr val="8CADD4"/>
    <a:srgbClr val="9CE389"/>
    <a:srgbClr val="71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8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5.wdp"/><Relationship Id="rId3" Type="http://schemas.openxmlformats.org/officeDocument/2006/relationships/image" Target="../media/image38.jpeg"/><Relationship Id="rId7" Type="http://schemas.microsoft.com/office/2007/relationships/hdphoto" Target="../media/hdphoto3.wdp"/><Relationship Id="rId12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jpeg"/><Relationship Id="rId5" Type="http://schemas.microsoft.com/office/2007/relationships/hdphoto" Target="../media/hdphoto2.wdp"/><Relationship Id="rId10" Type="http://schemas.openxmlformats.org/officeDocument/2006/relationships/image" Target="../media/image42.jpeg"/><Relationship Id="rId4" Type="http://schemas.openxmlformats.org/officeDocument/2006/relationships/image" Target="../media/image39.png"/><Relationship Id="rId9" Type="http://schemas.microsoft.com/office/2007/relationships/hdphoto" Target="../media/hdphoto4.wdp"/><Relationship Id="rId1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07503" y="5088009"/>
            <a:ext cx="8928992" cy="10801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leren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kennen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371600" y="60932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Najaar 2019 Week 6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2B0E2A42-2C7E-48EC-A2EE-837B357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5839"/>
          <a:stretch/>
        </p:blipFill>
        <p:spPr>
          <a:xfrm>
            <a:off x="1763942" y="6075"/>
            <a:ext cx="5616115" cy="515676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DA01084-C1EA-4B46-906A-D46839F6CE86}"/>
              </a:ext>
            </a:extLst>
          </p:cNvPr>
          <p:cNvSpPr/>
          <p:nvPr/>
        </p:nvSpPr>
        <p:spPr>
          <a:xfrm rot="20961107">
            <a:off x="539552" y="2228185"/>
            <a:ext cx="86044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15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Welkom</a:t>
            </a:r>
            <a:endParaRPr lang="nl-NL" sz="115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907704" y="-99392"/>
            <a:ext cx="429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70C0"/>
                </a:solidFill>
              </a:rPr>
              <a:t>Ketting Ankeren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77751"/>
              </p:ext>
            </p:extLst>
          </p:nvPr>
        </p:nvGraphicFramePr>
        <p:xfrm>
          <a:off x="35496" y="1700808"/>
          <a:ext cx="8892480" cy="1770873"/>
        </p:xfrm>
        <a:graphic>
          <a:graphicData uri="http://schemas.openxmlformats.org/drawingml/2006/table">
            <a:tbl>
              <a:tblPr/>
              <a:tblGrid>
                <a:gridCol w="309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27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Mijn HOS en GS:</a:t>
                      </a:r>
                      <a:endParaRPr lang="nl-NL" sz="2400" noProof="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noProof="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400" noProof="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Uitdagende</a:t>
                      </a:r>
                      <a:r>
                        <a:rPr lang="nl-NL" sz="2400" baseline="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situatie: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Mijn voorbeeld met de </a:t>
                      </a:r>
                      <a:r>
                        <a:rPr lang="nl-NL" sz="2400" b="1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uidige</a:t>
                      </a:r>
                      <a:r>
                        <a:rPr lang="nl-NL" sz="2400" baseline="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ngewenste Stemming (</a:t>
                      </a: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HOS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Mijn </a:t>
                      </a: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ewenste </a:t>
                      </a: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temming (</a:t>
                      </a: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GS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 voor de toekomst: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0528" y="956051"/>
            <a:ext cx="8747448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1 Schrijf jouw </a:t>
            </a:r>
            <a:r>
              <a:rPr lang="nl-NL" sz="2000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eigen 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situaties: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72989"/>
              </p:ext>
            </p:extLst>
          </p:nvPr>
        </p:nvGraphicFramePr>
        <p:xfrm>
          <a:off x="35496" y="3717032"/>
          <a:ext cx="8892480" cy="1463040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noProof="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Voorbeeld: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Een ontmoeting met iemand voor</a:t>
                      </a:r>
                      <a:r>
                        <a:rPr lang="nl-NL" sz="2400" baseline="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wie ik bang ben</a:t>
                      </a:r>
                      <a:endParaRPr lang="nl-NL" sz="2400" noProof="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noProof="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bang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noProof="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moedig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645091C-FED2-495B-BBA9-B0C3CBFCB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02417"/>
              </p:ext>
            </p:extLst>
          </p:nvPr>
        </p:nvGraphicFramePr>
        <p:xfrm>
          <a:off x="35496" y="5373216"/>
          <a:ext cx="8892480" cy="1371600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noProof="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Jouw keus: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0" noProof="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(zie blz 41 handboek)</a:t>
                      </a:r>
                      <a:endParaRPr lang="nl-NL" sz="2400" b="0" noProof="0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400" b="1" noProof="0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400" b="1" noProof="0" dirty="0">
                        <a:solidFill>
                          <a:srgbClr val="0000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NL" sz="2400" b="1" kern="1200" noProof="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GS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D4199205-7C36-4A8B-BFB9-9935170FCE54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DD79-169F-4597-8068-C0D66787EBA4}" type="slidenum">
              <a:rPr lang="nl-NL"/>
              <a:pPr/>
              <a:t>11</a:t>
            </a:fld>
            <a:endParaRPr lang="nl-NL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8680"/>
            <a:ext cx="4800600" cy="1143000"/>
          </a:xfrm>
        </p:spPr>
        <p:txBody>
          <a:bodyPr>
            <a:normAutofit lnSpcReduction="10000"/>
          </a:bodyPr>
          <a:lstStyle/>
          <a:p>
            <a:r>
              <a:rPr lang="nl-NL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Ankeren =</a:t>
            </a:r>
            <a:endParaRPr lang="nl-NL" sz="72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319463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9221" name="Picture 5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6200"/>
            <a:ext cx="2407568" cy="2801201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Grp="1" noChangeArrowheads="1"/>
          </p:cNvSpPr>
          <p:nvPr>
            <p:ph type="ctrTitle"/>
          </p:nvPr>
        </p:nvSpPr>
        <p:spPr>
          <a:xfrm>
            <a:off x="179512" y="2420888"/>
            <a:ext cx="6143600" cy="1486272"/>
          </a:xfrm>
          <a:solidFill>
            <a:srgbClr val="FFFFFF"/>
          </a:solidFill>
          <a:ln/>
        </p:spPr>
        <p:txBody>
          <a:bodyPr>
            <a:noAutofit/>
          </a:bodyPr>
          <a:lstStyle/>
          <a:p>
            <a:pPr algn="l" eaLnBrk="0" hangingPunct="0"/>
            <a:r>
              <a:rPr lang="nl-NL" sz="5400" b="1" dirty="0">
                <a:solidFill>
                  <a:srgbClr val="FF0000"/>
                </a:solidFill>
                <a:latin typeface="Arial" charset="0"/>
              </a:rPr>
              <a:t>Anker plaatsen en afvuren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536" y="4293096"/>
            <a:ext cx="8382000" cy="16561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nl-NL" sz="4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Je vuurt het anker af als je deze stemming wilt oproepen.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DDEA156-608A-453B-BE97-5FD3CB6B7517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2994-9EB7-4577-A482-0FAF771C4F0C}" type="slidenum">
              <a:rPr lang="nl-NL"/>
              <a:pPr/>
              <a:t>12</a:t>
            </a:fld>
            <a:endParaRPr lang="nl-N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861048"/>
            <a:ext cx="8659688" cy="1967880"/>
          </a:xfrm>
        </p:spPr>
        <p:txBody>
          <a:bodyPr>
            <a:noAutofit/>
          </a:bodyPr>
          <a:lstStyle/>
          <a:p>
            <a:pPr algn="l"/>
            <a:r>
              <a:rPr lang="nl-NL" sz="36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Je krijgt jouw hulpbron beschikbaar als jij dat nodig hebt.</a:t>
            </a:r>
            <a:endParaRPr lang="nl-NL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032" y="990600"/>
            <a:ext cx="6228184" cy="926232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Waarom </a:t>
            </a:r>
            <a:r>
              <a:rPr lang="nl-NL" sz="5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ankeren?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19463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5366" name="Picture 6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76200"/>
            <a:ext cx="2505075" cy="2914650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582B7F4-8689-4EF6-AEB4-EC00FA4C3125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7C06-914D-43AD-AD5C-A09A16A82A8F}" type="slidenum">
              <a:rPr lang="nl-NL"/>
              <a:pPr/>
              <a:t>13</a:t>
            </a:fld>
            <a:endParaRPr lang="nl-N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6696744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l-NL" sz="7200" b="1" dirty="0">
                <a:latin typeface="Arial" charset="0"/>
                <a:cs typeface="Arial" charset="0"/>
              </a:rPr>
              <a:t>Een</a:t>
            </a:r>
            <a:r>
              <a:rPr lang="nl-NL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NLP anker =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>
                <a:cs typeface="Times New Roman" pitchFamily="18" charset="0"/>
              </a:rPr>
              <a:t>Wat? 1 </a:t>
            </a:r>
          </a:p>
        </p:txBody>
      </p:sp>
      <p:pic>
        <p:nvPicPr>
          <p:cNvPr id="8196" name="Picture 4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76200"/>
            <a:ext cx="2505075" cy="291465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76200" y="2924944"/>
            <a:ext cx="8610600" cy="1440160"/>
          </a:xfrm>
          <a:solidFill>
            <a:srgbClr val="FFFFFF"/>
          </a:solidFill>
          <a:ln/>
        </p:spPr>
        <p:txBody>
          <a:bodyPr>
            <a:noAutofit/>
          </a:bodyPr>
          <a:lstStyle/>
          <a:p>
            <a:pPr eaLnBrk="0" hangingPunct="0"/>
            <a:r>
              <a:rPr lang="nl-NL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Specifieke stimulus, die een hulpbron (positieve emotie) opwekt.</a:t>
            </a:r>
            <a:endParaRPr lang="nl-NL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66464" y="5085184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15900" algn="l"/>
              </a:tabLst>
            </a:pPr>
            <a:r>
              <a:rPr lang="nl-NL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Voorbeeld: </a:t>
            </a:r>
            <a:endParaRPr lang="nl-NL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nl-NL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Een druk op een knokkel </a:t>
            </a:r>
          </a:p>
          <a:p>
            <a:pPr eaLnBrk="0" hangingPunct="0">
              <a:tabLst>
                <a:tab pos="215900" algn="l"/>
              </a:tabLst>
            </a:pPr>
            <a:r>
              <a:rPr lang="pt-B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kan zelfvertrouwen opwekken</a:t>
            </a:r>
            <a:r>
              <a:rPr lang="nl-NL" sz="1050" dirty="0">
                <a:solidFill>
                  <a:srgbClr val="0000FF"/>
                </a:solidFill>
              </a:rPr>
              <a:t> </a:t>
            </a:r>
            <a:endParaRPr lang="nl-NL" sz="1200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76467"/>
            <a:ext cx="2133940" cy="2081533"/>
          </a:xfrm>
          <a:prstGeom prst="rect">
            <a:avLst/>
          </a:prstGeom>
          <a:noFill/>
        </p:spPr>
      </p:pic>
      <p:sp>
        <p:nvSpPr>
          <p:cNvPr id="10" name="PIJL-OMLAAG 9"/>
          <p:cNvSpPr/>
          <p:nvPr/>
        </p:nvSpPr>
        <p:spPr>
          <a:xfrm>
            <a:off x="7380312" y="4365104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D94AFA2-74F5-4F59-9B0F-5AF19641C721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7" grpId="0" animBg="1"/>
      <p:bldP spid="819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F7E8-331B-45FD-9293-46A8AFEBEE16}" type="slidenum">
              <a:rPr lang="nl-NL"/>
              <a:pPr/>
              <a:t>14</a:t>
            </a:fld>
            <a:endParaRPr lang="nl-N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6324600" cy="190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sz="7200" b="1">
                <a:solidFill>
                  <a:srgbClr val="FF0000"/>
                </a:solidFill>
                <a:latin typeface="Arial" charset="0"/>
                <a:cs typeface="Arial" charset="0"/>
              </a:rPr>
              <a:t>4 sleutels bij a</a:t>
            </a:r>
            <a:r>
              <a:rPr lang="nl-NL" sz="7200" b="1">
                <a:solidFill>
                  <a:srgbClr val="FF0000"/>
                </a:solidFill>
                <a:latin typeface="Arial" charset="0"/>
                <a:cs typeface="Arial" charset="0"/>
              </a:rPr>
              <a:t>nkeren </a:t>
            </a:r>
            <a:endParaRPr lang="nl-NL" sz="72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19463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1269" name="Picture 5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76200"/>
            <a:ext cx="2505075" cy="29146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9067800" cy="2888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4163" eaLnBrk="0" hangingPunct="0">
              <a:tabLst>
                <a:tab pos="850900" algn="l"/>
              </a:tabLst>
            </a:pP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1.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Intensiteit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 (zie grafiek)</a:t>
            </a:r>
            <a:endParaRPr lang="nl-NL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284163" eaLnBrk="0" hangingPunct="0">
              <a:tabLst>
                <a:tab pos="850900" algn="l"/>
              </a:tabLst>
            </a:pP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2.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Timing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 (zie grafiek)</a:t>
            </a:r>
            <a:endParaRPr lang="nl-NL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284163" eaLnBrk="0" hangingPunct="0">
              <a:tabLst>
                <a:tab pos="850900" algn="l"/>
              </a:tabLst>
            </a:pP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3.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Unieke stimulus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 (bijv. aanraken van een 								      knokkel)</a:t>
            </a:r>
            <a:endParaRPr lang="nl-NL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284163" eaLnBrk="0" hangingPunct="0">
              <a:tabLst>
                <a:tab pos="850900" algn="l"/>
              </a:tabLst>
            </a:pP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4.</a:t>
            </a:r>
            <a:r>
              <a:rPr lang="pt-BR" sz="3600" b="1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FF"/>
                </a:solidFill>
                <a:cs typeface="Times New Roman" pitchFamily="18" charset="0"/>
              </a:rPr>
              <a:t>Herhaling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BB70BAA-DCB8-43C8-994A-838B592C3B7F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A6C-DAA4-4B7E-ACDB-8FCA87CDF390}" type="slidenum">
              <a:rPr lang="nl-NL"/>
              <a:pPr/>
              <a:t>15</a:t>
            </a:fld>
            <a:endParaRPr lang="nl-NL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77875" y="476672"/>
            <a:ext cx="1588" cy="53546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777875" y="5804322"/>
            <a:ext cx="7988300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347864" y="1155130"/>
            <a:ext cx="72008" cy="29523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860030" y="1155130"/>
            <a:ext cx="1" cy="11521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8028384" y="5816877"/>
            <a:ext cx="111561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nl-NL" sz="3200" b="1" dirty="0">
                <a:solidFill>
                  <a:srgbClr val="0000FF"/>
                </a:solidFill>
                <a:latin typeface="Arial" charset="0"/>
              </a:rPr>
              <a:t>tijd</a:t>
            </a:r>
            <a:endParaRPr lang="nl-NL" sz="3200" dirty="0">
              <a:solidFill>
                <a:srgbClr val="0000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34977" y="1154113"/>
            <a:ext cx="553998" cy="3295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/>
            <a:r>
              <a:rPr lang="nl-NL" sz="3600" b="1" dirty="0">
                <a:solidFill>
                  <a:srgbClr val="0000FF"/>
                </a:solidFill>
                <a:latin typeface="Arial" charset="0"/>
              </a:rPr>
              <a:t>intensiteit</a:t>
            </a:r>
            <a:endParaRPr lang="nl-NL" sz="3600" dirty="0">
              <a:solidFill>
                <a:srgbClr val="0000FF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35696" y="939106"/>
            <a:ext cx="1427163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nl-NL" sz="3600" b="1">
                <a:solidFill>
                  <a:srgbClr val="FF0000"/>
                </a:solidFill>
                <a:latin typeface="Arial" charset="0"/>
              </a:rPr>
              <a:t>begin</a:t>
            </a:r>
            <a:endParaRPr lang="nl-NL" sz="36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2727" y="867098"/>
            <a:ext cx="987425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nl-NL" sz="3600" b="1" dirty="0">
                <a:solidFill>
                  <a:srgbClr val="FF0000"/>
                </a:solidFill>
                <a:latin typeface="Arial" charset="0"/>
              </a:rPr>
              <a:t>eind</a:t>
            </a:r>
            <a:endParaRPr lang="nl-NL" sz="3600" dirty="0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347864" y="1155130"/>
            <a:ext cx="15121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835696" y="-27384"/>
            <a:ext cx="390683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nl-NL" sz="4800" b="1" dirty="0">
                <a:solidFill>
                  <a:srgbClr val="FF0000"/>
                </a:solidFill>
                <a:latin typeface="Arial" charset="0"/>
              </a:rPr>
              <a:t>Ankeren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405188" y="4204841"/>
            <a:ext cx="14684" cy="1651844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843463" y="2276872"/>
            <a:ext cx="1587" cy="35798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05600" y="3594522"/>
            <a:ext cx="25654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3600" b="1">
                <a:solidFill>
                  <a:srgbClr val="0000FF"/>
                </a:solidFill>
                <a:latin typeface="Arial" charset="0"/>
              </a:rPr>
              <a:t>stemming</a:t>
            </a:r>
          </a:p>
        </p:txBody>
      </p:sp>
      <p:pic>
        <p:nvPicPr>
          <p:cNvPr id="14356" name="Picture 20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76200"/>
            <a:ext cx="2505075" cy="2914650"/>
          </a:xfrm>
          <a:prstGeom prst="rect">
            <a:avLst/>
          </a:prstGeom>
          <a:noFill/>
        </p:spPr>
      </p:pic>
      <p:pic>
        <p:nvPicPr>
          <p:cNvPr id="21" name="Afbeelding 20" descr="grafiek1ehelf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600" y="2307258"/>
            <a:ext cx="3827245" cy="3600400"/>
          </a:xfrm>
          <a:prstGeom prst="rect">
            <a:avLst/>
          </a:prstGeom>
        </p:spPr>
      </p:pic>
      <p:pic>
        <p:nvPicPr>
          <p:cNvPr id="22" name="Afbeelding 21" descr="grafiek2ehelf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0032" y="2307258"/>
            <a:ext cx="3815186" cy="3535084"/>
          </a:xfrm>
          <a:prstGeom prst="rect">
            <a:avLst/>
          </a:prstGeom>
        </p:spPr>
      </p:pic>
      <p:sp>
        <p:nvSpPr>
          <p:cNvPr id="23" name="PIJL-RECHTS 22"/>
          <p:cNvSpPr/>
          <p:nvPr/>
        </p:nvSpPr>
        <p:spPr>
          <a:xfrm>
            <a:off x="467544" y="6165304"/>
            <a:ext cx="8064896" cy="692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nl-NL" b="1" dirty="0"/>
              <a:t>Levendige herinnering met Gewenste Stemming vertellen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49E880E-933A-47A9-AA22-982B3D29E44E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3" grpId="0" animBg="1"/>
      <p:bldP spid="14354" grpId="0" animBg="1"/>
      <p:bldP spid="14355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Stappen bij Ankeren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Neem een levendige ervaring met de </a:t>
            </a:r>
            <a:r>
              <a:rPr lang="nl-NL" b="1" dirty="0">
                <a:solidFill>
                  <a:srgbClr val="FF0000"/>
                </a:solidFill>
              </a:rPr>
              <a:t>G</a:t>
            </a:r>
            <a:r>
              <a:rPr lang="nl-NL" dirty="0">
                <a:solidFill>
                  <a:srgbClr val="0000FF"/>
                </a:solidFill>
              </a:rPr>
              <a:t>ewenste </a:t>
            </a:r>
            <a:r>
              <a:rPr lang="nl-NL" b="1" dirty="0">
                <a:solidFill>
                  <a:srgbClr val="FF0000"/>
                </a:solidFill>
              </a:rPr>
              <a:t>S</a:t>
            </a:r>
            <a:r>
              <a:rPr lang="nl-NL" dirty="0">
                <a:solidFill>
                  <a:srgbClr val="0000FF"/>
                </a:solidFill>
              </a:rPr>
              <a:t>temming (=bron, bijv. kracht)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Raak knokkel 4 aan (specifieke stimulus) voor het hoogtepunt, stop op het hoogtepunt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Break State)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Herhaal 1, 2 en 3 voor verschillende bronnen (bijv. kracht, humor, zelfvertrouwen) of dezelfde bron ( bijv. 3 x kracht) met de </a:t>
            </a:r>
            <a:r>
              <a:rPr lang="nl-NL" b="1" dirty="0">
                <a:solidFill>
                  <a:srgbClr val="FF0000"/>
                </a:solidFill>
              </a:rPr>
              <a:t>G</a:t>
            </a:r>
            <a:r>
              <a:rPr lang="nl-NL" dirty="0">
                <a:solidFill>
                  <a:srgbClr val="0000FF"/>
                </a:solidFill>
              </a:rPr>
              <a:t>ewenste </a:t>
            </a:r>
            <a:r>
              <a:rPr lang="nl-NL" b="1" dirty="0">
                <a:solidFill>
                  <a:srgbClr val="FF0000"/>
                </a:solidFill>
              </a:rPr>
              <a:t>S</a:t>
            </a:r>
            <a:r>
              <a:rPr lang="nl-NL" dirty="0">
                <a:solidFill>
                  <a:srgbClr val="0000FF"/>
                </a:solidFill>
              </a:rPr>
              <a:t>temmingen.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61E0F74-992D-44AF-880D-6264FE6DCA1D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Stappen bij Ketting Ankeren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Ketting Ankeren is een techniek als de </a:t>
            </a:r>
            <a:r>
              <a:rPr lang="nl-NL" sz="2400" b="1" dirty="0">
                <a:solidFill>
                  <a:srgbClr val="FF0000"/>
                </a:solidFill>
              </a:rPr>
              <a:t>HOS</a:t>
            </a:r>
            <a:r>
              <a:rPr lang="nl-NL" sz="2400" dirty="0">
                <a:solidFill>
                  <a:srgbClr val="0000FF"/>
                </a:solidFill>
              </a:rPr>
              <a:t> (</a:t>
            </a:r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dirty="0">
                <a:solidFill>
                  <a:srgbClr val="0000FF"/>
                </a:solidFill>
              </a:rPr>
              <a:t>uidige </a:t>
            </a:r>
            <a:r>
              <a:rPr lang="nl-NL" sz="2400" b="1" dirty="0">
                <a:solidFill>
                  <a:srgbClr val="FF0000"/>
                </a:solidFill>
              </a:rPr>
              <a:t>O</a:t>
            </a:r>
            <a:r>
              <a:rPr lang="nl-NL" sz="2400" dirty="0">
                <a:solidFill>
                  <a:srgbClr val="0000FF"/>
                </a:solidFill>
              </a:rPr>
              <a:t>ngewenste </a:t>
            </a:r>
            <a:r>
              <a:rPr lang="nl-NL" sz="2400" b="1" dirty="0">
                <a:solidFill>
                  <a:srgbClr val="FF0000"/>
                </a:solidFill>
              </a:rPr>
              <a:t>S</a:t>
            </a:r>
            <a:r>
              <a:rPr lang="nl-NL" sz="2400" dirty="0">
                <a:solidFill>
                  <a:srgbClr val="0000FF"/>
                </a:solidFill>
              </a:rPr>
              <a:t>temming) erg ver van de </a:t>
            </a:r>
            <a:r>
              <a:rPr lang="nl-NL" sz="2400" b="1" dirty="0">
                <a:solidFill>
                  <a:srgbClr val="FF0000"/>
                </a:solidFill>
              </a:rPr>
              <a:t>GS</a:t>
            </a:r>
            <a:r>
              <a:rPr lang="nl-NL" sz="2400" dirty="0">
                <a:solidFill>
                  <a:srgbClr val="0000FF"/>
                </a:solidFill>
              </a:rPr>
              <a:t> (</a:t>
            </a:r>
            <a:r>
              <a:rPr lang="nl-NL" sz="2400" b="1" dirty="0">
                <a:solidFill>
                  <a:srgbClr val="FF0000"/>
                </a:solidFill>
              </a:rPr>
              <a:t>G</a:t>
            </a:r>
            <a:r>
              <a:rPr lang="nl-NL" sz="2400" dirty="0">
                <a:solidFill>
                  <a:srgbClr val="0000FF"/>
                </a:solidFill>
              </a:rPr>
              <a:t>ewenste </a:t>
            </a:r>
            <a:r>
              <a:rPr lang="nl-NL" sz="2400" b="1" dirty="0">
                <a:solidFill>
                  <a:srgbClr val="FF0000"/>
                </a:solidFill>
              </a:rPr>
              <a:t>S</a:t>
            </a:r>
            <a:r>
              <a:rPr lang="nl-NL" sz="2400" dirty="0">
                <a:solidFill>
                  <a:srgbClr val="0000FF"/>
                </a:solidFill>
              </a:rPr>
              <a:t>temming) af ligt.</a:t>
            </a: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Bepaal de </a:t>
            </a:r>
            <a:r>
              <a:rPr lang="nl-NL" sz="2400" b="1" dirty="0">
                <a:solidFill>
                  <a:srgbClr val="FF0000"/>
                </a:solidFill>
              </a:rPr>
              <a:t>HOS</a:t>
            </a:r>
            <a:r>
              <a:rPr lang="nl-NL" sz="2400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Beslis wat de </a:t>
            </a:r>
            <a:r>
              <a:rPr lang="nl-NL" sz="2400" b="1" dirty="0">
                <a:solidFill>
                  <a:srgbClr val="FF0000"/>
                </a:solidFill>
              </a:rPr>
              <a:t>GS</a:t>
            </a:r>
            <a:r>
              <a:rPr lang="nl-NL" sz="2400" dirty="0">
                <a:solidFill>
                  <a:srgbClr val="0000FF"/>
                </a:solidFill>
              </a:rPr>
              <a:t> zal zijn.</a:t>
            </a: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Beslis welke </a:t>
            </a:r>
            <a:r>
              <a:rPr lang="nl-NL" sz="2400" b="1" dirty="0">
                <a:solidFill>
                  <a:srgbClr val="FF0000"/>
                </a:solidFill>
              </a:rPr>
              <a:t>TS</a:t>
            </a:r>
            <a:r>
              <a:rPr lang="nl-NL" sz="2400" dirty="0">
                <a:solidFill>
                  <a:srgbClr val="0000FF"/>
                </a:solidFill>
              </a:rPr>
              <a:t> (</a:t>
            </a:r>
            <a:r>
              <a:rPr lang="nl-NL" sz="2400" b="1" dirty="0">
                <a:solidFill>
                  <a:srgbClr val="FF0000"/>
                </a:solidFill>
              </a:rPr>
              <a:t>T</a:t>
            </a:r>
            <a:r>
              <a:rPr lang="nl-NL" sz="2400" dirty="0">
                <a:solidFill>
                  <a:srgbClr val="0000FF"/>
                </a:solidFill>
              </a:rPr>
              <a:t>ussenliggende </a:t>
            </a:r>
            <a:r>
              <a:rPr lang="nl-NL" sz="2400" b="1" dirty="0">
                <a:solidFill>
                  <a:srgbClr val="FF0000"/>
                </a:solidFill>
              </a:rPr>
              <a:t>S</a:t>
            </a:r>
            <a:r>
              <a:rPr lang="nl-NL" sz="2400" dirty="0">
                <a:solidFill>
                  <a:srgbClr val="0000FF"/>
                </a:solidFill>
              </a:rPr>
              <a:t>temmingen) zullen leiden tot de eindstemming. </a:t>
            </a:r>
          </a:p>
          <a:p>
            <a:pPr>
              <a:buNone/>
            </a:pPr>
            <a:r>
              <a:rPr lang="nl-NL" sz="2400" b="1" dirty="0">
                <a:solidFill>
                  <a:srgbClr val="FF0000"/>
                </a:solidFill>
              </a:rPr>
              <a:t>TS1</a:t>
            </a:r>
            <a:r>
              <a:rPr lang="nl-NL" sz="2400" dirty="0">
                <a:solidFill>
                  <a:srgbClr val="0000FF"/>
                </a:solidFill>
              </a:rPr>
              <a:t> = Welke stemming haalt mij weg van HOS?</a:t>
            </a:r>
          </a:p>
          <a:p>
            <a:pPr>
              <a:buNone/>
            </a:pPr>
            <a:r>
              <a:rPr lang="nl-NL" sz="2400" b="1" dirty="0">
                <a:solidFill>
                  <a:srgbClr val="FF0000"/>
                </a:solidFill>
              </a:rPr>
              <a:t>TS2</a:t>
            </a:r>
            <a:r>
              <a:rPr lang="nl-NL" sz="2400" dirty="0">
                <a:solidFill>
                  <a:srgbClr val="0000FF"/>
                </a:solidFill>
              </a:rPr>
              <a:t> = Welke stemming brengt mij naar GS?</a:t>
            </a:r>
          </a:p>
          <a:p>
            <a:pPr>
              <a:buNone/>
            </a:pP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De individuele ankerketting is:</a:t>
            </a:r>
          </a:p>
        </p:txBody>
      </p:sp>
      <p:sp>
        <p:nvSpPr>
          <p:cNvPr id="5" name="Rechthoek 4"/>
          <p:cNvSpPr/>
          <p:nvPr/>
        </p:nvSpPr>
        <p:spPr>
          <a:xfrm>
            <a:off x="539552" y="5733256"/>
            <a:ext cx="1008112" cy="504056"/>
          </a:xfrm>
          <a:prstGeom prst="rect">
            <a:avLst/>
          </a:prstGeom>
          <a:solidFill>
            <a:srgbClr val="FD0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HOS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2411760" y="5733256"/>
            <a:ext cx="1008112" cy="504056"/>
          </a:xfrm>
          <a:prstGeom prst="rect">
            <a:avLst/>
          </a:prstGeom>
          <a:solidFill>
            <a:srgbClr val="FE9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TS1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4211960" y="5733256"/>
            <a:ext cx="100811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TS2</a:t>
            </a:r>
            <a:endParaRPr lang="nl-NL" b="1" dirty="0"/>
          </a:p>
        </p:txBody>
      </p:sp>
      <p:sp>
        <p:nvSpPr>
          <p:cNvPr id="8" name="Rechthoek 7"/>
          <p:cNvSpPr/>
          <p:nvPr/>
        </p:nvSpPr>
        <p:spPr>
          <a:xfrm>
            <a:off x="5940152" y="5733256"/>
            <a:ext cx="1008112" cy="50405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GS</a:t>
            </a:r>
            <a:endParaRPr lang="nl-NL" b="1" dirty="0"/>
          </a:p>
        </p:txBody>
      </p:sp>
      <p:sp>
        <p:nvSpPr>
          <p:cNvPr id="343" name="Text Box 1513"/>
          <p:cNvSpPr txBox="1">
            <a:spLocks noChangeArrowheads="1"/>
          </p:cNvSpPr>
          <p:nvPr/>
        </p:nvSpPr>
        <p:spPr bwMode="auto">
          <a:xfrm>
            <a:off x="8532440" y="4437112"/>
            <a:ext cx="421085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4" name="Afbeelding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18438"/>
            <a:ext cx="1413860" cy="1379137"/>
          </a:xfrm>
          <a:prstGeom prst="rect">
            <a:avLst/>
          </a:prstGeom>
          <a:noFill/>
        </p:spPr>
      </p:pic>
      <p:cxnSp>
        <p:nvCxnSpPr>
          <p:cNvPr id="346" name="AutoShape 1516"/>
          <p:cNvCxnSpPr>
            <a:cxnSpLocks noChangeShapeType="1"/>
          </p:cNvCxnSpPr>
          <p:nvPr/>
        </p:nvCxnSpPr>
        <p:spPr bwMode="auto">
          <a:xfrm>
            <a:off x="7562253" y="4621298"/>
            <a:ext cx="259663" cy="7375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0" name="AutoShape 1517"/>
          <p:cNvCxnSpPr>
            <a:cxnSpLocks noChangeShapeType="1"/>
          </p:cNvCxnSpPr>
          <p:nvPr/>
        </p:nvCxnSpPr>
        <p:spPr bwMode="auto">
          <a:xfrm>
            <a:off x="7944446" y="4621298"/>
            <a:ext cx="164432" cy="8899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2" name="AutoShape 1518"/>
          <p:cNvCxnSpPr>
            <a:cxnSpLocks noChangeShapeType="1"/>
          </p:cNvCxnSpPr>
          <p:nvPr/>
        </p:nvCxnSpPr>
        <p:spPr bwMode="auto">
          <a:xfrm>
            <a:off x="8353938" y="4621298"/>
            <a:ext cx="635" cy="10125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3" name="AutoShape 1519"/>
          <p:cNvCxnSpPr>
            <a:cxnSpLocks noChangeShapeType="1"/>
          </p:cNvCxnSpPr>
          <p:nvPr/>
        </p:nvCxnSpPr>
        <p:spPr bwMode="auto">
          <a:xfrm flipH="1">
            <a:off x="8533608" y="4869160"/>
            <a:ext cx="142848" cy="8759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Text Box 1513"/>
          <p:cNvSpPr txBox="1">
            <a:spLocks noChangeArrowheads="1"/>
          </p:cNvSpPr>
          <p:nvPr/>
        </p:nvSpPr>
        <p:spPr bwMode="auto">
          <a:xfrm>
            <a:off x="7524328" y="3717032"/>
            <a:ext cx="1204789" cy="360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Knokkels</a:t>
            </a:r>
          </a:p>
        </p:txBody>
      </p:sp>
      <p:sp>
        <p:nvSpPr>
          <p:cNvPr id="18" name="Text Box 1513"/>
          <p:cNvSpPr txBox="1">
            <a:spLocks noChangeArrowheads="1"/>
          </p:cNvSpPr>
          <p:nvPr/>
        </p:nvSpPr>
        <p:spPr bwMode="auto">
          <a:xfrm>
            <a:off x="7020272" y="4293096"/>
            <a:ext cx="556717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513"/>
          <p:cNvSpPr txBox="1">
            <a:spLocks noChangeArrowheads="1"/>
          </p:cNvSpPr>
          <p:nvPr/>
        </p:nvSpPr>
        <p:spPr bwMode="auto">
          <a:xfrm>
            <a:off x="7596336" y="4301480"/>
            <a:ext cx="484709" cy="279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TS1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513"/>
          <p:cNvSpPr txBox="1">
            <a:spLocks noChangeArrowheads="1"/>
          </p:cNvSpPr>
          <p:nvPr/>
        </p:nvSpPr>
        <p:spPr bwMode="auto">
          <a:xfrm>
            <a:off x="8100392" y="4373488"/>
            <a:ext cx="484709" cy="279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TS2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IJL-RECHTS 22"/>
          <p:cNvSpPr/>
          <p:nvPr/>
        </p:nvSpPr>
        <p:spPr>
          <a:xfrm>
            <a:off x="1691680" y="5877272"/>
            <a:ext cx="576064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3491880" y="5877272"/>
            <a:ext cx="576064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292080" y="5877272"/>
            <a:ext cx="576064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109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95" t="6822" r="20088" b="41573"/>
          <a:stretch>
            <a:fillRect/>
          </a:stretch>
        </p:blipFill>
        <p:spPr bwMode="auto">
          <a:xfrm>
            <a:off x="8172400" y="764704"/>
            <a:ext cx="868330" cy="531314"/>
          </a:xfrm>
          <a:prstGeom prst="rect">
            <a:avLst/>
          </a:prstGeom>
          <a:noFill/>
        </p:spPr>
      </p:pic>
      <p:pic>
        <p:nvPicPr>
          <p:cNvPr id="26" name="Afbeelding 1091"/>
          <p:cNvPicPr>
            <a:picLocks noChangeAspect="1" noChangeArrowheads="1"/>
          </p:cNvPicPr>
          <p:nvPr/>
        </p:nvPicPr>
        <p:blipFill>
          <a:blip r:embed="rId3" cstate="print"/>
          <a:srcRect l="22995" r="20088" b="41573"/>
          <a:stretch>
            <a:fillRect/>
          </a:stretch>
        </p:blipFill>
        <p:spPr bwMode="auto">
          <a:xfrm>
            <a:off x="2843808" y="260648"/>
            <a:ext cx="868330" cy="601548"/>
          </a:xfrm>
          <a:prstGeom prst="rect">
            <a:avLst/>
          </a:prstGeom>
          <a:noFill/>
        </p:spPr>
      </p:pic>
      <p:pic>
        <p:nvPicPr>
          <p:cNvPr id="27" name="Afbeelding 1159" descr="ket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513544" cy="173710"/>
          </a:xfrm>
          <a:prstGeom prst="rect">
            <a:avLst/>
          </a:prstGeom>
          <a:noFill/>
        </p:spPr>
      </p:pic>
      <p:pic>
        <p:nvPicPr>
          <p:cNvPr id="28" name="Afbeelding 1091"/>
          <p:cNvPicPr>
            <a:picLocks noChangeAspect="1" noChangeArrowheads="1"/>
          </p:cNvPicPr>
          <p:nvPr/>
        </p:nvPicPr>
        <p:blipFill>
          <a:blip r:embed="rId3" cstate="print"/>
          <a:srcRect l="22995" r="20088" b="41573"/>
          <a:stretch>
            <a:fillRect/>
          </a:stretch>
        </p:blipFill>
        <p:spPr bwMode="auto">
          <a:xfrm>
            <a:off x="15401" y="476672"/>
            <a:ext cx="868330" cy="601548"/>
          </a:xfrm>
          <a:prstGeom prst="rect">
            <a:avLst/>
          </a:prstGeom>
          <a:noFill/>
        </p:spPr>
      </p:pic>
      <p:pic>
        <p:nvPicPr>
          <p:cNvPr id="29" name="Afbeelding 1159" descr="ket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1262">
            <a:off x="701258" y="342967"/>
            <a:ext cx="2504001" cy="161378"/>
          </a:xfrm>
          <a:prstGeom prst="rect">
            <a:avLst/>
          </a:prstGeom>
          <a:noFill/>
        </p:spPr>
      </p:pic>
      <p:pic>
        <p:nvPicPr>
          <p:cNvPr id="30" name="Afbeelding 1091"/>
          <p:cNvPicPr>
            <a:picLocks noChangeAspect="1" noChangeArrowheads="1"/>
          </p:cNvPicPr>
          <p:nvPr/>
        </p:nvPicPr>
        <p:blipFill>
          <a:blip r:embed="rId3" cstate="print"/>
          <a:srcRect l="22995" r="20088" b="41573"/>
          <a:stretch>
            <a:fillRect/>
          </a:stretch>
        </p:blipFill>
        <p:spPr bwMode="auto">
          <a:xfrm>
            <a:off x="5508104" y="260648"/>
            <a:ext cx="868330" cy="601548"/>
          </a:xfrm>
          <a:prstGeom prst="rect">
            <a:avLst/>
          </a:prstGeom>
          <a:noFill/>
        </p:spPr>
      </p:pic>
      <p:pic>
        <p:nvPicPr>
          <p:cNvPr id="31" name="Afbeelding 1159" descr="ket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7830">
            <a:off x="6012160" y="404367"/>
            <a:ext cx="2513544" cy="173710"/>
          </a:xfrm>
          <a:prstGeom prst="rect">
            <a:avLst/>
          </a:prstGeom>
          <a:noFill/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DF6EBE76-D2DE-4097-AA34-557D05636EA6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343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87824" y="1844824"/>
            <a:ext cx="50405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Afbeelding 4"/>
          <p:cNvPicPr>
            <a:picLocks noChangeAspect="1" noChangeArrowheads="1"/>
          </p:cNvPicPr>
          <p:nvPr/>
        </p:nvPicPr>
        <p:blipFill>
          <a:blip r:embed="rId2" cstate="screen"/>
          <a:srcRect l="9178" t="8000" r="10058"/>
          <a:stretch>
            <a:fillRect/>
          </a:stretch>
        </p:blipFill>
        <p:spPr bwMode="auto">
          <a:xfrm>
            <a:off x="1691680" y="3501008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2051720" y="242088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= </a:t>
            </a:r>
            <a:r>
              <a:rPr lang="en-US" sz="2400" dirty="0" err="1">
                <a:solidFill>
                  <a:srgbClr val="0033CC"/>
                </a:solidFill>
              </a:rPr>
              <a:t>HOS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07704" y="0"/>
            <a:ext cx="4290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Ketting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Ankeren</a:t>
            </a:r>
            <a:endParaRPr lang="nl-NL" sz="4800" b="1" dirty="0">
              <a:solidFill>
                <a:srgbClr val="0070C0"/>
              </a:solidFill>
            </a:endParaRPr>
          </a:p>
        </p:txBody>
      </p:sp>
      <p:pic>
        <p:nvPicPr>
          <p:cNvPr id="3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" y="644476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91734" y="1239790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01847" y="1708036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41546">
            <a:off x="941931" y="904330"/>
            <a:ext cx="2470589" cy="1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17917" y="1048553"/>
            <a:ext cx="843673" cy="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80139">
            <a:off x="3133912" y="1052365"/>
            <a:ext cx="2472943" cy="1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60734">
            <a:off x="5567614" y="1314760"/>
            <a:ext cx="2483931" cy="2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820744" y="2420888"/>
            <a:ext cx="495672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27584" y="1340768"/>
            <a:ext cx="432048" cy="4956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1 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292080" y="1700808"/>
            <a:ext cx="50405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059832" y="2564904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067944" y="2953122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80347" y="3241154"/>
            <a:ext cx="443781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691680" y="2348880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1 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4"/>
          <p:cNvCxnSpPr>
            <a:cxnSpLocks noChangeShapeType="1"/>
          </p:cNvCxnSpPr>
          <p:nvPr/>
        </p:nvCxnSpPr>
        <p:spPr bwMode="auto">
          <a:xfrm>
            <a:off x="3419872" y="3140968"/>
            <a:ext cx="213345" cy="414710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6" name="AutoShape 5"/>
          <p:cNvCxnSpPr>
            <a:cxnSpLocks noChangeShapeType="1"/>
          </p:cNvCxnSpPr>
          <p:nvPr/>
        </p:nvCxnSpPr>
        <p:spPr bwMode="auto">
          <a:xfrm flipH="1">
            <a:off x="4189786" y="3396109"/>
            <a:ext cx="94182" cy="608955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7" name="AutoShape 6"/>
          <p:cNvCxnSpPr>
            <a:cxnSpLocks noChangeShapeType="1"/>
          </p:cNvCxnSpPr>
          <p:nvPr/>
        </p:nvCxnSpPr>
        <p:spPr bwMode="auto">
          <a:xfrm>
            <a:off x="1979712" y="2780928"/>
            <a:ext cx="762819" cy="548754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8" name="AutoShape 7"/>
          <p:cNvCxnSpPr>
            <a:cxnSpLocks noChangeShapeType="1"/>
          </p:cNvCxnSpPr>
          <p:nvPr/>
        </p:nvCxnSpPr>
        <p:spPr bwMode="auto">
          <a:xfrm flipH="1">
            <a:off x="4716016" y="3645024"/>
            <a:ext cx="527818" cy="792088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39" name="Tekstvak 38"/>
          <p:cNvSpPr txBox="1"/>
          <p:nvPr/>
        </p:nvSpPr>
        <p:spPr>
          <a:xfrm>
            <a:off x="3430977" y="2564904"/>
            <a:ext cx="85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= </a:t>
            </a:r>
            <a:r>
              <a:rPr lang="en-US" sz="2400" dirty="0" err="1">
                <a:solidFill>
                  <a:srgbClr val="0033CC"/>
                </a:solidFill>
              </a:rPr>
              <a:t>TS1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427984" y="2996952"/>
            <a:ext cx="85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= </a:t>
            </a:r>
            <a:r>
              <a:rPr lang="en-US" sz="2400" dirty="0" err="1">
                <a:solidFill>
                  <a:srgbClr val="0033CC"/>
                </a:solidFill>
              </a:rPr>
              <a:t>TS2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580112" y="3284984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= GS</a:t>
            </a:r>
            <a:endParaRPr lang="nl-NL" sz="2400" dirty="0">
              <a:solidFill>
                <a:srgbClr val="0033CC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580112" y="4766374"/>
            <a:ext cx="3456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3CC"/>
                </a:solidFill>
              </a:rPr>
              <a:t>HOS</a:t>
            </a:r>
            <a:r>
              <a:rPr lang="en-US" sz="2000" b="1" dirty="0">
                <a:solidFill>
                  <a:srgbClr val="0033CC"/>
                </a:solidFill>
              </a:rPr>
              <a:t> -= </a:t>
            </a:r>
            <a:r>
              <a:rPr lang="en-US" sz="2000" b="1" dirty="0" err="1">
                <a:solidFill>
                  <a:srgbClr val="0033CC"/>
                </a:solidFill>
              </a:rPr>
              <a:t>Ongewenste</a:t>
            </a:r>
            <a:r>
              <a:rPr lang="en-US" sz="2000" b="1" dirty="0">
                <a:solidFill>
                  <a:srgbClr val="0033CC"/>
                </a:solidFill>
              </a:rPr>
              <a:t> Stemming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5580112" y="587727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GS -= </a:t>
            </a:r>
            <a:r>
              <a:rPr lang="en-US" sz="2000" b="1" dirty="0" err="1">
                <a:solidFill>
                  <a:srgbClr val="0033CC"/>
                </a:solidFill>
              </a:rPr>
              <a:t>Gewenste</a:t>
            </a:r>
            <a:r>
              <a:rPr lang="en-US" sz="2000" b="1" dirty="0">
                <a:solidFill>
                  <a:srgbClr val="0033CC"/>
                </a:solidFill>
              </a:rPr>
              <a:t> Stemming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580112" y="515719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IS1 -= </a:t>
            </a:r>
            <a:r>
              <a:rPr lang="en-US" sz="2000" b="1" dirty="0" err="1">
                <a:solidFill>
                  <a:srgbClr val="0033CC"/>
                </a:solidFill>
              </a:rPr>
              <a:t>Tussen</a:t>
            </a:r>
            <a:r>
              <a:rPr lang="en-US" sz="2000" b="1" dirty="0">
                <a:solidFill>
                  <a:srgbClr val="0033CC"/>
                </a:solidFill>
              </a:rPr>
              <a:t> Stemming 1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580112" y="551723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IS2 -= </a:t>
            </a:r>
            <a:r>
              <a:rPr lang="en-US" sz="2000" b="1" dirty="0" err="1">
                <a:solidFill>
                  <a:srgbClr val="0033CC"/>
                </a:solidFill>
              </a:rPr>
              <a:t>Tussen</a:t>
            </a:r>
            <a:r>
              <a:rPr lang="en-US" sz="2000" b="1" dirty="0">
                <a:solidFill>
                  <a:srgbClr val="0033CC"/>
                </a:solidFill>
              </a:rPr>
              <a:t> Stemming 2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CFEB3FF4-0DBC-479D-B943-457E86F3E35A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build="p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9" grpId="0" build="p"/>
      <p:bldP spid="40" grpId="0" build="p"/>
      <p:bldP spid="41" grpId="0" build="p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588224" y="5589240"/>
            <a:ext cx="1501775" cy="56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knokkels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1         2         3       4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228184" y="2636912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300192" y="1124744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387926" y="4077072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1825"/>
            <a:ext cx="9144000" cy="5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-43778"/>
            <a:ext cx="9144000" cy="5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Werkblad</a:t>
            </a:r>
            <a:r>
              <a:rPr kumimoji="0" lang="en-US" sz="3600" b="1" i="0" u="none" strike="noStrike" cap="none" normalizeH="0" baseline="0" dirty="0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 voor de </a:t>
            </a:r>
            <a:r>
              <a:rPr kumimoji="0" lang="en-US" sz="3600" b="1" i="0" u="none" strike="noStrike" cap="none" normalizeH="0" baseline="0" dirty="0" err="1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oefening</a:t>
            </a:r>
            <a:r>
              <a:rPr kumimoji="0" lang="en-US" sz="3600" b="1" i="0" u="none" strike="noStrike" cap="none" normalizeH="0" baseline="0" dirty="0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Ketting</a:t>
            </a:r>
            <a:r>
              <a:rPr kumimoji="0" lang="en-US" sz="3600" b="1" i="0" u="none" strike="noStrike" cap="none" normalizeH="0" dirty="0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Ankeren</a:t>
            </a:r>
            <a:endParaRPr kumimoji="0" lang="en-US" sz="3600" b="1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79512" y="2070720"/>
            <a:ext cx="6372200" cy="9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TS1</a:t>
            </a:r>
            <a:r>
              <a:rPr lang="en-US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bmk="_Toc332559515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Tussen</a:t>
            </a:r>
            <a:r>
              <a:rPr kumimoji="0" lang="en-US" sz="2000" b="1" i="0" u="none" strike="noStrike" cap="none" normalizeH="0" baseline="0" dirty="0" bmk="_Toc332559515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Stemming 1 (</a:t>
            </a:r>
            <a:r>
              <a:rPr kumimoji="0" lang="en-US" sz="2000" b="1" i="0" u="none" strike="noStrike" cap="none" normalizeH="0" baseline="0" dirty="0" err="1" bmk="_Toc332559515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gewenst</a:t>
            </a:r>
            <a:r>
              <a:rPr kumimoji="0" lang="en-US" sz="2000" b="1" i="0" u="none" strike="noStrike" cap="none" normalizeH="0" baseline="0" dirty="0" bmk="_Toc332559515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kumimoji="0" lang="nl-NL" sz="1200" b="0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16024" y="4644581"/>
            <a:ext cx="6228184" cy="10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nl-NL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nl-NL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Gewenste</a:t>
            </a:r>
            <a:r>
              <a:rPr kumimoji="0" lang="en-US" sz="2000" b="1" i="0" u="none" strike="noStrike" cap="none" normalizeH="0" baseline="0" dirty="0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Stemming in de </a:t>
            </a:r>
            <a:r>
              <a:rPr kumimoji="0" lang="en-US" sz="2000" b="1" i="0" u="none" strike="noStrike" cap="none" normalizeH="0" baseline="0" dirty="0" err="1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eind</a:t>
            </a:r>
            <a:r>
              <a:rPr kumimoji="0" lang="en-US" sz="2000" b="1" i="0" u="none" strike="noStrike" cap="none" normalizeH="0" baseline="0" dirty="0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fase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77036" y="921494"/>
            <a:ext cx="5936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</a:t>
            </a:r>
            <a:r>
              <a:rPr lang="en-US" b="1" dirty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bmk="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Ongewenste</a:t>
            </a:r>
            <a:r>
              <a:rPr lang="en-US" b="1" dirty="0" bmk="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Stemming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lang="nl-NL" sz="1100" dirty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16024" y="3429000"/>
            <a:ext cx="6228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TS2</a:t>
            </a:r>
            <a:r>
              <a:rPr lang="en-US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bmk="_Toc332559515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Tussen</a:t>
            </a:r>
            <a:r>
              <a:rPr lang="en-US" b="1" dirty="0" bmk="_Toc332559515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Stemming 2 (</a:t>
            </a:r>
            <a:r>
              <a:rPr lang="en-US" b="1" dirty="0" err="1" bmk="_Toc332559515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gewenst</a:t>
            </a:r>
            <a:r>
              <a:rPr lang="en-US" b="1" dirty="0" bmk="_Toc332559515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bmk="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lang="nl-NL" sz="1100" dirty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100" dirty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Afbeelding 4"/>
          <p:cNvPicPr>
            <a:picLocks noChangeAspect="1" noChangeArrowheads="1"/>
          </p:cNvPicPr>
          <p:nvPr/>
        </p:nvPicPr>
        <p:blipFill>
          <a:blip r:embed="rId2" cstate="screen"/>
          <a:srcRect l="9178" t="8000" r="10058"/>
          <a:stretch>
            <a:fillRect/>
          </a:stretch>
        </p:blipFill>
        <p:spPr bwMode="auto">
          <a:xfrm>
            <a:off x="6156176" y="5954627"/>
            <a:ext cx="1728192" cy="180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7631C24-461E-4156-993E-29D8A37BB3E1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2771" grpId="0" animBg="1"/>
      <p:bldP spid="32772" grpId="0" animBg="1"/>
      <p:bldP spid="32773" grpId="0" animBg="1"/>
      <p:bldP spid="32776" grpId="0"/>
      <p:bldP spid="32778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13589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F63CC28-5D74-486D-9D37-9B1F5E18CB5B}"/>
              </a:ext>
            </a:extLst>
          </p:cNvPr>
          <p:cNvSpPr/>
          <p:nvPr/>
        </p:nvSpPr>
        <p:spPr>
          <a:xfrm>
            <a:off x="8714032" y="4989147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Veranderen van submodaliteiten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Werken met het veranderen van submodaliteiten van je interne voorstelling</a:t>
            </a:r>
          </a:p>
        </p:txBody>
      </p:sp>
      <p:pic>
        <p:nvPicPr>
          <p:cNvPr id="2051" name="Afbeelding 1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880320" cy="3795099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484784"/>
            <a:ext cx="3275856" cy="101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nl-NL" sz="20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Visuele submodaliteiten</a:t>
            </a:r>
            <a:endParaRPr kumimoji="0" lang="nl-NL" sz="200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Locatie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Afbeelding 1176"/>
          <p:cNvPicPr>
            <a:picLocks noChangeAspect="1" noChangeArrowheads="1"/>
          </p:cNvPicPr>
          <p:nvPr/>
        </p:nvPicPr>
        <p:blipFill>
          <a:blip r:embed="rId2" cstate="print"/>
          <a:srcRect l="14601" t="59100" r="41597"/>
          <a:stretch>
            <a:fillRect/>
          </a:stretch>
        </p:blipFill>
        <p:spPr bwMode="auto">
          <a:xfrm>
            <a:off x="1763687" y="3112149"/>
            <a:ext cx="1261637" cy="1552189"/>
          </a:xfrm>
          <a:prstGeom prst="rect">
            <a:avLst/>
          </a:prstGeom>
          <a:noFill/>
        </p:spPr>
      </p:pic>
      <p:pic>
        <p:nvPicPr>
          <p:cNvPr id="18" name="Afbeelding 1176"/>
          <p:cNvPicPr>
            <a:picLocks noChangeAspect="1" noChangeArrowheads="1"/>
          </p:cNvPicPr>
          <p:nvPr/>
        </p:nvPicPr>
        <p:blipFill>
          <a:blip r:embed="rId2" cstate="print"/>
          <a:srcRect l="14601" t="59100" r="41597"/>
          <a:stretch>
            <a:fillRect/>
          </a:stretch>
        </p:blipFill>
        <p:spPr bwMode="auto">
          <a:xfrm>
            <a:off x="539552" y="3789040"/>
            <a:ext cx="1261637" cy="1552189"/>
          </a:xfrm>
          <a:prstGeom prst="rect">
            <a:avLst/>
          </a:prstGeom>
          <a:noFill/>
        </p:spPr>
      </p:pic>
      <p:sp>
        <p:nvSpPr>
          <p:cNvPr id="19" name="AutoShape 1457"/>
          <p:cNvSpPr>
            <a:spLocks noChangeArrowheads="1"/>
          </p:cNvSpPr>
          <p:nvPr/>
        </p:nvSpPr>
        <p:spPr bwMode="auto">
          <a:xfrm>
            <a:off x="3347864" y="3861048"/>
            <a:ext cx="2242908" cy="847958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 locatie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IJL-RECHTS 19"/>
          <p:cNvSpPr/>
          <p:nvPr/>
        </p:nvSpPr>
        <p:spPr>
          <a:xfrm>
            <a:off x="2987824" y="3140968"/>
            <a:ext cx="4104456" cy="94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1835696" y="4797153"/>
            <a:ext cx="460851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EC080E-B10D-45AB-8FB1-1967D137E150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52" grpId="0" build="p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ru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3862288" cy="3130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Veranderen van submodaliteiten</a:t>
            </a: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4860032" y="4293096"/>
            <a:ext cx="1440160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 formaat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26680" y="1085273"/>
            <a:ext cx="3862288" cy="12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nl-NL" sz="20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Visuele submodaliteiten</a:t>
            </a:r>
            <a:endParaRPr kumimoji="0" lang="nl-NL" sz="200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Locatie</a:t>
            </a: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Formaat van het beeld</a:t>
            </a: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Afbeelding 22" descr="ru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65104"/>
            <a:ext cx="548811" cy="44479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16D1580-CD67-4091-9D44-5ABEA7BF4453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2052" grpId="0" uiExpan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Veranderen van submodaliteiten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23828" y="916002"/>
            <a:ext cx="3096344" cy="15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nl-NL" sz="20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Visuele submodaliteiten</a:t>
            </a:r>
            <a:endParaRPr kumimoji="0" lang="nl-NL" sz="200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Locatie</a:t>
            </a: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Formaat van het beeld</a:t>
            </a: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Kleur of zwart/wit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457"/>
          <p:cNvSpPr>
            <a:spLocks noChangeArrowheads="1"/>
          </p:cNvSpPr>
          <p:nvPr/>
        </p:nvSpPr>
        <p:spPr bwMode="auto">
          <a:xfrm>
            <a:off x="4139952" y="4509120"/>
            <a:ext cx="1440160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 kleur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Afbeelding 24" descr="ru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1" y="3573016"/>
            <a:ext cx="2665403" cy="2160240"/>
          </a:xfrm>
          <a:prstGeom prst="rect">
            <a:avLst/>
          </a:prstGeom>
        </p:spPr>
      </p:pic>
      <p:pic>
        <p:nvPicPr>
          <p:cNvPr id="26" name="Afbeelding 25" descr="ruzie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796136" y="3645024"/>
            <a:ext cx="2576556" cy="208823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C84E571-AD0A-4ADD-A3D5-74C2ECB35B13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Veranderen van submodaliteiten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88117" y="1120374"/>
            <a:ext cx="3024336" cy="15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nl-NL" sz="20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Visuele submodaliteiten</a:t>
            </a:r>
            <a:endParaRPr kumimoji="0" lang="nl-NL" sz="200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Locatie</a:t>
            </a: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Formaat van het beeld</a:t>
            </a: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Kleur of zwart/wit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Mate van contrast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" name="Afbeelding 26" descr="ruzie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467545" y="3717031"/>
            <a:ext cx="2720572" cy="2204953"/>
          </a:xfrm>
          <a:prstGeom prst="rect">
            <a:avLst/>
          </a:prstGeom>
        </p:spPr>
      </p:pic>
      <p:sp>
        <p:nvSpPr>
          <p:cNvPr id="28" name="AutoShape 1457"/>
          <p:cNvSpPr>
            <a:spLocks noChangeArrowheads="1"/>
          </p:cNvSpPr>
          <p:nvPr/>
        </p:nvSpPr>
        <p:spPr bwMode="auto">
          <a:xfrm>
            <a:off x="3808050" y="4437112"/>
            <a:ext cx="165618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4. contrast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ruzi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084168" y="3645024"/>
            <a:ext cx="2754250" cy="223224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5B46F6C-B019-448F-A456-B3BA22709C5F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Veranderen van submodaliteiten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59832" y="1052736"/>
            <a:ext cx="5004048" cy="51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nl-NL" sz="20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Visuele submodaliteiten</a:t>
            </a:r>
            <a:endParaRPr kumimoji="0" lang="nl-NL" sz="200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Locatie</a:t>
            </a: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Formaat van het beeld</a:t>
            </a: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Kleur of zwart/wit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Mate van contrast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3-D of vlak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Geassocieerd of gedissocieerd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Omlijst of panoramisch 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Helder of dof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Formaat van de centrale onderwerpen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Afstand van het beeld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lvl="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Intensiteit van de kleur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Stilstaande of bewegende beelden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Beweging: snel of langzaam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Scherp beeld (van alles of van onderdelen)</a:t>
            </a: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Vanuit welke hoek gezien</a:t>
            </a:r>
            <a:endParaRPr lang="nl-NL" sz="1200" dirty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sz="12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Aantal beelden (wisselingen)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82C87B-5465-4F9E-B27C-F7907157C996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1179" y="0"/>
            <a:ext cx="4752528" cy="859521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Swish patroon</a:t>
            </a: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3816424" y="2867920"/>
            <a:ext cx="2411759" cy="734879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kleiner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2F2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48402" y="-15412"/>
            <a:ext cx="9313956" cy="6873412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11" name="Tekstvak 10"/>
          <p:cNvSpPr txBox="1"/>
          <p:nvPr/>
        </p:nvSpPr>
        <p:spPr>
          <a:xfrm>
            <a:off x="3816424" y="340781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Verander</a:t>
            </a:r>
            <a:r>
              <a:rPr lang="en-US" sz="3200" b="1" dirty="0">
                <a:solidFill>
                  <a:schemeClr val="bg1"/>
                </a:solidFill>
              </a:rPr>
              <a:t> de Submodaliteiten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BC69537D-EE0E-4D8D-8F90-904A34F9EE0C}"/>
              </a:ext>
            </a:extLst>
          </p:cNvPr>
          <p:cNvSpPr/>
          <p:nvPr/>
        </p:nvSpPr>
        <p:spPr>
          <a:xfrm>
            <a:off x="3707904" y="1097372"/>
            <a:ext cx="144015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Kleur</a:t>
            </a:r>
          </a:p>
        </p:txBody>
      </p:sp>
      <p:pic>
        <p:nvPicPr>
          <p:cNvPr id="12" name="Afbeelding 248" descr="http://www.all-defend.nl/Verbale%20agressie%20beeldvorming.jpg">
            <a:extLst>
              <a:ext uri="{FF2B5EF4-FFF2-40B4-BE49-F238E27FC236}">
                <a16:creationId xmlns:a16="http://schemas.microsoft.com/office/drawing/2014/main" id="{EE379D9C-241A-48D9-822E-BA0C8B7D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13942" y="-21566"/>
            <a:ext cx="9313956" cy="6901132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45FC195A-5D25-433F-B834-68CCF8D668AF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148F000-5A56-4ED4-AB6E-9EC9995FFD84}"/>
              </a:ext>
            </a:extLst>
          </p:cNvPr>
          <p:cNvSpPr/>
          <p:nvPr/>
        </p:nvSpPr>
        <p:spPr>
          <a:xfrm>
            <a:off x="-324544" y="-553006"/>
            <a:ext cx="9577064" cy="7411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660E709-A6EB-4E7E-BB38-427B475922A5}"/>
              </a:ext>
            </a:extLst>
          </p:cNvPr>
          <p:cNvSpPr>
            <a:spLocks noChangeArrowheads="1"/>
          </p:cNvSpPr>
          <p:nvPr/>
        </p:nvSpPr>
        <p:spPr bwMode="auto">
          <a:xfrm rot="9879903" flipH="1" flipV="1">
            <a:off x="4065324" y="2660769"/>
            <a:ext cx="2025599" cy="1338989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nl-NL" sz="3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Grootte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Afbeelding 248" descr="http://www.all-defend.nl/Verbale%20agressie%20beeldvorming.jpg">
            <a:extLst>
              <a:ext uri="{FF2B5EF4-FFF2-40B4-BE49-F238E27FC236}">
                <a16:creationId xmlns:a16="http://schemas.microsoft.com/office/drawing/2014/main" id="{FAB148C1-3E01-4AB7-9429-ADD88D84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3" y="4189468"/>
            <a:ext cx="1440160" cy="1086913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13" name="Pijl: omlaag 12">
            <a:extLst>
              <a:ext uri="{FF2B5EF4-FFF2-40B4-BE49-F238E27FC236}">
                <a16:creationId xmlns:a16="http://schemas.microsoft.com/office/drawing/2014/main" id="{B075297F-3641-4CEB-9F63-1DA1CAAF351B}"/>
              </a:ext>
            </a:extLst>
          </p:cNvPr>
          <p:cNvSpPr/>
          <p:nvPr/>
        </p:nvSpPr>
        <p:spPr>
          <a:xfrm>
            <a:off x="5815951" y="3569592"/>
            <a:ext cx="2088232" cy="58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Contrast</a:t>
            </a:r>
          </a:p>
        </p:txBody>
      </p:sp>
      <p:pic>
        <p:nvPicPr>
          <p:cNvPr id="8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6317520" y="2294485"/>
            <a:ext cx="1440160" cy="1086913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32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5588" y="5789370"/>
            <a:ext cx="1434767" cy="1084041"/>
          </a:xfrm>
          <a:prstGeom prst="rect">
            <a:avLst/>
          </a:prstGeom>
          <a:noFill/>
        </p:spPr>
      </p:pic>
      <p:sp>
        <p:nvSpPr>
          <p:cNvPr id="16" name="Pijl: omlaag 15">
            <a:extLst>
              <a:ext uri="{FF2B5EF4-FFF2-40B4-BE49-F238E27FC236}">
                <a16:creationId xmlns:a16="http://schemas.microsoft.com/office/drawing/2014/main" id="{ED0BC9DF-A5E2-4458-A111-2075CC841E95}"/>
              </a:ext>
            </a:extLst>
          </p:cNvPr>
          <p:cNvSpPr/>
          <p:nvPr/>
        </p:nvSpPr>
        <p:spPr>
          <a:xfrm>
            <a:off x="5815952" y="5297947"/>
            <a:ext cx="2500464" cy="58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Helderheid</a:t>
            </a:r>
          </a:p>
        </p:txBody>
      </p:sp>
      <p:sp>
        <p:nvSpPr>
          <p:cNvPr id="10" name="PIJL-RECHTS 9"/>
          <p:cNvSpPr/>
          <p:nvPr/>
        </p:nvSpPr>
        <p:spPr>
          <a:xfrm rot="2384866">
            <a:off x="2105727" y="3033210"/>
            <a:ext cx="522058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S  W  I  S 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11" grpId="0"/>
      <p:bldP spid="3" grpId="0" animBg="1"/>
      <p:bldP spid="4" grpId="0" animBg="1"/>
      <p:bldP spid="15" grpId="0" uiExpand="1" animBg="1"/>
      <p:bldP spid="13" grpId="0" animBg="1"/>
      <p:bldP spid="1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Voorbeelden van visuele herinneringen die je zou willen verzwakken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35896" y="2348880"/>
            <a:ext cx="2530624" cy="280831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Een ongeluk</a:t>
            </a:r>
          </a:p>
          <a:p>
            <a:r>
              <a:rPr lang="nl-NL" sz="2400" dirty="0">
                <a:solidFill>
                  <a:srgbClr val="0000FF"/>
                </a:solidFill>
              </a:rPr>
              <a:t>Geweld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Verlies</a:t>
            </a:r>
          </a:p>
          <a:p>
            <a:r>
              <a:rPr lang="nl-NL" sz="2400" dirty="0">
                <a:solidFill>
                  <a:srgbClr val="0000FF"/>
                </a:solidFill>
              </a:rPr>
              <a:t>Bedreiging</a:t>
            </a:r>
          </a:p>
          <a:p>
            <a:r>
              <a:rPr lang="nl-NL" sz="2400" dirty="0">
                <a:solidFill>
                  <a:srgbClr val="0000FF"/>
                </a:solidFill>
              </a:rPr>
              <a:t>Ziekenhuis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Nare droom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F3C69FF-F6BC-4314-80C5-FB1701FBCCE5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52592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00FF"/>
                </a:solidFill>
              </a:rPr>
              <a:t>Blaas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een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negatieve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herinnering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weg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312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60954" y="2882646"/>
            <a:ext cx="3783046" cy="1516994"/>
          </a:xfrm>
          <a:prstGeom prst="rect">
            <a:avLst/>
          </a:prstGeom>
          <a:noFill/>
        </p:spPr>
      </p:pic>
      <p:pic>
        <p:nvPicPr>
          <p:cNvPr id="313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8285" y="1988840"/>
            <a:ext cx="2148941" cy="968767"/>
          </a:xfrm>
          <a:prstGeom prst="rect">
            <a:avLst/>
          </a:prstGeom>
          <a:noFill/>
        </p:spPr>
      </p:pic>
      <p:pic>
        <p:nvPicPr>
          <p:cNvPr id="314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20844" y="1835564"/>
            <a:ext cx="211987" cy="158965"/>
          </a:xfrm>
          <a:prstGeom prst="rect">
            <a:avLst/>
          </a:prstGeom>
          <a:noFill/>
        </p:spPr>
      </p:pic>
      <p:pic>
        <p:nvPicPr>
          <p:cNvPr id="31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60040" cy="288032"/>
          </a:xfrm>
          <a:prstGeom prst="rect">
            <a:avLst/>
          </a:prstGeom>
          <a:noFill/>
        </p:spPr>
      </p:pic>
      <p:pic>
        <p:nvPicPr>
          <p:cNvPr id="318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1000" contras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8024" y="3054166"/>
            <a:ext cx="648072" cy="446842"/>
          </a:xfrm>
          <a:prstGeom prst="rect">
            <a:avLst/>
          </a:prstGeom>
          <a:noFill/>
        </p:spPr>
      </p:pic>
      <p:pic>
        <p:nvPicPr>
          <p:cNvPr id="319" name="Afbeelding 0" descr="blaz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09803" flipH="1">
            <a:off x="4156332" y="4492943"/>
            <a:ext cx="2434272" cy="1210800"/>
          </a:xfrm>
          <a:prstGeom prst="rect">
            <a:avLst/>
          </a:prstGeom>
          <a:noFill/>
        </p:spPr>
      </p:pic>
      <p:pic>
        <p:nvPicPr>
          <p:cNvPr id="320" name="Afbeelding 1460" descr="hand"/>
          <p:cNvPicPr>
            <a:picLocks noChangeAspect="1" noChangeArrowheads="1"/>
          </p:cNvPicPr>
          <p:nvPr/>
        </p:nvPicPr>
        <p:blipFill>
          <a:blip r:embed="rId11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2003837" y="3839979"/>
            <a:ext cx="2398433" cy="1288936"/>
          </a:xfrm>
          <a:prstGeom prst="rect">
            <a:avLst/>
          </a:prstGeom>
          <a:noFill/>
        </p:spPr>
      </p:pic>
      <p:sp>
        <p:nvSpPr>
          <p:cNvPr id="322" name="Text Box 1481"/>
          <p:cNvSpPr txBox="1">
            <a:spLocks noChangeArrowheads="1"/>
          </p:cNvSpPr>
          <p:nvPr/>
        </p:nvSpPr>
        <p:spPr bwMode="auto">
          <a:xfrm>
            <a:off x="2613784" y="3391487"/>
            <a:ext cx="928359" cy="3811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3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9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96162" y="3429000"/>
            <a:ext cx="1159814" cy="818814"/>
          </a:xfrm>
          <a:prstGeom prst="rect">
            <a:avLst/>
          </a:prstGeom>
          <a:noFill/>
        </p:spPr>
      </p:pic>
      <p:pic>
        <p:nvPicPr>
          <p:cNvPr id="12" name="Afbeelding 1460" descr="hand"/>
          <p:cNvPicPr>
            <a:picLocks noChangeAspect="1" noChangeArrowheads="1"/>
          </p:cNvPicPr>
          <p:nvPr/>
        </p:nvPicPr>
        <p:blipFill>
          <a:blip r:embed="rId11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-204646" y="5469692"/>
            <a:ext cx="2398433" cy="1288936"/>
          </a:xfrm>
          <a:prstGeom prst="rect">
            <a:avLst/>
          </a:prstGeom>
          <a:noFill/>
        </p:spPr>
      </p:pic>
      <p:pic>
        <p:nvPicPr>
          <p:cNvPr id="13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26" y="4437112"/>
            <a:ext cx="2188450" cy="1651660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14" name="Tekstvak 13"/>
          <p:cNvSpPr txBox="1"/>
          <p:nvPr/>
        </p:nvSpPr>
        <p:spPr>
          <a:xfrm>
            <a:off x="4371893" y="351985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33CC"/>
                </a:solidFill>
              </a:rPr>
              <a:t>kleiner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258073" y="4925571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</a:rPr>
              <a:t>kleiner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543519" y="281581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33CC"/>
                </a:solidFill>
              </a:rPr>
              <a:t>kleiner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32525" y="2012988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33CC"/>
                </a:solidFill>
              </a:rPr>
              <a:t>kleiner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57243" y="3780086"/>
            <a:ext cx="2056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</a:rPr>
              <a:t>ontkleuren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885118" y="2616288"/>
            <a:ext cx="584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bleker</a:t>
            </a:r>
            <a:endParaRPr lang="en-US" sz="1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662750" y="3027888"/>
            <a:ext cx="852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bleker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F8E5A480-7ECB-4B88-A039-F55263A3F870}"/>
              </a:ext>
            </a:extLst>
          </p:cNvPr>
          <p:cNvSpPr/>
          <p:nvPr/>
        </p:nvSpPr>
        <p:spPr>
          <a:xfrm rot="19747664">
            <a:off x="3859496" y="5202197"/>
            <a:ext cx="4010015" cy="63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PFFFFFFFFFFFFFFT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1BE6472-511E-4ECE-A443-23CAFDC71FDF}"/>
              </a:ext>
            </a:extLst>
          </p:cNvPr>
          <p:cNvSpPr txBox="1"/>
          <p:nvPr/>
        </p:nvSpPr>
        <p:spPr>
          <a:xfrm>
            <a:off x="6088924" y="1771644"/>
            <a:ext cx="584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bleker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917520D-7BBE-4E75-9B2E-6BDDB4738480}"/>
              </a:ext>
            </a:extLst>
          </p:cNvPr>
          <p:cNvSpPr/>
          <p:nvPr/>
        </p:nvSpPr>
        <p:spPr>
          <a:xfrm rot="19868864">
            <a:off x="5373532" y="5316864"/>
            <a:ext cx="2717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 W I S H</a:t>
            </a:r>
          </a:p>
        </p:txBody>
      </p:sp>
      <p:sp>
        <p:nvSpPr>
          <p:cNvPr id="24" name="PIJL-RECHTS 11">
            <a:extLst>
              <a:ext uri="{FF2B5EF4-FFF2-40B4-BE49-F238E27FC236}">
                <a16:creationId xmlns:a16="http://schemas.microsoft.com/office/drawing/2014/main" id="{B6729AA3-B7CA-4675-A2A4-0D00C5620DDD}"/>
              </a:ext>
            </a:extLst>
          </p:cNvPr>
          <p:cNvSpPr/>
          <p:nvPr/>
        </p:nvSpPr>
        <p:spPr>
          <a:xfrm rot="19311742">
            <a:off x="4332096" y="3446123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12">
            <a:extLst>
              <a:ext uri="{FF2B5EF4-FFF2-40B4-BE49-F238E27FC236}">
                <a16:creationId xmlns:a16="http://schemas.microsoft.com/office/drawing/2014/main" id="{55130C14-65CB-4873-AE11-5D4C845162A3}"/>
              </a:ext>
            </a:extLst>
          </p:cNvPr>
          <p:cNvSpPr/>
          <p:nvPr/>
        </p:nvSpPr>
        <p:spPr>
          <a:xfrm rot="19311742">
            <a:off x="5340208" y="2799223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13">
            <a:extLst>
              <a:ext uri="{FF2B5EF4-FFF2-40B4-BE49-F238E27FC236}">
                <a16:creationId xmlns:a16="http://schemas.microsoft.com/office/drawing/2014/main" id="{93C6675B-3A53-499D-BC97-F26A29DF582A}"/>
              </a:ext>
            </a:extLst>
          </p:cNvPr>
          <p:cNvSpPr/>
          <p:nvPr/>
        </p:nvSpPr>
        <p:spPr>
          <a:xfrm rot="19311742">
            <a:off x="6180056" y="2186569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RECHTS 15">
            <a:extLst>
              <a:ext uri="{FF2B5EF4-FFF2-40B4-BE49-F238E27FC236}">
                <a16:creationId xmlns:a16="http://schemas.microsoft.com/office/drawing/2014/main" id="{F454113E-7567-4B13-8E5F-6D16BC8CFD07}"/>
              </a:ext>
            </a:extLst>
          </p:cNvPr>
          <p:cNvSpPr/>
          <p:nvPr/>
        </p:nvSpPr>
        <p:spPr>
          <a:xfrm rot="19311742">
            <a:off x="7044152" y="1573915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48" descr="http://www.all-defend.nl/Verbale%20agressie%20beeldvorming.jpg">
            <a:extLst>
              <a:ext uri="{FF2B5EF4-FFF2-40B4-BE49-F238E27FC236}">
                <a16:creationId xmlns:a16="http://schemas.microsoft.com/office/drawing/2014/main" id="{CE74F337-51CD-4867-945A-B6062E81856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68344" y="1287229"/>
            <a:ext cx="59007" cy="55215"/>
          </a:xfrm>
          <a:prstGeom prst="rect">
            <a:avLst/>
          </a:prstGeom>
          <a:noFill/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258C87D2-8CF4-48CE-B799-10B1436E28EB}"/>
              </a:ext>
            </a:extLst>
          </p:cNvPr>
          <p:cNvSpPr txBox="1"/>
          <p:nvPr/>
        </p:nvSpPr>
        <p:spPr>
          <a:xfrm>
            <a:off x="7439761" y="1366088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solidFill>
                  <a:srgbClr val="0033CC"/>
                </a:solidFill>
              </a:rPr>
              <a:t>kleiner</a:t>
            </a:r>
            <a:endParaRPr lang="en-US" sz="900" b="1" dirty="0">
              <a:solidFill>
                <a:srgbClr val="0033CC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F132979-BC98-437E-9744-6B785E555E47}"/>
              </a:ext>
            </a:extLst>
          </p:cNvPr>
          <p:cNvSpPr txBox="1"/>
          <p:nvPr/>
        </p:nvSpPr>
        <p:spPr>
          <a:xfrm>
            <a:off x="6896160" y="1124744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bleker</a:t>
            </a:r>
            <a:endParaRPr lang="en-US" sz="1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D9457FD-FC28-417A-A449-B94EAE3B632A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  <p:bldP spid="3" grpId="0" animBg="1"/>
      <p:bldP spid="22" grpId="0"/>
      <p:bldP spid="4" grpId="0"/>
      <p:bldP spid="24" grpId="0" animBg="1"/>
      <p:bldP spid="25" grpId="0" animBg="1"/>
      <p:bldP spid="26" grpId="0" animBg="1"/>
      <p:bldP spid="27" grpId="0" animBg="1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RECHTS 7"/>
          <p:cNvSpPr/>
          <p:nvPr/>
        </p:nvSpPr>
        <p:spPr>
          <a:xfrm>
            <a:off x="5246577" y="1570484"/>
            <a:ext cx="1512168" cy="7063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0000FF"/>
                </a:solidFill>
              </a:rPr>
              <a:t>Swish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2807805" y="5012273"/>
            <a:ext cx="1512168" cy="7200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rgbClr val="0000FF"/>
                </a:solidFill>
              </a:rPr>
              <a:t>Swish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4AEFD5-B996-4C22-93B9-53014D60BBD9}"/>
              </a:ext>
            </a:extLst>
          </p:cNvPr>
          <p:cNvSpPr/>
          <p:nvPr/>
        </p:nvSpPr>
        <p:spPr>
          <a:xfrm>
            <a:off x="107505" y="188640"/>
            <a:ext cx="4426730" cy="3528392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/>
              <a:t>Negatief beeld</a:t>
            </a:r>
          </a:p>
          <a:p>
            <a:pPr algn="ctr"/>
            <a:r>
              <a:rPr lang="nl-NL" sz="3600" b="1" dirty="0"/>
              <a:t>of Herinnering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E4908D7-91A0-497E-B43B-B6E9CA3E38B0}"/>
              </a:ext>
            </a:extLst>
          </p:cNvPr>
          <p:cNvSpPr/>
          <p:nvPr/>
        </p:nvSpPr>
        <p:spPr>
          <a:xfrm>
            <a:off x="7073283" y="1300454"/>
            <a:ext cx="1512169" cy="1116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Negatief beeld</a:t>
            </a:r>
          </a:p>
          <a:p>
            <a:pPr algn="ctr"/>
            <a:r>
              <a:rPr lang="nl-NL" sz="1600" b="1" dirty="0"/>
              <a:t>of Herinnering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C884276-857E-4D21-ACDA-B36E1AEC6768}"/>
              </a:ext>
            </a:extLst>
          </p:cNvPr>
          <p:cNvSpPr/>
          <p:nvPr/>
        </p:nvSpPr>
        <p:spPr>
          <a:xfrm>
            <a:off x="1005842" y="4724407"/>
            <a:ext cx="1512169" cy="1116124"/>
          </a:xfrm>
          <a:prstGeom prst="rect">
            <a:avLst/>
          </a:prstGeom>
          <a:solidFill>
            <a:srgbClr val="F0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nl-NL" sz="2000" b="1" dirty="0">
                <a:solidFill>
                  <a:srgbClr val="FF0000"/>
                </a:solidFill>
              </a:rPr>
              <a:t>Positief beeld</a:t>
            </a:r>
          </a:p>
          <a:p>
            <a:pPr algn="ctr">
              <a:lnSpc>
                <a:spcPts val="1600"/>
              </a:lnSpc>
            </a:pPr>
            <a:r>
              <a:rPr lang="nl-NL" sz="2000" b="1" dirty="0">
                <a:solidFill>
                  <a:srgbClr val="FF0000"/>
                </a:solidFill>
              </a:rPr>
              <a:t>of Herinnering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66534E9-F07C-4831-A677-6E0573088AF3}"/>
              </a:ext>
            </a:extLst>
          </p:cNvPr>
          <p:cNvSpPr/>
          <p:nvPr/>
        </p:nvSpPr>
        <p:spPr>
          <a:xfrm>
            <a:off x="4609767" y="3789040"/>
            <a:ext cx="4354721" cy="2996952"/>
          </a:xfrm>
          <a:prstGeom prst="rect">
            <a:avLst/>
          </a:prstGeom>
          <a:solidFill>
            <a:srgbClr val="F0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Positief beeld</a:t>
            </a:r>
          </a:p>
          <a:p>
            <a:pPr algn="ctr"/>
            <a:r>
              <a:rPr lang="nl-NL" sz="4800" b="1" dirty="0">
                <a:solidFill>
                  <a:srgbClr val="FF0000"/>
                </a:solidFill>
              </a:rPr>
              <a:t>of Herinnering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DEB520D-7277-4941-AD43-CB43553298F5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positieve visuele herinnering versterken</a:t>
            </a:r>
          </a:p>
        </p:txBody>
      </p:sp>
      <p:pic>
        <p:nvPicPr>
          <p:cNvPr id="5122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31508" y="2924944"/>
            <a:ext cx="960106" cy="720080"/>
          </a:xfrm>
          <a:prstGeom prst="rect">
            <a:avLst/>
          </a:prstGeom>
          <a:noFill/>
        </p:spPr>
      </p:pic>
      <p:pic>
        <p:nvPicPr>
          <p:cNvPr id="7" name="Picture 2" descr="http://blog.han.nl/vergrootjewereld/files/2013/02/Lachende-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30000"/>
          </a:blip>
          <a:srcRect l="11528" r="14693" b="1628"/>
          <a:stretch>
            <a:fillRect/>
          </a:stretch>
        </p:blipFill>
        <p:spPr bwMode="auto">
          <a:xfrm>
            <a:off x="1907704" y="2204864"/>
            <a:ext cx="2304256" cy="2304256"/>
          </a:xfrm>
          <a:prstGeom prst="rect">
            <a:avLst/>
          </a:prstGeom>
          <a:noFill/>
        </p:spPr>
      </p:pic>
      <p:pic>
        <p:nvPicPr>
          <p:cNvPr id="8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2147"/>
          <a:stretch>
            <a:fillRect/>
          </a:stretch>
        </p:blipFill>
        <p:spPr bwMode="auto">
          <a:xfrm>
            <a:off x="5076056" y="1700807"/>
            <a:ext cx="4067944" cy="3193947"/>
          </a:xfrm>
          <a:prstGeom prst="rect">
            <a:avLst/>
          </a:prstGeom>
          <a:noFill/>
        </p:spPr>
      </p:pic>
      <p:sp>
        <p:nvSpPr>
          <p:cNvPr id="6" name="AutoShape 1457"/>
          <p:cNvSpPr>
            <a:spLocks noChangeArrowheads="1"/>
          </p:cNvSpPr>
          <p:nvPr/>
        </p:nvSpPr>
        <p:spPr bwMode="auto">
          <a:xfrm>
            <a:off x="4283968" y="2708920"/>
            <a:ext cx="1296144" cy="1224136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meer contrast</a:t>
            </a:r>
          </a:p>
        </p:txBody>
      </p:sp>
      <p:sp>
        <p:nvSpPr>
          <p:cNvPr id="5" name="AutoShape 1457"/>
          <p:cNvSpPr>
            <a:spLocks noChangeArrowheads="1"/>
          </p:cNvSpPr>
          <p:nvPr/>
        </p:nvSpPr>
        <p:spPr bwMode="auto">
          <a:xfrm>
            <a:off x="1115616" y="2996952"/>
            <a:ext cx="9361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groter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IJL-RECHTS 9"/>
          <p:cNvSpPr/>
          <p:nvPr/>
        </p:nvSpPr>
        <p:spPr>
          <a:xfrm>
            <a:off x="971600" y="5301208"/>
            <a:ext cx="7416824" cy="1440160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S  W  I  S  H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3BC124-5090-4F85-859E-90E61A9C23BF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864096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340769"/>
            <a:ext cx="7128792" cy="259228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Vragen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Gebeurtenissen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Korte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verhalen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</a:rPr>
              <a:t>Deel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echte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levenservaring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om</a:t>
            </a:r>
            <a:r>
              <a:rPr lang="en-US" sz="2800" dirty="0">
                <a:solidFill>
                  <a:srgbClr val="0000FF"/>
                </a:solidFill>
              </a:rPr>
              <a:t> over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te </a:t>
            </a:r>
            <a:r>
              <a:rPr lang="en-US" sz="2800" dirty="0" err="1">
                <a:solidFill>
                  <a:srgbClr val="0000FF"/>
                </a:solidFill>
              </a:rPr>
              <a:t>denken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vanuit</a:t>
            </a:r>
            <a:r>
              <a:rPr lang="en-US" sz="2800" dirty="0">
                <a:solidFill>
                  <a:srgbClr val="0000FF"/>
                </a:solidFill>
              </a:rPr>
              <a:t> NLP.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07232" y="4077072"/>
            <a:ext cx="749721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AF33B57-852C-4A0D-B626-9305D7331285}"/>
              </a:ext>
            </a:extLst>
          </p:cNvPr>
          <p:cNvSpPr/>
          <p:nvPr/>
        </p:nvSpPr>
        <p:spPr>
          <a:xfrm>
            <a:off x="8749110" y="5949280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779096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Auditieve submodaliteiten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1220698"/>
            <a:ext cx="47525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Volume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Toonhoogte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Intern of extern</a:t>
            </a: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Courier New" pitchFamily="49" charset="0"/>
              </a:rPr>
              <a:t> 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Timbre (kwaliteit)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Cadans (interrupties, in groepen)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Ritme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Stembuigingen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Tempo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Pauzes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Tonaliteit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Locatie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Unieke eigenschappen van geluid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Duur</a:t>
            </a:r>
            <a:endParaRPr lang="nl-NL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fbeelding 1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941168"/>
            <a:ext cx="1647825" cy="1827212"/>
          </a:xfrm>
          <a:prstGeom prst="rect">
            <a:avLst/>
          </a:prstGeom>
          <a:noFill/>
        </p:spPr>
      </p:pic>
      <p:pic>
        <p:nvPicPr>
          <p:cNvPr id="27650" name="Picture 2" descr="http://free-sheet-music-downloads.com/freesheetmusic/mazurka_chopin.gif"/>
          <p:cNvPicPr>
            <a:picLocks noChangeAspect="1" noChangeArrowheads="1"/>
          </p:cNvPicPr>
          <p:nvPr/>
        </p:nvPicPr>
        <p:blipFill>
          <a:blip r:embed="rId3" cstate="print"/>
          <a:srcRect l="17136" t="14524" r="61697" b="73857"/>
          <a:stretch>
            <a:fillRect/>
          </a:stretch>
        </p:blipFill>
        <p:spPr bwMode="auto">
          <a:xfrm>
            <a:off x="3275856" y="980728"/>
            <a:ext cx="1368152" cy="104240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4644008" y="112474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bladmuziek aangeduid met p (zacht) of  f (sterk)</a:t>
            </a:r>
          </a:p>
        </p:txBody>
      </p:sp>
      <p:pic>
        <p:nvPicPr>
          <p:cNvPr id="27652" name="Picture 4" descr="http://www.huisvolmuziek.nl/prodimages/bladmuzi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929727" cy="1180753"/>
          </a:xfrm>
          <a:prstGeom prst="rect">
            <a:avLst/>
          </a:prstGeom>
          <a:noFill/>
        </p:spPr>
      </p:pic>
      <p:pic>
        <p:nvPicPr>
          <p:cNvPr id="11" name="Picture 4" descr="http://www.huisvolmuziek.nl/prodimages/bladmuziek.jpg"/>
          <p:cNvPicPr>
            <a:picLocks noChangeAspect="1" noChangeArrowheads="1"/>
          </p:cNvPicPr>
          <p:nvPr/>
        </p:nvPicPr>
        <p:blipFill>
          <a:blip r:embed="rId4" cstate="print"/>
          <a:srcRect b="63409"/>
          <a:stretch>
            <a:fillRect/>
          </a:stretch>
        </p:blipFill>
        <p:spPr bwMode="auto">
          <a:xfrm>
            <a:off x="2627784" y="1916832"/>
            <a:ext cx="929727" cy="432048"/>
          </a:xfrm>
          <a:prstGeom prst="rect">
            <a:avLst/>
          </a:prstGeom>
          <a:noFill/>
        </p:spPr>
      </p:pic>
      <p:pic>
        <p:nvPicPr>
          <p:cNvPr id="27654" name="Picture 6" descr="http://www.rowy.net/coll/xmp/Derx/org/Adagio%20in%20A%20Major.png"/>
          <p:cNvPicPr>
            <a:picLocks noChangeAspect="1" noChangeArrowheads="1"/>
          </p:cNvPicPr>
          <p:nvPr/>
        </p:nvPicPr>
        <p:blipFill>
          <a:blip r:embed="rId5" cstate="print"/>
          <a:srcRect l="5968" t="35596" r="73142" b="37283"/>
          <a:stretch>
            <a:fillRect/>
          </a:stretch>
        </p:blipFill>
        <p:spPr bwMode="auto">
          <a:xfrm>
            <a:off x="3347864" y="3645024"/>
            <a:ext cx="1512168" cy="1152128"/>
          </a:xfrm>
          <a:prstGeom prst="rect">
            <a:avLst/>
          </a:prstGeom>
          <a:noFill/>
        </p:spPr>
      </p:pic>
      <p:pic>
        <p:nvPicPr>
          <p:cNvPr id="27656" name="Picture 8" descr="http://static.freepik.com/vrije-photo/trompet-klassieke-cartoon-speler-vector_21-23393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988840"/>
            <a:ext cx="2362250" cy="1769801"/>
          </a:xfrm>
          <a:prstGeom prst="rect">
            <a:avLst/>
          </a:prstGeom>
          <a:noFill/>
        </p:spPr>
      </p:pic>
      <p:pic>
        <p:nvPicPr>
          <p:cNvPr id="27658" name="Picture 10" descr="http://files.myopera.com/silveira/albums/258076/CLARINE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140968"/>
            <a:ext cx="1353324" cy="2062362"/>
          </a:xfrm>
          <a:prstGeom prst="rect">
            <a:avLst/>
          </a:prstGeom>
          <a:noFill/>
        </p:spPr>
      </p:pic>
      <p:pic>
        <p:nvPicPr>
          <p:cNvPr id="27662" name="Picture 14" descr="http://www.kortland-wilkens.net/verhalen/verhalenill/zangere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0892" y="5291615"/>
            <a:ext cx="1253108" cy="1566385"/>
          </a:xfrm>
          <a:prstGeom prst="rect">
            <a:avLst/>
          </a:prstGeom>
          <a:noFill/>
        </p:spPr>
      </p:pic>
      <p:pic>
        <p:nvPicPr>
          <p:cNvPr id="27664" name="Picture 16" descr="http://www.lokalepolitie.be/sites/5371/images/weblogho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905652"/>
            <a:ext cx="2173300" cy="1952348"/>
          </a:xfrm>
          <a:prstGeom prst="rect">
            <a:avLst/>
          </a:prstGeom>
          <a:noFill/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E7096B59-6D2F-4618-A910-EC5B8E3E6594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Voorbeelden van negatieve auditieve herinneringen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Een schreeuw</a:t>
            </a:r>
          </a:p>
          <a:p>
            <a:r>
              <a:rPr lang="nl-NL" dirty="0">
                <a:solidFill>
                  <a:srgbClr val="0000FF"/>
                </a:solidFill>
              </a:rPr>
              <a:t>Een kreet</a:t>
            </a:r>
          </a:p>
          <a:p>
            <a:r>
              <a:rPr lang="nl-NL" dirty="0">
                <a:solidFill>
                  <a:srgbClr val="0000FF"/>
                </a:solidFill>
              </a:rPr>
              <a:t>Een gil</a:t>
            </a:r>
          </a:p>
          <a:p>
            <a:r>
              <a:rPr lang="nl-NL" dirty="0">
                <a:solidFill>
                  <a:srgbClr val="0000FF"/>
                </a:solidFill>
              </a:rPr>
              <a:t>Schelden</a:t>
            </a:r>
          </a:p>
          <a:p>
            <a:r>
              <a:rPr lang="nl-NL" dirty="0">
                <a:solidFill>
                  <a:srgbClr val="0000FF"/>
                </a:solidFill>
              </a:rPr>
              <a:t>Brullen</a:t>
            </a:r>
          </a:p>
          <a:p>
            <a:r>
              <a:rPr lang="nl-NL" dirty="0">
                <a:solidFill>
                  <a:srgbClr val="0000FF"/>
                </a:solidFill>
              </a:rPr>
              <a:t>Vloeken</a:t>
            </a:r>
          </a:p>
          <a:p>
            <a:r>
              <a:rPr lang="nl-NL" dirty="0">
                <a:solidFill>
                  <a:srgbClr val="0000FF"/>
                </a:solidFill>
              </a:rPr>
              <a:t>Vallende scherven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Lagere toon</a:t>
            </a:r>
          </a:p>
          <a:p>
            <a:r>
              <a:rPr lang="nl-NL" dirty="0">
                <a:solidFill>
                  <a:srgbClr val="0000FF"/>
                </a:solidFill>
              </a:rPr>
              <a:t>Kleiner volume</a:t>
            </a:r>
          </a:p>
          <a:p>
            <a:r>
              <a:rPr lang="nl-NL" dirty="0">
                <a:solidFill>
                  <a:srgbClr val="0000FF"/>
                </a:solidFill>
              </a:rPr>
              <a:t>Verder weg</a:t>
            </a:r>
          </a:p>
          <a:p>
            <a:r>
              <a:rPr lang="nl-NL" dirty="0">
                <a:solidFill>
                  <a:srgbClr val="0000FF"/>
                </a:solidFill>
              </a:rPr>
              <a:t>Korter van duur</a:t>
            </a:r>
          </a:p>
          <a:p>
            <a:r>
              <a:rPr lang="nl-NL" dirty="0">
                <a:solidFill>
                  <a:srgbClr val="0000FF"/>
                </a:solidFill>
              </a:rPr>
              <a:t>Extern plaatsen</a:t>
            </a:r>
          </a:p>
          <a:p>
            <a:r>
              <a:rPr lang="nl-NL" dirty="0">
                <a:solidFill>
                  <a:srgbClr val="0000FF"/>
                </a:solidFill>
              </a:rPr>
              <a:t>Timbre bijv. van een mannenstem naar een kinderstem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Het verzwakken van auditieve herinneringen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204864"/>
            <a:ext cx="7344816" cy="3124944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Hogere toon, of juist lager</a:t>
            </a:r>
          </a:p>
          <a:p>
            <a:r>
              <a:rPr lang="nl-NL" dirty="0">
                <a:solidFill>
                  <a:srgbClr val="0000FF"/>
                </a:solidFill>
              </a:rPr>
              <a:t>Melodieuzer</a:t>
            </a:r>
          </a:p>
          <a:p>
            <a:r>
              <a:rPr lang="nl-NL" dirty="0">
                <a:solidFill>
                  <a:srgbClr val="0000FF"/>
                </a:solidFill>
              </a:rPr>
              <a:t>Groter volume of juist zachter</a:t>
            </a:r>
          </a:p>
          <a:p>
            <a:r>
              <a:rPr lang="nl-NL" dirty="0">
                <a:solidFill>
                  <a:srgbClr val="0000FF"/>
                </a:solidFill>
              </a:rPr>
              <a:t>Dichterbij weg</a:t>
            </a:r>
          </a:p>
          <a:p>
            <a:r>
              <a:rPr lang="nl-NL" dirty="0">
                <a:solidFill>
                  <a:srgbClr val="0000FF"/>
                </a:solidFill>
              </a:rPr>
              <a:t>Langer van duur</a:t>
            </a:r>
          </a:p>
          <a:p>
            <a:r>
              <a:rPr lang="nl-NL" dirty="0">
                <a:solidFill>
                  <a:srgbClr val="0000FF"/>
                </a:solidFill>
              </a:rPr>
              <a:t>Intern plaatsen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Het versterken van positieve auditieve herinneringen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http://bin.ilsemedia.nl/m/m1eyrn5w9oj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502802" cy="2016224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228110"/>
            <a:ext cx="38884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sz="24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Temperatuur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sz="2400" dirty="0">
                <a:solidFill>
                  <a:srgbClr val="0000FF"/>
                </a:solidFill>
                <a:cs typeface="Arial" pitchFamily="34" charset="0"/>
              </a:rPr>
              <a:t>Locatie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nl-NL" sz="24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Textuur</a:t>
            </a:r>
            <a:endParaRPr lang="nl-NL" sz="2400" dirty="0">
              <a:solidFill>
                <a:srgbClr val="0000FF"/>
              </a:solidFill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Trilling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Druk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Beweging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Duur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Voortdurend -afwisselend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Intensiteit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Grootte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Vorm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Gewicht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Intern of extern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71184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Kinesthetische submodaliteiten</a:t>
            </a:r>
          </a:p>
        </p:txBody>
      </p:sp>
      <p:pic>
        <p:nvPicPr>
          <p:cNvPr id="26626" name="Picture 2" descr="https://encrypted-tbn2.gstatic.com/images?q=tbn:ANd9GcSNaNfmcWXr76VovVi9NV26uqzGnFySOBXNR-FmSZRRUGe7PIxLTfgjEO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1428159" cy="1046590"/>
          </a:xfrm>
          <a:prstGeom prst="rect">
            <a:avLst/>
          </a:prstGeom>
          <a:noFill/>
        </p:spPr>
      </p:pic>
      <p:pic>
        <p:nvPicPr>
          <p:cNvPr id="26628" name="Picture 4" descr="http://static.freepik.com/vrije-photo/macro-stof-textuur_1123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1556133" cy="1034107"/>
          </a:xfrm>
          <a:prstGeom prst="rect">
            <a:avLst/>
          </a:prstGeom>
          <a:noFill/>
        </p:spPr>
      </p:pic>
      <p:pic>
        <p:nvPicPr>
          <p:cNvPr id="26630" name="Picture 6" descr="http://www.eemsbode.nl/files/2013/09/aardbeving-scheur-muur-449x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348880"/>
            <a:ext cx="2044477" cy="1780380"/>
          </a:xfrm>
          <a:prstGeom prst="rect">
            <a:avLst/>
          </a:prstGeom>
          <a:noFill/>
        </p:spPr>
      </p:pic>
      <p:pic>
        <p:nvPicPr>
          <p:cNvPr id="26632" name="Picture 8" descr="http://goedgewicht.net/wp-content/uploads/2012/01/gezond-gewic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852936"/>
            <a:ext cx="1687463" cy="1687464"/>
          </a:xfrm>
          <a:prstGeom prst="rect">
            <a:avLst/>
          </a:prstGeom>
          <a:noFill/>
        </p:spPr>
      </p:pic>
      <p:pic>
        <p:nvPicPr>
          <p:cNvPr id="26634" name="Picture 10" descr="http://www.bettermovement.org/wp-content/uploads/2010/04/istock_000006827829mediu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509120"/>
            <a:ext cx="1518319" cy="2204864"/>
          </a:xfrm>
          <a:prstGeom prst="rect">
            <a:avLst/>
          </a:prstGeom>
          <a:noFill/>
        </p:spPr>
      </p:pic>
      <p:pic>
        <p:nvPicPr>
          <p:cNvPr id="26636" name="Picture 12" descr="http://www.kennislink.nl/upload/271667_962_1229609126001-pij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797152"/>
            <a:ext cx="2876550" cy="1914525"/>
          </a:xfrm>
          <a:prstGeom prst="rect">
            <a:avLst/>
          </a:prstGeom>
          <a:noFill/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597071D-FE94-461B-A7F5-A840C9D7CF6C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Pijn</a:t>
            </a:r>
          </a:p>
          <a:p>
            <a:r>
              <a:rPr lang="nl-NL" dirty="0">
                <a:solidFill>
                  <a:srgbClr val="0000FF"/>
                </a:solidFill>
              </a:rPr>
              <a:t>Koude</a:t>
            </a:r>
          </a:p>
          <a:p>
            <a:r>
              <a:rPr lang="nl-NL" dirty="0">
                <a:solidFill>
                  <a:srgbClr val="0000FF"/>
                </a:solidFill>
              </a:rPr>
              <a:t>Angst</a:t>
            </a:r>
          </a:p>
          <a:p>
            <a:r>
              <a:rPr lang="nl-NL" dirty="0">
                <a:solidFill>
                  <a:srgbClr val="0000FF"/>
                </a:solidFill>
              </a:rPr>
              <a:t>Woede</a:t>
            </a:r>
          </a:p>
          <a:p>
            <a:r>
              <a:rPr lang="nl-NL" dirty="0">
                <a:solidFill>
                  <a:srgbClr val="0000FF"/>
                </a:solidFill>
              </a:rPr>
              <a:t>Verdriet</a:t>
            </a:r>
          </a:p>
          <a:p>
            <a:r>
              <a:rPr lang="nl-NL" dirty="0">
                <a:solidFill>
                  <a:srgbClr val="0000FF"/>
                </a:solidFill>
              </a:rPr>
              <a:t>Terneergeslagen</a:t>
            </a:r>
          </a:p>
          <a:p>
            <a:r>
              <a:rPr lang="nl-NL" dirty="0">
                <a:solidFill>
                  <a:srgbClr val="0000FF"/>
                </a:solidFill>
              </a:rPr>
              <a:t>Uitgeput</a:t>
            </a:r>
          </a:p>
          <a:p>
            <a:r>
              <a:rPr lang="nl-NL" dirty="0">
                <a:solidFill>
                  <a:srgbClr val="0000FF"/>
                </a:solidFill>
              </a:rPr>
              <a:t>Zwaar</a:t>
            </a:r>
          </a:p>
          <a:p>
            <a:r>
              <a:rPr lang="nl-NL" dirty="0">
                <a:solidFill>
                  <a:srgbClr val="0000FF"/>
                </a:solidFill>
              </a:rPr>
              <a:t>Verlamd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Voorbeelden van negatieve kinesthetische herinneringen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Minder intens</a:t>
            </a:r>
          </a:p>
          <a:p>
            <a:r>
              <a:rPr lang="nl-NL" dirty="0">
                <a:solidFill>
                  <a:srgbClr val="0000FF"/>
                </a:solidFill>
              </a:rPr>
              <a:t>Korter</a:t>
            </a:r>
          </a:p>
          <a:p>
            <a:r>
              <a:rPr lang="nl-NL" dirty="0">
                <a:solidFill>
                  <a:srgbClr val="0000FF"/>
                </a:solidFill>
              </a:rPr>
              <a:t>Zachter</a:t>
            </a:r>
          </a:p>
          <a:p>
            <a:r>
              <a:rPr lang="nl-NL" dirty="0">
                <a:solidFill>
                  <a:srgbClr val="0000FF"/>
                </a:solidFill>
              </a:rPr>
              <a:t>Korter van duur</a:t>
            </a:r>
          </a:p>
          <a:p>
            <a:r>
              <a:rPr lang="nl-NL" dirty="0">
                <a:solidFill>
                  <a:srgbClr val="0000FF"/>
                </a:solidFill>
              </a:rPr>
              <a:t>Warmer</a:t>
            </a:r>
          </a:p>
          <a:p>
            <a:r>
              <a:rPr lang="nl-NL" dirty="0">
                <a:solidFill>
                  <a:srgbClr val="0000FF"/>
                </a:solidFill>
              </a:rPr>
              <a:t>Buiten jezelf plaatsen</a:t>
            </a:r>
          </a:p>
          <a:p>
            <a:r>
              <a:rPr lang="nl-NL" dirty="0">
                <a:solidFill>
                  <a:srgbClr val="0000FF"/>
                </a:solidFill>
              </a:rPr>
              <a:t>Lichter, minder gewicht</a:t>
            </a:r>
          </a:p>
          <a:p>
            <a:r>
              <a:rPr lang="nl-NL" dirty="0">
                <a:solidFill>
                  <a:srgbClr val="0000FF"/>
                </a:solidFill>
              </a:rPr>
              <a:t>Meer energie</a:t>
            </a:r>
          </a:p>
          <a:p>
            <a:r>
              <a:rPr lang="nl-NL" dirty="0">
                <a:solidFill>
                  <a:srgbClr val="0000FF"/>
                </a:solidFill>
              </a:rPr>
              <a:t>Bewegen</a:t>
            </a:r>
          </a:p>
          <a:p>
            <a:r>
              <a:rPr lang="nl-NL" dirty="0">
                <a:solidFill>
                  <a:srgbClr val="0000FF"/>
                </a:solidFill>
              </a:rPr>
              <a:t>Moed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Het verzwakken van negatieve kinesthetische herinneringen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Intenser</a:t>
            </a:r>
          </a:p>
          <a:p>
            <a:r>
              <a:rPr lang="nl-NL" dirty="0">
                <a:solidFill>
                  <a:srgbClr val="0000FF"/>
                </a:solidFill>
              </a:rPr>
              <a:t>Aangenamere aanraking</a:t>
            </a:r>
          </a:p>
          <a:p>
            <a:r>
              <a:rPr lang="nl-NL" dirty="0">
                <a:solidFill>
                  <a:srgbClr val="0000FF"/>
                </a:solidFill>
              </a:rPr>
              <a:t>Korter van duur</a:t>
            </a:r>
          </a:p>
          <a:p>
            <a:r>
              <a:rPr lang="nl-NL" dirty="0">
                <a:solidFill>
                  <a:srgbClr val="0000FF"/>
                </a:solidFill>
              </a:rPr>
              <a:t>Warmer</a:t>
            </a:r>
          </a:p>
          <a:p>
            <a:r>
              <a:rPr lang="nl-NL" dirty="0">
                <a:solidFill>
                  <a:srgbClr val="0000FF"/>
                </a:solidFill>
              </a:rPr>
              <a:t>Binnen jezelf plaatsen</a:t>
            </a:r>
          </a:p>
          <a:p>
            <a:r>
              <a:rPr lang="nl-NL" dirty="0">
                <a:solidFill>
                  <a:srgbClr val="0000FF"/>
                </a:solidFill>
              </a:rPr>
              <a:t>Lichter, minder gewicht</a:t>
            </a:r>
          </a:p>
          <a:p>
            <a:r>
              <a:rPr lang="nl-NL" dirty="0">
                <a:solidFill>
                  <a:srgbClr val="0000FF"/>
                </a:solidFill>
              </a:rPr>
              <a:t>Meer energie</a:t>
            </a:r>
          </a:p>
          <a:p>
            <a:r>
              <a:rPr lang="nl-NL" dirty="0">
                <a:solidFill>
                  <a:srgbClr val="0000FF"/>
                </a:solidFill>
              </a:rPr>
              <a:t>Bewegen</a:t>
            </a:r>
          </a:p>
          <a:p>
            <a:r>
              <a:rPr lang="nl-NL" dirty="0">
                <a:solidFill>
                  <a:srgbClr val="0000FF"/>
                </a:solidFill>
              </a:rPr>
              <a:t>Moed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Het versterken van positieve kinesthetische herinneringen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8"/>
          <p:cNvGrpSpPr/>
          <p:nvPr/>
        </p:nvGrpSpPr>
        <p:grpSpPr>
          <a:xfrm>
            <a:off x="395536" y="1268760"/>
            <a:ext cx="4176464" cy="3816424"/>
            <a:chOff x="323528" y="2276872"/>
            <a:chExt cx="4176464" cy="3816424"/>
          </a:xfrm>
        </p:grpSpPr>
        <p:grpSp>
          <p:nvGrpSpPr>
            <p:cNvPr id="3" name="Groep 36"/>
            <p:cNvGrpSpPr/>
            <p:nvPr/>
          </p:nvGrpSpPr>
          <p:grpSpPr>
            <a:xfrm>
              <a:off x="323528" y="2276872"/>
              <a:ext cx="4176464" cy="3816424"/>
              <a:chOff x="395536" y="2276872"/>
              <a:chExt cx="4176464" cy="3816424"/>
            </a:xfrm>
          </p:grpSpPr>
          <p:pic>
            <p:nvPicPr>
              <p:cNvPr id="17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5536" y="2276872"/>
                <a:ext cx="4176464" cy="3816424"/>
              </a:xfrm>
              <a:prstGeom prst="rect">
                <a:avLst/>
              </a:prstGeom>
              <a:noFill/>
            </p:spPr>
          </p:pic>
          <p:grpSp>
            <p:nvGrpSpPr>
              <p:cNvPr id="4" name="Groep 34"/>
              <p:cNvGrpSpPr/>
              <p:nvPr/>
            </p:nvGrpSpPr>
            <p:grpSpPr>
              <a:xfrm>
                <a:off x="1066768" y="3140968"/>
                <a:ext cx="2785152" cy="2304256"/>
                <a:chOff x="947176" y="2380109"/>
                <a:chExt cx="2713144" cy="2153953"/>
              </a:xfrm>
            </p:grpSpPr>
            <p:sp>
              <p:nvSpPr>
                <p:cNvPr id="13" name="Vrije vorm 12"/>
                <p:cNvSpPr/>
                <p:nvPr/>
              </p:nvSpPr>
              <p:spPr>
                <a:xfrm>
                  <a:off x="2843808" y="263691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Vrije vorm 13"/>
                <p:cNvSpPr/>
                <p:nvPr/>
              </p:nvSpPr>
              <p:spPr>
                <a:xfrm>
                  <a:off x="2627784" y="3861048"/>
                  <a:ext cx="734538" cy="673014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Vrije vorm 14"/>
                <p:cNvSpPr/>
                <p:nvPr/>
              </p:nvSpPr>
              <p:spPr>
                <a:xfrm>
                  <a:off x="1019184" y="371703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Vrije vorm 15"/>
                <p:cNvSpPr/>
                <p:nvPr/>
              </p:nvSpPr>
              <p:spPr>
                <a:xfrm>
                  <a:off x="947176" y="2380109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6" name="Tekstvak 35"/>
              <p:cNvSpPr txBox="1"/>
              <p:nvPr/>
            </p:nvSpPr>
            <p:spPr>
              <a:xfrm>
                <a:off x="1907704" y="3861048"/>
                <a:ext cx="1008112" cy="584775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8" name="Tekstvak 37"/>
            <p:cNvSpPr txBox="1"/>
            <p:nvPr/>
          </p:nvSpPr>
          <p:spPr>
            <a:xfrm>
              <a:off x="1187624" y="2852936"/>
              <a:ext cx="2376264" cy="584775"/>
            </a:xfrm>
            <a:prstGeom prst="rect">
              <a:avLst/>
            </a:prstGeom>
            <a:solidFill>
              <a:srgbClr val="FFFF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1259632" y="1484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907704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solidFill>
                  <a:srgbClr val="0000FF"/>
                </a:solidFill>
              </a:rPr>
              <a:t>Cirkel van Invloed</a:t>
            </a:r>
          </a:p>
        </p:txBody>
      </p:sp>
      <p:grpSp>
        <p:nvGrpSpPr>
          <p:cNvPr id="5" name="Groep 19"/>
          <p:cNvGrpSpPr/>
          <p:nvPr/>
        </p:nvGrpSpPr>
        <p:grpSpPr>
          <a:xfrm>
            <a:off x="899592" y="2564904"/>
            <a:ext cx="2664296" cy="1800200"/>
            <a:chOff x="1204202" y="2761591"/>
            <a:chExt cx="2561490" cy="1693884"/>
          </a:xfrm>
        </p:grpSpPr>
        <p:sp>
          <p:nvSpPr>
            <p:cNvPr id="21" name="PIJL-OMLAAG 20"/>
            <p:cNvSpPr/>
            <p:nvPr/>
          </p:nvSpPr>
          <p:spPr>
            <a:xfrm rot="3011942">
              <a:off x="3233908" y="2535999"/>
              <a:ext cx="288032" cy="775537"/>
            </a:xfrm>
            <a:prstGeom prst="downArrow">
              <a:avLst>
                <a:gd name="adj1" fmla="val 50000"/>
                <a:gd name="adj2" fmla="val 8403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PIJL-OMLAAG 21"/>
            <p:cNvSpPr/>
            <p:nvPr/>
          </p:nvSpPr>
          <p:spPr>
            <a:xfrm rot="8001710">
              <a:off x="3022150" y="3857883"/>
              <a:ext cx="353928" cy="841255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PIJL-OMLAAG 22"/>
            <p:cNvSpPr/>
            <p:nvPr/>
          </p:nvSpPr>
          <p:spPr>
            <a:xfrm rot="3399086" flipV="1">
              <a:off x="1463726" y="3740086"/>
              <a:ext cx="398945" cy="760700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OMLAAG 23"/>
            <p:cNvSpPr/>
            <p:nvPr/>
          </p:nvSpPr>
          <p:spPr>
            <a:xfrm rot="18322875">
              <a:off x="1440041" y="2525752"/>
              <a:ext cx="304986" cy="776664"/>
            </a:xfrm>
            <a:prstGeom prst="downArrow">
              <a:avLst>
                <a:gd name="adj1" fmla="val 50000"/>
                <a:gd name="adj2" fmla="val 8814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" name="Groep 48"/>
          <p:cNvGrpSpPr/>
          <p:nvPr/>
        </p:nvGrpSpPr>
        <p:grpSpPr>
          <a:xfrm>
            <a:off x="4820755" y="1267939"/>
            <a:ext cx="4215741" cy="3889253"/>
            <a:chOff x="4716016" y="1484784"/>
            <a:chExt cx="4215741" cy="3889253"/>
          </a:xfrm>
        </p:grpSpPr>
        <p:grpSp>
          <p:nvGrpSpPr>
            <p:cNvPr id="7" name="Groep 41"/>
            <p:cNvGrpSpPr/>
            <p:nvPr/>
          </p:nvGrpSpPr>
          <p:grpSpPr>
            <a:xfrm>
              <a:off x="4716016" y="1484784"/>
              <a:ext cx="4215741" cy="3889253"/>
              <a:chOff x="4716016" y="1483963"/>
              <a:chExt cx="4215741" cy="3889253"/>
            </a:xfrm>
          </p:grpSpPr>
          <p:pic>
            <p:nvPicPr>
              <p:cNvPr id="26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716016" y="1483963"/>
                <a:ext cx="4215741" cy="3889253"/>
              </a:xfrm>
              <a:prstGeom prst="rect">
                <a:avLst/>
              </a:prstGeom>
              <a:noFill/>
            </p:spPr>
          </p:pic>
          <p:sp>
            <p:nvSpPr>
              <p:cNvPr id="27" name="Tekstvak 26"/>
              <p:cNvSpPr txBox="1"/>
              <p:nvPr/>
            </p:nvSpPr>
            <p:spPr>
              <a:xfrm>
                <a:off x="5652121" y="2060848"/>
                <a:ext cx="2448272" cy="338554"/>
              </a:xfrm>
              <a:prstGeom prst="rect">
                <a:avLst/>
              </a:prstGeom>
              <a:solidFill>
                <a:srgbClr val="FFFF9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012161" y="3214717"/>
                <a:ext cx="1728191" cy="646331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" name="Groep 47"/>
            <p:cNvGrpSpPr/>
            <p:nvPr/>
          </p:nvGrpSpPr>
          <p:grpSpPr>
            <a:xfrm>
              <a:off x="5364088" y="2492896"/>
              <a:ext cx="2952328" cy="2376264"/>
              <a:chOff x="5364088" y="2492896"/>
              <a:chExt cx="2952328" cy="2376264"/>
            </a:xfrm>
          </p:grpSpPr>
          <p:sp>
            <p:nvSpPr>
              <p:cNvPr id="44" name="Vrije vorm 43"/>
              <p:cNvSpPr/>
              <p:nvPr/>
            </p:nvSpPr>
            <p:spPr>
              <a:xfrm>
                <a:off x="7668344" y="2492897"/>
                <a:ext cx="648072" cy="720080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44"/>
              <p:cNvSpPr/>
              <p:nvPr/>
            </p:nvSpPr>
            <p:spPr>
              <a:xfrm>
                <a:off x="7524328" y="4293096"/>
                <a:ext cx="648072" cy="576064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45"/>
              <p:cNvSpPr/>
              <p:nvPr/>
            </p:nvSpPr>
            <p:spPr>
              <a:xfrm>
                <a:off x="5364088" y="4077072"/>
                <a:ext cx="720080" cy="792088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46"/>
              <p:cNvSpPr/>
              <p:nvPr/>
            </p:nvSpPr>
            <p:spPr>
              <a:xfrm>
                <a:off x="5364088" y="2492896"/>
                <a:ext cx="648072" cy="648072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6156176" y="28529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0000FF"/>
                </a:solidFill>
              </a:rPr>
              <a:t>Cirkel van Invloed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012160" y="14847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grpSp>
        <p:nvGrpSpPr>
          <p:cNvPr id="9" name="Groep 28"/>
          <p:cNvGrpSpPr/>
          <p:nvPr/>
        </p:nvGrpSpPr>
        <p:grpSpPr>
          <a:xfrm>
            <a:off x="5364088" y="2646756"/>
            <a:ext cx="2736304" cy="2150396"/>
            <a:chOff x="5479111" y="2768691"/>
            <a:chExt cx="2665652" cy="2006380"/>
          </a:xfrm>
        </p:grpSpPr>
        <p:sp>
          <p:nvSpPr>
            <p:cNvPr id="30" name="PIJL-OMLAAG 29"/>
            <p:cNvSpPr/>
            <p:nvPr/>
          </p:nvSpPr>
          <p:spPr>
            <a:xfrm rot="13836086">
              <a:off x="7783565" y="2695525"/>
              <a:ext cx="288032" cy="434364"/>
            </a:xfrm>
            <a:prstGeom prst="downArrow">
              <a:avLst>
                <a:gd name="adj1" fmla="val 50000"/>
                <a:gd name="adj2" fmla="val 9403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OMLAAG 30"/>
            <p:cNvSpPr/>
            <p:nvPr/>
          </p:nvSpPr>
          <p:spPr>
            <a:xfrm rot="18275902">
              <a:off x="7650036" y="4260693"/>
              <a:ext cx="330705" cy="560080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-OMLAAG 31"/>
            <p:cNvSpPr/>
            <p:nvPr/>
          </p:nvSpPr>
          <p:spPr>
            <a:xfrm rot="13028475" flipV="1">
              <a:off x="5757088" y="4212455"/>
              <a:ext cx="398945" cy="562616"/>
            </a:xfrm>
            <a:prstGeom prst="downArrow">
              <a:avLst>
                <a:gd name="adj1" fmla="val 50000"/>
                <a:gd name="adj2" fmla="val 5751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-OMLAAG 32"/>
            <p:cNvSpPr/>
            <p:nvPr/>
          </p:nvSpPr>
          <p:spPr>
            <a:xfrm rot="6595966">
              <a:off x="5634218" y="2679337"/>
              <a:ext cx="304986" cy="615200"/>
            </a:xfrm>
            <a:prstGeom prst="downArrow">
              <a:avLst>
                <a:gd name="adj1" fmla="val 50000"/>
                <a:gd name="adj2" fmla="val 10821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Tekstvak 49"/>
          <p:cNvSpPr txBox="1"/>
          <p:nvPr/>
        </p:nvSpPr>
        <p:spPr>
          <a:xfrm>
            <a:off x="683568" y="116632"/>
            <a:ext cx="787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Hoe vergroot je jouw cirkel van invloed?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5646264" y="5412125"/>
            <a:ext cx="324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de oorzaak gaan staan!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0" y="5373216"/>
            <a:ext cx="44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het gevolg blijven staan.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323528" y="764704"/>
            <a:ext cx="227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Reactief: Waarom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De ander moet …..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860032" y="764704"/>
            <a:ext cx="235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Proactief: Wat kan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Ik neem initiatief..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611560" y="6381328"/>
            <a:ext cx="825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Bedenk een situatie waar je meer invloed zou willen hebben.  Schrijf dit op een briefje.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451B4048-A6C6-4B5A-A1FE-3CE2D2C77503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51" grpId="0"/>
      <p:bldP spid="52" grpId="0"/>
      <p:bldP spid="53" grpId="0"/>
      <p:bldP spid="5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784976" cy="864095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Hulpbronnen, hoe anker je ze?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Er zijn geen mensen zonder hulpbronnen, alleen mensen die hun hulpbronnen niet gebruiken.</a:t>
            </a:r>
          </a:p>
        </p:txBody>
      </p:sp>
      <p:pic>
        <p:nvPicPr>
          <p:cNvPr id="10" name="Afbeelding 9" descr="lad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87861">
            <a:off x="668340" y="1874027"/>
            <a:ext cx="1400607" cy="5284312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0" y="1484784"/>
            <a:ext cx="34918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Voorbeeld van een hulpbron: zelfvertrouwen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>
                <a:solidFill>
                  <a:srgbClr val="0000FF"/>
                </a:solidFill>
              </a:rPr>
              <a:t>Hier voorgesteld als een ladder.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4788024" y="1556792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Sommige mensen gebruiken hun hulpbronnen niet goed.</a:t>
            </a:r>
          </a:p>
        </p:txBody>
      </p:sp>
      <p:pic>
        <p:nvPicPr>
          <p:cNvPr id="16" name="Afbeelding 15" descr="ladder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318721"/>
            <a:ext cx="5362130" cy="4613490"/>
          </a:xfrm>
          <a:prstGeom prst="rect">
            <a:avLst/>
          </a:prstGeom>
        </p:spPr>
      </p:pic>
      <p:pic>
        <p:nvPicPr>
          <p:cNvPr id="6" name="Picture 2" descr="https://lh4.googleusercontent.com/-D_hO6uutAMw/UlKqLKp8FaI/AAAAAAAAV3w/oP1JP7y78Ds/w714-h660-no/pile_of_ladders_wall.png"/>
          <p:cNvPicPr>
            <a:picLocks noChangeAspect="1" noChangeArrowheads="1"/>
          </p:cNvPicPr>
          <p:nvPr/>
        </p:nvPicPr>
        <p:blipFill>
          <a:blip r:embed="rId4" cstate="print"/>
          <a:srcRect l="3176" t="9873" r="2590" b="15673"/>
          <a:stretch>
            <a:fillRect/>
          </a:stretch>
        </p:blipFill>
        <p:spPr bwMode="auto">
          <a:xfrm>
            <a:off x="3457007" y="2348880"/>
            <a:ext cx="5291457" cy="4555985"/>
          </a:xfrm>
          <a:prstGeom prst="rect">
            <a:avLst/>
          </a:prstGeom>
          <a:noFill/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20D223F-4058-49DA-A563-DF8FAF8704B6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3456384" cy="1700808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0000FF"/>
                </a:solidFill>
              </a:rPr>
              <a:t>Hulpbron</a:t>
            </a:r>
            <a:br>
              <a:rPr lang="nl-NL" sz="4800" b="1" dirty="0">
                <a:solidFill>
                  <a:srgbClr val="0000FF"/>
                </a:solidFill>
              </a:rPr>
            </a:br>
            <a:r>
              <a:rPr lang="nl-NL" sz="4800" b="1" dirty="0">
                <a:solidFill>
                  <a:srgbClr val="0000FF"/>
                </a:solidFill>
              </a:rPr>
              <a:t>ankeren</a:t>
            </a: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251520" y="2204864"/>
            <a:ext cx="37444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 je jouw hulpbron goed gebruikt zet je jouw ladder tegen de muur recht omhoog.</a:t>
            </a:r>
          </a:p>
        </p:txBody>
      </p:sp>
      <p:pic>
        <p:nvPicPr>
          <p:cNvPr id="4" name="Afbeelding 3" descr="ladder3.jpg"/>
          <p:cNvPicPr>
            <a:picLocks noChangeAspect="1"/>
          </p:cNvPicPr>
          <p:nvPr/>
        </p:nvPicPr>
        <p:blipFill>
          <a:blip r:embed="rId2" cstate="print"/>
          <a:srcRect l="9607" r="11299"/>
          <a:stretch>
            <a:fillRect/>
          </a:stretch>
        </p:blipFill>
        <p:spPr>
          <a:xfrm>
            <a:off x="4860032" y="49059"/>
            <a:ext cx="4283968" cy="6808942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r="4725"/>
          <a:stretch>
            <a:fillRect/>
          </a:stretch>
        </p:blipFill>
        <p:spPr bwMode="auto">
          <a:xfrm>
            <a:off x="4788024" y="0"/>
            <a:ext cx="4355976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395536" y="4437112"/>
            <a:ext cx="34563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 in de gewenste stemming te komen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9FF222-1DA9-4BC0-9C93-BA8F356134E7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67744" y="1988840"/>
            <a:ext cx="4407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Hulpbronnen</a:t>
            </a:r>
          </a:p>
        </p:txBody>
      </p:sp>
      <p:sp>
        <p:nvSpPr>
          <p:cNvPr id="4" name="Explosie 2 3"/>
          <p:cNvSpPr/>
          <p:nvPr/>
        </p:nvSpPr>
        <p:spPr>
          <a:xfrm>
            <a:off x="2843808" y="188640"/>
            <a:ext cx="3168352" cy="1584176"/>
          </a:xfrm>
          <a:prstGeom prst="irregularSeal2">
            <a:avLst/>
          </a:prstGeom>
          <a:solidFill>
            <a:srgbClr val="FD0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Liefde</a:t>
            </a:r>
            <a:endParaRPr lang="nl-NL" sz="2400" dirty="0"/>
          </a:p>
        </p:txBody>
      </p:sp>
      <p:sp>
        <p:nvSpPr>
          <p:cNvPr id="5" name="Explosie 2 4"/>
          <p:cNvSpPr/>
          <p:nvPr/>
        </p:nvSpPr>
        <p:spPr>
          <a:xfrm rot="2159322">
            <a:off x="-11712" y="470635"/>
            <a:ext cx="3014533" cy="1798807"/>
          </a:xfrm>
          <a:prstGeom prst="irregularSeal2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Motivatie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6" name="Explosie 2 5"/>
          <p:cNvSpPr/>
          <p:nvPr/>
        </p:nvSpPr>
        <p:spPr>
          <a:xfrm>
            <a:off x="0" y="2780928"/>
            <a:ext cx="3024336" cy="2664296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Energie</a:t>
            </a:r>
            <a:endParaRPr lang="nl-NL" sz="2400" dirty="0"/>
          </a:p>
        </p:txBody>
      </p:sp>
      <p:sp>
        <p:nvSpPr>
          <p:cNvPr id="7" name="Explosie 2 6"/>
          <p:cNvSpPr/>
          <p:nvPr/>
        </p:nvSpPr>
        <p:spPr>
          <a:xfrm>
            <a:off x="6372200" y="3789040"/>
            <a:ext cx="2915816" cy="2304256"/>
          </a:xfrm>
          <a:prstGeom prst="irregularSeal2">
            <a:avLst/>
          </a:prstGeom>
          <a:solidFill>
            <a:srgbClr val="FD4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Humor</a:t>
            </a:r>
            <a:endParaRPr lang="nl-NL" sz="2400" dirty="0"/>
          </a:p>
        </p:txBody>
      </p:sp>
      <p:sp>
        <p:nvSpPr>
          <p:cNvPr id="8" name="Explosie 2 7"/>
          <p:cNvSpPr/>
          <p:nvPr/>
        </p:nvSpPr>
        <p:spPr>
          <a:xfrm>
            <a:off x="2771800" y="3068960"/>
            <a:ext cx="3096344" cy="19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Kracht</a:t>
            </a:r>
            <a:endParaRPr lang="nl-NL" sz="2400" dirty="0"/>
          </a:p>
        </p:txBody>
      </p:sp>
      <p:sp>
        <p:nvSpPr>
          <p:cNvPr id="9" name="Explosie 2 8"/>
          <p:cNvSpPr/>
          <p:nvPr/>
        </p:nvSpPr>
        <p:spPr>
          <a:xfrm rot="687346">
            <a:off x="6632329" y="2075114"/>
            <a:ext cx="2609792" cy="1948783"/>
          </a:xfrm>
          <a:prstGeom prst="irregularSeal2">
            <a:avLst/>
          </a:prstGeom>
          <a:solidFill>
            <a:srgbClr val="FE9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Rust</a:t>
            </a:r>
            <a:endParaRPr lang="nl-NL" sz="2400" dirty="0"/>
          </a:p>
        </p:txBody>
      </p:sp>
      <p:sp>
        <p:nvSpPr>
          <p:cNvPr id="10" name="Explosie 2 9"/>
          <p:cNvSpPr/>
          <p:nvPr/>
        </p:nvSpPr>
        <p:spPr>
          <a:xfrm rot="687346">
            <a:off x="1825197" y="4998248"/>
            <a:ext cx="5111763" cy="185723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Zelfvertrouwen</a:t>
            </a:r>
            <a:endParaRPr lang="nl-NL" sz="2400" dirty="0"/>
          </a:p>
        </p:txBody>
      </p:sp>
      <p:pic>
        <p:nvPicPr>
          <p:cNvPr id="13" name="Picture 5" descr="anch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771252" cy="2060848"/>
          </a:xfrm>
          <a:prstGeom prst="rect">
            <a:avLst/>
          </a:prstGeom>
          <a:noFill/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C5BC632-9C33-4126-8FEC-9B8F15F9E239}"/>
              </a:ext>
            </a:extLst>
          </p:cNvPr>
          <p:cNvSpPr/>
          <p:nvPr/>
        </p:nvSpPr>
        <p:spPr>
          <a:xfrm>
            <a:off x="8767125" y="6243122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7092280" cy="922114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Ankeren voor </a:t>
            </a:r>
            <a:r>
              <a:rPr lang="nl-NL" sz="5400" b="1" dirty="0">
                <a:solidFill>
                  <a:srgbClr val="FF0000"/>
                </a:solidFill>
              </a:rPr>
              <a:t>gevorderden</a:t>
            </a:r>
            <a:r>
              <a:rPr lang="nl-NL" sz="4800" b="1" dirty="0">
                <a:solidFill>
                  <a:srgbClr val="FF0000"/>
                </a:solidFill>
              </a:rPr>
              <a:t> 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149080"/>
            <a:ext cx="2555776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5400" b="1" dirty="0">
                <a:solidFill>
                  <a:srgbClr val="0000FF"/>
                </a:solidFill>
              </a:rPr>
              <a:t>HOS</a:t>
            </a:r>
            <a:r>
              <a:rPr lang="nl-NL" sz="4800" b="1" dirty="0">
                <a:solidFill>
                  <a:srgbClr val="0000FF"/>
                </a:solidFill>
              </a:rPr>
              <a:t> 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25760" y="1811040"/>
            <a:ext cx="8676456" cy="117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 de Huidige Ongewenste Stemming (HOS)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veraf ligt van de </a:t>
            </a:r>
            <a:r>
              <a:rPr lang="nl-NL" sz="3200" b="1" dirty="0">
                <a:solidFill>
                  <a:srgbClr val="0000FF"/>
                </a:solidFill>
              </a:rPr>
              <a:t>G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ewenste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Stemming (GS)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0" y="3212976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>
                <a:solidFill>
                  <a:srgbClr val="0000FF"/>
                </a:solidFill>
              </a:rPr>
              <a:t>Bijv. je angstig, eenzaam, verloren voelen als Huidige Ongewenste Stemming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l-NL" sz="3200" dirty="0">
              <a:solidFill>
                <a:srgbClr val="0000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moedig, verbonden en trots willen voelen als Gewenste Stemming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6" name="Afbeelding 7" descr="anchor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7145990" y="-33629"/>
            <a:ext cx="1710797" cy="2003888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5463" y="716674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Anker:  Elke stimulus die is verbonden met een specifieke reactie</a:t>
            </a: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</p:txBody>
      </p:sp>
      <p:pic>
        <p:nvPicPr>
          <p:cNvPr id="38914" name="Picture 2" descr="Afbeeldingsresultaat voor angstig"/>
          <p:cNvPicPr>
            <a:picLocks noChangeAspect="1" noChangeArrowheads="1"/>
          </p:cNvPicPr>
          <p:nvPr/>
        </p:nvPicPr>
        <p:blipFill>
          <a:blip r:embed="rId3" cstate="print"/>
          <a:srcRect l="13793" r="3448"/>
          <a:stretch>
            <a:fillRect/>
          </a:stretch>
        </p:blipFill>
        <p:spPr bwMode="auto">
          <a:xfrm>
            <a:off x="467544" y="5301208"/>
            <a:ext cx="1728192" cy="1174631"/>
          </a:xfrm>
          <a:prstGeom prst="rect">
            <a:avLst/>
          </a:prstGeom>
          <a:noFill/>
        </p:spPr>
      </p:pic>
      <p:pic>
        <p:nvPicPr>
          <p:cNvPr id="39938" name="Picture 2" descr="Afbeeldingsresultaat voor moedige vrouw"/>
          <p:cNvPicPr>
            <a:picLocks noChangeAspect="1" noChangeArrowheads="1"/>
          </p:cNvPicPr>
          <p:nvPr/>
        </p:nvPicPr>
        <p:blipFill>
          <a:blip r:embed="rId4" cstate="print"/>
          <a:srcRect l="32376" r="22297" b="25546"/>
          <a:stretch>
            <a:fillRect/>
          </a:stretch>
        </p:blipFill>
        <p:spPr bwMode="auto">
          <a:xfrm>
            <a:off x="6372200" y="5013176"/>
            <a:ext cx="1754092" cy="1628800"/>
          </a:xfrm>
          <a:prstGeom prst="rect">
            <a:avLst/>
          </a:prstGeom>
          <a:noFill/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868144" y="4149080"/>
            <a:ext cx="25557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JL-RECHTS 10"/>
          <p:cNvSpPr/>
          <p:nvPr/>
        </p:nvSpPr>
        <p:spPr>
          <a:xfrm>
            <a:off x="3851920" y="4437112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>
            <a:off x="2267744" y="4437112"/>
            <a:ext cx="150378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>
            <a:off x="5292080" y="4437112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7213" y="1100462"/>
            <a:ext cx="6408712" cy="40011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000" b="1" dirty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De korte weg naar je hulpbronnen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51479B8-5CE1-4CDE-9B9B-FE4A99571E27}"/>
              </a:ext>
            </a:extLst>
          </p:cNvPr>
          <p:cNvSpPr/>
          <p:nvPr/>
        </p:nvSpPr>
        <p:spPr>
          <a:xfrm>
            <a:off x="8767125" y="6243122"/>
            <a:ext cx="2792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10" grpId="0" build="allAtOnce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0" y="1052736"/>
          <a:ext cx="9144000" cy="2088232"/>
        </p:xfrm>
        <a:graphic>
          <a:graphicData uri="http://schemas.openxmlformats.org/drawingml/2006/table">
            <a:tbl>
              <a:tblPr/>
              <a:tblGrid>
                <a:gridCol w="307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Leg Positieve momenten</a:t>
                      </a:r>
                      <a:r>
                        <a:rPr lang="nl-NL" sz="2400" b="1" baseline="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vast</a:t>
                      </a:r>
                      <a:endParaRPr lang="nl-NL" sz="2400" noProof="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noProof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Soort Anker: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1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Anker ervaring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(concrete gebeurtenis met een</a:t>
                      </a:r>
                      <a:r>
                        <a:rPr lang="nl-NL" sz="2400" baseline="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Gewenste Stemming</a:t>
                      </a: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Gewenste</a:t>
                      </a:r>
                      <a:r>
                        <a:rPr lang="en-US" sz="2400" baseline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Stemming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33CC"/>
                </a:solidFill>
              </a:rPr>
              <a:t>Ervaringen om te ankeren</a:t>
            </a:r>
          </a:p>
        </p:txBody>
      </p:sp>
      <p:pic>
        <p:nvPicPr>
          <p:cNvPr id="11266" name="Picture 2" descr="Afbeeldingsresultaat voor madelief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2301530" cy="2276872"/>
          </a:xfrm>
          <a:prstGeom prst="rect">
            <a:avLst/>
          </a:prstGeom>
          <a:noFill/>
        </p:spPr>
      </p:pic>
      <p:pic>
        <p:nvPicPr>
          <p:cNvPr id="11268" name="Picture 4" descr="Afbeeldingsresultaat voor bewond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4365104"/>
            <a:ext cx="2381250" cy="2381250"/>
          </a:xfrm>
          <a:prstGeom prst="rect">
            <a:avLst/>
          </a:prstGeom>
          <a:noFill/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11216"/>
              </p:ext>
            </p:extLst>
          </p:nvPr>
        </p:nvGraphicFramePr>
        <p:xfrm>
          <a:off x="0" y="3267824"/>
          <a:ext cx="9144000" cy="1097280"/>
        </p:xfrm>
        <a:graphic>
          <a:graphicData uri="http://schemas.openxmlformats.org/drawingml/2006/table">
            <a:tbl>
              <a:tblPr/>
              <a:tblGrid>
                <a:gridCol w="307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Bijvoorbeeld: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Madeliefjes in het park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400" noProof="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noProof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Een fijn gesprek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Bewondering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Verbondenheid</a:t>
                      </a: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EBEECEDC-CE43-4933-8DF9-A34A618F04E3}"/>
              </a:ext>
            </a:extLst>
          </p:cNvPr>
          <p:cNvSpPr/>
          <p:nvPr/>
        </p:nvSpPr>
        <p:spPr>
          <a:xfrm>
            <a:off x="8727050" y="6243122"/>
            <a:ext cx="3593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</a:t>
            </a:r>
            <a:endParaRPr lang="nl-N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1207</Words>
  <Application>Microsoft Office PowerPoint</Application>
  <PresentationFormat>Diavoorstelling (4:3)</PresentationFormat>
  <Paragraphs>358</Paragraphs>
  <Slides>37</Slides>
  <Notes>0</Notes>
  <HiddenSlides>7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Office-thema</vt:lpstr>
      <vt:lpstr>NLP-vervolgcursus  “Je ongekende vermogens nog beter leren kennen”</vt:lpstr>
      <vt:lpstr>Zonnestraaltjes</vt:lpstr>
      <vt:lpstr>Open Frame</vt:lpstr>
      <vt:lpstr>PowerPoint-presentatie</vt:lpstr>
      <vt:lpstr>Hulpbronnen, hoe anker je ze?</vt:lpstr>
      <vt:lpstr>Hulpbron ankeren</vt:lpstr>
      <vt:lpstr>PowerPoint-presentatie</vt:lpstr>
      <vt:lpstr>Ankeren voor gevorderden </vt:lpstr>
      <vt:lpstr>PowerPoint-presentatie</vt:lpstr>
      <vt:lpstr>PowerPoint-presentatie</vt:lpstr>
      <vt:lpstr>Anker plaatsen en afvuren </vt:lpstr>
      <vt:lpstr>Je krijgt jouw hulpbron beschikbaar als jij dat nodig hebt.</vt:lpstr>
      <vt:lpstr>Specifieke stimulus, die een hulpbron (positieve emotie) opwekt.</vt:lpstr>
      <vt:lpstr>PowerPoint-presentatie</vt:lpstr>
      <vt:lpstr>PowerPoint-presentatie</vt:lpstr>
      <vt:lpstr>Stappen bij Ankeren</vt:lpstr>
      <vt:lpstr>Stappen bij Ketting Ankeren</vt:lpstr>
      <vt:lpstr>PowerPoint-presentatie</vt:lpstr>
      <vt:lpstr>PowerPoint-presentatie</vt:lpstr>
      <vt:lpstr>Veranderen van submodaliteiten</vt:lpstr>
      <vt:lpstr>Veranderen van submodaliteiten</vt:lpstr>
      <vt:lpstr>Veranderen van submodaliteiten</vt:lpstr>
      <vt:lpstr>Veranderen van submodaliteiten</vt:lpstr>
      <vt:lpstr>Veranderen van submodaliteiten</vt:lpstr>
      <vt:lpstr>Swish patroon</vt:lpstr>
      <vt:lpstr>Voorbeelden van visuele herinneringen die je zou willen verzwakken</vt:lpstr>
      <vt:lpstr>Blaas een negatieve herinnering weg</vt:lpstr>
      <vt:lpstr>PowerPoint-presentatie</vt:lpstr>
      <vt:lpstr>Een positieve visuele herinnering versterken</vt:lpstr>
      <vt:lpstr>Auditieve submodaliteiten</vt:lpstr>
      <vt:lpstr>Voorbeelden van negatieve auditieve herinneringen</vt:lpstr>
      <vt:lpstr>Het verzwakken van auditieve herinneringen</vt:lpstr>
      <vt:lpstr>Het versterken van positieve auditieve herinneringen</vt:lpstr>
      <vt:lpstr>Kinesthetische submodaliteiten</vt:lpstr>
      <vt:lpstr>Voorbeelden van negatieve kinesthetische herinneringen</vt:lpstr>
      <vt:lpstr>Het verzwakken van negatieve kinesthetische herinneringen</vt:lpstr>
      <vt:lpstr>Het versterken van positieve kinesthetische herinneringen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118</cp:revision>
  <dcterms:created xsi:type="dcterms:W3CDTF">2015-01-05T14:54:59Z</dcterms:created>
  <dcterms:modified xsi:type="dcterms:W3CDTF">2019-11-06T11:25:48Z</dcterms:modified>
</cp:coreProperties>
</file>