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1"/>
  </p:sldMasterIdLst>
  <p:notesMasterIdLst>
    <p:notesMasterId r:id="rId26"/>
  </p:notesMasterIdLst>
  <p:sldIdLst>
    <p:sldId id="319" r:id="rId2"/>
    <p:sldId id="466" r:id="rId3"/>
    <p:sldId id="321" r:id="rId4"/>
    <p:sldId id="467" r:id="rId5"/>
    <p:sldId id="468" r:id="rId6"/>
    <p:sldId id="339" r:id="rId7"/>
    <p:sldId id="340" r:id="rId8"/>
    <p:sldId id="341" r:id="rId9"/>
    <p:sldId id="342" r:id="rId10"/>
    <p:sldId id="343" r:id="rId11"/>
    <p:sldId id="344" r:id="rId12"/>
    <p:sldId id="469" r:id="rId13"/>
    <p:sldId id="473" r:id="rId14"/>
    <p:sldId id="470" r:id="rId15"/>
    <p:sldId id="471" r:id="rId16"/>
    <p:sldId id="472" r:id="rId17"/>
    <p:sldId id="474" r:id="rId18"/>
    <p:sldId id="333" r:id="rId19"/>
    <p:sldId id="338" r:id="rId20"/>
    <p:sldId id="334" r:id="rId21"/>
    <p:sldId id="477" r:id="rId22"/>
    <p:sldId id="475" r:id="rId23"/>
    <p:sldId id="476" r:id="rId24"/>
    <p:sldId id="335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8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42C5A-1D5D-4210-A8B0-DB197FCD47F0}" type="datetimeFigureOut">
              <a:rPr lang="nl-NL" smtClean="0"/>
              <a:pPr/>
              <a:t>15-10-2019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F0591-D1DD-4F46-BBB0-2F916C19044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1F733-FF5E-4945-91B8-D4E05BA47B7A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15-10-2019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15-10-2019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15-10-2019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15-10-2019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15-10-2019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15-10-2019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15-10-2019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15-10-2019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15-10-2019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15-10-2019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15-10-2019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7BD7C-02F4-494A-A9E1-DADFD8B94013}" type="datetimeFigureOut">
              <a:rPr lang="nl-NL" smtClean="0"/>
              <a:pPr/>
              <a:t>15-10-2019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gif"/><Relationship Id="rId4" Type="http://schemas.openxmlformats.org/officeDocument/2006/relationships/image" Target="../media/image24.jpeg"/><Relationship Id="rId9" Type="http://schemas.openxmlformats.org/officeDocument/2006/relationships/image" Target="../media/image2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Afbeelding 0" descr="wereldbol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547664" y="0"/>
            <a:ext cx="5976664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2162899" y="227210"/>
            <a:ext cx="4830418" cy="4388221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365567"/>
              </a:avLst>
            </a:prstTxWarp>
          </a:bodyPr>
          <a:lstStyle/>
          <a:p>
            <a:pPr algn="ctr" rtl="0"/>
            <a:r>
              <a:rPr lang="nl-NL" sz="6000" kern="10" spc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Respect voor het model van de wereld van de ander en dat van mijzelf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6453336"/>
            <a:ext cx="3456384" cy="404664"/>
          </a:xfrm>
        </p:spPr>
        <p:txBody>
          <a:bodyPr>
            <a:noAutofit/>
          </a:bodyPr>
          <a:lstStyle/>
          <a:p>
            <a:r>
              <a:rPr lang="nl-NL" sz="2000" dirty="0">
                <a:solidFill>
                  <a:schemeClr val="accent2">
                    <a:lumMod val="75000"/>
                  </a:schemeClr>
                </a:solidFill>
              </a:rPr>
              <a:t>Volksuniversiteit Zwolle</a:t>
            </a: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0" y="5733256"/>
            <a:ext cx="9144000" cy="648072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“Je ongekende vermogens nog beter leren kennen”</a:t>
            </a:r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4860032" y="6525344"/>
            <a:ext cx="4032448" cy="3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nl-NL" sz="4400" b="1" dirty="0">
                <a:solidFill>
                  <a:srgbClr val="0000FF"/>
                </a:solidFill>
              </a:rPr>
              <a:t>NLP-vervolgcursus na</a:t>
            </a:r>
            <a:r>
              <a:rPr lang="nl-NL" sz="4300" b="1" dirty="0">
                <a:solidFill>
                  <a:srgbClr val="0000FF"/>
                </a:solidFill>
              </a:rPr>
              <a:t>jaar 2019 week 4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 rot="21213264">
            <a:off x="1739968" y="1041880"/>
            <a:ext cx="5613455" cy="33608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00" b="1" i="1" u="none" strike="noStrike" kern="1200" cap="none" spc="0" normalizeH="0" baseline="0" noProof="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Welkom</a:t>
            </a:r>
            <a:r>
              <a:rPr kumimoji="0" lang="en-US" sz="7300" b="1" i="1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 </a:t>
            </a:r>
            <a:endParaRPr kumimoji="0" lang="nl-NL" sz="4400" b="1" i="1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3" grpId="0" build="p"/>
      <p:bldP spid="5" grpId="0"/>
      <p:bldP spid="6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Afbeelding 9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41376" cy="1562100"/>
          </a:xfrm>
          <a:prstGeom prst="rect">
            <a:avLst/>
          </a:prstGeom>
          <a:noFill/>
        </p:spPr>
      </p:pic>
      <p:pic>
        <p:nvPicPr>
          <p:cNvPr id="10245" name="Afbeelding 9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340768"/>
            <a:ext cx="1568450" cy="1163638"/>
          </a:xfrm>
          <a:prstGeom prst="rect">
            <a:avLst/>
          </a:prstGeom>
          <a:noFill/>
        </p:spPr>
      </p:pic>
      <p:pic>
        <p:nvPicPr>
          <p:cNvPr id="10244" name="Afbeelding 9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36912"/>
            <a:ext cx="1019176" cy="1266825"/>
          </a:xfrm>
          <a:prstGeom prst="rect">
            <a:avLst/>
          </a:prstGeom>
          <a:noFill/>
        </p:spPr>
      </p:pic>
      <p:pic>
        <p:nvPicPr>
          <p:cNvPr id="10243" name="Afbeelding 9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3356992"/>
            <a:ext cx="1397000" cy="1079500"/>
          </a:xfrm>
          <a:prstGeom prst="rect">
            <a:avLst/>
          </a:prstGeom>
          <a:noFill/>
        </p:spPr>
      </p:pic>
      <p:pic>
        <p:nvPicPr>
          <p:cNvPr id="10241" name="Afbeelding 9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653136"/>
            <a:ext cx="1119188" cy="1492250"/>
          </a:xfrm>
          <a:prstGeom prst="rect">
            <a:avLst/>
          </a:prstGeom>
          <a:noFill/>
        </p:spPr>
      </p:pic>
      <p:pic>
        <p:nvPicPr>
          <p:cNvPr id="10242" name="Afbeelding 9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5013176"/>
            <a:ext cx="1260475" cy="1636712"/>
          </a:xfrm>
          <a:prstGeom prst="rect">
            <a:avLst/>
          </a:prstGeom>
          <a:noFill/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619672" y="-27384"/>
            <a:ext cx="6048672" cy="93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W</a:t>
            </a:r>
            <a:r>
              <a:rPr kumimoji="0" lang="en-US" sz="3200" b="1" i="0" u="none" strike="noStrike" cap="none" normalizeH="0" baseline="0" dirty="0" err="1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aarden</a:t>
            </a:r>
            <a:r>
              <a:rPr kumimoji="0" lang="en-US" sz="3200" b="1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ontwikkelen</a:t>
            </a:r>
            <a:endParaRPr kumimoji="0" lang="nl-NL" sz="32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Je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waarden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creëer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je in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grote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lijnen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in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drie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fasen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van je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leven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:</a:t>
            </a:r>
            <a:endParaRPr kumimoji="0" lang="nl-NL" sz="9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403648" y="1519917"/>
            <a:ext cx="59046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0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jaar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                            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inprentingsperiode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                                       7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jaar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1475656" y="3571855"/>
            <a:ext cx="5976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8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jaar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                               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modelleerperiode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             	</a:t>
            </a:r>
            <a:r>
              <a:rPr kumimoji="0" lang="en-US" sz="11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               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   13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jaar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1547664" y="5408349"/>
            <a:ext cx="5976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14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jaar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socialisatieperiode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                                           21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jaar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nl-NL" sz="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1475656" y="256490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</a:pPr>
            <a:r>
              <a:rPr lang="en-US" b="1" i="1" dirty="0" err="1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Welke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waarden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werden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bij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jou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 in </a:t>
            </a:r>
            <a:r>
              <a:rPr lang="en-US" b="1" i="1" dirty="0" err="1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deze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periode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vastgelegd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?</a:t>
            </a:r>
            <a:endParaRPr lang="nl-NL" sz="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1475656" y="458112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</a:pPr>
            <a:r>
              <a:rPr lang="en-US" b="1" i="1" dirty="0" err="1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Welke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waarden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werden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bij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jou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 in </a:t>
            </a:r>
            <a:r>
              <a:rPr lang="en-US" b="1" i="1" dirty="0" err="1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deze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periode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vastgelegd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?</a:t>
            </a:r>
            <a:endParaRPr lang="nl-NL" sz="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83568" y="637203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</a:pPr>
            <a:r>
              <a:rPr lang="en-US" b="1" i="1" dirty="0" err="1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Welke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waarden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werden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bij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jou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 in </a:t>
            </a:r>
            <a:r>
              <a:rPr lang="en-US" b="1" i="1" dirty="0" err="1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deze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periode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vastgelegd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?</a:t>
            </a:r>
            <a:endParaRPr lang="nl-NL" sz="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build="p"/>
      <p:bldP spid="10249" grpId="0"/>
      <p:bldP spid="10251" grpId="0"/>
      <p:bldP spid="10253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1691680" y="1556792"/>
            <a:ext cx="4968552" cy="4633714"/>
          </a:xfrm>
          <a:prstGeom prst="upDownArrow">
            <a:avLst>
              <a:gd name="adj1" fmla="val 50000"/>
              <a:gd name="adj2" fmla="val 20025"/>
            </a:avLst>
          </a:prstGeom>
          <a:gradFill flip="none" rotWithShape="1">
            <a:gsLst>
              <a:gs pos="0">
                <a:srgbClr val="D8D8D8">
                  <a:shade val="30000"/>
                  <a:satMod val="115000"/>
                </a:srgbClr>
              </a:gs>
              <a:gs pos="50000">
                <a:srgbClr val="D8D8D8">
                  <a:shade val="67500"/>
                  <a:satMod val="115000"/>
                </a:srgbClr>
              </a:gs>
              <a:gs pos="100000">
                <a:srgbClr val="D8D8D8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787428" y="1052736"/>
            <a:ext cx="2504652" cy="401187"/>
          </a:xfrm>
          <a:prstGeom prst="rect">
            <a:avLst/>
          </a:prstGeom>
          <a:solidFill>
            <a:srgbClr val="E2E2E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normalizeH="0" baseline="0" noProof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Helemaal bewust</a:t>
            </a:r>
            <a:endParaRPr kumimoji="0" lang="nl-NL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771800" y="6237312"/>
            <a:ext cx="2592288" cy="43204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normalizeH="0" baseline="0" noProof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Helemaal onbewust</a:t>
            </a:r>
            <a:endParaRPr kumimoji="0" lang="nl-NL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2915816" y="1666953"/>
            <a:ext cx="244827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Attitudes</a:t>
            </a:r>
            <a:endParaRPr kumimoji="0" lang="nl-NL" sz="1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Overtuigingen</a:t>
            </a:r>
            <a:endParaRPr kumimoji="0" lang="nl-NL" sz="1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Waarden</a:t>
            </a:r>
            <a:endParaRPr kumimoji="0" lang="nl-NL" sz="1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Kernwaarden</a:t>
            </a:r>
            <a:endParaRPr kumimoji="0" lang="nl-NL" sz="1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Meta-Programma’s</a:t>
            </a:r>
            <a:endParaRPr kumimoji="0" lang="nl-NL" sz="32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971600" y="26064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00FF"/>
                </a:solidFill>
              </a:rPr>
              <a:t>Hoe bewust zijn we van onze waarden?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795" grpId="0" animBg="1"/>
      <p:bldP spid="33796" grpId="0" animBg="1"/>
      <p:bldP spid="337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72008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nl-NL" dirty="0">
                <a:solidFill>
                  <a:srgbClr val="0000FF"/>
                </a:solidFill>
              </a:rPr>
              <a:t>Schrijf 5 waarden op, die voor jou belangrijk zijn.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5496" y="44624"/>
            <a:ext cx="910850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Wat zijn jouw belangrijkste waarden?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51520" y="1772816"/>
            <a:ext cx="24837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</a:rPr>
              <a:t>Assertiviteit</a:t>
            </a:r>
          </a:p>
          <a:p>
            <a:r>
              <a:rPr lang="nl-NL" sz="2400" dirty="0">
                <a:solidFill>
                  <a:srgbClr val="0000FF"/>
                </a:solidFill>
              </a:rPr>
              <a:t>Barmhartigheid</a:t>
            </a:r>
          </a:p>
          <a:p>
            <a:r>
              <a:rPr lang="nl-NL" sz="2400" dirty="0">
                <a:solidFill>
                  <a:srgbClr val="0000FF"/>
                </a:solidFill>
              </a:rPr>
              <a:t>Begrip</a:t>
            </a:r>
          </a:p>
          <a:p>
            <a:r>
              <a:rPr lang="nl-NL" sz="2400" dirty="0">
                <a:solidFill>
                  <a:srgbClr val="0000FF"/>
                </a:solidFill>
              </a:rPr>
              <a:t>Betrokkenheid</a:t>
            </a:r>
          </a:p>
          <a:p>
            <a:r>
              <a:rPr lang="nl-NL" sz="2400" dirty="0">
                <a:solidFill>
                  <a:srgbClr val="0000FF"/>
                </a:solidFill>
              </a:rPr>
              <a:t>Betrouwbaarheid</a:t>
            </a:r>
          </a:p>
          <a:p>
            <a:r>
              <a:rPr lang="nl-NL" sz="2400" dirty="0">
                <a:solidFill>
                  <a:srgbClr val="0000FF"/>
                </a:solidFill>
              </a:rPr>
              <a:t>Creativiteit</a:t>
            </a:r>
          </a:p>
          <a:p>
            <a:r>
              <a:rPr lang="nl-NL" sz="2400" dirty="0">
                <a:solidFill>
                  <a:srgbClr val="0000FF"/>
                </a:solidFill>
              </a:rPr>
              <a:t>Dankbaarheid</a:t>
            </a:r>
          </a:p>
          <a:p>
            <a:r>
              <a:rPr lang="nl-NL" sz="2400" dirty="0">
                <a:solidFill>
                  <a:srgbClr val="0000FF"/>
                </a:solidFill>
              </a:rPr>
              <a:t>Eenvoud</a:t>
            </a:r>
          </a:p>
          <a:p>
            <a:r>
              <a:rPr lang="nl-NL" sz="2400" dirty="0">
                <a:solidFill>
                  <a:srgbClr val="0000FF"/>
                </a:solidFill>
              </a:rPr>
              <a:t>Eerlijkheid</a:t>
            </a:r>
          </a:p>
          <a:p>
            <a:r>
              <a:rPr lang="nl-NL" sz="2400" dirty="0">
                <a:solidFill>
                  <a:srgbClr val="0000FF"/>
                </a:solidFill>
              </a:rPr>
              <a:t>Enthousiasme</a:t>
            </a:r>
          </a:p>
          <a:p>
            <a:r>
              <a:rPr lang="nl-NL" sz="2400" dirty="0">
                <a:solidFill>
                  <a:srgbClr val="0000FF"/>
                </a:solidFill>
              </a:rPr>
              <a:t>Geduld</a:t>
            </a:r>
          </a:p>
          <a:p>
            <a:r>
              <a:rPr lang="nl-NL" sz="2400" dirty="0">
                <a:solidFill>
                  <a:srgbClr val="0000FF"/>
                </a:solidFill>
              </a:rPr>
              <a:t>Geloof</a:t>
            </a:r>
          </a:p>
          <a:p>
            <a:r>
              <a:rPr lang="nl-NL" sz="2400" dirty="0">
                <a:solidFill>
                  <a:srgbClr val="0000FF"/>
                </a:solidFill>
              </a:rPr>
              <a:t>Hoop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987824" y="1772816"/>
            <a:ext cx="28083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</a:rPr>
              <a:t>Idealisme</a:t>
            </a:r>
          </a:p>
          <a:p>
            <a:r>
              <a:rPr lang="nl-NL" sz="2400" dirty="0">
                <a:solidFill>
                  <a:srgbClr val="0000FF"/>
                </a:solidFill>
              </a:rPr>
              <a:t>Integriteit</a:t>
            </a:r>
          </a:p>
          <a:p>
            <a:r>
              <a:rPr lang="nl-NL" sz="2400" dirty="0">
                <a:solidFill>
                  <a:srgbClr val="0000FF"/>
                </a:solidFill>
              </a:rPr>
              <a:t>Kracht</a:t>
            </a:r>
          </a:p>
          <a:p>
            <a:r>
              <a:rPr lang="nl-NL" sz="2400" dirty="0">
                <a:solidFill>
                  <a:srgbClr val="0000FF"/>
                </a:solidFill>
              </a:rPr>
              <a:t>Liefde</a:t>
            </a:r>
          </a:p>
          <a:p>
            <a:r>
              <a:rPr lang="nl-NL" sz="2400" dirty="0">
                <a:solidFill>
                  <a:srgbClr val="0000FF"/>
                </a:solidFill>
              </a:rPr>
              <a:t>Mededogen</a:t>
            </a:r>
          </a:p>
          <a:p>
            <a:r>
              <a:rPr lang="nl-NL" sz="2400" dirty="0">
                <a:solidFill>
                  <a:srgbClr val="0000FF"/>
                </a:solidFill>
              </a:rPr>
              <a:t>Moed</a:t>
            </a:r>
          </a:p>
          <a:p>
            <a:r>
              <a:rPr lang="nl-NL" sz="2400" dirty="0">
                <a:solidFill>
                  <a:srgbClr val="0000FF"/>
                </a:solidFill>
              </a:rPr>
              <a:t>Opgewektheid</a:t>
            </a:r>
          </a:p>
          <a:p>
            <a:r>
              <a:rPr lang="nl-NL" sz="2400" dirty="0">
                <a:solidFill>
                  <a:srgbClr val="0000FF"/>
                </a:solidFill>
              </a:rPr>
              <a:t>Oprechtheid</a:t>
            </a:r>
          </a:p>
          <a:p>
            <a:r>
              <a:rPr lang="nl-NL" sz="2400" dirty="0">
                <a:solidFill>
                  <a:srgbClr val="0000FF"/>
                </a:solidFill>
              </a:rPr>
              <a:t>Optimisme</a:t>
            </a:r>
          </a:p>
          <a:p>
            <a:r>
              <a:rPr lang="nl-NL" sz="2400" dirty="0">
                <a:solidFill>
                  <a:srgbClr val="0000FF"/>
                </a:solidFill>
              </a:rPr>
              <a:t>Rechtvaardigheid</a:t>
            </a:r>
          </a:p>
          <a:p>
            <a:r>
              <a:rPr lang="nl-NL" sz="2400" dirty="0">
                <a:solidFill>
                  <a:srgbClr val="0000FF"/>
                </a:solidFill>
              </a:rPr>
              <a:t>Respect</a:t>
            </a:r>
          </a:p>
          <a:p>
            <a:r>
              <a:rPr lang="nl-NL" sz="2400" dirty="0">
                <a:solidFill>
                  <a:srgbClr val="0000FF"/>
                </a:solidFill>
              </a:rPr>
              <a:t>Rust</a:t>
            </a:r>
          </a:p>
          <a:p>
            <a:r>
              <a:rPr lang="nl-NL" sz="2400" dirty="0">
                <a:solidFill>
                  <a:srgbClr val="0000FF"/>
                </a:solidFill>
              </a:rPr>
              <a:t>Scherpzinnigheid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012160" y="1772816"/>
            <a:ext cx="3131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</a:rPr>
              <a:t>Schoonheid</a:t>
            </a:r>
          </a:p>
          <a:p>
            <a:r>
              <a:rPr lang="nl-NL" sz="2400" dirty="0">
                <a:solidFill>
                  <a:srgbClr val="0000FF"/>
                </a:solidFill>
              </a:rPr>
              <a:t>Trouw</a:t>
            </a:r>
          </a:p>
          <a:p>
            <a:r>
              <a:rPr lang="nl-NL" sz="2400" dirty="0">
                <a:solidFill>
                  <a:srgbClr val="0000FF"/>
                </a:solidFill>
              </a:rPr>
              <a:t>Uithoudingsvermogen</a:t>
            </a:r>
          </a:p>
          <a:p>
            <a:r>
              <a:rPr lang="nl-NL" sz="2400" dirty="0">
                <a:solidFill>
                  <a:srgbClr val="0000FF"/>
                </a:solidFill>
              </a:rPr>
              <a:t>Verantwoordelijkheid</a:t>
            </a:r>
          </a:p>
          <a:p>
            <a:r>
              <a:rPr lang="nl-NL" sz="2400" dirty="0">
                <a:solidFill>
                  <a:srgbClr val="0000FF"/>
                </a:solidFill>
              </a:rPr>
              <a:t>Verdraagzaamheid</a:t>
            </a:r>
          </a:p>
          <a:p>
            <a:r>
              <a:rPr lang="nl-NL" sz="2400" dirty="0">
                <a:solidFill>
                  <a:srgbClr val="0000FF"/>
                </a:solidFill>
              </a:rPr>
              <a:t>Vertrouwen</a:t>
            </a:r>
          </a:p>
          <a:p>
            <a:r>
              <a:rPr lang="nl-NL" sz="2400" dirty="0">
                <a:solidFill>
                  <a:srgbClr val="0000FF"/>
                </a:solidFill>
              </a:rPr>
              <a:t>Vrede</a:t>
            </a:r>
          </a:p>
          <a:p>
            <a:r>
              <a:rPr lang="nl-NL" sz="2400" dirty="0">
                <a:solidFill>
                  <a:srgbClr val="0000FF"/>
                </a:solidFill>
              </a:rPr>
              <a:t>Vreugde</a:t>
            </a:r>
          </a:p>
          <a:p>
            <a:r>
              <a:rPr lang="nl-NL" sz="2400" dirty="0">
                <a:solidFill>
                  <a:srgbClr val="0000FF"/>
                </a:solidFill>
              </a:rPr>
              <a:t>Vriendschappelijkheid</a:t>
            </a:r>
          </a:p>
          <a:p>
            <a:r>
              <a:rPr lang="nl-NL" sz="2400" dirty="0">
                <a:solidFill>
                  <a:srgbClr val="0000FF"/>
                </a:solidFill>
              </a:rPr>
              <a:t>Wijsheid</a:t>
            </a:r>
          </a:p>
          <a:p>
            <a:r>
              <a:rPr lang="nl-NL" sz="2400" dirty="0">
                <a:solidFill>
                  <a:srgbClr val="0000FF"/>
                </a:solidFill>
              </a:rPr>
              <a:t>Zelfrespect</a:t>
            </a:r>
          </a:p>
          <a:p>
            <a:r>
              <a:rPr lang="nl-NL" sz="2400" dirty="0">
                <a:solidFill>
                  <a:srgbClr val="0000FF"/>
                </a:solidFill>
              </a:rPr>
              <a:t>Zelfvertrouwen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0957E-F411-4FF1-915D-FEC2B3C64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altLang="nl-NL" b="1" i="1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</a:t>
            </a:r>
            <a:r>
              <a:rPr lang="nl-NL" altLang="nl-NL" b="1" i="1" dirty="0" bmk="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efening: Het opvragen van waarden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1D4CD0-081F-4085-AB4A-EAAA831D0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34688"/>
            <a:ext cx="9144000" cy="5578688"/>
          </a:xfrm>
        </p:spPr>
        <p:txBody>
          <a:bodyPr>
            <a:normAutofit fontScale="47500" lnSpcReduction="20000"/>
          </a:bodyPr>
          <a:lstStyle/>
          <a:p>
            <a:pPr marL="268288" lvl="0" indent="-268288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nl-NL" altLang="nl-NL" dirty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 tweetallen: A  (werker) en B (coach) (ong. 15 min pp.)</a:t>
            </a:r>
            <a:endParaRPr lang="nl-NL" altLang="nl-NL" sz="800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marL="268288" lvl="0" indent="-268288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nl-NL" altLang="nl-NL" dirty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Kies een context waarin je je waarden wilt eliciteren (bewust worden). Bijv. familie, buurt, werk, club, carrière.): </a:t>
            </a:r>
            <a:endParaRPr lang="nl-NL" altLang="nl-NL" sz="800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marL="268288" lvl="0" indent="-268288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nl-NL" altLang="nl-NL" dirty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Schrijf deze context op.</a:t>
            </a:r>
            <a:endParaRPr lang="nl-NL" altLang="nl-NL" sz="800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marL="268288" lvl="0" indent="-268288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nl-NL" altLang="nl-NL" dirty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Welke 5 waarden zijn voor jou belangrijk in deze context? </a:t>
            </a:r>
          </a:p>
          <a:p>
            <a:pPr marL="268288" lvl="0" indent="-268288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nl-NL" altLang="nl-NL" dirty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Schrijf op elk kaartje één waarde.</a:t>
            </a:r>
            <a:endParaRPr lang="nl-NL" altLang="nl-NL" sz="800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marL="268288" lvl="0" indent="-268288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nl-NL" altLang="nl-NL" dirty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Leg nu de kaartjes met de waarden in de volgorde van hoe belangrijk ze voor je zijn. (Zet ze in een hiërarchie)</a:t>
            </a:r>
            <a:endParaRPr lang="nl-NL" altLang="nl-NL" sz="800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marL="268288" lvl="0" indent="-268288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nl-NL" altLang="nl-NL" dirty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Vraag aan de werker: "Stel je hebt wel Waarde 1 maar niet Waarde 2. Of: Hoe zou je leven er uit zien als je wel Waarde 1 hebt maar niet Waarde 2? Kies je dan voor waarde 1 of kies je toch voor wel Waarde 2 maar niet Waarde 1?"</a:t>
            </a:r>
            <a:endParaRPr lang="nl-NL" altLang="nl-NL" sz="800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marL="268288" lvl="0" indent="-268288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nl-NL" altLang="nl-NL" dirty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Doe hetzelfde met waarde 1 en 3, 1 en 4 etc. </a:t>
            </a:r>
            <a:endParaRPr lang="nl-NL" altLang="nl-NL" sz="800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marL="268288" lvl="0" indent="-268288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nl-NL" altLang="nl-NL" dirty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Heb je de waarde die op de eerste plaats staat, zeg dan "Oké, deze heb je, welke is de volgende ………?" (dus bijvoorbeeld .”wel Waarde 2, maar niet Waarde 3 of wel Waarde 3 maar niet waarde 2?”)</a:t>
            </a:r>
            <a:endParaRPr lang="nl-NL" altLang="nl-NL" sz="800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marL="268288" lvl="0" indent="-268288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nl-NL" altLang="nl-NL" dirty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Doe dit tot de hiërarchie compleet is (de belangrijkste zijn de eerste vier, vijf).</a:t>
            </a:r>
            <a:endParaRPr lang="nl-NL" altLang="nl-NL" sz="4800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BF0BF9C-6FB5-420E-843D-3B0E0B4AE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03" y="31158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Afbeelding 25">
            <a:extLst>
              <a:ext uri="{FF2B5EF4-FFF2-40B4-BE49-F238E27FC236}">
                <a16:creationId xmlns:a16="http://schemas.microsoft.com/office/drawing/2014/main" id="{51BB9ED4-E79E-48B8-BAFD-78F43C55A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25"/>
            <a:ext cx="641407" cy="120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9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2267744" y="2492896"/>
            <a:ext cx="4968552" cy="3384376"/>
          </a:xfrm>
          <a:prstGeom prst="pentag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srgbClr val="0000FF"/>
              </a:solidFill>
            </a:endParaRPr>
          </a:p>
        </p:txBody>
      </p:sp>
      <p:cxnSp>
        <p:nvCxnSpPr>
          <p:cNvPr id="32772" name="AutoShape 4"/>
          <p:cNvCxnSpPr>
            <a:cxnSpLocks noChangeShapeType="1"/>
          </p:cNvCxnSpPr>
          <p:nvPr/>
        </p:nvCxnSpPr>
        <p:spPr bwMode="auto">
          <a:xfrm flipH="1">
            <a:off x="4355976" y="3140968"/>
            <a:ext cx="1389510" cy="278982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grpSp>
        <p:nvGrpSpPr>
          <p:cNvPr id="2" name="Groep 11"/>
          <p:cNvGrpSpPr/>
          <p:nvPr/>
        </p:nvGrpSpPr>
        <p:grpSpPr>
          <a:xfrm>
            <a:off x="4537561" y="3356992"/>
            <a:ext cx="2285301" cy="2992147"/>
            <a:chOff x="4100060" y="3514903"/>
            <a:chExt cx="2285301" cy="2992147"/>
          </a:xfrm>
        </p:grpSpPr>
        <p:sp>
          <p:nvSpPr>
            <p:cNvPr id="10" name="Rechthoek 9"/>
            <p:cNvSpPr/>
            <p:nvPr/>
          </p:nvSpPr>
          <p:spPr>
            <a:xfrm rot="1732224">
              <a:off x="4778868" y="3514903"/>
              <a:ext cx="1606493" cy="218783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ige driehoek 10"/>
            <p:cNvSpPr/>
            <p:nvPr/>
          </p:nvSpPr>
          <p:spPr>
            <a:xfrm rot="7166149">
              <a:off x="4447285" y="5164637"/>
              <a:ext cx="995188" cy="1689638"/>
            </a:xfrm>
            <a:prstGeom prst="rt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" name="Tekstvak 6"/>
          <p:cNvSpPr txBox="1"/>
          <p:nvPr/>
        </p:nvSpPr>
        <p:spPr>
          <a:xfrm>
            <a:off x="971600" y="332656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00FF"/>
                </a:solidFill>
              </a:rPr>
              <a:t>Wat doe je met waarden? </a:t>
            </a:r>
          </a:p>
          <a:p>
            <a:r>
              <a:rPr lang="nl-NL" sz="3200" b="1" dirty="0">
                <a:solidFill>
                  <a:srgbClr val="0000FF"/>
                </a:solidFill>
              </a:rPr>
              <a:t>Vermijden of Benaderen?</a:t>
            </a:r>
          </a:p>
          <a:p>
            <a:r>
              <a:rPr lang="nl-NL" sz="3200" b="1" dirty="0">
                <a:solidFill>
                  <a:srgbClr val="0000FF"/>
                </a:solidFill>
              </a:rPr>
              <a:t>Voorbeeld van liefde of haat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51520" y="198884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Zoek je Liefde? (Benaderen) 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148064" y="3933056"/>
            <a:ext cx="1728192" cy="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Benaderen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24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30%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915816" y="3717032"/>
            <a:ext cx="1891430" cy="4213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Vermijden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24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70%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179512" y="242088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Of wil je geen haat? (Vermijden)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beeldingsresultaat voor vermijd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784979"/>
            <a:ext cx="4427984" cy="3073021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5508104" y="1196752"/>
            <a:ext cx="34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>
                <a:solidFill>
                  <a:srgbClr val="FF0000"/>
                </a:solidFill>
              </a:rPr>
              <a:t>Vermijden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511256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068960"/>
            <a:ext cx="3248025" cy="10287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980728"/>
            <a:ext cx="34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>
                <a:solidFill>
                  <a:srgbClr val="FF0000"/>
                </a:solidFill>
              </a:rPr>
              <a:t>Benaderen</a:t>
            </a:r>
          </a:p>
        </p:txBody>
      </p:sp>
      <p:pic>
        <p:nvPicPr>
          <p:cNvPr id="46082" name="Picture 2" descr="Afbeeldingsresultaat voor fitness grappig"/>
          <p:cNvPicPr>
            <a:picLocks noChangeAspect="1" noChangeArrowheads="1"/>
          </p:cNvPicPr>
          <p:nvPr/>
        </p:nvPicPr>
        <p:blipFill>
          <a:blip r:embed="rId2" cstate="print"/>
          <a:srcRect t="32614" b="48593"/>
          <a:stretch>
            <a:fillRect/>
          </a:stretch>
        </p:blipFill>
        <p:spPr bwMode="auto">
          <a:xfrm>
            <a:off x="3563888" y="2770956"/>
            <a:ext cx="5580112" cy="1656184"/>
          </a:xfrm>
          <a:prstGeom prst="rect">
            <a:avLst/>
          </a:prstGeom>
          <a:noFill/>
        </p:spPr>
      </p:pic>
      <p:grpSp>
        <p:nvGrpSpPr>
          <p:cNvPr id="3" name="Groep 6"/>
          <p:cNvGrpSpPr/>
          <p:nvPr/>
        </p:nvGrpSpPr>
        <p:grpSpPr>
          <a:xfrm>
            <a:off x="3563888" y="4427140"/>
            <a:ext cx="5580112" cy="2430860"/>
            <a:chOff x="0" y="4221088"/>
            <a:chExt cx="5543600" cy="2386236"/>
          </a:xfrm>
        </p:grpSpPr>
        <p:pic>
          <p:nvPicPr>
            <p:cNvPr id="4" name="Picture 2" descr="Afbeeldingsresultaat voor fitness grappig"/>
            <p:cNvPicPr>
              <a:picLocks noChangeAspect="1" noChangeArrowheads="1"/>
            </p:cNvPicPr>
            <p:nvPr/>
          </p:nvPicPr>
          <p:blipFill>
            <a:blip r:embed="rId2" cstate="print"/>
            <a:srcRect t="49895"/>
            <a:stretch>
              <a:fillRect/>
            </a:stretch>
          </p:blipFill>
          <p:spPr bwMode="auto">
            <a:xfrm>
              <a:off x="323528" y="4221088"/>
              <a:ext cx="4696308" cy="2376264"/>
            </a:xfrm>
            <a:prstGeom prst="rect">
              <a:avLst/>
            </a:prstGeom>
            <a:noFill/>
          </p:spPr>
        </p:pic>
        <p:pic>
          <p:nvPicPr>
            <p:cNvPr id="5" name="Picture 2" descr="Afbeeldingsresultaat voor fitness grappig"/>
            <p:cNvPicPr>
              <a:picLocks noChangeAspect="1" noChangeArrowheads="1"/>
            </p:cNvPicPr>
            <p:nvPr/>
          </p:nvPicPr>
          <p:blipFill>
            <a:blip r:embed="rId2" cstate="print"/>
            <a:srcRect l="88559" t="50680"/>
            <a:stretch>
              <a:fillRect/>
            </a:stretch>
          </p:blipFill>
          <p:spPr bwMode="auto">
            <a:xfrm>
              <a:off x="5004048" y="4221088"/>
              <a:ext cx="539552" cy="2348880"/>
            </a:xfrm>
            <a:prstGeom prst="rect">
              <a:avLst/>
            </a:prstGeom>
            <a:noFill/>
          </p:spPr>
        </p:pic>
        <p:pic>
          <p:nvPicPr>
            <p:cNvPr id="6" name="Picture 2" descr="Afbeeldingsresultaat voor fitness grappig"/>
            <p:cNvPicPr>
              <a:picLocks noChangeAspect="1" noChangeArrowheads="1"/>
            </p:cNvPicPr>
            <p:nvPr/>
          </p:nvPicPr>
          <p:blipFill>
            <a:blip r:embed="rId2" cstate="print"/>
            <a:srcRect t="49895" r="84731"/>
            <a:stretch>
              <a:fillRect/>
            </a:stretch>
          </p:blipFill>
          <p:spPr bwMode="auto">
            <a:xfrm>
              <a:off x="0" y="4221088"/>
              <a:ext cx="720080" cy="2386236"/>
            </a:xfrm>
            <a:prstGeom prst="rect">
              <a:avLst/>
            </a:prstGeom>
            <a:noFill/>
          </p:spPr>
        </p:pic>
      </p:grpSp>
      <p:pic>
        <p:nvPicPr>
          <p:cNvPr id="8" name="Picture 2" descr="Afbeeldingsresultaat voor fitness grappig"/>
          <p:cNvPicPr>
            <a:picLocks noChangeAspect="1" noChangeArrowheads="1"/>
          </p:cNvPicPr>
          <p:nvPr/>
        </p:nvPicPr>
        <p:blipFill>
          <a:blip r:embed="rId2" cstate="print"/>
          <a:srcRect b="66261"/>
          <a:stretch>
            <a:fillRect/>
          </a:stretch>
        </p:blipFill>
        <p:spPr bwMode="auto">
          <a:xfrm>
            <a:off x="3563888" y="610716"/>
            <a:ext cx="5580112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25">
            <a:extLst>
              <a:ext uri="{FF2B5EF4-FFF2-40B4-BE49-F238E27FC236}">
                <a16:creationId xmlns:a16="http://schemas.microsoft.com/office/drawing/2014/main" id="{43449910-8915-4BA2-8ED6-2E7FE7F0A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88530"/>
            <a:ext cx="448014" cy="88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7C384C59-209A-4792-B5A9-619B5BF44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2515896-81B1-478A-A0D4-A9D77ADE6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772" y="1628800"/>
            <a:ext cx="8676456" cy="472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tweetallen 15 min. pp</a:t>
            </a:r>
            <a:endParaRPr kumimoji="0" lang="nl-NL" altLang="nl-NL" sz="7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Vraag naar specifieke informatie m.b.t. elke afzonderlijke waarde (en kalibreer goed. Non-verbaal wordt er zeer veel gecommuniceerd)</a:t>
            </a:r>
            <a:endParaRPr kumimoji="0" lang="nl-NL" altLang="nl-NL" sz="7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Wat betekent deze waarde voor jou? </a:t>
            </a:r>
            <a:endParaRPr kumimoji="0" lang="nl-NL" altLang="nl-NL" sz="7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Waarom is deze waarde belangrijk voor je?</a:t>
            </a:r>
            <a:endParaRPr kumimoji="0" lang="nl-NL" altLang="nl-NL" sz="7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Waarom nog meer?</a:t>
            </a:r>
            <a:endParaRPr kumimoji="0" lang="nl-NL" altLang="nl-NL" sz="7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Waarom nog meer?</a:t>
            </a:r>
            <a:endParaRPr kumimoji="0" lang="nl-NL" altLang="nl-NL" sz="7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Let op benaderen / vermijden in taal; eventuele ontkenningen!</a:t>
            </a:r>
            <a:endParaRPr kumimoji="0" lang="nl-NL" altLang="nl-NL" sz="7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Welke interne voorstelling heb je bij deze waarde? Vraag naar de submodaliteiten.</a:t>
            </a:r>
            <a:endParaRPr kumimoji="0" lang="nl-NL" altLang="nl-NL" sz="7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Wat is voor jou de flipside/het tegengestelde van deze waarde? (bijv. de flipside van liefde kan zijn haat, maar ook eenzaamheid)</a:t>
            </a:r>
            <a:endParaRPr kumimoji="0" lang="nl-NL" altLang="nl-NL" sz="7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Waar en wanneer heb je voor het eerst deze flipside ervaren? (ontdek of er nog onverwerkte negatieve emotie aan verbonden is)</a:t>
            </a:r>
            <a:endParaRPr kumimoji="0" lang="nl-NL" altLang="nl-NL" sz="7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Ontdek hoe de waarde gestuurd wordt. Vraag bijvoorbeeld: voor hoeveel procent wordt het gestuurd door benaderen en voor hoeveel procent door vermijden (oftewel, hoeveel onverwerkte emotie zit er nog achter?)</a:t>
            </a:r>
            <a:endParaRPr kumimoji="0" lang="nl-NL" altLang="nl-NL" sz="7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Dit kun je op verschillende manieren aan laten geven:</a:t>
            </a:r>
            <a:endParaRPr kumimoji="0" lang="nl-NL" altLang="nl-NL" sz="7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Percentages (bijv. </a:t>
            </a:r>
            <a:r>
              <a:rPr lang="nl-NL" altLang="nl-NL" sz="12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0% benaderen en 60-% vermijden.)</a:t>
            </a:r>
            <a:endParaRPr kumimoji="0" lang="nl-NL" altLang="nl-NL" sz="7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61C6E77-0CC7-4FEF-AEED-CEA369A24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487" y="126694"/>
            <a:ext cx="3876675" cy="2581275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ECF23CEE-5FCA-4829-9E2E-460615870039}"/>
              </a:ext>
            </a:extLst>
          </p:cNvPr>
          <p:cNvSpPr/>
          <p:nvPr/>
        </p:nvSpPr>
        <p:spPr>
          <a:xfrm>
            <a:off x="772433" y="251756"/>
            <a:ext cx="48796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2800" b="1" i="1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</a:t>
            </a:r>
            <a:r>
              <a:rPr lang="nl-NL" altLang="nl-NL" sz="2800" b="1" i="1" dirty="0" bmk="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efening: Het nog meer bewust worden van waarden</a:t>
            </a:r>
            <a:endParaRPr lang="nl-NL" altLang="nl-NL" sz="105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5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start78.nl/start78/frames/fotogal/imag02/bus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132856"/>
            <a:ext cx="4800533" cy="3600400"/>
          </a:xfrm>
          <a:prstGeom prst="rect">
            <a:avLst/>
          </a:prstGeom>
          <a:noFill/>
        </p:spPr>
      </p:pic>
      <p:pic>
        <p:nvPicPr>
          <p:cNvPr id="20484" name="Picture 4" descr="http://upload.wikimedia.org/wikipedia/commons/8/86/Driver_Dave_Marshall_The_Friendly_Bus_Drive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17587" y="764704"/>
            <a:ext cx="3726413" cy="4968552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35496" y="188640"/>
            <a:ext cx="4932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dirty="0">
                <a:solidFill>
                  <a:srgbClr val="0000FF"/>
                </a:solidFill>
              </a:rPr>
              <a:t>Oorzaak </a:t>
            </a:r>
            <a:r>
              <a:rPr lang="nl-NL" sz="4800" b="1" dirty="0">
                <a:solidFill>
                  <a:srgbClr val="0000FF"/>
                </a:solidFill>
                <a:sym typeface="Wingdings" pitchFamily="2" charset="2"/>
              </a:rPr>
              <a:t> Gevolg</a:t>
            </a:r>
            <a:endParaRPr lang="nl-NL" sz="4800" b="1" dirty="0">
              <a:solidFill>
                <a:srgbClr val="0000FF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23528" y="5877272"/>
            <a:ext cx="3504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rgbClr val="0000FF"/>
                </a:solidFill>
              </a:rPr>
              <a:t>Achter in de bus?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707904" y="5879013"/>
            <a:ext cx="1199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rgbClr val="0000FF"/>
                </a:solidFill>
              </a:rPr>
              <a:t>Of ….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385490" y="5879013"/>
            <a:ext cx="3513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rgbClr val="0000FF"/>
                </a:solidFill>
              </a:rPr>
              <a:t>Achter het stuur?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s://ih0.redbubble.net/image.69460577.3190/ap,550x550,12x16,1,transparent,t.u1.png"/>
          <p:cNvPicPr>
            <a:picLocks noChangeAspect="1" noChangeArrowheads="1"/>
          </p:cNvPicPr>
          <p:nvPr/>
        </p:nvPicPr>
        <p:blipFill>
          <a:blip r:embed="rId2" cstate="print"/>
          <a:srcRect l="9404" t="12394" r="10055" b="13247"/>
          <a:stretch>
            <a:fillRect/>
          </a:stretch>
        </p:blipFill>
        <p:spPr bwMode="auto">
          <a:xfrm>
            <a:off x="5508104" y="116632"/>
            <a:ext cx="3168352" cy="3888432"/>
          </a:xfrm>
          <a:prstGeom prst="rect">
            <a:avLst/>
          </a:prstGeom>
          <a:noFill/>
        </p:spPr>
      </p:pic>
      <p:sp>
        <p:nvSpPr>
          <p:cNvPr id="4" name="Rechthoek 3"/>
          <p:cNvSpPr/>
          <p:nvPr/>
        </p:nvSpPr>
        <p:spPr>
          <a:xfrm>
            <a:off x="0" y="188640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Isaac Newton (1642-1727) </a:t>
            </a:r>
          </a:p>
          <a:p>
            <a:r>
              <a:rPr lang="nl-NL" dirty="0">
                <a:solidFill>
                  <a:srgbClr val="0000FF"/>
                </a:solidFill>
              </a:rPr>
              <a:t>Grondlegger van het </a:t>
            </a:r>
            <a:r>
              <a:rPr lang="nl-NL" dirty="0" err="1">
                <a:solidFill>
                  <a:srgbClr val="0000FF"/>
                </a:solidFill>
              </a:rPr>
              <a:t>Oorzaak-Gevolg-model</a:t>
            </a:r>
            <a:r>
              <a:rPr lang="nl-NL" dirty="0">
                <a:solidFill>
                  <a:srgbClr val="0000FF"/>
                </a:solidFill>
              </a:rPr>
              <a:t>. </a:t>
            </a:r>
          </a:p>
          <a:p>
            <a:endParaRPr lang="nl-NL" dirty="0">
              <a:solidFill>
                <a:srgbClr val="0000FF"/>
              </a:solidFill>
            </a:endParaRPr>
          </a:p>
          <a:p>
            <a:r>
              <a:rPr lang="nl-NL" dirty="0">
                <a:solidFill>
                  <a:srgbClr val="0000FF"/>
                </a:solidFill>
              </a:rPr>
              <a:t>Het verhaal gaat dat hij op een dag onder een appelboom lag toen er een appel op zijn hoofd viel. Misschien zou ieder ander dit een toevalligheid noemen.</a:t>
            </a:r>
          </a:p>
          <a:p>
            <a:r>
              <a:rPr lang="nl-NL" dirty="0">
                <a:solidFill>
                  <a:srgbClr val="0000FF"/>
                </a:solidFill>
              </a:rPr>
              <a:t>Newton bleef er over nadenken en stelde zich de vraag: "Als ik dit voorval nou eens ernstig neem! Wat is de oorzaak van het vallen?" </a:t>
            </a:r>
          </a:p>
          <a:p>
            <a:endParaRPr lang="nl-NL" dirty="0">
              <a:solidFill>
                <a:srgbClr val="0000FF"/>
              </a:solidFill>
            </a:endParaRPr>
          </a:p>
          <a:p>
            <a:r>
              <a:rPr lang="nl-NL" dirty="0">
                <a:solidFill>
                  <a:srgbClr val="0000FF"/>
                </a:solidFill>
              </a:rPr>
              <a:t>Zo ontdekte hij de zwaartekracht</a:t>
            </a:r>
          </a:p>
        </p:txBody>
      </p:sp>
      <p:pic>
        <p:nvPicPr>
          <p:cNvPr id="5" name="Afbeelding 4" descr="oorzaak gevolg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756" y="4149080"/>
            <a:ext cx="8964488" cy="200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knowledgeoverflow.com/wp-content/uploads/2012/06/happy-smiley-4.jpg?b867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8640"/>
            <a:ext cx="2389920" cy="2376264"/>
          </a:xfrm>
          <a:prstGeom prst="rect">
            <a:avLst/>
          </a:prstGeom>
          <a:noFill/>
        </p:spPr>
      </p:pic>
      <p:sp>
        <p:nvSpPr>
          <p:cNvPr id="17" name="PIJL-OMLAAG 16"/>
          <p:cNvSpPr/>
          <p:nvPr/>
        </p:nvSpPr>
        <p:spPr>
          <a:xfrm rot="17995293">
            <a:off x="5283749" y="41342"/>
            <a:ext cx="432048" cy="6877179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-OMLAAG 13"/>
          <p:cNvSpPr/>
          <p:nvPr/>
        </p:nvSpPr>
        <p:spPr>
          <a:xfrm rot="19973382">
            <a:off x="2100224" y="2492752"/>
            <a:ext cx="432048" cy="306617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-OMLAAG 14"/>
          <p:cNvSpPr/>
          <p:nvPr/>
        </p:nvSpPr>
        <p:spPr>
          <a:xfrm>
            <a:off x="381903" y="2636912"/>
            <a:ext cx="432048" cy="273630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PIJL-OMLAAG 15"/>
          <p:cNvSpPr/>
          <p:nvPr/>
        </p:nvSpPr>
        <p:spPr>
          <a:xfrm rot="19030909">
            <a:off x="3418862" y="1705974"/>
            <a:ext cx="432048" cy="419827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PIJL-OMLAAG 17"/>
          <p:cNvSpPr/>
          <p:nvPr/>
        </p:nvSpPr>
        <p:spPr>
          <a:xfrm rot="21046863">
            <a:off x="1233540" y="2667473"/>
            <a:ext cx="432048" cy="2699031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1920" y="620688"/>
            <a:ext cx="4104456" cy="504056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Zonnestraaltjes</a:t>
            </a:r>
            <a:endParaRPr lang="nl-NL" b="1" dirty="0">
              <a:solidFill>
                <a:srgbClr val="0000FF"/>
              </a:solidFill>
            </a:endParaRPr>
          </a:p>
        </p:txBody>
      </p:sp>
      <p:pic>
        <p:nvPicPr>
          <p:cNvPr id="21" name="Afbeelding 20" descr="blij 7.jpg"/>
          <p:cNvPicPr>
            <a:picLocks noChangeAspect="1"/>
          </p:cNvPicPr>
          <p:nvPr/>
        </p:nvPicPr>
        <p:blipFill>
          <a:blip r:embed="rId3" cstate="print"/>
          <a:srcRect l="31407" r="10266" b="11403"/>
          <a:stretch>
            <a:fillRect/>
          </a:stretch>
        </p:blipFill>
        <p:spPr>
          <a:xfrm>
            <a:off x="0" y="5445224"/>
            <a:ext cx="1395966" cy="1412776"/>
          </a:xfrm>
          <a:prstGeom prst="rect">
            <a:avLst/>
          </a:prstGeom>
        </p:spPr>
      </p:pic>
      <p:pic>
        <p:nvPicPr>
          <p:cNvPr id="22" name="Afbeelding 21" descr="blij2.JPG"/>
          <p:cNvPicPr>
            <a:picLocks noChangeAspect="1"/>
          </p:cNvPicPr>
          <p:nvPr/>
        </p:nvPicPr>
        <p:blipFill>
          <a:blip r:embed="rId4" cstate="print"/>
          <a:srcRect l="24491" r="17182" b="21780"/>
          <a:stretch>
            <a:fillRect/>
          </a:stretch>
        </p:blipFill>
        <p:spPr>
          <a:xfrm>
            <a:off x="5868144" y="5445224"/>
            <a:ext cx="1581209" cy="1412776"/>
          </a:xfrm>
          <a:prstGeom prst="rect">
            <a:avLst/>
          </a:prstGeom>
        </p:spPr>
      </p:pic>
      <p:pic>
        <p:nvPicPr>
          <p:cNvPr id="23" name="Afbeelding 22" descr="blij-4.jpg"/>
          <p:cNvPicPr>
            <a:picLocks noChangeAspect="1"/>
          </p:cNvPicPr>
          <p:nvPr/>
        </p:nvPicPr>
        <p:blipFill>
          <a:blip r:embed="rId5" cstate="print"/>
          <a:srcRect l="24677" r="25969"/>
          <a:stretch>
            <a:fillRect/>
          </a:stretch>
        </p:blipFill>
        <p:spPr>
          <a:xfrm>
            <a:off x="1331640" y="5445224"/>
            <a:ext cx="1332941" cy="1412776"/>
          </a:xfrm>
          <a:prstGeom prst="rect">
            <a:avLst/>
          </a:prstGeom>
        </p:spPr>
      </p:pic>
      <p:pic>
        <p:nvPicPr>
          <p:cNvPr id="24" name="Afbeelding 23" descr="blij5.png"/>
          <p:cNvPicPr>
            <a:picLocks noChangeAspect="1"/>
          </p:cNvPicPr>
          <p:nvPr/>
        </p:nvPicPr>
        <p:blipFill>
          <a:blip r:embed="rId6" cstate="print"/>
          <a:srcRect l="30285" r="29334" b="43916"/>
          <a:stretch>
            <a:fillRect/>
          </a:stretch>
        </p:blipFill>
        <p:spPr>
          <a:xfrm>
            <a:off x="3635896" y="5445224"/>
            <a:ext cx="1130222" cy="1412776"/>
          </a:xfrm>
          <a:prstGeom prst="rect">
            <a:avLst/>
          </a:prstGeom>
        </p:spPr>
      </p:pic>
      <p:pic>
        <p:nvPicPr>
          <p:cNvPr id="25" name="Afbeelding 24" descr="blij-gezicht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5445224"/>
            <a:ext cx="1061705" cy="1412776"/>
          </a:xfrm>
          <a:prstGeom prst="rect">
            <a:avLst/>
          </a:prstGeom>
        </p:spPr>
      </p:pic>
      <p:sp>
        <p:nvSpPr>
          <p:cNvPr id="27" name="PIJL-OMLAAG 26"/>
          <p:cNvSpPr/>
          <p:nvPr/>
        </p:nvSpPr>
        <p:spPr>
          <a:xfrm rot="18367347">
            <a:off x="4402237" y="923041"/>
            <a:ext cx="432048" cy="5415856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8" name="Afbeelding 27" descr="blij 8.jpg"/>
          <p:cNvPicPr>
            <a:picLocks noChangeAspect="1"/>
          </p:cNvPicPr>
          <p:nvPr/>
        </p:nvPicPr>
        <p:blipFill>
          <a:blip r:embed="rId8" cstate="print"/>
          <a:srcRect l="38975" r="2751" b="4326"/>
          <a:stretch>
            <a:fillRect/>
          </a:stretch>
        </p:blipFill>
        <p:spPr>
          <a:xfrm>
            <a:off x="7452320" y="5439330"/>
            <a:ext cx="1728192" cy="1418670"/>
          </a:xfrm>
          <a:prstGeom prst="rect">
            <a:avLst/>
          </a:prstGeom>
        </p:spPr>
      </p:pic>
      <p:pic>
        <p:nvPicPr>
          <p:cNvPr id="13" name="Afbeelding 12" descr="blij 6.jpg"/>
          <p:cNvPicPr>
            <a:picLocks noChangeAspect="1"/>
          </p:cNvPicPr>
          <p:nvPr/>
        </p:nvPicPr>
        <p:blipFill>
          <a:blip r:embed="rId9" cstate="print"/>
          <a:srcRect l="37305"/>
          <a:stretch>
            <a:fillRect/>
          </a:stretch>
        </p:blipFill>
        <p:spPr>
          <a:xfrm>
            <a:off x="4644008" y="5445225"/>
            <a:ext cx="1327958" cy="1412776"/>
          </a:xfrm>
          <a:prstGeom prst="rect">
            <a:avLst/>
          </a:prstGeom>
        </p:spPr>
      </p:pic>
      <p:sp>
        <p:nvSpPr>
          <p:cNvPr id="29" name="PIJL-OMLAAG 28"/>
          <p:cNvSpPr/>
          <p:nvPr/>
        </p:nvSpPr>
        <p:spPr>
          <a:xfrm rot="19567209">
            <a:off x="2696238" y="2217905"/>
            <a:ext cx="432048" cy="3434243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513589"/>
            <a:ext cx="9144000" cy="2520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800" dirty="0">
                <a:solidFill>
                  <a:srgbClr val="0000FF"/>
                </a:solidFill>
              </a:rPr>
              <a:t>In tweetallen, 2 minuten elk, de één luistert ander praat.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0000FF"/>
                </a:solidFill>
              </a:rPr>
              <a:t>Focus op een recente gebeurtenis waarin je </a:t>
            </a:r>
            <a:r>
              <a:rPr lang="nl-NL" sz="2800" b="1" u="sng" dirty="0">
                <a:solidFill>
                  <a:srgbClr val="0000FF"/>
                </a:solidFill>
              </a:rPr>
              <a:t>energie, blijheid of geluk </a:t>
            </a:r>
            <a:r>
              <a:rPr lang="nl-NL" sz="2800" dirty="0">
                <a:solidFill>
                  <a:srgbClr val="0000FF"/>
                </a:solidFill>
              </a:rPr>
              <a:t>voelde.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0000FF"/>
                </a:solidFill>
              </a:rPr>
              <a:t>Deel in de hele groep de titel van jouw ervaring en laat je gevoelens op je gezicht zien</a:t>
            </a:r>
          </a:p>
        </p:txBody>
      </p:sp>
    </p:spTree>
    <p:extLst>
      <p:ext uri="{BB962C8B-B14F-4D97-AF65-F5344CB8AC3E}">
        <p14:creationId xmlns:p14="http://schemas.microsoft.com/office/powerpoint/2010/main" val="352690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5" grpId="0" animBg="1"/>
      <p:bldP spid="16" grpId="0" animBg="1"/>
      <p:bldP spid="18" grpId="0" animBg="1"/>
      <p:bldP spid="27" grpId="0" animBg="1"/>
      <p:bldP spid="29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38"/>
          <p:cNvGrpSpPr/>
          <p:nvPr/>
        </p:nvGrpSpPr>
        <p:grpSpPr>
          <a:xfrm>
            <a:off x="395536" y="1268760"/>
            <a:ext cx="4176464" cy="3816424"/>
            <a:chOff x="323528" y="2276872"/>
            <a:chExt cx="4176464" cy="3816424"/>
          </a:xfrm>
        </p:grpSpPr>
        <p:grpSp>
          <p:nvGrpSpPr>
            <p:cNvPr id="3" name="Groep 36"/>
            <p:cNvGrpSpPr/>
            <p:nvPr/>
          </p:nvGrpSpPr>
          <p:grpSpPr>
            <a:xfrm>
              <a:off x="323528" y="2276872"/>
              <a:ext cx="4176464" cy="3816424"/>
              <a:chOff x="395536" y="2276872"/>
              <a:chExt cx="4176464" cy="3816424"/>
            </a:xfrm>
          </p:grpSpPr>
          <p:pic>
            <p:nvPicPr>
              <p:cNvPr id="17" name="Picture 2" descr="http://franklio.weebly.com/uploads/1/0/3/2/10327760/4116866_orig.jpg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395536" y="2276872"/>
                <a:ext cx="4176464" cy="3816424"/>
              </a:xfrm>
              <a:prstGeom prst="rect">
                <a:avLst/>
              </a:prstGeom>
              <a:noFill/>
            </p:spPr>
          </p:pic>
          <p:grpSp>
            <p:nvGrpSpPr>
              <p:cNvPr id="4" name="Groep 34"/>
              <p:cNvGrpSpPr/>
              <p:nvPr/>
            </p:nvGrpSpPr>
            <p:grpSpPr>
              <a:xfrm>
                <a:off x="1066768" y="3140968"/>
                <a:ext cx="2785152" cy="2304256"/>
                <a:chOff x="947176" y="2380109"/>
                <a:chExt cx="2713144" cy="2153953"/>
              </a:xfrm>
            </p:grpSpPr>
            <p:sp>
              <p:nvSpPr>
                <p:cNvPr id="13" name="Vrije vorm 12"/>
                <p:cNvSpPr/>
                <p:nvPr/>
              </p:nvSpPr>
              <p:spPr>
                <a:xfrm>
                  <a:off x="2843808" y="2636912"/>
                  <a:ext cx="816512" cy="760859"/>
                </a:xfrm>
                <a:custGeom>
                  <a:avLst/>
                  <a:gdLst>
                    <a:gd name="connsiteX0" fmla="*/ 17553 w 960528"/>
                    <a:gd name="connsiteY0" fmla="*/ 180975 h 904875"/>
                    <a:gd name="connsiteX1" fmla="*/ 17553 w 960528"/>
                    <a:gd name="connsiteY1" fmla="*/ 180975 h 904875"/>
                    <a:gd name="connsiteX2" fmla="*/ 31841 w 960528"/>
                    <a:gd name="connsiteY2" fmla="*/ 371475 h 904875"/>
                    <a:gd name="connsiteX3" fmla="*/ 46128 w 960528"/>
                    <a:gd name="connsiteY3" fmla="*/ 442912 h 904875"/>
                    <a:gd name="connsiteX4" fmla="*/ 50891 w 960528"/>
                    <a:gd name="connsiteY4" fmla="*/ 461962 h 904875"/>
                    <a:gd name="connsiteX5" fmla="*/ 60416 w 960528"/>
                    <a:gd name="connsiteY5" fmla="*/ 476250 h 904875"/>
                    <a:gd name="connsiteX6" fmla="*/ 69941 w 960528"/>
                    <a:gd name="connsiteY6" fmla="*/ 504825 h 904875"/>
                    <a:gd name="connsiteX7" fmla="*/ 74703 w 960528"/>
                    <a:gd name="connsiteY7" fmla="*/ 519112 h 904875"/>
                    <a:gd name="connsiteX8" fmla="*/ 98516 w 960528"/>
                    <a:gd name="connsiteY8" fmla="*/ 552450 h 904875"/>
                    <a:gd name="connsiteX9" fmla="*/ 117566 w 960528"/>
                    <a:gd name="connsiteY9" fmla="*/ 581025 h 904875"/>
                    <a:gd name="connsiteX10" fmla="*/ 127091 w 960528"/>
                    <a:gd name="connsiteY10" fmla="*/ 595312 h 904875"/>
                    <a:gd name="connsiteX11" fmla="*/ 141378 w 960528"/>
                    <a:gd name="connsiteY11" fmla="*/ 623887 h 904875"/>
                    <a:gd name="connsiteX12" fmla="*/ 155666 w 960528"/>
                    <a:gd name="connsiteY12" fmla="*/ 633412 h 904875"/>
                    <a:gd name="connsiteX13" fmla="*/ 179478 w 960528"/>
                    <a:gd name="connsiteY13" fmla="*/ 661987 h 904875"/>
                    <a:gd name="connsiteX14" fmla="*/ 212816 w 960528"/>
                    <a:gd name="connsiteY14" fmla="*/ 700087 h 904875"/>
                    <a:gd name="connsiteX15" fmla="*/ 236628 w 960528"/>
                    <a:gd name="connsiteY15" fmla="*/ 728662 h 904875"/>
                    <a:gd name="connsiteX16" fmla="*/ 260441 w 960528"/>
                    <a:gd name="connsiteY16" fmla="*/ 752475 h 904875"/>
                    <a:gd name="connsiteX17" fmla="*/ 284253 w 960528"/>
                    <a:gd name="connsiteY17" fmla="*/ 781050 h 904875"/>
                    <a:gd name="connsiteX18" fmla="*/ 303303 w 960528"/>
                    <a:gd name="connsiteY18" fmla="*/ 795337 h 904875"/>
                    <a:gd name="connsiteX19" fmla="*/ 331878 w 960528"/>
                    <a:gd name="connsiteY19" fmla="*/ 814387 h 904875"/>
                    <a:gd name="connsiteX20" fmla="*/ 360453 w 960528"/>
                    <a:gd name="connsiteY20" fmla="*/ 838200 h 904875"/>
                    <a:gd name="connsiteX21" fmla="*/ 408078 w 960528"/>
                    <a:gd name="connsiteY21" fmla="*/ 862012 h 904875"/>
                    <a:gd name="connsiteX22" fmla="*/ 422366 w 960528"/>
                    <a:gd name="connsiteY22" fmla="*/ 871537 h 904875"/>
                    <a:gd name="connsiteX23" fmla="*/ 469991 w 960528"/>
                    <a:gd name="connsiteY23" fmla="*/ 885825 h 904875"/>
                    <a:gd name="connsiteX24" fmla="*/ 503328 w 960528"/>
                    <a:gd name="connsiteY24" fmla="*/ 895350 h 904875"/>
                    <a:gd name="connsiteX25" fmla="*/ 641441 w 960528"/>
                    <a:gd name="connsiteY25" fmla="*/ 904875 h 904875"/>
                    <a:gd name="connsiteX26" fmla="*/ 746216 w 960528"/>
                    <a:gd name="connsiteY26" fmla="*/ 900112 h 904875"/>
                    <a:gd name="connsiteX27" fmla="*/ 774791 w 960528"/>
                    <a:gd name="connsiteY27" fmla="*/ 890587 h 904875"/>
                    <a:gd name="connsiteX28" fmla="*/ 789078 w 960528"/>
                    <a:gd name="connsiteY28" fmla="*/ 876300 h 904875"/>
                    <a:gd name="connsiteX29" fmla="*/ 817653 w 960528"/>
                    <a:gd name="connsiteY29" fmla="*/ 857250 h 904875"/>
                    <a:gd name="connsiteX30" fmla="*/ 841466 w 960528"/>
                    <a:gd name="connsiteY30" fmla="*/ 823912 h 904875"/>
                    <a:gd name="connsiteX31" fmla="*/ 855753 w 960528"/>
                    <a:gd name="connsiteY31" fmla="*/ 814387 h 904875"/>
                    <a:gd name="connsiteX32" fmla="*/ 865278 w 960528"/>
                    <a:gd name="connsiteY32" fmla="*/ 795337 h 904875"/>
                    <a:gd name="connsiteX33" fmla="*/ 884328 w 960528"/>
                    <a:gd name="connsiteY33" fmla="*/ 762000 h 904875"/>
                    <a:gd name="connsiteX34" fmla="*/ 898616 w 960528"/>
                    <a:gd name="connsiteY34" fmla="*/ 728662 h 904875"/>
                    <a:gd name="connsiteX35" fmla="*/ 922428 w 960528"/>
                    <a:gd name="connsiteY35" fmla="*/ 690562 h 904875"/>
                    <a:gd name="connsiteX36" fmla="*/ 936716 w 960528"/>
                    <a:gd name="connsiteY36" fmla="*/ 652462 h 904875"/>
                    <a:gd name="connsiteX37" fmla="*/ 946241 w 960528"/>
                    <a:gd name="connsiteY37" fmla="*/ 614362 h 904875"/>
                    <a:gd name="connsiteX38" fmla="*/ 955766 w 960528"/>
                    <a:gd name="connsiteY38" fmla="*/ 581025 h 904875"/>
                    <a:gd name="connsiteX39" fmla="*/ 960528 w 960528"/>
                    <a:gd name="connsiteY39" fmla="*/ 500062 h 904875"/>
                    <a:gd name="connsiteX40" fmla="*/ 955766 w 960528"/>
                    <a:gd name="connsiteY40" fmla="*/ 290512 h 904875"/>
                    <a:gd name="connsiteX41" fmla="*/ 951003 w 960528"/>
                    <a:gd name="connsiteY41" fmla="*/ 276225 h 904875"/>
                    <a:gd name="connsiteX42" fmla="*/ 931953 w 960528"/>
                    <a:gd name="connsiteY42" fmla="*/ 190500 h 904875"/>
                    <a:gd name="connsiteX43" fmla="*/ 922428 w 960528"/>
                    <a:gd name="connsiteY43" fmla="*/ 176212 h 904875"/>
                    <a:gd name="connsiteX44" fmla="*/ 912903 w 960528"/>
                    <a:gd name="connsiteY44" fmla="*/ 157162 h 904875"/>
                    <a:gd name="connsiteX45" fmla="*/ 908141 w 960528"/>
                    <a:gd name="connsiteY45" fmla="*/ 142875 h 904875"/>
                    <a:gd name="connsiteX46" fmla="*/ 893853 w 960528"/>
                    <a:gd name="connsiteY46" fmla="*/ 128587 h 904875"/>
                    <a:gd name="connsiteX47" fmla="*/ 874803 w 960528"/>
                    <a:gd name="connsiteY47" fmla="*/ 104775 h 904875"/>
                    <a:gd name="connsiteX48" fmla="*/ 870041 w 960528"/>
                    <a:gd name="connsiteY48" fmla="*/ 90487 h 904875"/>
                    <a:gd name="connsiteX49" fmla="*/ 846228 w 960528"/>
                    <a:gd name="connsiteY49" fmla="*/ 66675 h 904875"/>
                    <a:gd name="connsiteX50" fmla="*/ 831941 w 960528"/>
                    <a:gd name="connsiteY50" fmla="*/ 52387 h 904875"/>
                    <a:gd name="connsiteX51" fmla="*/ 812891 w 960528"/>
                    <a:gd name="connsiteY51" fmla="*/ 42862 h 904875"/>
                    <a:gd name="connsiteX52" fmla="*/ 784316 w 960528"/>
                    <a:gd name="connsiteY52" fmla="*/ 33337 h 904875"/>
                    <a:gd name="connsiteX53" fmla="*/ 770028 w 960528"/>
                    <a:gd name="connsiteY53" fmla="*/ 28575 h 904875"/>
                    <a:gd name="connsiteX54" fmla="*/ 722403 w 960528"/>
                    <a:gd name="connsiteY54" fmla="*/ 23812 h 904875"/>
                    <a:gd name="connsiteX55" fmla="*/ 679541 w 960528"/>
                    <a:gd name="connsiteY55" fmla="*/ 19050 h 904875"/>
                    <a:gd name="connsiteX56" fmla="*/ 627153 w 960528"/>
                    <a:gd name="connsiteY56" fmla="*/ 14287 h 904875"/>
                    <a:gd name="connsiteX57" fmla="*/ 546191 w 960528"/>
                    <a:gd name="connsiteY57" fmla="*/ 4762 h 904875"/>
                    <a:gd name="connsiteX58" fmla="*/ 460466 w 960528"/>
                    <a:gd name="connsiteY58" fmla="*/ 0 h 904875"/>
                    <a:gd name="connsiteX59" fmla="*/ 150903 w 960528"/>
                    <a:gd name="connsiteY59" fmla="*/ 4762 h 904875"/>
                    <a:gd name="connsiteX60" fmla="*/ 127091 w 960528"/>
                    <a:gd name="connsiteY60" fmla="*/ 9525 h 904875"/>
                    <a:gd name="connsiteX61" fmla="*/ 112803 w 960528"/>
                    <a:gd name="connsiteY61" fmla="*/ 14287 h 904875"/>
                    <a:gd name="connsiteX62" fmla="*/ 98516 w 960528"/>
                    <a:gd name="connsiteY62" fmla="*/ 23812 h 904875"/>
                    <a:gd name="connsiteX63" fmla="*/ 69941 w 960528"/>
                    <a:gd name="connsiteY63" fmla="*/ 33337 h 904875"/>
                    <a:gd name="connsiteX64" fmla="*/ 60416 w 960528"/>
                    <a:gd name="connsiteY64" fmla="*/ 47625 h 904875"/>
                    <a:gd name="connsiteX65" fmla="*/ 46128 w 960528"/>
                    <a:gd name="connsiteY65" fmla="*/ 57150 h 904875"/>
                    <a:gd name="connsiteX66" fmla="*/ 27078 w 960528"/>
                    <a:gd name="connsiteY66" fmla="*/ 85725 h 904875"/>
                    <a:gd name="connsiteX67" fmla="*/ 17553 w 960528"/>
                    <a:gd name="connsiteY67" fmla="*/ 100012 h 904875"/>
                    <a:gd name="connsiteX68" fmla="*/ 12791 w 960528"/>
                    <a:gd name="connsiteY68" fmla="*/ 114300 h 904875"/>
                    <a:gd name="connsiteX69" fmla="*/ 3266 w 960528"/>
                    <a:gd name="connsiteY69" fmla="*/ 128587 h 904875"/>
                    <a:gd name="connsiteX70" fmla="*/ 12791 w 960528"/>
                    <a:gd name="connsiteY70" fmla="*/ 195262 h 904875"/>
                    <a:gd name="connsiteX71" fmla="*/ 17553 w 960528"/>
                    <a:gd name="connsiteY71" fmla="*/ 214312 h 904875"/>
                    <a:gd name="connsiteX72" fmla="*/ 17553 w 960528"/>
                    <a:gd name="connsiteY72" fmla="*/ 180975 h 904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</a:cxnLst>
                  <a:rect l="l" t="t" r="r" b="b"/>
                  <a:pathLst>
                    <a:path w="960528" h="904875">
                      <a:moveTo>
                        <a:pt x="17553" y="180975"/>
                      </a:moveTo>
                      <a:lnTo>
                        <a:pt x="17553" y="180975"/>
                      </a:lnTo>
                      <a:cubicBezTo>
                        <a:pt x="21452" y="266736"/>
                        <a:pt x="20240" y="290259"/>
                        <a:pt x="31841" y="371475"/>
                      </a:cubicBezTo>
                      <a:cubicBezTo>
                        <a:pt x="38454" y="417768"/>
                        <a:pt x="33881" y="393926"/>
                        <a:pt x="46128" y="442912"/>
                      </a:cubicBezTo>
                      <a:cubicBezTo>
                        <a:pt x="47716" y="449262"/>
                        <a:pt x="47260" y="456516"/>
                        <a:pt x="50891" y="461962"/>
                      </a:cubicBezTo>
                      <a:lnTo>
                        <a:pt x="60416" y="476250"/>
                      </a:lnTo>
                      <a:lnTo>
                        <a:pt x="69941" y="504825"/>
                      </a:lnTo>
                      <a:cubicBezTo>
                        <a:pt x="71528" y="509587"/>
                        <a:pt x="71919" y="514935"/>
                        <a:pt x="74703" y="519112"/>
                      </a:cubicBezTo>
                      <a:cubicBezTo>
                        <a:pt x="105658" y="565546"/>
                        <a:pt x="57182" y="493402"/>
                        <a:pt x="98516" y="552450"/>
                      </a:cubicBezTo>
                      <a:cubicBezTo>
                        <a:pt x="105081" y="561828"/>
                        <a:pt x="111216" y="571500"/>
                        <a:pt x="117566" y="581025"/>
                      </a:cubicBezTo>
                      <a:lnTo>
                        <a:pt x="127091" y="595312"/>
                      </a:lnTo>
                      <a:cubicBezTo>
                        <a:pt x="130964" y="606933"/>
                        <a:pt x="132145" y="614654"/>
                        <a:pt x="141378" y="623887"/>
                      </a:cubicBezTo>
                      <a:cubicBezTo>
                        <a:pt x="145426" y="627934"/>
                        <a:pt x="150903" y="630237"/>
                        <a:pt x="155666" y="633412"/>
                      </a:cubicBezTo>
                      <a:cubicBezTo>
                        <a:pt x="189699" y="684463"/>
                        <a:pt x="136703" y="606990"/>
                        <a:pt x="179478" y="661987"/>
                      </a:cubicBezTo>
                      <a:cubicBezTo>
                        <a:pt x="209396" y="700453"/>
                        <a:pt x="185156" y="681648"/>
                        <a:pt x="212816" y="700087"/>
                      </a:cubicBezTo>
                      <a:cubicBezTo>
                        <a:pt x="236465" y="735562"/>
                        <a:pt x="206070" y="691992"/>
                        <a:pt x="236628" y="728662"/>
                      </a:cubicBezTo>
                      <a:cubicBezTo>
                        <a:pt x="256472" y="752475"/>
                        <a:pt x="234247" y="735013"/>
                        <a:pt x="260441" y="752475"/>
                      </a:cubicBezTo>
                      <a:cubicBezTo>
                        <a:pt x="270238" y="767170"/>
                        <a:pt x="269995" y="768829"/>
                        <a:pt x="284253" y="781050"/>
                      </a:cubicBezTo>
                      <a:cubicBezTo>
                        <a:pt x="290279" y="786216"/>
                        <a:pt x="297276" y="790171"/>
                        <a:pt x="303303" y="795337"/>
                      </a:cubicBezTo>
                      <a:cubicBezTo>
                        <a:pt x="326006" y="814796"/>
                        <a:pt x="307575" y="806287"/>
                        <a:pt x="331878" y="814387"/>
                      </a:cubicBezTo>
                      <a:cubicBezTo>
                        <a:pt x="347506" y="837830"/>
                        <a:pt x="333598" y="822087"/>
                        <a:pt x="360453" y="838200"/>
                      </a:cubicBezTo>
                      <a:cubicBezTo>
                        <a:pt x="400954" y="862500"/>
                        <a:pt x="374217" y="853548"/>
                        <a:pt x="408078" y="862012"/>
                      </a:cubicBezTo>
                      <a:cubicBezTo>
                        <a:pt x="412841" y="865187"/>
                        <a:pt x="417135" y="869212"/>
                        <a:pt x="422366" y="871537"/>
                      </a:cubicBezTo>
                      <a:cubicBezTo>
                        <a:pt x="442732" y="880588"/>
                        <a:pt x="450600" y="880285"/>
                        <a:pt x="469991" y="885825"/>
                      </a:cubicBezTo>
                      <a:cubicBezTo>
                        <a:pt x="480511" y="888831"/>
                        <a:pt x="492416" y="894358"/>
                        <a:pt x="503328" y="895350"/>
                      </a:cubicBezTo>
                      <a:cubicBezTo>
                        <a:pt x="549285" y="899528"/>
                        <a:pt x="641441" y="904875"/>
                        <a:pt x="641441" y="904875"/>
                      </a:cubicBezTo>
                      <a:cubicBezTo>
                        <a:pt x="676366" y="903287"/>
                        <a:pt x="711454" y="903837"/>
                        <a:pt x="746216" y="900112"/>
                      </a:cubicBezTo>
                      <a:cubicBezTo>
                        <a:pt x="756199" y="899042"/>
                        <a:pt x="774791" y="890587"/>
                        <a:pt x="774791" y="890587"/>
                      </a:cubicBezTo>
                      <a:cubicBezTo>
                        <a:pt x="779553" y="885825"/>
                        <a:pt x="783762" y="880435"/>
                        <a:pt x="789078" y="876300"/>
                      </a:cubicBezTo>
                      <a:cubicBezTo>
                        <a:pt x="798114" y="869272"/>
                        <a:pt x="817653" y="857250"/>
                        <a:pt x="817653" y="857250"/>
                      </a:cubicBezTo>
                      <a:cubicBezTo>
                        <a:pt x="823063" y="849135"/>
                        <a:pt x="835556" y="829822"/>
                        <a:pt x="841466" y="823912"/>
                      </a:cubicBezTo>
                      <a:cubicBezTo>
                        <a:pt x="845513" y="819865"/>
                        <a:pt x="850991" y="817562"/>
                        <a:pt x="855753" y="814387"/>
                      </a:cubicBezTo>
                      <a:cubicBezTo>
                        <a:pt x="858928" y="808037"/>
                        <a:pt x="861756" y="801501"/>
                        <a:pt x="865278" y="795337"/>
                      </a:cubicBezTo>
                      <a:cubicBezTo>
                        <a:pt x="878945" y="771420"/>
                        <a:pt x="871990" y="790788"/>
                        <a:pt x="884328" y="762000"/>
                      </a:cubicBezTo>
                      <a:cubicBezTo>
                        <a:pt x="895041" y="737004"/>
                        <a:pt x="881607" y="757821"/>
                        <a:pt x="898616" y="728662"/>
                      </a:cubicBezTo>
                      <a:cubicBezTo>
                        <a:pt x="906162" y="715726"/>
                        <a:pt x="917691" y="704770"/>
                        <a:pt x="922428" y="690562"/>
                      </a:cubicBezTo>
                      <a:cubicBezTo>
                        <a:pt x="929895" y="668165"/>
                        <a:pt x="925327" y="680936"/>
                        <a:pt x="936716" y="652462"/>
                      </a:cubicBezTo>
                      <a:cubicBezTo>
                        <a:pt x="946399" y="604042"/>
                        <a:pt x="936476" y="648538"/>
                        <a:pt x="946241" y="614362"/>
                      </a:cubicBezTo>
                      <a:cubicBezTo>
                        <a:pt x="958199" y="572510"/>
                        <a:pt x="944348" y="615274"/>
                        <a:pt x="955766" y="581025"/>
                      </a:cubicBezTo>
                      <a:cubicBezTo>
                        <a:pt x="957353" y="554037"/>
                        <a:pt x="960528" y="527096"/>
                        <a:pt x="960528" y="500062"/>
                      </a:cubicBezTo>
                      <a:cubicBezTo>
                        <a:pt x="960528" y="430194"/>
                        <a:pt x="958736" y="360317"/>
                        <a:pt x="955766" y="290512"/>
                      </a:cubicBezTo>
                      <a:cubicBezTo>
                        <a:pt x="955553" y="285497"/>
                        <a:pt x="952132" y="281116"/>
                        <a:pt x="951003" y="276225"/>
                      </a:cubicBezTo>
                      <a:cubicBezTo>
                        <a:pt x="950744" y="275101"/>
                        <a:pt x="935836" y="196325"/>
                        <a:pt x="931953" y="190500"/>
                      </a:cubicBezTo>
                      <a:cubicBezTo>
                        <a:pt x="928778" y="185737"/>
                        <a:pt x="925268" y="181182"/>
                        <a:pt x="922428" y="176212"/>
                      </a:cubicBezTo>
                      <a:cubicBezTo>
                        <a:pt x="918906" y="170048"/>
                        <a:pt x="915700" y="163688"/>
                        <a:pt x="912903" y="157162"/>
                      </a:cubicBezTo>
                      <a:cubicBezTo>
                        <a:pt x="910926" y="152548"/>
                        <a:pt x="910926" y="147052"/>
                        <a:pt x="908141" y="142875"/>
                      </a:cubicBezTo>
                      <a:cubicBezTo>
                        <a:pt x="904405" y="137271"/>
                        <a:pt x="898616" y="133350"/>
                        <a:pt x="893853" y="128587"/>
                      </a:cubicBezTo>
                      <a:cubicBezTo>
                        <a:pt x="881883" y="92675"/>
                        <a:pt x="899423" y="135550"/>
                        <a:pt x="874803" y="104775"/>
                      </a:cubicBezTo>
                      <a:cubicBezTo>
                        <a:pt x="871667" y="100855"/>
                        <a:pt x="872286" y="94977"/>
                        <a:pt x="870041" y="90487"/>
                      </a:cubicBezTo>
                      <a:cubicBezTo>
                        <a:pt x="860063" y="70530"/>
                        <a:pt x="862556" y="80282"/>
                        <a:pt x="846228" y="66675"/>
                      </a:cubicBezTo>
                      <a:cubicBezTo>
                        <a:pt x="841054" y="62363"/>
                        <a:pt x="837422" y="56302"/>
                        <a:pt x="831941" y="52387"/>
                      </a:cubicBezTo>
                      <a:cubicBezTo>
                        <a:pt x="826164" y="48260"/>
                        <a:pt x="819483" y="45499"/>
                        <a:pt x="812891" y="42862"/>
                      </a:cubicBezTo>
                      <a:cubicBezTo>
                        <a:pt x="803569" y="39133"/>
                        <a:pt x="793841" y="36512"/>
                        <a:pt x="784316" y="33337"/>
                      </a:cubicBezTo>
                      <a:cubicBezTo>
                        <a:pt x="779553" y="31750"/>
                        <a:pt x="775023" y="29075"/>
                        <a:pt x="770028" y="28575"/>
                      </a:cubicBezTo>
                      <a:lnTo>
                        <a:pt x="722403" y="23812"/>
                      </a:lnTo>
                      <a:lnTo>
                        <a:pt x="679541" y="19050"/>
                      </a:lnTo>
                      <a:lnTo>
                        <a:pt x="627153" y="14287"/>
                      </a:lnTo>
                      <a:cubicBezTo>
                        <a:pt x="600460" y="11477"/>
                        <a:pt x="572941" y="6743"/>
                        <a:pt x="546191" y="4762"/>
                      </a:cubicBezTo>
                      <a:cubicBezTo>
                        <a:pt x="517650" y="2648"/>
                        <a:pt x="489041" y="1587"/>
                        <a:pt x="460466" y="0"/>
                      </a:cubicBezTo>
                      <a:lnTo>
                        <a:pt x="150903" y="4762"/>
                      </a:lnTo>
                      <a:cubicBezTo>
                        <a:pt x="142812" y="4993"/>
                        <a:pt x="134944" y="7562"/>
                        <a:pt x="127091" y="9525"/>
                      </a:cubicBezTo>
                      <a:cubicBezTo>
                        <a:pt x="122221" y="10743"/>
                        <a:pt x="117566" y="12700"/>
                        <a:pt x="112803" y="14287"/>
                      </a:cubicBezTo>
                      <a:cubicBezTo>
                        <a:pt x="108041" y="17462"/>
                        <a:pt x="103746" y="21487"/>
                        <a:pt x="98516" y="23812"/>
                      </a:cubicBezTo>
                      <a:cubicBezTo>
                        <a:pt x="89341" y="27890"/>
                        <a:pt x="69941" y="33337"/>
                        <a:pt x="69941" y="33337"/>
                      </a:cubicBezTo>
                      <a:cubicBezTo>
                        <a:pt x="66766" y="38100"/>
                        <a:pt x="64463" y="43578"/>
                        <a:pt x="60416" y="47625"/>
                      </a:cubicBezTo>
                      <a:cubicBezTo>
                        <a:pt x="56369" y="51672"/>
                        <a:pt x="49897" y="52842"/>
                        <a:pt x="46128" y="57150"/>
                      </a:cubicBezTo>
                      <a:cubicBezTo>
                        <a:pt x="38590" y="65765"/>
                        <a:pt x="33428" y="76200"/>
                        <a:pt x="27078" y="85725"/>
                      </a:cubicBezTo>
                      <a:lnTo>
                        <a:pt x="17553" y="100012"/>
                      </a:lnTo>
                      <a:cubicBezTo>
                        <a:pt x="15966" y="104775"/>
                        <a:pt x="15036" y="109810"/>
                        <a:pt x="12791" y="114300"/>
                      </a:cubicBezTo>
                      <a:cubicBezTo>
                        <a:pt x="10231" y="119419"/>
                        <a:pt x="3674" y="122878"/>
                        <a:pt x="3266" y="128587"/>
                      </a:cubicBezTo>
                      <a:cubicBezTo>
                        <a:pt x="0" y="174304"/>
                        <a:pt x="4911" y="167682"/>
                        <a:pt x="12791" y="195262"/>
                      </a:cubicBezTo>
                      <a:cubicBezTo>
                        <a:pt x="14589" y="201556"/>
                        <a:pt x="14626" y="208458"/>
                        <a:pt x="17553" y="214312"/>
                      </a:cubicBezTo>
                      <a:cubicBezTo>
                        <a:pt x="19561" y="218328"/>
                        <a:pt x="17553" y="186531"/>
                        <a:pt x="17553" y="180975"/>
                      </a:cubicBezTo>
                      <a:close/>
                    </a:path>
                  </a:pathLst>
                </a:custGeom>
                <a:solidFill>
                  <a:srgbClr val="FFFF9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4" name="Vrije vorm 13"/>
                <p:cNvSpPr/>
                <p:nvPr/>
              </p:nvSpPr>
              <p:spPr>
                <a:xfrm>
                  <a:off x="2627784" y="3861048"/>
                  <a:ext cx="734538" cy="673014"/>
                </a:xfrm>
                <a:custGeom>
                  <a:avLst/>
                  <a:gdLst>
                    <a:gd name="connsiteX0" fmla="*/ 17553 w 960528"/>
                    <a:gd name="connsiteY0" fmla="*/ 180975 h 904875"/>
                    <a:gd name="connsiteX1" fmla="*/ 17553 w 960528"/>
                    <a:gd name="connsiteY1" fmla="*/ 180975 h 904875"/>
                    <a:gd name="connsiteX2" fmla="*/ 31841 w 960528"/>
                    <a:gd name="connsiteY2" fmla="*/ 371475 h 904875"/>
                    <a:gd name="connsiteX3" fmla="*/ 46128 w 960528"/>
                    <a:gd name="connsiteY3" fmla="*/ 442912 h 904875"/>
                    <a:gd name="connsiteX4" fmla="*/ 50891 w 960528"/>
                    <a:gd name="connsiteY4" fmla="*/ 461962 h 904875"/>
                    <a:gd name="connsiteX5" fmla="*/ 60416 w 960528"/>
                    <a:gd name="connsiteY5" fmla="*/ 476250 h 904875"/>
                    <a:gd name="connsiteX6" fmla="*/ 69941 w 960528"/>
                    <a:gd name="connsiteY6" fmla="*/ 504825 h 904875"/>
                    <a:gd name="connsiteX7" fmla="*/ 74703 w 960528"/>
                    <a:gd name="connsiteY7" fmla="*/ 519112 h 904875"/>
                    <a:gd name="connsiteX8" fmla="*/ 98516 w 960528"/>
                    <a:gd name="connsiteY8" fmla="*/ 552450 h 904875"/>
                    <a:gd name="connsiteX9" fmla="*/ 117566 w 960528"/>
                    <a:gd name="connsiteY9" fmla="*/ 581025 h 904875"/>
                    <a:gd name="connsiteX10" fmla="*/ 127091 w 960528"/>
                    <a:gd name="connsiteY10" fmla="*/ 595312 h 904875"/>
                    <a:gd name="connsiteX11" fmla="*/ 141378 w 960528"/>
                    <a:gd name="connsiteY11" fmla="*/ 623887 h 904875"/>
                    <a:gd name="connsiteX12" fmla="*/ 155666 w 960528"/>
                    <a:gd name="connsiteY12" fmla="*/ 633412 h 904875"/>
                    <a:gd name="connsiteX13" fmla="*/ 179478 w 960528"/>
                    <a:gd name="connsiteY13" fmla="*/ 661987 h 904875"/>
                    <a:gd name="connsiteX14" fmla="*/ 212816 w 960528"/>
                    <a:gd name="connsiteY14" fmla="*/ 700087 h 904875"/>
                    <a:gd name="connsiteX15" fmla="*/ 236628 w 960528"/>
                    <a:gd name="connsiteY15" fmla="*/ 728662 h 904875"/>
                    <a:gd name="connsiteX16" fmla="*/ 260441 w 960528"/>
                    <a:gd name="connsiteY16" fmla="*/ 752475 h 904875"/>
                    <a:gd name="connsiteX17" fmla="*/ 284253 w 960528"/>
                    <a:gd name="connsiteY17" fmla="*/ 781050 h 904875"/>
                    <a:gd name="connsiteX18" fmla="*/ 303303 w 960528"/>
                    <a:gd name="connsiteY18" fmla="*/ 795337 h 904875"/>
                    <a:gd name="connsiteX19" fmla="*/ 331878 w 960528"/>
                    <a:gd name="connsiteY19" fmla="*/ 814387 h 904875"/>
                    <a:gd name="connsiteX20" fmla="*/ 360453 w 960528"/>
                    <a:gd name="connsiteY20" fmla="*/ 838200 h 904875"/>
                    <a:gd name="connsiteX21" fmla="*/ 408078 w 960528"/>
                    <a:gd name="connsiteY21" fmla="*/ 862012 h 904875"/>
                    <a:gd name="connsiteX22" fmla="*/ 422366 w 960528"/>
                    <a:gd name="connsiteY22" fmla="*/ 871537 h 904875"/>
                    <a:gd name="connsiteX23" fmla="*/ 469991 w 960528"/>
                    <a:gd name="connsiteY23" fmla="*/ 885825 h 904875"/>
                    <a:gd name="connsiteX24" fmla="*/ 503328 w 960528"/>
                    <a:gd name="connsiteY24" fmla="*/ 895350 h 904875"/>
                    <a:gd name="connsiteX25" fmla="*/ 641441 w 960528"/>
                    <a:gd name="connsiteY25" fmla="*/ 904875 h 904875"/>
                    <a:gd name="connsiteX26" fmla="*/ 746216 w 960528"/>
                    <a:gd name="connsiteY26" fmla="*/ 900112 h 904875"/>
                    <a:gd name="connsiteX27" fmla="*/ 774791 w 960528"/>
                    <a:gd name="connsiteY27" fmla="*/ 890587 h 904875"/>
                    <a:gd name="connsiteX28" fmla="*/ 789078 w 960528"/>
                    <a:gd name="connsiteY28" fmla="*/ 876300 h 904875"/>
                    <a:gd name="connsiteX29" fmla="*/ 817653 w 960528"/>
                    <a:gd name="connsiteY29" fmla="*/ 857250 h 904875"/>
                    <a:gd name="connsiteX30" fmla="*/ 841466 w 960528"/>
                    <a:gd name="connsiteY30" fmla="*/ 823912 h 904875"/>
                    <a:gd name="connsiteX31" fmla="*/ 855753 w 960528"/>
                    <a:gd name="connsiteY31" fmla="*/ 814387 h 904875"/>
                    <a:gd name="connsiteX32" fmla="*/ 865278 w 960528"/>
                    <a:gd name="connsiteY32" fmla="*/ 795337 h 904875"/>
                    <a:gd name="connsiteX33" fmla="*/ 884328 w 960528"/>
                    <a:gd name="connsiteY33" fmla="*/ 762000 h 904875"/>
                    <a:gd name="connsiteX34" fmla="*/ 898616 w 960528"/>
                    <a:gd name="connsiteY34" fmla="*/ 728662 h 904875"/>
                    <a:gd name="connsiteX35" fmla="*/ 922428 w 960528"/>
                    <a:gd name="connsiteY35" fmla="*/ 690562 h 904875"/>
                    <a:gd name="connsiteX36" fmla="*/ 936716 w 960528"/>
                    <a:gd name="connsiteY36" fmla="*/ 652462 h 904875"/>
                    <a:gd name="connsiteX37" fmla="*/ 946241 w 960528"/>
                    <a:gd name="connsiteY37" fmla="*/ 614362 h 904875"/>
                    <a:gd name="connsiteX38" fmla="*/ 955766 w 960528"/>
                    <a:gd name="connsiteY38" fmla="*/ 581025 h 904875"/>
                    <a:gd name="connsiteX39" fmla="*/ 960528 w 960528"/>
                    <a:gd name="connsiteY39" fmla="*/ 500062 h 904875"/>
                    <a:gd name="connsiteX40" fmla="*/ 955766 w 960528"/>
                    <a:gd name="connsiteY40" fmla="*/ 290512 h 904875"/>
                    <a:gd name="connsiteX41" fmla="*/ 951003 w 960528"/>
                    <a:gd name="connsiteY41" fmla="*/ 276225 h 904875"/>
                    <a:gd name="connsiteX42" fmla="*/ 931953 w 960528"/>
                    <a:gd name="connsiteY42" fmla="*/ 190500 h 904875"/>
                    <a:gd name="connsiteX43" fmla="*/ 922428 w 960528"/>
                    <a:gd name="connsiteY43" fmla="*/ 176212 h 904875"/>
                    <a:gd name="connsiteX44" fmla="*/ 912903 w 960528"/>
                    <a:gd name="connsiteY44" fmla="*/ 157162 h 904875"/>
                    <a:gd name="connsiteX45" fmla="*/ 908141 w 960528"/>
                    <a:gd name="connsiteY45" fmla="*/ 142875 h 904875"/>
                    <a:gd name="connsiteX46" fmla="*/ 893853 w 960528"/>
                    <a:gd name="connsiteY46" fmla="*/ 128587 h 904875"/>
                    <a:gd name="connsiteX47" fmla="*/ 874803 w 960528"/>
                    <a:gd name="connsiteY47" fmla="*/ 104775 h 904875"/>
                    <a:gd name="connsiteX48" fmla="*/ 870041 w 960528"/>
                    <a:gd name="connsiteY48" fmla="*/ 90487 h 904875"/>
                    <a:gd name="connsiteX49" fmla="*/ 846228 w 960528"/>
                    <a:gd name="connsiteY49" fmla="*/ 66675 h 904875"/>
                    <a:gd name="connsiteX50" fmla="*/ 831941 w 960528"/>
                    <a:gd name="connsiteY50" fmla="*/ 52387 h 904875"/>
                    <a:gd name="connsiteX51" fmla="*/ 812891 w 960528"/>
                    <a:gd name="connsiteY51" fmla="*/ 42862 h 904875"/>
                    <a:gd name="connsiteX52" fmla="*/ 784316 w 960528"/>
                    <a:gd name="connsiteY52" fmla="*/ 33337 h 904875"/>
                    <a:gd name="connsiteX53" fmla="*/ 770028 w 960528"/>
                    <a:gd name="connsiteY53" fmla="*/ 28575 h 904875"/>
                    <a:gd name="connsiteX54" fmla="*/ 722403 w 960528"/>
                    <a:gd name="connsiteY54" fmla="*/ 23812 h 904875"/>
                    <a:gd name="connsiteX55" fmla="*/ 679541 w 960528"/>
                    <a:gd name="connsiteY55" fmla="*/ 19050 h 904875"/>
                    <a:gd name="connsiteX56" fmla="*/ 627153 w 960528"/>
                    <a:gd name="connsiteY56" fmla="*/ 14287 h 904875"/>
                    <a:gd name="connsiteX57" fmla="*/ 546191 w 960528"/>
                    <a:gd name="connsiteY57" fmla="*/ 4762 h 904875"/>
                    <a:gd name="connsiteX58" fmla="*/ 460466 w 960528"/>
                    <a:gd name="connsiteY58" fmla="*/ 0 h 904875"/>
                    <a:gd name="connsiteX59" fmla="*/ 150903 w 960528"/>
                    <a:gd name="connsiteY59" fmla="*/ 4762 h 904875"/>
                    <a:gd name="connsiteX60" fmla="*/ 127091 w 960528"/>
                    <a:gd name="connsiteY60" fmla="*/ 9525 h 904875"/>
                    <a:gd name="connsiteX61" fmla="*/ 112803 w 960528"/>
                    <a:gd name="connsiteY61" fmla="*/ 14287 h 904875"/>
                    <a:gd name="connsiteX62" fmla="*/ 98516 w 960528"/>
                    <a:gd name="connsiteY62" fmla="*/ 23812 h 904875"/>
                    <a:gd name="connsiteX63" fmla="*/ 69941 w 960528"/>
                    <a:gd name="connsiteY63" fmla="*/ 33337 h 904875"/>
                    <a:gd name="connsiteX64" fmla="*/ 60416 w 960528"/>
                    <a:gd name="connsiteY64" fmla="*/ 47625 h 904875"/>
                    <a:gd name="connsiteX65" fmla="*/ 46128 w 960528"/>
                    <a:gd name="connsiteY65" fmla="*/ 57150 h 904875"/>
                    <a:gd name="connsiteX66" fmla="*/ 27078 w 960528"/>
                    <a:gd name="connsiteY66" fmla="*/ 85725 h 904875"/>
                    <a:gd name="connsiteX67" fmla="*/ 17553 w 960528"/>
                    <a:gd name="connsiteY67" fmla="*/ 100012 h 904875"/>
                    <a:gd name="connsiteX68" fmla="*/ 12791 w 960528"/>
                    <a:gd name="connsiteY68" fmla="*/ 114300 h 904875"/>
                    <a:gd name="connsiteX69" fmla="*/ 3266 w 960528"/>
                    <a:gd name="connsiteY69" fmla="*/ 128587 h 904875"/>
                    <a:gd name="connsiteX70" fmla="*/ 12791 w 960528"/>
                    <a:gd name="connsiteY70" fmla="*/ 195262 h 904875"/>
                    <a:gd name="connsiteX71" fmla="*/ 17553 w 960528"/>
                    <a:gd name="connsiteY71" fmla="*/ 214312 h 904875"/>
                    <a:gd name="connsiteX72" fmla="*/ 17553 w 960528"/>
                    <a:gd name="connsiteY72" fmla="*/ 180975 h 904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</a:cxnLst>
                  <a:rect l="l" t="t" r="r" b="b"/>
                  <a:pathLst>
                    <a:path w="960528" h="904875">
                      <a:moveTo>
                        <a:pt x="17553" y="180975"/>
                      </a:moveTo>
                      <a:lnTo>
                        <a:pt x="17553" y="180975"/>
                      </a:lnTo>
                      <a:cubicBezTo>
                        <a:pt x="21452" y="266736"/>
                        <a:pt x="20240" y="290259"/>
                        <a:pt x="31841" y="371475"/>
                      </a:cubicBezTo>
                      <a:cubicBezTo>
                        <a:pt x="38454" y="417768"/>
                        <a:pt x="33881" y="393926"/>
                        <a:pt x="46128" y="442912"/>
                      </a:cubicBezTo>
                      <a:cubicBezTo>
                        <a:pt x="47716" y="449262"/>
                        <a:pt x="47260" y="456516"/>
                        <a:pt x="50891" y="461962"/>
                      </a:cubicBezTo>
                      <a:lnTo>
                        <a:pt x="60416" y="476250"/>
                      </a:lnTo>
                      <a:lnTo>
                        <a:pt x="69941" y="504825"/>
                      </a:lnTo>
                      <a:cubicBezTo>
                        <a:pt x="71528" y="509587"/>
                        <a:pt x="71919" y="514935"/>
                        <a:pt x="74703" y="519112"/>
                      </a:cubicBezTo>
                      <a:cubicBezTo>
                        <a:pt x="105658" y="565546"/>
                        <a:pt x="57182" y="493402"/>
                        <a:pt x="98516" y="552450"/>
                      </a:cubicBezTo>
                      <a:cubicBezTo>
                        <a:pt x="105081" y="561828"/>
                        <a:pt x="111216" y="571500"/>
                        <a:pt x="117566" y="581025"/>
                      </a:cubicBezTo>
                      <a:lnTo>
                        <a:pt x="127091" y="595312"/>
                      </a:lnTo>
                      <a:cubicBezTo>
                        <a:pt x="130964" y="606933"/>
                        <a:pt x="132145" y="614654"/>
                        <a:pt x="141378" y="623887"/>
                      </a:cubicBezTo>
                      <a:cubicBezTo>
                        <a:pt x="145426" y="627934"/>
                        <a:pt x="150903" y="630237"/>
                        <a:pt x="155666" y="633412"/>
                      </a:cubicBezTo>
                      <a:cubicBezTo>
                        <a:pt x="189699" y="684463"/>
                        <a:pt x="136703" y="606990"/>
                        <a:pt x="179478" y="661987"/>
                      </a:cubicBezTo>
                      <a:cubicBezTo>
                        <a:pt x="209396" y="700453"/>
                        <a:pt x="185156" y="681648"/>
                        <a:pt x="212816" y="700087"/>
                      </a:cubicBezTo>
                      <a:cubicBezTo>
                        <a:pt x="236465" y="735562"/>
                        <a:pt x="206070" y="691992"/>
                        <a:pt x="236628" y="728662"/>
                      </a:cubicBezTo>
                      <a:cubicBezTo>
                        <a:pt x="256472" y="752475"/>
                        <a:pt x="234247" y="735013"/>
                        <a:pt x="260441" y="752475"/>
                      </a:cubicBezTo>
                      <a:cubicBezTo>
                        <a:pt x="270238" y="767170"/>
                        <a:pt x="269995" y="768829"/>
                        <a:pt x="284253" y="781050"/>
                      </a:cubicBezTo>
                      <a:cubicBezTo>
                        <a:pt x="290279" y="786216"/>
                        <a:pt x="297276" y="790171"/>
                        <a:pt x="303303" y="795337"/>
                      </a:cubicBezTo>
                      <a:cubicBezTo>
                        <a:pt x="326006" y="814796"/>
                        <a:pt x="307575" y="806287"/>
                        <a:pt x="331878" y="814387"/>
                      </a:cubicBezTo>
                      <a:cubicBezTo>
                        <a:pt x="347506" y="837830"/>
                        <a:pt x="333598" y="822087"/>
                        <a:pt x="360453" y="838200"/>
                      </a:cubicBezTo>
                      <a:cubicBezTo>
                        <a:pt x="400954" y="862500"/>
                        <a:pt x="374217" y="853548"/>
                        <a:pt x="408078" y="862012"/>
                      </a:cubicBezTo>
                      <a:cubicBezTo>
                        <a:pt x="412841" y="865187"/>
                        <a:pt x="417135" y="869212"/>
                        <a:pt x="422366" y="871537"/>
                      </a:cubicBezTo>
                      <a:cubicBezTo>
                        <a:pt x="442732" y="880588"/>
                        <a:pt x="450600" y="880285"/>
                        <a:pt x="469991" y="885825"/>
                      </a:cubicBezTo>
                      <a:cubicBezTo>
                        <a:pt x="480511" y="888831"/>
                        <a:pt x="492416" y="894358"/>
                        <a:pt x="503328" y="895350"/>
                      </a:cubicBezTo>
                      <a:cubicBezTo>
                        <a:pt x="549285" y="899528"/>
                        <a:pt x="641441" y="904875"/>
                        <a:pt x="641441" y="904875"/>
                      </a:cubicBezTo>
                      <a:cubicBezTo>
                        <a:pt x="676366" y="903287"/>
                        <a:pt x="711454" y="903837"/>
                        <a:pt x="746216" y="900112"/>
                      </a:cubicBezTo>
                      <a:cubicBezTo>
                        <a:pt x="756199" y="899042"/>
                        <a:pt x="774791" y="890587"/>
                        <a:pt x="774791" y="890587"/>
                      </a:cubicBezTo>
                      <a:cubicBezTo>
                        <a:pt x="779553" y="885825"/>
                        <a:pt x="783762" y="880435"/>
                        <a:pt x="789078" y="876300"/>
                      </a:cubicBezTo>
                      <a:cubicBezTo>
                        <a:pt x="798114" y="869272"/>
                        <a:pt x="817653" y="857250"/>
                        <a:pt x="817653" y="857250"/>
                      </a:cubicBezTo>
                      <a:cubicBezTo>
                        <a:pt x="823063" y="849135"/>
                        <a:pt x="835556" y="829822"/>
                        <a:pt x="841466" y="823912"/>
                      </a:cubicBezTo>
                      <a:cubicBezTo>
                        <a:pt x="845513" y="819865"/>
                        <a:pt x="850991" y="817562"/>
                        <a:pt x="855753" y="814387"/>
                      </a:cubicBezTo>
                      <a:cubicBezTo>
                        <a:pt x="858928" y="808037"/>
                        <a:pt x="861756" y="801501"/>
                        <a:pt x="865278" y="795337"/>
                      </a:cubicBezTo>
                      <a:cubicBezTo>
                        <a:pt x="878945" y="771420"/>
                        <a:pt x="871990" y="790788"/>
                        <a:pt x="884328" y="762000"/>
                      </a:cubicBezTo>
                      <a:cubicBezTo>
                        <a:pt x="895041" y="737004"/>
                        <a:pt x="881607" y="757821"/>
                        <a:pt x="898616" y="728662"/>
                      </a:cubicBezTo>
                      <a:cubicBezTo>
                        <a:pt x="906162" y="715726"/>
                        <a:pt x="917691" y="704770"/>
                        <a:pt x="922428" y="690562"/>
                      </a:cubicBezTo>
                      <a:cubicBezTo>
                        <a:pt x="929895" y="668165"/>
                        <a:pt x="925327" y="680936"/>
                        <a:pt x="936716" y="652462"/>
                      </a:cubicBezTo>
                      <a:cubicBezTo>
                        <a:pt x="946399" y="604042"/>
                        <a:pt x="936476" y="648538"/>
                        <a:pt x="946241" y="614362"/>
                      </a:cubicBezTo>
                      <a:cubicBezTo>
                        <a:pt x="958199" y="572510"/>
                        <a:pt x="944348" y="615274"/>
                        <a:pt x="955766" y="581025"/>
                      </a:cubicBezTo>
                      <a:cubicBezTo>
                        <a:pt x="957353" y="554037"/>
                        <a:pt x="960528" y="527096"/>
                        <a:pt x="960528" y="500062"/>
                      </a:cubicBezTo>
                      <a:cubicBezTo>
                        <a:pt x="960528" y="430194"/>
                        <a:pt x="958736" y="360317"/>
                        <a:pt x="955766" y="290512"/>
                      </a:cubicBezTo>
                      <a:cubicBezTo>
                        <a:pt x="955553" y="285497"/>
                        <a:pt x="952132" y="281116"/>
                        <a:pt x="951003" y="276225"/>
                      </a:cubicBezTo>
                      <a:cubicBezTo>
                        <a:pt x="950744" y="275101"/>
                        <a:pt x="935836" y="196325"/>
                        <a:pt x="931953" y="190500"/>
                      </a:cubicBezTo>
                      <a:cubicBezTo>
                        <a:pt x="928778" y="185737"/>
                        <a:pt x="925268" y="181182"/>
                        <a:pt x="922428" y="176212"/>
                      </a:cubicBezTo>
                      <a:cubicBezTo>
                        <a:pt x="918906" y="170048"/>
                        <a:pt x="915700" y="163688"/>
                        <a:pt x="912903" y="157162"/>
                      </a:cubicBezTo>
                      <a:cubicBezTo>
                        <a:pt x="910926" y="152548"/>
                        <a:pt x="910926" y="147052"/>
                        <a:pt x="908141" y="142875"/>
                      </a:cubicBezTo>
                      <a:cubicBezTo>
                        <a:pt x="904405" y="137271"/>
                        <a:pt x="898616" y="133350"/>
                        <a:pt x="893853" y="128587"/>
                      </a:cubicBezTo>
                      <a:cubicBezTo>
                        <a:pt x="881883" y="92675"/>
                        <a:pt x="899423" y="135550"/>
                        <a:pt x="874803" y="104775"/>
                      </a:cubicBezTo>
                      <a:cubicBezTo>
                        <a:pt x="871667" y="100855"/>
                        <a:pt x="872286" y="94977"/>
                        <a:pt x="870041" y="90487"/>
                      </a:cubicBezTo>
                      <a:cubicBezTo>
                        <a:pt x="860063" y="70530"/>
                        <a:pt x="862556" y="80282"/>
                        <a:pt x="846228" y="66675"/>
                      </a:cubicBezTo>
                      <a:cubicBezTo>
                        <a:pt x="841054" y="62363"/>
                        <a:pt x="837422" y="56302"/>
                        <a:pt x="831941" y="52387"/>
                      </a:cubicBezTo>
                      <a:cubicBezTo>
                        <a:pt x="826164" y="48260"/>
                        <a:pt x="819483" y="45499"/>
                        <a:pt x="812891" y="42862"/>
                      </a:cubicBezTo>
                      <a:cubicBezTo>
                        <a:pt x="803569" y="39133"/>
                        <a:pt x="793841" y="36512"/>
                        <a:pt x="784316" y="33337"/>
                      </a:cubicBezTo>
                      <a:cubicBezTo>
                        <a:pt x="779553" y="31750"/>
                        <a:pt x="775023" y="29075"/>
                        <a:pt x="770028" y="28575"/>
                      </a:cubicBezTo>
                      <a:lnTo>
                        <a:pt x="722403" y="23812"/>
                      </a:lnTo>
                      <a:lnTo>
                        <a:pt x="679541" y="19050"/>
                      </a:lnTo>
                      <a:lnTo>
                        <a:pt x="627153" y="14287"/>
                      </a:lnTo>
                      <a:cubicBezTo>
                        <a:pt x="600460" y="11477"/>
                        <a:pt x="572941" y="6743"/>
                        <a:pt x="546191" y="4762"/>
                      </a:cubicBezTo>
                      <a:cubicBezTo>
                        <a:pt x="517650" y="2648"/>
                        <a:pt x="489041" y="1587"/>
                        <a:pt x="460466" y="0"/>
                      </a:cubicBezTo>
                      <a:lnTo>
                        <a:pt x="150903" y="4762"/>
                      </a:lnTo>
                      <a:cubicBezTo>
                        <a:pt x="142812" y="4993"/>
                        <a:pt x="134944" y="7562"/>
                        <a:pt x="127091" y="9525"/>
                      </a:cubicBezTo>
                      <a:cubicBezTo>
                        <a:pt x="122221" y="10743"/>
                        <a:pt x="117566" y="12700"/>
                        <a:pt x="112803" y="14287"/>
                      </a:cubicBezTo>
                      <a:cubicBezTo>
                        <a:pt x="108041" y="17462"/>
                        <a:pt x="103746" y="21487"/>
                        <a:pt x="98516" y="23812"/>
                      </a:cubicBezTo>
                      <a:cubicBezTo>
                        <a:pt x="89341" y="27890"/>
                        <a:pt x="69941" y="33337"/>
                        <a:pt x="69941" y="33337"/>
                      </a:cubicBezTo>
                      <a:cubicBezTo>
                        <a:pt x="66766" y="38100"/>
                        <a:pt x="64463" y="43578"/>
                        <a:pt x="60416" y="47625"/>
                      </a:cubicBezTo>
                      <a:cubicBezTo>
                        <a:pt x="56369" y="51672"/>
                        <a:pt x="49897" y="52842"/>
                        <a:pt x="46128" y="57150"/>
                      </a:cubicBezTo>
                      <a:cubicBezTo>
                        <a:pt x="38590" y="65765"/>
                        <a:pt x="33428" y="76200"/>
                        <a:pt x="27078" y="85725"/>
                      </a:cubicBezTo>
                      <a:lnTo>
                        <a:pt x="17553" y="100012"/>
                      </a:lnTo>
                      <a:cubicBezTo>
                        <a:pt x="15966" y="104775"/>
                        <a:pt x="15036" y="109810"/>
                        <a:pt x="12791" y="114300"/>
                      </a:cubicBezTo>
                      <a:cubicBezTo>
                        <a:pt x="10231" y="119419"/>
                        <a:pt x="3674" y="122878"/>
                        <a:pt x="3266" y="128587"/>
                      </a:cubicBezTo>
                      <a:cubicBezTo>
                        <a:pt x="0" y="174304"/>
                        <a:pt x="4911" y="167682"/>
                        <a:pt x="12791" y="195262"/>
                      </a:cubicBezTo>
                      <a:cubicBezTo>
                        <a:pt x="14589" y="201556"/>
                        <a:pt x="14626" y="208458"/>
                        <a:pt x="17553" y="214312"/>
                      </a:cubicBezTo>
                      <a:cubicBezTo>
                        <a:pt x="19561" y="218328"/>
                        <a:pt x="17553" y="186531"/>
                        <a:pt x="17553" y="180975"/>
                      </a:cubicBezTo>
                      <a:close/>
                    </a:path>
                  </a:pathLst>
                </a:custGeom>
                <a:solidFill>
                  <a:srgbClr val="FFFF9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5" name="Vrije vorm 14"/>
                <p:cNvSpPr/>
                <p:nvPr/>
              </p:nvSpPr>
              <p:spPr>
                <a:xfrm>
                  <a:off x="1019184" y="3717032"/>
                  <a:ext cx="816512" cy="760859"/>
                </a:xfrm>
                <a:custGeom>
                  <a:avLst/>
                  <a:gdLst>
                    <a:gd name="connsiteX0" fmla="*/ 17553 w 960528"/>
                    <a:gd name="connsiteY0" fmla="*/ 180975 h 904875"/>
                    <a:gd name="connsiteX1" fmla="*/ 17553 w 960528"/>
                    <a:gd name="connsiteY1" fmla="*/ 180975 h 904875"/>
                    <a:gd name="connsiteX2" fmla="*/ 31841 w 960528"/>
                    <a:gd name="connsiteY2" fmla="*/ 371475 h 904875"/>
                    <a:gd name="connsiteX3" fmla="*/ 46128 w 960528"/>
                    <a:gd name="connsiteY3" fmla="*/ 442912 h 904875"/>
                    <a:gd name="connsiteX4" fmla="*/ 50891 w 960528"/>
                    <a:gd name="connsiteY4" fmla="*/ 461962 h 904875"/>
                    <a:gd name="connsiteX5" fmla="*/ 60416 w 960528"/>
                    <a:gd name="connsiteY5" fmla="*/ 476250 h 904875"/>
                    <a:gd name="connsiteX6" fmla="*/ 69941 w 960528"/>
                    <a:gd name="connsiteY6" fmla="*/ 504825 h 904875"/>
                    <a:gd name="connsiteX7" fmla="*/ 74703 w 960528"/>
                    <a:gd name="connsiteY7" fmla="*/ 519112 h 904875"/>
                    <a:gd name="connsiteX8" fmla="*/ 98516 w 960528"/>
                    <a:gd name="connsiteY8" fmla="*/ 552450 h 904875"/>
                    <a:gd name="connsiteX9" fmla="*/ 117566 w 960528"/>
                    <a:gd name="connsiteY9" fmla="*/ 581025 h 904875"/>
                    <a:gd name="connsiteX10" fmla="*/ 127091 w 960528"/>
                    <a:gd name="connsiteY10" fmla="*/ 595312 h 904875"/>
                    <a:gd name="connsiteX11" fmla="*/ 141378 w 960528"/>
                    <a:gd name="connsiteY11" fmla="*/ 623887 h 904875"/>
                    <a:gd name="connsiteX12" fmla="*/ 155666 w 960528"/>
                    <a:gd name="connsiteY12" fmla="*/ 633412 h 904875"/>
                    <a:gd name="connsiteX13" fmla="*/ 179478 w 960528"/>
                    <a:gd name="connsiteY13" fmla="*/ 661987 h 904875"/>
                    <a:gd name="connsiteX14" fmla="*/ 212816 w 960528"/>
                    <a:gd name="connsiteY14" fmla="*/ 700087 h 904875"/>
                    <a:gd name="connsiteX15" fmla="*/ 236628 w 960528"/>
                    <a:gd name="connsiteY15" fmla="*/ 728662 h 904875"/>
                    <a:gd name="connsiteX16" fmla="*/ 260441 w 960528"/>
                    <a:gd name="connsiteY16" fmla="*/ 752475 h 904875"/>
                    <a:gd name="connsiteX17" fmla="*/ 284253 w 960528"/>
                    <a:gd name="connsiteY17" fmla="*/ 781050 h 904875"/>
                    <a:gd name="connsiteX18" fmla="*/ 303303 w 960528"/>
                    <a:gd name="connsiteY18" fmla="*/ 795337 h 904875"/>
                    <a:gd name="connsiteX19" fmla="*/ 331878 w 960528"/>
                    <a:gd name="connsiteY19" fmla="*/ 814387 h 904875"/>
                    <a:gd name="connsiteX20" fmla="*/ 360453 w 960528"/>
                    <a:gd name="connsiteY20" fmla="*/ 838200 h 904875"/>
                    <a:gd name="connsiteX21" fmla="*/ 408078 w 960528"/>
                    <a:gd name="connsiteY21" fmla="*/ 862012 h 904875"/>
                    <a:gd name="connsiteX22" fmla="*/ 422366 w 960528"/>
                    <a:gd name="connsiteY22" fmla="*/ 871537 h 904875"/>
                    <a:gd name="connsiteX23" fmla="*/ 469991 w 960528"/>
                    <a:gd name="connsiteY23" fmla="*/ 885825 h 904875"/>
                    <a:gd name="connsiteX24" fmla="*/ 503328 w 960528"/>
                    <a:gd name="connsiteY24" fmla="*/ 895350 h 904875"/>
                    <a:gd name="connsiteX25" fmla="*/ 641441 w 960528"/>
                    <a:gd name="connsiteY25" fmla="*/ 904875 h 904875"/>
                    <a:gd name="connsiteX26" fmla="*/ 746216 w 960528"/>
                    <a:gd name="connsiteY26" fmla="*/ 900112 h 904875"/>
                    <a:gd name="connsiteX27" fmla="*/ 774791 w 960528"/>
                    <a:gd name="connsiteY27" fmla="*/ 890587 h 904875"/>
                    <a:gd name="connsiteX28" fmla="*/ 789078 w 960528"/>
                    <a:gd name="connsiteY28" fmla="*/ 876300 h 904875"/>
                    <a:gd name="connsiteX29" fmla="*/ 817653 w 960528"/>
                    <a:gd name="connsiteY29" fmla="*/ 857250 h 904875"/>
                    <a:gd name="connsiteX30" fmla="*/ 841466 w 960528"/>
                    <a:gd name="connsiteY30" fmla="*/ 823912 h 904875"/>
                    <a:gd name="connsiteX31" fmla="*/ 855753 w 960528"/>
                    <a:gd name="connsiteY31" fmla="*/ 814387 h 904875"/>
                    <a:gd name="connsiteX32" fmla="*/ 865278 w 960528"/>
                    <a:gd name="connsiteY32" fmla="*/ 795337 h 904875"/>
                    <a:gd name="connsiteX33" fmla="*/ 884328 w 960528"/>
                    <a:gd name="connsiteY33" fmla="*/ 762000 h 904875"/>
                    <a:gd name="connsiteX34" fmla="*/ 898616 w 960528"/>
                    <a:gd name="connsiteY34" fmla="*/ 728662 h 904875"/>
                    <a:gd name="connsiteX35" fmla="*/ 922428 w 960528"/>
                    <a:gd name="connsiteY35" fmla="*/ 690562 h 904875"/>
                    <a:gd name="connsiteX36" fmla="*/ 936716 w 960528"/>
                    <a:gd name="connsiteY36" fmla="*/ 652462 h 904875"/>
                    <a:gd name="connsiteX37" fmla="*/ 946241 w 960528"/>
                    <a:gd name="connsiteY37" fmla="*/ 614362 h 904875"/>
                    <a:gd name="connsiteX38" fmla="*/ 955766 w 960528"/>
                    <a:gd name="connsiteY38" fmla="*/ 581025 h 904875"/>
                    <a:gd name="connsiteX39" fmla="*/ 960528 w 960528"/>
                    <a:gd name="connsiteY39" fmla="*/ 500062 h 904875"/>
                    <a:gd name="connsiteX40" fmla="*/ 955766 w 960528"/>
                    <a:gd name="connsiteY40" fmla="*/ 290512 h 904875"/>
                    <a:gd name="connsiteX41" fmla="*/ 951003 w 960528"/>
                    <a:gd name="connsiteY41" fmla="*/ 276225 h 904875"/>
                    <a:gd name="connsiteX42" fmla="*/ 931953 w 960528"/>
                    <a:gd name="connsiteY42" fmla="*/ 190500 h 904875"/>
                    <a:gd name="connsiteX43" fmla="*/ 922428 w 960528"/>
                    <a:gd name="connsiteY43" fmla="*/ 176212 h 904875"/>
                    <a:gd name="connsiteX44" fmla="*/ 912903 w 960528"/>
                    <a:gd name="connsiteY44" fmla="*/ 157162 h 904875"/>
                    <a:gd name="connsiteX45" fmla="*/ 908141 w 960528"/>
                    <a:gd name="connsiteY45" fmla="*/ 142875 h 904875"/>
                    <a:gd name="connsiteX46" fmla="*/ 893853 w 960528"/>
                    <a:gd name="connsiteY46" fmla="*/ 128587 h 904875"/>
                    <a:gd name="connsiteX47" fmla="*/ 874803 w 960528"/>
                    <a:gd name="connsiteY47" fmla="*/ 104775 h 904875"/>
                    <a:gd name="connsiteX48" fmla="*/ 870041 w 960528"/>
                    <a:gd name="connsiteY48" fmla="*/ 90487 h 904875"/>
                    <a:gd name="connsiteX49" fmla="*/ 846228 w 960528"/>
                    <a:gd name="connsiteY49" fmla="*/ 66675 h 904875"/>
                    <a:gd name="connsiteX50" fmla="*/ 831941 w 960528"/>
                    <a:gd name="connsiteY50" fmla="*/ 52387 h 904875"/>
                    <a:gd name="connsiteX51" fmla="*/ 812891 w 960528"/>
                    <a:gd name="connsiteY51" fmla="*/ 42862 h 904875"/>
                    <a:gd name="connsiteX52" fmla="*/ 784316 w 960528"/>
                    <a:gd name="connsiteY52" fmla="*/ 33337 h 904875"/>
                    <a:gd name="connsiteX53" fmla="*/ 770028 w 960528"/>
                    <a:gd name="connsiteY53" fmla="*/ 28575 h 904875"/>
                    <a:gd name="connsiteX54" fmla="*/ 722403 w 960528"/>
                    <a:gd name="connsiteY54" fmla="*/ 23812 h 904875"/>
                    <a:gd name="connsiteX55" fmla="*/ 679541 w 960528"/>
                    <a:gd name="connsiteY55" fmla="*/ 19050 h 904875"/>
                    <a:gd name="connsiteX56" fmla="*/ 627153 w 960528"/>
                    <a:gd name="connsiteY56" fmla="*/ 14287 h 904875"/>
                    <a:gd name="connsiteX57" fmla="*/ 546191 w 960528"/>
                    <a:gd name="connsiteY57" fmla="*/ 4762 h 904875"/>
                    <a:gd name="connsiteX58" fmla="*/ 460466 w 960528"/>
                    <a:gd name="connsiteY58" fmla="*/ 0 h 904875"/>
                    <a:gd name="connsiteX59" fmla="*/ 150903 w 960528"/>
                    <a:gd name="connsiteY59" fmla="*/ 4762 h 904875"/>
                    <a:gd name="connsiteX60" fmla="*/ 127091 w 960528"/>
                    <a:gd name="connsiteY60" fmla="*/ 9525 h 904875"/>
                    <a:gd name="connsiteX61" fmla="*/ 112803 w 960528"/>
                    <a:gd name="connsiteY61" fmla="*/ 14287 h 904875"/>
                    <a:gd name="connsiteX62" fmla="*/ 98516 w 960528"/>
                    <a:gd name="connsiteY62" fmla="*/ 23812 h 904875"/>
                    <a:gd name="connsiteX63" fmla="*/ 69941 w 960528"/>
                    <a:gd name="connsiteY63" fmla="*/ 33337 h 904875"/>
                    <a:gd name="connsiteX64" fmla="*/ 60416 w 960528"/>
                    <a:gd name="connsiteY64" fmla="*/ 47625 h 904875"/>
                    <a:gd name="connsiteX65" fmla="*/ 46128 w 960528"/>
                    <a:gd name="connsiteY65" fmla="*/ 57150 h 904875"/>
                    <a:gd name="connsiteX66" fmla="*/ 27078 w 960528"/>
                    <a:gd name="connsiteY66" fmla="*/ 85725 h 904875"/>
                    <a:gd name="connsiteX67" fmla="*/ 17553 w 960528"/>
                    <a:gd name="connsiteY67" fmla="*/ 100012 h 904875"/>
                    <a:gd name="connsiteX68" fmla="*/ 12791 w 960528"/>
                    <a:gd name="connsiteY68" fmla="*/ 114300 h 904875"/>
                    <a:gd name="connsiteX69" fmla="*/ 3266 w 960528"/>
                    <a:gd name="connsiteY69" fmla="*/ 128587 h 904875"/>
                    <a:gd name="connsiteX70" fmla="*/ 12791 w 960528"/>
                    <a:gd name="connsiteY70" fmla="*/ 195262 h 904875"/>
                    <a:gd name="connsiteX71" fmla="*/ 17553 w 960528"/>
                    <a:gd name="connsiteY71" fmla="*/ 214312 h 904875"/>
                    <a:gd name="connsiteX72" fmla="*/ 17553 w 960528"/>
                    <a:gd name="connsiteY72" fmla="*/ 180975 h 904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</a:cxnLst>
                  <a:rect l="l" t="t" r="r" b="b"/>
                  <a:pathLst>
                    <a:path w="960528" h="904875">
                      <a:moveTo>
                        <a:pt x="17553" y="180975"/>
                      </a:moveTo>
                      <a:lnTo>
                        <a:pt x="17553" y="180975"/>
                      </a:lnTo>
                      <a:cubicBezTo>
                        <a:pt x="21452" y="266736"/>
                        <a:pt x="20240" y="290259"/>
                        <a:pt x="31841" y="371475"/>
                      </a:cubicBezTo>
                      <a:cubicBezTo>
                        <a:pt x="38454" y="417768"/>
                        <a:pt x="33881" y="393926"/>
                        <a:pt x="46128" y="442912"/>
                      </a:cubicBezTo>
                      <a:cubicBezTo>
                        <a:pt x="47716" y="449262"/>
                        <a:pt x="47260" y="456516"/>
                        <a:pt x="50891" y="461962"/>
                      </a:cubicBezTo>
                      <a:lnTo>
                        <a:pt x="60416" y="476250"/>
                      </a:lnTo>
                      <a:lnTo>
                        <a:pt x="69941" y="504825"/>
                      </a:lnTo>
                      <a:cubicBezTo>
                        <a:pt x="71528" y="509587"/>
                        <a:pt x="71919" y="514935"/>
                        <a:pt x="74703" y="519112"/>
                      </a:cubicBezTo>
                      <a:cubicBezTo>
                        <a:pt x="105658" y="565546"/>
                        <a:pt x="57182" y="493402"/>
                        <a:pt x="98516" y="552450"/>
                      </a:cubicBezTo>
                      <a:cubicBezTo>
                        <a:pt x="105081" y="561828"/>
                        <a:pt x="111216" y="571500"/>
                        <a:pt x="117566" y="581025"/>
                      </a:cubicBezTo>
                      <a:lnTo>
                        <a:pt x="127091" y="595312"/>
                      </a:lnTo>
                      <a:cubicBezTo>
                        <a:pt x="130964" y="606933"/>
                        <a:pt x="132145" y="614654"/>
                        <a:pt x="141378" y="623887"/>
                      </a:cubicBezTo>
                      <a:cubicBezTo>
                        <a:pt x="145426" y="627934"/>
                        <a:pt x="150903" y="630237"/>
                        <a:pt x="155666" y="633412"/>
                      </a:cubicBezTo>
                      <a:cubicBezTo>
                        <a:pt x="189699" y="684463"/>
                        <a:pt x="136703" y="606990"/>
                        <a:pt x="179478" y="661987"/>
                      </a:cubicBezTo>
                      <a:cubicBezTo>
                        <a:pt x="209396" y="700453"/>
                        <a:pt x="185156" y="681648"/>
                        <a:pt x="212816" y="700087"/>
                      </a:cubicBezTo>
                      <a:cubicBezTo>
                        <a:pt x="236465" y="735562"/>
                        <a:pt x="206070" y="691992"/>
                        <a:pt x="236628" y="728662"/>
                      </a:cubicBezTo>
                      <a:cubicBezTo>
                        <a:pt x="256472" y="752475"/>
                        <a:pt x="234247" y="735013"/>
                        <a:pt x="260441" y="752475"/>
                      </a:cubicBezTo>
                      <a:cubicBezTo>
                        <a:pt x="270238" y="767170"/>
                        <a:pt x="269995" y="768829"/>
                        <a:pt x="284253" y="781050"/>
                      </a:cubicBezTo>
                      <a:cubicBezTo>
                        <a:pt x="290279" y="786216"/>
                        <a:pt x="297276" y="790171"/>
                        <a:pt x="303303" y="795337"/>
                      </a:cubicBezTo>
                      <a:cubicBezTo>
                        <a:pt x="326006" y="814796"/>
                        <a:pt x="307575" y="806287"/>
                        <a:pt x="331878" y="814387"/>
                      </a:cubicBezTo>
                      <a:cubicBezTo>
                        <a:pt x="347506" y="837830"/>
                        <a:pt x="333598" y="822087"/>
                        <a:pt x="360453" y="838200"/>
                      </a:cubicBezTo>
                      <a:cubicBezTo>
                        <a:pt x="400954" y="862500"/>
                        <a:pt x="374217" y="853548"/>
                        <a:pt x="408078" y="862012"/>
                      </a:cubicBezTo>
                      <a:cubicBezTo>
                        <a:pt x="412841" y="865187"/>
                        <a:pt x="417135" y="869212"/>
                        <a:pt x="422366" y="871537"/>
                      </a:cubicBezTo>
                      <a:cubicBezTo>
                        <a:pt x="442732" y="880588"/>
                        <a:pt x="450600" y="880285"/>
                        <a:pt x="469991" y="885825"/>
                      </a:cubicBezTo>
                      <a:cubicBezTo>
                        <a:pt x="480511" y="888831"/>
                        <a:pt x="492416" y="894358"/>
                        <a:pt x="503328" y="895350"/>
                      </a:cubicBezTo>
                      <a:cubicBezTo>
                        <a:pt x="549285" y="899528"/>
                        <a:pt x="641441" y="904875"/>
                        <a:pt x="641441" y="904875"/>
                      </a:cubicBezTo>
                      <a:cubicBezTo>
                        <a:pt x="676366" y="903287"/>
                        <a:pt x="711454" y="903837"/>
                        <a:pt x="746216" y="900112"/>
                      </a:cubicBezTo>
                      <a:cubicBezTo>
                        <a:pt x="756199" y="899042"/>
                        <a:pt x="774791" y="890587"/>
                        <a:pt x="774791" y="890587"/>
                      </a:cubicBezTo>
                      <a:cubicBezTo>
                        <a:pt x="779553" y="885825"/>
                        <a:pt x="783762" y="880435"/>
                        <a:pt x="789078" y="876300"/>
                      </a:cubicBezTo>
                      <a:cubicBezTo>
                        <a:pt x="798114" y="869272"/>
                        <a:pt x="817653" y="857250"/>
                        <a:pt x="817653" y="857250"/>
                      </a:cubicBezTo>
                      <a:cubicBezTo>
                        <a:pt x="823063" y="849135"/>
                        <a:pt x="835556" y="829822"/>
                        <a:pt x="841466" y="823912"/>
                      </a:cubicBezTo>
                      <a:cubicBezTo>
                        <a:pt x="845513" y="819865"/>
                        <a:pt x="850991" y="817562"/>
                        <a:pt x="855753" y="814387"/>
                      </a:cubicBezTo>
                      <a:cubicBezTo>
                        <a:pt x="858928" y="808037"/>
                        <a:pt x="861756" y="801501"/>
                        <a:pt x="865278" y="795337"/>
                      </a:cubicBezTo>
                      <a:cubicBezTo>
                        <a:pt x="878945" y="771420"/>
                        <a:pt x="871990" y="790788"/>
                        <a:pt x="884328" y="762000"/>
                      </a:cubicBezTo>
                      <a:cubicBezTo>
                        <a:pt x="895041" y="737004"/>
                        <a:pt x="881607" y="757821"/>
                        <a:pt x="898616" y="728662"/>
                      </a:cubicBezTo>
                      <a:cubicBezTo>
                        <a:pt x="906162" y="715726"/>
                        <a:pt x="917691" y="704770"/>
                        <a:pt x="922428" y="690562"/>
                      </a:cubicBezTo>
                      <a:cubicBezTo>
                        <a:pt x="929895" y="668165"/>
                        <a:pt x="925327" y="680936"/>
                        <a:pt x="936716" y="652462"/>
                      </a:cubicBezTo>
                      <a:cubicBezTo>
                        <a:pt x="946399" y="604042"/>
                        <a:pt x="936476" y="648538"/>
                        <a:pt x="946241" y="614362"/>
                      </a:cubicBezTo>
                      <a:cubicBezTo>
                        <a:pt x="958199" y="572510"/>
                        <a:pt x="944348" y="615274"/>
                        <a:pt x="955766" y="581025"/>
                      </a:cubicBezTo>
                      <a:cubicBezTo>
                        <a:pt x="957353" y="554037"/>
                        <a:pt x="960528" y="527096"/>
                        <a:pt x="960528" y="500062"/>
                      </a:cubicBezTo>
                      <a:cubicBezTo>
                        <a:pt x="960528" y="430194"/>
                        <a:pt x="958736" y="360317"/>
                        <a:pt x="955766" y="290512"/>
                      </a:cubicBezTo>
                      <a:cubicBezTo>
                        <a:pt x="955553" y="285497"/>
                        <a:pt x="952132" y="281116"/>
                        <a:pt x="951003" y="276225"/>
                      </a:cubicBezTo>
                      <a:cubicBezTo>
                        <a:pt x="950744" y="275101"/>
                        <a:pt x="935836" y="196325"/>
                        <a:pt x="931953" y="190500"/>
                      </a:cubicBezTo>
                      <a:cubicBezTo>
                        <a:pt x="928778" y="185737"/>
                        <a:pt x="925268" y="181182"/>
                        <a:pt x="922428" y="176212"/>
                      </a:cubicBezTo>
                      <a:cubicBezTo>
                        <a:pt x="918906" y="170048"/>
                        <a:pt x="915700" y="163688"/>
                        <a:pt x="912903" y="157162"/>
                      </a:cubicBezTo>
                      <a:cubicBezTo>
                        <a:pt x="910926" y="152548"/>
                        <a:pt x="910926" y="147052"/>
                        <a:pt x="908141" y="142875"/>
                      </a:cubicBezTo>
                      <a:cubicBezTo>
                        <a:pt x="904405" y="137271"/>
                        <a:pt x="898616" y="133350"/>
                        <a:pt x="893853" y="128587"/>
                      </a:cubicBezTo>
                      <a:cubicBezTo>
                        <a:pt x="881883" y="92675"/>
                        <a:pt x="899423" y="135550"/>
                        <a:pt x="874803" y="104775"/>
                      </a:cubicBezTo>
                      <a:cubicBezTo>
                        <a:pt x="871667" y="100855"/>
                        <a:pt x="872286" y="94977"/>
                        <a:pt x="870041" y="90487"/>
                      </a:cubicBezTo>
                      <a:cubicBezTo>
                        <a:pt x="860063" y="70530"/>
                        <a:pt x="862556" y="80282"/>
                        <a:pt x="846228" y="66675"/>
                      </a:cubicBezTo>
                      <a:cubicBezTo>
                        <a:pt x="841054" y="62363"/>
                        <a:pt x="837422" y="56302"/>
                        <a:pt x="831941" y="52387"/>
                      </a:cubicBezTo>
                      <a:cubicBezTo>
                        <a:pt x="826164" y="48260"/>
                        <a:pt x="819483" y="45499"/>
                        <a:pt x="812891" y="42862"/>
                      </a:cubicBezTo>
                      <a:cubicBezTo>
                        <a:pt x="803569" y="39133"/>
                        <a:pt x="793841" y="36512"/>
                        <a:pt x="784316" y="33337"/>
                      </a:cubicBezTo>
                      <a:cubicBezTo>
                        <a:pt x="779553" y="31750"/>
                        <a:pt x="775023" y="29075"/>
                        <a:pt x="770028" y="28575"/>
                      </a:cubicBezTo>
                      <a:lnTo>
                        <a:pt x="722403" y="23812"/>
                      </a:lnTo>
                      <a:lnTo>
                        <a:pt x="679541" y="19050"/>
                      </a:lnTo>
                      <a:lnTo>
                        <a:pt x="627153" y="14287"/>
                      </a:lnTo>
                      <a:cubicBezTo>
                        <a:pt x="600460" y="11477"/>
                        <a:pt x="572941" y="6743"/>
                        <a:pt x="546191" y="4762"/>
                      </a:cubicBezTo>
                      <a:cubicBezTo>
                        <a:pt x="517650" y="2648"/>
                        <a:pt x="489041" y="1587"/>
                        <a:pt x="460466" y="0"/>
                      </a:cubicBezTo>
                      <a:lnTo>
                        <a:pt x="150903" y="4762"/>
                      </a:lnTo>
                      <a:cubicBezTo>
                        <a:pt x="142812" y="4993"/>
                        <a:pt x="134944" y="7562"/>
                        <a:pt x="127091" y="9525"/>
                      </a:cubicBezTo>
                      <a:cubicBezTo>
                        <a:pt x="122221" y="10743"/>
                        <a:pt x="117566" y="12700"/>
                        <a:pt x="112803" y="14287"/>
                      </a:cubicBezTo>
                      <a:cubicBezTo>
                        <a:pt x="108041" y="17462"/>
                        <a:pt x="103746" y="21487"/>
                        <a:pt x="98516" y="23812"/>
                      </a:cubicBezTo>
                      <a:cubicBezTo>
                        <a:pt x="89341" y="27890"/>
                        <a:pt x="69941" y="33337"/>
                        <a:pt x="69941" y="33337"/>
                      </a:cubicBezTo>
                      <a:cubicBezTo>
                        <a:pt x="66766" y="38100"/>
                        <a:pt x="64463" y="43578"/>
                        <a:pt x="60416" y="47625"/>
                      </a:cubicBezTo>
                      <a:cubicBezTo>
                        <a:pt x="56369" y="51672"/>
                        <a:pt x="49897" y="52842"/>
                        <a:pt x="46128" y="57150"/>
                      </a:cubicBezTo>
                      <a:cubicBezTo>
                        <a:pt x="38590" y="65765"/>
                        <a:pt x="33428" y="76200"/>
                        <a:pt x="27078" y="85725"/>
                      </a:cubicBezTo>
                      <a:lnTo>
                        <a:pt x="17553" y="100012"/>
                      </a:lnTo>
                      <a:cubicBezTo>
                        <a:pt x="15966" y="104775"/>
                        <a:pt x="15036" y="109810"/>
                        <a:pt x="12791" y="114300"/>
                      </a:cubicBezTo>
                      <a:cubicBezTo>
                        <a:pt x="10231" y="119419"/>
                        <a:pt x="3674" y="122878"/>
                        <a:pt x="3266" y="128587"/>
                      </a:cubicBezTo>
                      <a:cubicBezTo>
                        <a:pt x="0" y="174304"/>
                        <a:pt x="4911" y="167682"/>
                        <a:pt x="12791" y="195262"/>
                      </a:cubicBezTo>
                      <a:cubicBezTo>
                        <a:pt x="14589" y="201556"/>
                        <a:pt x="14626" y="208458"/>
                        <a:pt x="17553" y="214312"/>
                      </a:cubicBezTo>
                      <a:cubicBezTo>
                        <a:pt x="19561" y="218328"/>
                        <a:pt x="17553" y="186531"/>
                        <a:pt x="17553" y="180975"/>
                      </a:cubicBezTo>
                      <a:close/>
                    </a:path>
                  </a:pathLst>
                </a:custGeom>
                <a:solidFill>
                  <a:srgbClr val="FFFF9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6" name="Vrije vorm 15"/>
                <p:cNvSpPr/>
                <p:nvPr/>
              </p:nvSpPr>
              <p:spPr>
                <a:xfrm>
                  <a:off x="947176" y="2380109"/>
                  <a:ext cx="816512" cy="760859"/>
                </a:xfrm>
                <a:custGeom>
                  <a:avLst/>
                  <a:gdLst>
                    <a:gd name="connsiteX0" fmla="*/ 17553 w 960528"/>
                    <a:gd name="connsiteY0" fmla="*/ 180975 h 904875"/>
                    <a:gd name="connsiteX1" fmla="*/ 17553 w 960528"/>
                    <a:gd name="connsiteY1" fmla="*/ 180975 h 904875"/>
                    <a:gd name="connsiteX2" fmla="*/ 31841 w 960528"/>
                    <a:gd name="connsiteY2" fmla="*/ 371475 h 904875"/>
                    <a:gd name="connsiteX3" fmla="*/ 46128 w 960528"/>
                    <a:gd name="connsiteY3" fmla="*/ 442912 h 904875"/>
                    <a:gd name="connsiteX4" fmla="*/ 50891 w 960528"/>
                    <a:gd name="connsiteY4" fmla="*/ 461962 h 904875"/>
                    <a:gd name="connsiteX5" fmla="*/ 60416 w 960528"/>
                    <a:gd name="connsiteY5" fmla="*/ 476250 h 904875"/>
                    <a:gd name="connsiteX6" fmla="*/ 69941 w 960528"/>
                    <a:gd name="connsiteY6" fmla="*/ 504825 h 904875"/>
                    <a:gd name="connsiteX7" fmla="*/ 74703 w 960528"/>
                    <a:gd name="connsiteY7" fmla="*/ 519112 h 904875"/>
                    <a:gd name="connsiteX8" fmla="*/ 98516 w 960528"/>
                    <a:gd name="connsiteY8" fmla="*/ 552450 h 904875"/>
                    <a:gd name="connsiteX9" fmla="*/ 117566 w 960528"/>
                    <a:gd name="connsiteY9" fmla="*/ 581025 h 904875"/>
                    <a:gd name="connsiteX10" fmla="*/ 127091 w 960528"/>
                    <a:gd name="connsiteY10" fmla="*/ 595312 h 904875"/>
                    <a:gd name="connsiteX11" fmla="*/ 141378 w 960528"/>
                    <a:gd name="connsiteY11" fmla="*/ 623887 h 904875"/>
                    <a:gd name="connsiteX12" fmla="*/ 155666 w 960528"/>
                    <a:gd name="connsiteY12" fmla="*/ 633412 h 904875"/>
                    <a:gd name="connsiteX13" fmla="*/ 179478 w 960528"/>
                    <a:gd name="connsiteY13" fmla="*/ 661987 h 904875"/>
                    <a:gd name="connsiteX14" fmla="*/ 212816 w 960528"/>
                    <a:gd name="connsiteY14" fmla="*/ 700087 h 904875"/>
                    <a:gd name="connsiteX15" fmla="*/ 236628 w 960528"/>
                    <a:gd name="connsiteY15" fmla="*/ 728662 h 904875"/>
                    <a:gd name="connsiteX16" fmla="*/ 260441 w 960528"/>
                    <a:gd name="connsiteY16" fmla="*/ 752475 h 904875"/>
                    <a:gd name="connsiteX17" fmla="*/ 284253 w 960528"/>
                    <a:gd name="connsiteY17" fmla="*/ 781050 h 904875"/>
                    <a:gd name="connsiteX18" fmla="*/ 303303 w 960528"/>
                    <a:gd name="connsiteY18" fmla="*/ 795337 h 904875"/>
                    <a:gd name="connsiteX19" fmla="*/ 331878 w 960528"/>
                    <a:gd name="connsiteY19" fmla="*/ 814387 h 904875"/>
                    <a:gd name="connsiteX20" fmla="*/ 360453 w 960528"/>
                    <a:gd name="connsiteY20" fmla="*/ 838200 h 904875"/>
                    <a:gd name="connsiteX21" fmla="*/ 408078 w 960528"/>
                    <a:gd name="connsiteY21" fmla="*/ 862012 h 904875"/>
                    <a:gd name="connsiteX22" fmla="*/ 422366 w 960528"/>
                    <a:gd name="connsiteY22" fmla="*/ 871537 h 904875"/>
                    <a:gd name="connsiteX23" fmla="*/ 469991 w 960528"/>
                    <a:gd name="connsiteY23" fmla="*/ 885825 h 904875"/>
                    <a:gd name="connsiteX24" fmla="*/ 503328 w 960528"/>
                    <a:gd name="connsiteY24" fmla="*/ 895350 h 904875"/>
                    <a:gd name="connsiteX25" fmla="*/ 641441 w 960528"/>
                    <a:gd name="connsiteY25" fmla="*/ 904875 h 904875"/>
                    <a:gd name="connsiteX26" fmla="*/ 746216 w 960528"/>
                    <a:gd name="connsiteY26" fmla="*/ 900112 h 904875"/>
                    <a:gd name="connsiteX27" fmla="*/ 774791 w 960528"/>
                    <a:gd name="connsiteY27" fmla="*/ 890587 h 904875"/>
                    <a:gd name="connsiteX28" fmla="*/ 789078 w 960528"/>
                    <a:gd name="connsiteY28" fmla="*/ 876300 h 904875"/>
                    <a:gd name="connsiteX29" fmla="*/ 817653 w 960528"/>
                    <a:gd name="connsiteY29" fmla="*/ 857250 h 904875"/>
                    <a:gd name="connsiteX30" fmla="*/ 841466 w 960528"/>
                    <a:gd name="connsiteY30" fmla="*/ 823912 h 904875"/>
                    <a:gd name="connsiteX31" fmla="*/ 855753 w 960528"/>
                    <a:gd name="connsiteY31" fmla="*/ 814387 h 904875"/>
                    <a:gd name="connsiteX32" fmla="*/ 865278 w 960528"/>
                    <a:gd name="connsiteY32" fmla="*/ 795337 h 904875"/>
                    <a:gd name="connsiteX33" fmla="*/ 884328 w 960528"/>
                    <a:gd name="connsiteY33" fmla="*/ 762000 h 904875"/>
                    <a:gd name="connsiteX34" fmla="*/ 898616 w 960528"/>
                    <a:gd name="connsiteY34" fmla="*/ 728662 h 904875"/>
                    <a:gd name="connsiteX35" fmla="*/ 922428 w 960528"/>
                    <a:gd name="connsiteY35" fmla="*/ 690562 h 904875"/>
                    <a:gd name="connsiteX36" fmla="*/ 936716 w 960528"/>
                    <a:gd name="connsiteY36" fmla="*/ 652462 h 904875"/>
                    <a:gd name="connsiteX37" fmla="*/ 946241 w 960528"/>
                    <a:gd name="connsiteY37" fmla="*/ 614362 h 904875"/>
                    <a:gd name="connsiteX38" fmla="*/ 955766 w 960528"/>
                    <a:gd name="connsiteY38" fmla="*/ 581025 h 904875"/>
                    <a:gd name="connsiteX39" fmla="*/ 960528 w 960528"/>
                    <a:gd name="connsiteY39" fmla="*/ 500062 h 904875"/>
                    <a:gd name="connsiteX40" fmla="*/ 955766 w 960528"/>
                    <a:gd name="connsiteY40" fmla="*/ 290512 h 904875"/>
                    <a:gd name="connsiteX41" fmla="*/ 951003 w 960528"/>
                    <a:gd name="connsiteY41" fmla="*/ 276225 h 904875"/>
                    <a:gd name="connsiteX42" fmla="*/ 931953 w 960528"/>
                    <a:gd name="connsiteY42" fmla="*/ 190500 h 904875"/>
                    <a:gd name="connsiteX43" fmla="*/ 922428 w 960528"/>
                    <a:gd name="connsiteY43" fmla="*/ 176212 h 904875"/>
                    <a:gd name="connsiteX44" fmla="*/ 912903 w 960528"/>
                    <a:gd name="connsiteY44" fmla="*/ 157162 h 904875"/>
                    <a:gd name="connsiteX45" fmla="*/ 908141 w 960528"/>
                    <a:gd name="connsiteY45" fmla="*/ 142875 h 904875"/>
                    <a:gd name="connsiteX46" fmla="*/ 893853 w 960528"/>
                    <a:gd name="connsiteY46" fmla="*/ 128587 h 904875"/>
                    <a:gd name="connsiteX47" fmla="*/ 874803 w 960528"/>
                    <a:gd name="connsiteY47" fmla="*/ 104775 h 904875"/>
                    <a:gd name="connsiteX48" fmla="*/ 870041 w 960528"/>
                    <a:gd name="connsiteY48" fmla="*/ 90487 h 904875"/>
                    <a:gd name="connsiteX49" fmla="*/ 846228 w 960528"/>
                    <a:gd name="connsiteY49" fmla="*/ 66675 h 904875"/>
                    <a:gd name="connsiteX50" fmla="*/ 831941 w 960528"/>
                    <a:gd name="connsiteY50" fmla="*/ 52387 h 904875"/>
                    <a:gd name="connsiteX51" fmla="*/ 812891 w 960528"/>
                    <a:gd name="connsiteY51" fmla="*/ 42862 h 904875"/>
                    <a:gd name="connsiteX52" fmla="*/ 784316 w 960528"/>
                    <a:gd name="connsiteY52" fmla="*/ 33337 h 904875"/>
                    <a:gd name="connsiteX53" fmla="*/ 770028 w 960528"/>
                    <a:gd name="connsiteY53" fmla="*/ 28575 h 904875"/>
                    <a:gd name="connsiteX54" fmla="*/ 722403 w 960528"/>
                    <a:gd name="connsiteY54" fmla="*/ 23812 h 904875"/>
                    <a:gd name="connsiteX55" fmla="*/ 679541 w 960528"/>
                    <a:gd name="connsiteY55" fmla="*/ 19050 h 904875"/>
                    <a:gd name="connsiteX56" fmla="*/ 627153 w 960528"/>
                    <a:gd name="connsiteY56" fmla="*/ 14287 h 904875"/>
                    <a:gd name="connsiteX57" fmla="*/ 546191 w 960528"/>
                    <a:gd name="connsiteY57" fmla="*/ 4762 h 904875"/>
                    <a:gd name="connsiteX58" fmla="*/ 460466 w 960528"/>
                    <a:gd name="connsiteY58" fmla="*/ 0 h 904875"/>
                    <a:gd name="connsiteX59" fmla="*/ 150903 w 960528"/>
                    <a:gd name="connsiteY59" fmla="*/ 4762 h 904875"/>
                    <a:gd name="connsiteX60" fmla="*/ 127091 w 960528"/>
                    <a:gd name="connsiteY60" fmla="*/ 9525 h 904875"/>
                    <a:gd name="connsiteX61" fmla="*/ 112803 w 960528"/>
                    <a:gd name="connsiteY61" fmla="*/ 14287 h 904875"/>
                    <a:gd name="connsiteX62" fmla="*/ 98516 w 960528"/>
                    <a:gd name="connsiteY62" fmla="*/ 23812 h 904875"/>
                    <a:gd name="connsiteX63" fmla="*/ 69941 w 960528"/>
                    <a:gd name="connsiteY63" fmla="*/ 33337 h 904875"/>
                    <a:gd name="connsiteX64" fmla="*/ 60416 w 960528"/>
                    <a:gd name="connsiteY64" fmla="*/ 47625 h 904875"/>
                    <a:gd name="connsiteX65" fmla="*/ 46128 w 960528"/>
                    <a:gd name="connsiteY65" fmla="*/ 57150 h 904875"/>
                    <a:gd name="connsiteX66" fmla="*/ 27078 w 960528"/>
                    <a:gd name="connsiteY66" fmla="*/ 85725 h 904875"/>
                    <a:gd name="connsiteX67" fmla="*/ 17553 w 960528"/>
                    <a:gd name="connsiteY67" fmla="*/ 100012 h 904875"/>
                    <a:gd name="connsiteX68" fmla="*/ 12791 w 960528"/>
                    <a:gd name="connsiteY68" fmla="*/ 114300 h 904875"/>
                    <a:gd name="connsiteX69" fmla="*/ 3266 w 960528"/>
                    <a:gd name="connsiteY69" fmla="*/ 128587 h 904875"/>
                    <a:gd name="connsiteX70" fmla="*/ 12791 w 960528"/>
                    <a:gd name="connsiteY70" fmla="*/ 195262 h 904875"/>
                    <a:gd name="connsiteX71" fmla="*/ 17553 w 960528"/>
                    <a:gd name="connsiteY71" fmla="*/ 214312 h 904875"/>
                    <a:gd name="connsiteX72" fmla="*/ 17553 w 960528"/>
                    <a:gd name="connsiteY72" fmla="*/ 180975 h 904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</a:cxnLst>
                  <a:rect l="l" t="t" r="r" b="b"/>
                  <a:pathLst>
                    <a:path w="960528" h="904875">
                      <a:moveTo>
                        <a:pt x="17553" y="180975"/>
                      </a:moveTo>
                      <a:lnTo>
                        <a:pt x="17553" y="180975"/>
                      </a:lnTo>
                      <a:cubicBezTo>
                        <a:pt x="21452" y="266736"/>
                        <a:pt x="20240" y="290259"/>
                        <a:pt x="31841" y="371475"/>
                      </a:cubicBezTo>
                      <a:cubicBezTo>
                        <a:pt x="38454" y="417768"/>
                        <a:pt x="33881" y="393926"/>
                        <a:pt x="46128" y="442912"/>
                      </a:cubicBezTo>
                      <a:cubicBezTo>
                        <a:pt x="47716" y="449262"/>
                        <a:pt x="47260" y="456516"/>
                        <a:pt x="50891" y="461962"/>
                      </a:cubicBezTo>
                      <a:lnTo>
                        <a:pt x="60416" y="476250"/>
                      </a:lnTo>
                      <a:lnTo>
                        <a:pt x="69941" y="504825"/>
                      </a:lnTo>
                      <a:cubicBezTo>
                        <a:pt x="71528" y="509587"/>
                        <a:pt x="71919" y="514935"/>
                        <a:pt x="74703" y="519112"/>
                      </a:cubicBezTo>
                      <a:cubicBezTo>
                        <a:pt x="105658" y="565546"/>
                        <a:pt x="57182" y="493402"/>
                        <a:pt x="98516" y="552450"/>
                      </a:cubicBezTo>
                      <a:cubicBezTo>
                        <a:pt x="105081" y="561828"/>
                        <a:pt x="111216" y="571500"/>
                        <a:pt x="117566" y="581025"/>
                      </a:cubicBezTo>
                      <a:lnTo>
                        <a:pt x="127091" y="595312"/>
                      </a:lnTo>
                      <a:cubicBezTo>
                        <a:pt x="130964" y="606933"/>
                        <a:pt x="132145" y="614654"/>
                        <a:pt x="141378" y="623887"/>
                      </a:cubicBezTo>
                      <a:cubicBezTo>
                        <a:pt x="145426" y="627934"/>
                        <a:pt x="150903" y="630237"/>
                        <a:pt x="155666" y="633412"/>
                      </a:cubicBezTo>
                      <a:cubicBezTo>
                        <a:pt x="189699" y="684463"/>
                        <a:pt x="136703" y="606990"/>
                        <a:pt x="179478" y="661987"/>
                      </a:cubicBezTo>
                      <a:cubicBezTo>
                        <a:pt x="209396" y="700453"/>
                        <a:pt x="185156" y="681648"/>
                        <a:pt x="212816" y="700087"/>
                      </a:cubicBezTo>
                      <a:cubicBezTo>
                        <a:pt x="236465" y="735562"/>
                        <a:pt x="206070" y="691992"/>
                        <a:pt x="236628" y="728662"/>
                      </a:cubicBezTo>
                      <a:cubicBezTo>
                        <a:pt x="256472" y="752475"/>
                        <a:pt x="234247" y="735013"/>
                        <a:pt x="260441" y="752475"/>
                      </a:cubicBezTo>
                      <a:cubicBezTo>
                        <a:pt x="270238" y="767170"/>
                        <a:pt x="269995" y="768829"/>
                        <a:pt x="284253" y="781050"/>
                      </a:cubicBezTo>
                      <a:cubicBezTo>
                        <a:pt x="290279" y="786216"/>
                        <a:pt x="297276" y="790171"/>
                        <a:pt x="303303" y="795337"/>
                      </a:cubicBezTo>
                      <a:cubicBezTo>
                        <a:pt x="326006" y="814796"/>
                        <a:pt x="307575" y="806287"/>
                        <a:pt x="331878" y="814387"/>
                      </a:cubicBezTo>
                      <a:cubicBezTo>
                        <a:pt x="347506" y="837830"/>
                        <a:pt x="333598" y="822087"/>
                        <a:pt x="360453" y="838200"/>
                      </a:cubicBezTo>
                      <a:cubicBezTo>
                        <a:pt x="400954" y="862500"/>
                        <a:pt x="374217" y="853548"/>
                        <a:pt x="408078" y="862012"/>
                      </a:cubicBezTo>
                      <a:cubicBezTo>
                        <a:pt x="412841" y="865187"/>
                        <a:pt x="417135" y="869212"/>
                        <a:pt x="422366" y="871537"/>
                      </a:cubicBezTo>
                      <a:cubicBezTo>
                        <a:pt x="442732" y="880588"/>
                        <a:pt x="450600" y="880285"/>
                        <a:pt x="469991" y="885825"/>
                      </a:cubicBezTo>
                      <a:cubicBezTo>
                        <a:pt x="480511" y="888831"/>
                        <a:pt x="492416" y="894358"/>
                        <a:pt x="503328" y="895350"/>
                      </a:cubicBezTo>
                      <a:cubicBezTo>
                        <a:pt x="549285" y="899528"/>
                        <a:pt x="641441" y="904875"/>
                        <a:pt x="641441" y="904875"/>
                      </a:cubicBezTo>
                      <a:cubicBezTo>
                        <a:pt x="676366" y="903287"/>
                        <a:pt x="711454" y="903837"/>
                        <a:pt x="746216" y="900112"/>
                      </a:cubicBezTo>
                      <a:cubicBezTo>
                        <a:pt x="756199" y="899042"/>
                        <a:pt x="774791" y="890587"/>
                        <a:pt x="774791" y="890587"/>
                      </a:cubicBezTo>
                      <a:cubicBezTo>
                        <a:pt x="779553" y="885825"/>
                        <a:pt x="783762" y="880435"/>
                        <a:pt x="789078" y="876300"/>
                      </a:cubicBezTo>
                      <a:cubicBezTo>
                        <a:pt x="798114" y="869272"/>
                        <a:pt x="817653" y="857250"/>
                        <a:pt x="817653" y="857250"/>
                      </a:cubicBezTo>
                      <a:cubicBezTo>
                        <a:pt x="823063" y="849135"/>
                        <a:pt x="835556" y="829822"/>
                        <a:pt x="841466" y="823912"/>
                      </a:cubicBezTo>
                      <a:cubicBezTo>
                        <a:pt x="845513" y="819865"/>
                        <a:pt x="850991" y="817562"/>
                        <a:pt x="855753" y="814387"/>
                      </a:cubicBezTo>
                      <a:cubicBezTo>
                        <a:pt x="858928" y="808037"/>
                        <a:pt x="861756" y="801501"/>
                        <a:pt x="865278" y="795337"/>
                      </a:cubicBezTo>
                      <a:cubicBezTo>
                        <a:pt x="878945" y="771420"/>
                        <a:pt x="871990" y="790788"/>
                        <a:pt x="884328" y="762000"/>
                      </a:cubicBezTo>
                      <a:cubicBezTo>
                        <a:pt x="895041" y="737004"/>
                        <a:pt x="881607" y="757821"/>
                        <a:pt x="898616" y="728662"/>
                      </a:cubicBezTo>
                      <a:cubicBezTo>
                        <a:pt x="906162" y="715726"/>
                        <a:pt x="917691" y="704770"/>
                        <a:pt x="922428" y="690562"/>
                      </a:cubicBezTo>
                      <a:cubicBezTo>
                        <a:pt x="929895" y="668165"/>
                        <a:pt x="925327" y="680936"/>
                        <a:pt x="936716" y="652462"/>
                      </a:cubicBezTo>
                      <a:cubicBezTo>
                        <a:pt x="946399" y="604042"/>
                        <a:pt x="936476" y="648538"/>
                        <a:pt x="946241" y="614362"/>
                      </a:cubicBezTo>
                      <a:cubicBezTo>
                        <a:pt x="958199" y="572510"/>
                        <a:pt x="944348" y="615274"/>
                        <a:pt x="955766" y="581025"/>
                      </a:cubicBezTo>
                      <a:cubicBezTo>
                        <a:pt x="957353" y="554037"/>
                        <a:pt x="960528" y="527096"/>
                        <a:pt x="960528" y="500062"/>
                      </a:cubicBezTo>
                      <a:cubicBezTo>
                        <a:pt x="960528" y="430194"/>
                        <a:pt x="958736" y="360317"/>
                        <a:pt x="955766" y="290512"/>
                      </a:cubicBezTo>
                      <a:cubicBezTo>
                        <a:pt x="955553" y="285497"/>
                        <a:pt x="952132" y="281116"/>
                        <a:pt x="951003" y="276225"/>
                      </a:cubicBezTo>
                      <a:cubicBezTo>
                        <a:pt x="950744" y="275101"/>
                        <a:pt x="935836" y="196325"/>
                        <a:pt x="931953" y="190500"/>
                      </a:cubicBezTo>
                      <a:cubicBezTo>
                        <a:pt x="928778" y="185737"/>
                        <a:pt x="925268" y="181182"/>
                        <a:pt x="922428" y="176212"/>
                      </a:cubicBezTo>
                      <a:cubicBezTo>
                        <a:pt x="918906" y="170048"/>
                        <a:pt x="915700" y="163688"/>
                        <a:pt x="912903" y="157162"/>
                      </a:cubicBezTo>
                      <a:cubicBezTo>
                        <a:pt x="910926" y="152548"/>
                        <a:pt x="910926" y="147052"/>
                        <a:pt x="908141" y="142875"/>
                      </a:cubicBezTo>
                      <a:cubicBezTo>
                        <a:pt x="904405" y="137271"/>
                        <a:pt x="898616" y="133350"/>
                        <a:pt x="893853" y="128587"/>
                      </a:cubicBezTo>
                      <a:cubicBezTo>
                        <a:pt x="881883" y="92675"/>
                        <a:pt x="899423" y="135550"/>
                        <a:pt x="874803" y="104775"/>
                      </a:cubicBezTo>
                      <a:cubicBezTo>
                        <a:pt x="871667" y="100855"/>
                        <a:pt x="872286" y="94977"/>
                        <a:pt x="870041" y="90487"/>
                      </a:cubicBezTo>
                      <a:cubicBezTo>
                        <a:pt x="860063" y="70530"/>
                        <a:pt x="862556" y="80282"/>
                        <a:pt x="846228" y="66675"/>
                      </a:cubicBezTo>
                      <a:cubicBezTo>
                        <a:pt x="841054" y="62363"/>
                        <a:pt x="837422" y="56302"/>
                        <a:pt x="831941" y="52387"/>
                      </a:cubicBezTo>
                      <a:cubicBezTo>
                        <a:pt x="826164" y="48260"/>
                        <a:pt x="819483" y="45499"/>
                        <a:pt x="812891" y="42862"/>
                      </a:cubicBezTo>
                      <a:cubicBezTo>
                        <a:pt x="803569" y="39133"/>
                        <a:pt x="793841" y="36512"/>
                        <a:pt x="784316" y="33337"/>
                      </a:cubicBezTo>
                      <a:cubicBezTo>
                        <a:pt x="779553" y="31750"/>
                        <a:pt x="775023" y="29075"/>
                        <a:pt x="770028" y="28575"/>
                      </a:cubicBezTo>
                      <a:lnTo>
                        <a:pt x="722403" y="23812"/>
                      </a:lnTo>
                      <a:lnTo>
                        <a:pt x="679541" y="19050"/>
                      </a:lnTo>
                      <a:lnTo>
                        <a:pt x="627153" y="14287"/>
                      </a:lnTo>
                      <a:cubicBezTo>
                        <a:pt x="600460" y="11477"/>
                        <a:pt x="572941" y="6743"/>
                        <a:pt x="546191" y="4762"/>
                      </a:cubicBezTo>
                      <a:cubicBezTo>
                        <a:pt x="517650" y="2648"/>
                        <a:pt x="489041" y="1587"/>
                        <a:pt x="460466" y="0"/>
                      </a:cubicBezTo>
                      <a:lnTo>
                        <a:pt x="150903" y="4762"/>
                      </a:lnTo>
                      <a:cubicBezTo>
                        <a:pt x="142812" y="4993"/>
                        <a:pt x="134944" y="7562"/>
                        <a:pt x="127091" y="9525"/>
                      </a:cubicBezTo>
                      <a:cubicBezTo>
                        <a:pt x="122221" y="10743"/>
                        <a:pt x="117566" y="12700"/>
                        <a:pt x="112803" y="14287"/>
                      </a:cubicBezTo>
                      <a:cubicBezTo>
                        <a:pt x="108041" y="17462"/>
                        <a:pt x="103746" y="21487"/>
                        <a:pt x="98516" y="23812"/>
                      </a:cubicBezTo>
                      <a:cubicBezTo>
                        <a:pt x="89341" y="27890"/>
                        <a:pt x="69941" y="33337"/>
                        <a:pt x="69941" y="33337"/>
                      </a:cubicBezTo>
                      <a:cubicBezTo>
                        <a:pt x="66766" y="38100"/>
                        <a:pt x="64463" y="43578"/>
                        <a:pt x="60416" y="47625"/>
                      </a:cubicBezTo>
                      <a:cubicBezTo>
                        <a:pt x="56369" y="51672"/>
                        <a:pt x="49897" y="52842"/>
                        <a:pt x="46128" y="57150"/>
                      </a:cubicBezTo>
                      <a:cubicBezTo>
                        <a:pt x="38590" y="65765"/>
                        <a:pt x="33428" y="76200"/>
                        <a:pt x="27078" y="85725"/>
                      </a:cubicBezTo>
                      <a:lnTo>
                        <a:pt x="17553" y="100012"/>
                      </a:lnTo>
                      <a:cubicBezTo>
                        <a:pt x="15966" y="104775"/>
                        <a:pt x="15036" y="109810"/>
                        <a:pt x="12791" y="114300"/>
                      </a:cubicBezTo>
                      <a:cubicBezTo>
                        <a:pt x="10231" y="119419"/>
                        <a:pt x="3674" y="122878"/>
                        <a:pt x="3266" y="128587"/>
                      </a:cubicBezTo>
                      <a:cubicBezTo>
                        <a:pt x="0" y="174304"/>
                        <a:pt x="4911" y="167682"/>
                        <a:pt x="12791" y="195262"/>
                      </a:cubicBezTo>
                      <a:cubicBezTo>
                        <a:pt x="14589" y="201556"/>
                        <a:pt x="14626" y="208458"/>
                        <a:pt x="17553" y="214312"/>
                      </a:cubicBezTo>
                      <a:cubicBezTo>
                        <a:pt x="19561" y="218328"/>
                        <a:pt x="17553" y="186531"/>
                        <a:pt x="17553" y="180975"/>
                      </a:cubicBezTo>
                      <a:close/>
                    </a:path>
                  </a:pathLst>
                </a:custGeom>
                <a:solidFill>
                  <a:srgbClr val="FFFF9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36" name="Tekstvak 35"/>
              <p:cNvSpPr txBox="1"/>
              <p:nvPr/>
            </p:nvSpPr>
            <p:spPr>
              <a:xfrm>
                <a:off x="1907704" y="3861048"/>
                <a:ext cx="1008112" cy="584775"/>
              </a:xfrm>
              <a:prstGeom prst="rect">
                <a:avLst/>
              </a:prstGeom>
              <a:solidFill>
                <a:srgbClr val="A1FE4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nl-NL" sz="1600" b="1" i="1" dirty="0">
                  <a:solidFill>
                    <a:srgbClr val="0000FF"/>
                  </a:solidFill>
                </a:endParaRPr>
              </a:p>
              <a:p>
                <a:pPr algn="ctr"/>
                <a:endParaRPr lang="nl-NL" sz="1600" b="1" i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8" name="Tekstvak 37"/>
            <p:cNvSpPr txBox="1"/>
            <p:nvPr/>
          </p:nvSpPr>
          <p:spPr>
            <a:xfrm>
              <a:off x="1187624" y="2852936"/>
              <a:ext cx="2376264" cy="584775"/>
            </a:xfrm>
            <a:prstGeom prst="rect">
              <a:avLst/>
            </a:prstGeom>
            <a:solidFill>
              <a:srgbClr val="FFFF93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nl-NL" sz="1600" b="1" i="1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nl-NL" sz="1600" b="1" i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Tekstvak 17"/>
          <p:cNvSpPr txBox="1"/>
          <p:nvPr/>
        </p:nvSpPr>
        <p:spPr>
          <a:xfrm>
            <a:off x="1259632" y="1484784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i="1" dirty="0">
                <a:latin typeface="Arial" pitchFamily="34" charset="0"/>
                <a:cs typeface="Arial" pitchFamily="34" charset="0"/>
              </a:rPr>
              <a:t>Cirkel van betrokkenheid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1907704" y="292494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i="1" dirty="0">
                <a:solidFill>
                  <a:srgbClr val="0000FF"/>
                </a:solidFill>
              </a:rPr>
              <a:t>Cirkel van Invloed</a:t>
            </a:r>
          </a:p>
        </p:txBody>
      </p:sp>
      <p:grpSp>
        <p:nvGrpSpPr>
          <p:cNvPr id="5" name="Groep 19"/>
          <p:cNvGrpSpPr/>
          <p:nvPr/>
        </p:nvGrpSpPr>
        <p:grpSpPr>
          <a:xfrm>
            <a:off x="899592" y="2564904"/>
            <a:ext cx="2664296" cy="1800200"/>
            <a:chOff x="1204202" y="2761591"/>
            <a:chExt cx="2561490" cy="1693884"/>
          </a:xfrm>
        </p:grpSpPr>
        <p:sp>
          <p:nvSpPr>
            <p:cNvPr id="21" name="PIJL-OMLAAG 20"/>
            <p:cNvSpPr/>
            <p:nvPr/>
          </p:nvSpPr>
          <p:spPr>
            <a:xfrm rot="3011942">
              <a:off x="3233908" y="2535999"/>
              <a:ext cx="288032" cy="775537"/>
            </a:xfrm>
            <a:prstGeom prst="downArrow">
              <a:avLst>
                <a:gd name="adj1" fmla="val 50000"/>
                <a:gd name="adj2" fmla="val 84030"/>
              </a:avLst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PIJL-OMLAAG 21"/>
            <p:cNvSpPr/>
            <p:nvPr/>
          </p:nvSpPr>
          <p:spPr>
            <a:xfrm rot="8001710">
              <a:off x="3022150" y="3857883"/>
              <a:ext cx="353928" cy="841255"/>
            </a:xfrm>
            <a:prstGeom prst="downArrow">
              <a:avLst>
                <a:gd name="adj1" fmla="val 50000"/>
                <a:gd name="adj2" fmla="val 71355"/>
              </a:avLst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PIJL-OMLAAG 22"/>
            <p:cNvSpPr/>
            <p:nvPr/>
          </p:nvSpPr>
          <p:spPr>
            <a:xfrm rot="3399086" flipV="1">
              <a:off x="1463726" y="3740086"/>
              <a:ext cx="398945" cy="760700"/>
            </a:xfrm>
            <a:prstGeom prst="down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PIJL-OMLAAG 23"/>
            <p:cNvSpPr/>
            <p:nvPr/>
          </p:nvSpPr>
          <p:spPr>
            <a:xfrm rot="18322875">
              <a:off x="1440041" y="2525752"/>
              <a:ext cx="304986" cy="776664"/>
            </a:xfrm>
            <a:prstGeom prst="downArrow">
              <a:avLst>
                <a:gd name="adj1" fmla="val 50000"/>
                <a:gd name="adj2" fmla="val 88149"/>
              </a:avLst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6" name="Groep 48"/>
          <p:cNvGrpSpPr/>
          <p:nvPr/>
        </p:nvGrpSpPr>
        <p:grpSpPr>
          <a:xfrm>
            <a:off x="4820755" y="1267939"/>
            <a:ext cx="4215741" cy="3889253"/>
            <a:chOff x="4716016" y="1484784"/>
            <a:chExt cx="4215741" cy="3889253"/>
          </a:xfrm>
        </p:grpSpPr>
        <p:grpSp>
          <p:nvGrpSpPr>
            <p:cNvPr id="7" name="Groep 41"/>
            <p:cNvGrpSpPr/>
            <p:nvPr/>
          </p:nvGrpSpPr>
          <p:grpSpPr>
            <a:xfrm>
              <a:off x="4716016" y="1484784"/>
              <a:ext cx="4215741" cy="3889253"/>
              <a:chOff x="4716016" y="1483963"/>
              <a:chExt cx="4215741" cy="3889253"/>
            </a:xfrm>
          </p:grpSpPr>
          <p:pic>
            <p:nvPicPr>
              <p:cNvPr id="26" name="Picture 2" descr="http://franklio.weebly.com/uploads/1/0/3/2/10327760/4116866_orig.jpg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4716016" y="1483963"/>
                <a:ext cx="4215741" cy="3889253"/>
              </a:xfrm>
              <a:prstGeom prst="rect">
                <a:avLst/>
              </a:prstGeom>
              <a:noFill/>
            </p:spPr>
          </p:pic>
          <p:sp>
            <p:nvSpPr>
              <p:cNvPr id="27" name="Tekstvak 26"/>
              <p:cNvSpPr txBox="1"/>
              <p:nvPr/>
            </p:nvSpPr>
            <p:spPr>
              <a:xfrm>
                <a:off x="5652121" y="2060848"/>
                <a:ext cx="2448272" cy="338554"/>
              </a:xfrm>
              <a:prstGeom prst="rect">
                <a:avLst/>
              </a:prstGeom>
              <a:solidFill>
                <a:srgbClr val="FFFF93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nl-NL" sz="1600" b="1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Tekstvak 39"/>
              <p:cNvSpPr txBox="1"/>
              <p:nvPr/>
            </p:nvSpPr>
            <p:spPr>
              <a:xfrm>
                <a:off x="6012161" y="3214717"/>
                <a:ext cx="1728191" cy="646331"/>
              </a:xfrm>
              <a:prstGeom prst="rect">
                <a:avLst/>
              </a:prstGeom>
              <a:solidFill>
                <a:srgbClr val="A1FE4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nl-NL" b="1" i="1" dirty="0">
                  <a:solidFill>
                    <a:srgbClr val="0000FF"/>
                  </a:solidFill>
                </a:endParaRPr>
              </a:p>
              <a:p>
                <a:pPr algn="ctr"/>
                <a:endParaRPr lang="nl-NL" b="1" i="1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8" name="Groep 47"/>
            <p:cNvGrpSpPr/>
            <p:nvPr/>
          </p:nvGrpSpPr>
          <p:grpSpPr>
            <a:xfrm>
              <a:off x="5364088" y="2492896"/>
              <a:ext cx="2952328" cy="2376264"/>
              <a:chOff x="5364088" y="2492896"/>
              <a:chExt cx="2952328" cy="2376264"/>
            </a:xfrm>
          </p:grpSpPr>
          <p:sp>
            <p:nvSpPr>
              <p:cNvPr id="44" name="Vrije vorm 43"/>
              <p:cNvSpPr/>
              <p:nvPr/>
            </p:nvSpPr>
            <p:spPr>
              <a:xfrm>
                <a:off x="7668344" y="2492897"/>
                <a:ext cx="648072" cy="720080"/>
              </a:xfrm>
              <a:custGeom>
                <a:avLst/>
                <a:gdLst>
                  <a:gd name="connsiteX0" fmla="*/ 17553 w 960528"/>
                  <a:gd name="connsiteY0" fmla="*/ 180975 h 904875"/>
                  <a:gd name="connsiteX1" fmla="*/ 17553 w 960528"/>
                  <a:gd name="connsiteY1" fmla="*/ 180975 h 904875"/>
                  <a:gd name="connsiteX2" fmla="*/ 31841 w 960528"/>
                  <a:gd name="connsiteY2" fmla="*/ 371475 h 904875"/>
                  <a:gd name="connsiteX3" fmla="*/ 46128 w 960528"/>
                  <a:gd name="connsiteY3" fmla="*/ 442912 h 904875"/>
                  <a:gd name="connsiteX4" fmla="*/ 50891 w 960528"/>
                  <a:gd name="connsiteY4" fmla="*/ 461962 h 904875"/>
                  <a:gd name="connsiteX5" fmla="*/ 60416 w 960528"/>
                  <a:gd name="connsiteY5" fmla="*/ 476250 h 904875"/>
                  <a:gd name="connsiteX6" fmla="*/ 69941 w 960528"/>
                  <a:gd name="connsiteY6" fmla="*/ 504825 h 904875"/>
                  <a:gd name="connsiteX7" fmla="*/ 74703 w 960528"/>
                  <a:gd name="connsiteY7" fmla="*/ 519112 h 904875"/>
                  <a:gd name="connsiteX8" fmla="*/ 98516 w 960528"/>
                  <a:gd name="connsiteY8" fmla="*/ 552450 h 904875"/>
                  <a:gd name="connsiteX9" fmla="*/ 117566 w 960528"/>
                  <a:gd name="connsiteY9" fmla="*/ 581025 h 904875"/>
                  <a:gd name="connsiteX10" fmla="*/ 127091 w 960528"/>
                  <a:gd name="connsiteY10" fmla="*/ 595312 h 904875"/>
                  <a:gd name="connsiteX11" fmla="*/ 141378 w 960528"/>
                  <a:gd name="connsiteY11" fmla="*/ 623887 h 904875"/>
                  <a:gd name="connsiteX12" fmla="*/ 155666 w 960528"/>
                  <a:gd name="connsiteY12" fmla="*/ 633412 h 904875"/>
                  <a:gd name="connsiteX13" fmla="*/ 179478 w 960528"/>
                  <a:gd name="connsiteY13" fmla="*/ 661987 h 904875"/>
                  <a:gd name="connsiteX14" fmla="*/ 212816 w 960528"/>
                  <a:gd name="connsiteY14" fmla="*/ 700087 h 904875"/>
                  <a:gd name="connsiteX15" fmla="*/ 236628 w 960528"/>
                  <a:gd name="connsiteY15" fmla="*/ 728662 h 904875"/>
                  <a:gd name="connsiteX16" fmla="*/ 260441 w 960528"/>
                  <a:gd name="connsiteY16" fmla="*/ 752475 h 904875"/>
                  <a:gd name="connsiteX17" fmla="*/ 284253 w 960528"/>
                  <a:gd name="connsiteY17" fmla="*/ 781050 h 904875"/>
                  <a:gd name="connsiteX18" fmla="*/ 303303 w 960528"/>
                  <a:gd name="connsiteY18" fmla="*/ 795337 h 904875"/>
                  <a:gd name="connsiteX19" fmla="*/ 331878 w 960528"/>
                  <a:gd name="connsiteY19" fmla="*/ 814387 h 904875"/>
                  <a:gd name="connsiteX20" fmla="*/ 360453 w 960528"/>
                  <a:gd name="connsiteY20" fmla="*/ 838200 h 904875"/>
                  <a:gd name="connsiteX21" fmla="*/ 408078 w 960528"/>
                  <a:gd name="connsiteY21" fmla="*/ 862012 h 904875"/>
                  <a:gd name="connsiteX22" fmla="*/ 422366 w 960528"/>
                  <a:gd name="connsiteY22" fmla="*/ 871537 h 904875"/>
                  <a:gd name="connsiteX23" fmla="*/ 469991 w 960528"/>
                  <a:gd name="connsiteY23" fmla="*/ 885825 h 904875"/>
                  <a:gd name="connsiteX24" fmla="*/ 503328 w 960528"/>
                  <a:gd name="connsiteY24" fmla="*/ 895350 h 904875"/>
                  <a:gd name="connsiteX25" fmla="*/ 641441 w 960528"/>
                  <a:gd name="connsiteY25" fmla="*/ 904875 h 904875"/>
                  <a:gd name="connsiteX26" fmla="*/ 746216 w 960528"/>
                  <a:gd name="connsiteY26" fmla="*/ 900112 h 904875"/>
                  <a:gd name="connsiteX27" fmla="*/ 774791 w 960528"/>
                  <a:gd name="connsiteY27" fmla="*/ 890587 h 904875"/>
                  <a:gd name="connsiteX28" fmla="*/ 789078 w 960528"/>
                  <a:gd name="connsiteY28" fmla="*/ 876300 h 904875"/>
                  <a:gd name="connsiteX29" fmla="*/ 817653 w 960528"/>
                  <a:gd name="connsiteY29" fmla="*/ 857250 h 904875"/>
                  <a:gd name="connsiteX30" fmla="*/ 841466 w 960528"/>
                  <a:gd name="connsiteY30" fmla="*/ 823912 h 904875"/>
                  <a:gd name="connsiteX31" fmla="*/ 855753 w 960528"/>
                  <a:gd name="connsiteY31" fmla="*/ 814387 h 904875"/>
                  <a:gd name="connsiteX32" fmla="*/ 865278 w 960528"/>
                  <a:gd name="connsiteY32" fmla="*/ 795337 h 904875"/>
                  <a:gd name="connsiteX33" fmla="*/ 884328 w 960528"/>
                  <a:gd name="connsiteY33" fmla="*/ 762000 h 904875"/>
                  <a:gd name="connsiteX34" fmla="*/ 898616 w 960528"/>
                  <a:gd name="connsiteY34" fmla="*/ 728662 h 904875"/>
                  <a:gd name="connsiteX35" fmla="*/ 922428 w 960528"/>
                  <a:gd name="connsiteY35" fmla="*/ 690562 h 904875"/>
                  <a:gd name="connsiteX36" fmla="*/ 936716 w 960528"/>
                  <a:gd name="connsiteY36" fmla="*/ 652462 h 904875"/>
                  <a:gd name="connsiteX37" fmla="*/ 946241 w 960528"/>
                  <a:gd name="connsiteY37" fmla="*/ 614362 h 904875"/>
                  <a:gd name="connsiteX38" fmla="*/ 955766 w 960528"/>
                  <a:gd name="connsiteY38" fmla="*/ 581025 h 904875"/>
                  <a:gd name="connsiteX39" fmla="*/ 960528 w 960528"/>
                  <a:gd name="connsiteY39" fmla="*/ 500062 h 904875"/>
                  <a:gd name="connsiteX40" fmla="*/ 955766 w 960528"/>
                  <a:gd name="connsiteY40" fmla="*/ 290512 h 904875"/>
                  <a:gd name="connsiteX41" fmla="*/ 951003 w 960528"/>
                  <a:gd name="connsiteY41" fmla="*/ 276225 h 904875"/>
                  <a:gd name="connsiteX42" fmla="*/ 931953 w 960528"/>
                  <a:gd name="connsiteY42" fmla="*/ 190500 h 904875"/>
                  <a:gd name="connsiteX43" fmla="*/ 922428 w 960528"/>
                  <a:gd name="connsiteY43" fmla="*/ 176212 h 904875"/>
                  <a:gd name="connsiteX44" fmla="*/ 912903 w 960528"/>
                  <a:gd name="connsiteY44" fmla="*/ 157162 h 904875"/>
                  <a:gd name="connsiteX45" fmla="*/ 908141 w 960528"/>
                  <a:gd name="connsiteY45" fmla="*/ 142875 h 904875"/>
                  <a:gd name="connsiteX46" fmla="*/ 893853 w 960528"/>
                  <a:gd name="connsiteY46" fmla="*/ 128587 h 904875"/>
                  <a:gd name="connsiteX47" fmla="*/ 874803 w 960528"/>
                  <a:gd name="connsiteY47" fmla="*/ 104775 h 904875"/>
                  <a:gd name="connsiteX48" fmla="*/ 870041 w 960528"/>
                  <a:gd name="connsiteY48" fmla="*/ 90487 h 904875"/>
                  <a:gd name="connsiteX49" fmla="*/ 846228 w 960528"/>
                  <a:gd name="connsiteY49" fmla="*/ 66675 h 904875"/>
                  <a:gd name="connsiteX50" fmla="*/ 831941 w 960528"/>
                  <a:gd name="connsiteY50" fmla="*/ 52387 h 904875"/>
                  <a:gd name="connsiteX51" fmla="*/ 812891 w 960528"/>
                  <a:gd name="connsiteY51" fmla="*/ 42862 h 904875"/>
                  <a:gd name="connsiteX52" fmla="*/ 784316 w 960528"/>
                  <a:gd name="connsiteY52" fmla="*/ 33337 h 904875"/>
                  <a:gd name="connsiteX53" fmla="*/ 770028 w 960528"/>
                  <a:gd name="connsiteY53" fmla="*/ 28575 h 904875"/>
                  <a:gd name="connsiteX54" fmla="*/ 722403 w 960528"/>
                  <a:gd name="connsiteY54" fmla="*/ 23812 h 904875"/>
                  <a:gd name="connsiteX55" fmla="*/ 679541 w 960528"/>
                  <a:gd name="connsiteY55" fmla="*/ 19050 h 904875"/>
                  <a:gd name="connsiteX56" fmla="*/ 627153 w 960528"/>
                  <a:gd name="connsiteY56" fmla="*/ 14287 h 904875"/>
                  <a:gd name="connsiteX57" fmla="*/ 546191 w 960528"/>
                  <a:gd name="connsiteY57" fmla="*/ 4762 h 904875"/>
                  <a:gd name="connsiteX58" fmla="*/ 460466 w 960528"/>
                  <a:gd name="connsiteY58" fmla="*/ 0 h 904875"/>
                  <a:gd name="connsiteX59" fmla="*/ 150903 w 960528"/>
                  <a:gd name="connsiteY59" fmla="*/ 4762 h 904875"/>
                  <a:gd name="connsiteX60" fmla="*/ 127091 w 960528"/>
                  <a:gd name="connsiteY60" fmla="*/ 9525 h 904875"/>
                  <a:gd name="connsiteX61" fmla="*/ 112803 w 960528"/>
                  <a:gd name="connsiteY61" fmla="*/ 14287 h 904875"/>
                  <a:gd name="connsiteX62" fmla="*/ 98516 w 960528"/>
                  <a:gd name="connsiteY62" fmla="*/ 23812 h 904875"/>
                  <a:gd name="connsiteX63" fmla="*/ 69941 w 960528"/>
                  <a:gd name="connsiteY63" fmla="*/ 33337 h 904875"/>
                  <a:gd name="connsiteX64" fmla="*/ 60416 w 960528"/>
                  <a:gd name="connsiteY64" fmla="*/ 47625 h 904875"/>
                  <a:gd name="connsiteX65" fmla="*/ 46128 w 960528"/>
                  <a:gd name="connsiteY65" fmla="*/ 57150 h 904875"/>
                  <a:gd name="connsiteX66" fmla="*/ 27078 w 960528"/>
                  <a:gd name="connsiteY66" fmla="*/ 85725 h 904875"/>
                  <a:gd name="connsiteX67" fmla="*/ 17553 w 960528"/>
                  <a:gd name="connsiteY67" fmla="*/ 100012 h 904875"/>
                  <a:gd name="connsiteX68" fmla="*/ 12791 w 960528"/>
                  <a:gd name="connsiteY68" fmla="*/ 114300 h 904875"/>
                  <a:gd name="connsiteX69" fmla="*/ 3266 w 960528"/>
                  <a:gd name="connsiteY69" fmla="*/ 128587 h 904875"/>
                  <a:gd name="connsiteX70" fmla="*/ 12791 w 960528"/>
                  <a:gd name="connsiteY70" fmla="*/ 195262 h 904875"/>
                  <a:gd name="connsiteX71" fmla="*/ 17553 w 960528"/>
                  <a:gd name="connsiteY71" fmla="*/ 214312 h 904875"/>
                  <a:gd name="connsiteX72" fmla="*/ 17553 w 960528"/>
                  <a:gd name="connsiteY72" fmla="*/ 18097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960528" h="904875">
                    <a:moveTo>
                      <a:pt x="17553" y="180975"/>
                    </a:moveTo>
                    <a:lnTo>
                      <a:pt x="17553" y="180975"/>
                    </a:lnTo>
                    <a:cubicBezTo>
                      <a:pt x="21452" y="266736"/>
                      <a:pt x="20240" y="290259"/>
                      <a:pt x="31841" y="371475"/>
                    </a:cubicBezTo>
                    <a:cubicBezTo>
                      <a:pt x="38454" y="417768"/>
                      <a:pt x="33881" y="393926"/>
                      <a:pt x="46128" y="442912"/>
                    </a:cubicBezTo>
                    <a:cubicBezTo>
                      <a:pt x="47716" y="449262"/>
                      <a:pt x="47260" y="456516"/>
                      <a:pt x="50891" y="461962"/>
                    </a:cubicBezTo>
                    <a:lnTo>
                      <a:pt x="60416" y="476250"/>
                    </a:lnTo>
                    <a:lnTo>
                      <a:pt x="69941" y="504825"/>
                    </a:lnTo>
                    <a:cubicBezTo>
                      <a:pt x="71528" y="509587"/>
                      <a:pt x="71919" y="514935"/>
                      <a:pt x="74703" y="519112"/>
                    </a:cubicBezTo>
                    <a:cubicBezTo>
                      <a:pt x="105658" y="565546"/>
                      <a:pt x="57182" y="493402"/>
                      <a:pt x="98516" y="552450"/>
                    </a:cubicBezTo>
                    <a:cubicBezTo>
                      <a:pt x="105081" y="561828"/>
                      <a:pt x="111216" y="571500"/>
                      <a:pt x="117566" y="581025"/>
                    </a:cubicBezTo>
                    <a:lnTo>
                      <a:pt x="127091" y="595312"/>
                    </a:lnTo>
                    <a:cubicBezTo>
                      <a:pt x="130964" y="606933"/>
                      <a:pt x="132145" y="614654"/>
                      <a:pt x="141378" y="623887"/>
                    </a:cubicBezTo>
                    <a:cubicBezTo>
                      <a:pt x="145426" y="627934"/>
                      <a:pt x="150903" y="630237"/>
                      <a:pt x="155666" y="633412"/>
                    </a:cubicBezTo>
                    <a:cubicBezTo>
                      <a:pt x="189699" y="684463"/>
                      <a:pt x="136703" y="606990"/>
                      <a:pt x="179478" y="661987"/>
                    </a:cubicBezTo>
                    <a:cubicBezTo>
                      <a:pt x="209396" y="700453"/>
                      <a:pt x="185156" y="681648"/>
                      <a:pt x="212816" y="700087"/>
                    </a:cubicBezTo>
                    <a:cubicBezTo>
                      <a:pt x="236465" y="735562"/>
                      <a:pt x="206070" y="691992"/>
                      <a:pt x="236628" y="728662"/>
                    </a:cubicBezTo>
                    <a:cubicBezTo>
                      <a:pt x="256472" y="752475"/>
                      <a:pt x="234247" y="735013"/>
                      <a:pt x="260441" y="752475"/>
                    </a:cubicBezTo>
                    <a:cubicBezTo>
                      <a:pt x="270238" y="767170"/>
                      <a:pt x="269995" y="768829"/>
                      <a:pt x="284253" y="781050"/>
                    </a:cubicBezTo>
                    <a:cubicBezTo>
                      <a:pt x="290279" y="786216"/>
                      <a:pt x="297276" y="790171"/>
                      <a:pt x="303303" y="795337"/>
                    </a:cubicBezTo>
                    <a:cubicBezTo>
                      <a:pt x="326006" y="814796"/>
                      <a:pt x="307575" y="806287"/>
                      <a:pt x="331878" y="814387"/>
                    </a:cubicBezTo>
                    <a:cubicBezTo>
                      <a:pt x="347506" y="837830"/>
                      <a:pt x="333598" y="822087"/>
                      <a:pt x="360453" y="838200"/>
                    </a:cubicBezTo>
                    <a:cubicBezTo>
                      <a:pt x="400954" y="862500"/>
                      <a:pt x="374217" y="853548"/>
                      <a:pt x="408078" y="862012"/>
                    </a:cubicBezTo>
                    <a:cubicBezTo>
                      <a:pt x="412841" y="865187"/>
                      <a:pt x="417135" y="869212"/>
                      <a:pt x="422366" y="871537"/>
                    </a:cubicBezTo>
                    <a:cubicBezTo>
                      <a:pt x="442732" y="880588"/>
                      <a:pt x="450600" y="880285"/>
                      <a:pt x="469991" y="885825"/>
                    </a:cubicBezTo>
                    <a:cubicBezTo>
                      <a:pt x="480511" y="888831"/>
                      <a:pt x="492416" y="894358"/>
                      <a:pt x="503328" y="895350"/>
                    </a:cubicBezTo>
                    <a:cubicBezTo>
                      <a:pt x="549285" y="899528"/>
                      <a:pt x="641441" y="904875"/>
                      <a:pt x="641441" y="904875"/>
                    </a:cubicBezTo>
                    <a:cubicBezTo>
                      <a:pt x="676366" y="903287"/>
                      <a:pt x="711454" y="903837"/>
                      <a:pt x="746216" y="900112"/>
                    </a:cubicBezTo>
                    <a:cubicBezTo>
                      <a:pt x="756199" y="899042"/>
                      <a:pt x="774791" y="890587"/>
                      <a:pt x="774791" y="890587"/>
                    </a:cubicBezTo>
                    <a:cubicBezTo>
                      <a:pt x="779553" y="885825"/>
                      <a:pt x="783762" y="880435"/>
                      <a:pt x="789078" y="876300"/>
                    </a:cubicBezTo>
                    <a:cubicBezTo>
                      <a:pt x="798114" y="869272"/>
                      <a:pt x="817653" y="857250"/>
                      <a:pt x="817653" y="857250"/>
                    </a:cubicBezTo>
                    <a:cubicBezTo>
                      <a:pt x="823063" y="849135"/>
                      <a:pt x="835556" y="829822"/>
                      <a:pt x="841466" y="823912"/>
                    </a:cubicBezTo>
                    <a:cubicBezTo>
                      <a:pt x="845513" y="819865"/>
                      <a:pt x="850991" y="817562"/>
                      <a:pt x="855753" y="814387"/>
                    </a:cubicBezTo>
                    <a:cubicBezTo>
                      <a:pt x="858928" y="808037"/>
                      <a:pt x="861756" y="801501"/>
                      <a:pt x="865278" y="795337"/>
                    </a:cubicBezTo>
                    <a:cubicBezTo>
                      <a:pt x="878945" y="771420"/>
                      <a:pt x="871990" y="790788"/>
                      <a:pt x="884328" y="762000"/>
                    </a:cubicBezTo>
                    <a:cubicBezTo>
                      <a:pt x="895041" y="737004"/>
                      <a:pt x="881607" y="757821"/>
                      <a:pt x="898616" y="728662"/>
                    </a:cubicBezTo>
                    <a:cubicBezTo>
                      <a:pt x="906162" y="715726"/>
                      <a:pt x="917691" y="704770"/>
                      <a:pt x="922428" y="690562"/>
                    </a:cubicBezTo>
                    <a:cubicBezTo>
                      <a:pt x="929895" y="668165"/>
                      <a:pt x="925327" y="680936"/>
                      <a:pt x="936716" y="652462"/>
                    </a:cubicBezTo>
                    <a:cubicBezTo>
                      <a:pt x="946399" y="604042"/>
                      <a:pt x="936476" y="648538"/>
                      <a:pt x="946241" y="614362"/>
                    </a:cubicBezTo>
                    <a:cubicBezTo>
                      <a:pt x="958199" y="572510"/>
                      <a:pt x="944348" y="615274"/>
                      <a:pt x="955766" y="581025"/>
                    </a:cubicBezTo>
                    <a:cubicBezTo>
                      <a:pt x="957353" y="554037"/>
                      <a:pt x="960528" y="527096"/>
                      <a:pt x="960528" y="500062"/>
                    </a:cubicBezTo>
                    <a:cubicBezTo>
                      <a:pt x="960528" y="430194"/>
                      <a:pt x="958736" y="360317"/>
                      <a:pt x="955766" y="290512"/>
                    </a:cubicBezTo>
                    <a:cubicBezTo>
                      <a:pt x="955553" y="285497"/>
                      <a:pt x="952132" y="281116"/>
                      <a:pt x="951003" y="276225"/>
                    </a:cubicBezTo>
                    <a:cubicBezTo>
                      <a:pt x="950744" y="275101"/>
                      <a:pt x="935836" y="196325"/>
                      <a:pt x="931953" y="190500"/>
                    </a:cubicBezTo>
                    <a:cubicBezTo>
                      <a:pt x="928778" y="185737"/>
                      <a:pt x="925268" y="181182"/>
                      <a:pt x="922428" y="176212"/>
                    </a:cubicBezTo>
                    <a:cubicBezTo>
                      <a:pt x="918906" y="170048"/>
                      <a:pt x="915700" y="163688"/>
                      <a:pt x="912903" y="157162"/>
                    </a:cubicBezTo>
                    <a:cubicBezTo>
                      <a:pt x="910926" y="152548"/>
                      <a:pt x="910926" y="147052"/>
                      <a:pt x="908141" y="142875"/>
                    </a:cubicBezTo>
                    <a:cubicBezTo>
                      <a:pt x="904405" y="137271"/>
                      <a:pt x="898616" y="133350"/>
                      <a:pt x="893853" y="128587"/>
                    </a:cubicBezTo>
                    <a:cubicBezTo>
                      <a:pt x="881883" y="92675"/>
                      <a:pt x="899423" y="135550"/>
                      <a:pt x="874803" y="104775"/>
                    </a:cubicBezTo>
                    <a:cubicBezTo>
                      <a:pt x="871667" y="100855"/>
                      <a:pt x="872286" y="94977"/>
                      <a:pt x="870041" y="90487"/>
                    </a:cubicBezTo>
                    <a:cubicBezTo>
                      <a:pt x="860063" y="70530"/>
                      <a:pt x="862556" y="80282"/>
                      <a:pt x="846228" y="66675"/>
                    </a:cubicBezTo>
                    <a:cubicBezTo>
                      <a:pt x="841054" y="62363"/>
                      <a:pt x="837422" y="56302"/>
                      <a:pt x="831941" y="52387"/>
                    </a:cubicBezTo>
                    <a:cubicBezTo>
                      <a:pt x="826164" y="48260"/>
                      <a:pt x="819483" y="45499"/>
                      <a:pt x="812891" y="42862"/>
                    </a:cubicBezTo>
                    <a:cubicBezTo>
                      <a:pt x="803569" y="39133"/>
                      <a:pt x="793841" y="36512"/>
                      <a:pt x="784316" y="33337"/>
                    </a:cubicBezTo>
                    <a:cubicBezTo>
                      <a:pt x="779553" y="31750"/>
                      <a:pt x="775023" y="29075"/>
                      <a:pt x="770028" y="28575"/>
                    </a:cubicBezTo>
                    <a:lnTo>
                      <a:pt x="722403" y="23812"/>
                    </a:lnTo>
                    <a:lnTo>
                      <a:pt x="679541" y="19050"/>
                    </a:lnTo>
                    <a:lnTo>
                      <a:pt x="627153" y="14287"/>
                    </a:lnTo>
                    <a:cubicBezTo>
                      <a:pt x="600460" y="11477"/>
                      <a:pt x="572941" y="6743"/>
                      <a:pt x="546191" y="4762"/>
                    </a:cubicBezTo>
                    <a:cubicBezTo>
                      <a:pt x="517650" y="2648"/>
                      <a:pt x="489041" y="1587"/>
                      <a:pt x="460466" y="0"/>
                    </a:cubicBezTo>
                    <a:lnTo>
                      <a:pt x="150903" y="4762"/>
                    </a:lnTo>
                    <a:cubicBezTo>
                      <a:pt x="142812" y="4993"/>
                      <a:pt x="134944" y="7562"/>
                      <a:pt x="127091" y="9525"/>
                    </a:cubicBezTo>
                    <a:cubicBezTo>
                      <a:pt x="122221" y="10743"/>
                      <a:pt x="117566" y="12700"/>
                      <a:pt x="112803" y="14287"/>
                    </a:cubicBezTo>
                    <a:cubicBezTo>
                      <a:pt x="108041" y="17462"/>
                      <a:pt x="103746" y="21487"/>
                      <a:pt x="98516" y="23812"/>
                    </a:cubicBezTo>
                    <a:cubicBezTo>
                      <a:pt x="89341" y="27890"/>
                      <a:pt x="69941" y="33337"/>
                      <a:pt x="69941" y="33337"/>
                    </a:cubicBezTo>
                    <a:cubicBezTo>
                      <a:pt x="66766" y="38100"/>
                      <a:pt x="64463" y="43578"/>
                      <a:pt x="60416" y="47625"/>
                    </a:cubicBezTo>
                    <a:cubicBezTo>
                      <a:pt x="56369" y="51672"/>
                      <a:pt x="49897" y="52842"/>
                      <a:pt x="46128" y="57150"/>
                    </a:cubicBezTo>
                    <a:cubicBezTo>
                      <a:pt x="38590" y="65765"/>
                      <a:pt x="33428" y="76200"/>
                      <a:pt x="27078" y="85725"/>
                    </a:cubicBezTo>
                    <a:lnTo>
                      <a:pt x="17553" y="100012"/>
                    </a:lnTo>
                    <a:cubicBezTo>
                      <a:pt x="15966" y="104775"/>
                      <a:pt x="15036" y="109810"/>
                      <a:pt x="12791" y="114300"/>
                    </a:cubicBezTo>
                    <a:cubicBezTo>
                      <a:pt x="10231" y="119419"/>
                      <a:pt x="3674" y="122878"/>
                      <a:pt x="3266" y="128587"/>
                    </a:cubicBezTo>
                    <a:cubicBezTo>
                      <a:pt x="0" y="174304"/>
                      <a:pt x="4911" y="167682"/>
                      <a:pt x="12791" y="195262"/>
                    </a:cubicBezTo>
                    <a:cubicBezTo>
                      <a:pt x="14589" y="201556"/>
                      <a:pt x="14626" y="208458"/>
                      <a:pt x="17553" y="214312"/>
                    </a:cubicBezTo>
                    <a:cubicBezTo>
                      <a:pt x="19561" y="218328"/>
                      <a:pt x="17553" y="186531"/>
                      <a:pt x="17553" y="180975"/>
                    </a:cubicBez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Vrije vorm 44"/>
              <p:cNvSpPr/>
              <p:nvPr/>
            </p:nvSpPr>
            <p:spPr>
              <a:xfrm>
                <a:off x="7524328" y="4293096"/>
                <a:ext cx="648072" cy="576064"/>
              </a:xfrm>
              <a:custGeom>
                <a:avLst/>
                <a:gdLst>
                  <a:gd name="connsiteX0" fmla="*/ 17553 w 960528"/>
                  <a:gd name="connsiteY0" fmla="*/ 180975 h 904875"/>
                  <a:gd name="connsiteX1" fmla="*/ 17553 w 960528"/>
                  <a:gd name="connsiteY1" fmla="*/ 180975 h 904875"/>
                  <a:gd name="connsiteX2" fmla="*/ 31841 w 960528"/>
                  <a:gd name="connsiteY2" fmla="*/ 371475 h 904875"/>
                  <a:gd name="connsiteX3" fmla="*/ 46128 w 960528"/>
                  <a:gd name="connsiteY3" fmla="*/ 442912 h 904875"/>
                  <a:gd name="connsiteX4" fmla="*/ 50891 w 960528"/>
                  <a:gd name="connsiteY4" fmla="*/ 461962 h 904875"/>
                  <a:gd name="connsiteX5" fmla="*/ 60416 w 960528"/>
                  <a:gd name="connsiteY5" fmla="*/ 476250 h 904875"/>
                  <a:gd name="connsiteX6" fmla="*/ 69941 w 960528"/>
                  <a:gd name="connsiteY6" fmla="*/ 504825 h 904875"/>
                  <a:gd name="connsiteX7" fmla="*/ 74703 w 960528"/>
                  <a:gd name="connsiteY7" fmla="*/ 519112 h 904875"/>
                  <a:gd name="connsiteX8" fmla="*/ 98516 w 960528"/>
                  <a:gd name="connsiteY8" fmla="*/ 552450 h 904875"/>
                  <a:gd name="connsiteX9" fmla="*/ 117566 w 960528"/>
                  <a:gd name="connsiteY9" fmla="*/ 581025 h 904875"/>
                  <a:gd name="connsiteX10" fmla="*/ 127091 w 960528"/>
                  <a:gd name="connsiteY10" fmla="*/ 595312 h 904875"/>
                  <a:gd name="connsiteX11" fmla="*/ 141378 w 960528"/>
                  <a:gd name="connsiteY11" fmla="*/ 623887 h 904875"/>
                  <a:gd name="connsiteX12" fmla="*/ 155666 w 960528"/>
                  <a:gd name="connsiteY12" fmla="*/ 633412 h 904875"/>
                  <a:gd name="connsiteX13" fmla="*/ 179478 w 960528"/>
                  <a:gd name="connsiteY13" fmla="*/ 661987 h 904875"/>
                  <a:gd name="connsiteX14" fmla="*/ 212816 w 960528"/>
                  <a:gd name="connsiteY14" fmla="*/ 700087 h 904875"/>
                  <a:gd name="connsiteX15" fmla="*/ 236628 w 960528"/>
                  <a:gd name="connsiteY15" fmla="*/ 728662 h 904875"/>
                  <a:gd name="connsiteX16" fmla="*/ 260441 w 960528"/>
                  <a:gd name="connsiteY16" fmla="*/ 752475 h 904875"/>
                  <a:gd name="connsiteX17" fmla="*/ 284253 w 960528"/>
                  <a:gd name="connsiteY17" fmla="*/ 781050 h 904875"/>
                  <a:gd name="connsiteX18" fmla="*/ 303303 w 960528"/>
                  <a:gd name="connsiteY18" fmla="*/ 795337 h 904875"/>
                  <a:gd name="connsiteX19" fmla="*/ 331878 w 960528"/>
                  <a:gd name="connsiteY19" fmla="*/ 814387 h 904875"/>
                  <a:gd name="connsiteX20" fmla="*/ 360453 w 960528"/>
                  <a:gd name="connsiteY20" fmla="*/ 838200 h 904875"/>
                  <a:gd name="connsiteX21" fmla="*/ 408078 w 960528"/>
                  <a:gd name="connsiteY21" fmla="*/ 862012 h 904875"/>
                  <a:gd name="connsiteX22" fmla="*/ 422366 w 960528"/>
                  <a:gd name="connsiteY22" fmla="*/ 871537 h 904875"/>
                  <a:gd name="connsiteX23" fmla="*/ 469991 w 960528"/>
                  <a:gd name="connsiteY23" fmla="*/ 885825 h 904875"/>
                  <a:gd name="connsiteX24" fmla="*/ 503328 w 960528"/>
                  <a:gd name="connsiteY24" fmla="*/ 895350 h 904875"/>
                  <a:gd name="connsiteX25" fmla="*/ 641441 w 960528"/>
                  <a:gd name="connsiteY25" fmla="*/ 904875 h 904875"/>
                  <a:gd name="connsiteX26" fmla="*/ 746216 w 960528"/>
                  <a:gd name="connsiteY26" fmla="*/ 900112 h 904875"/>
                  <a:gd name="connsiteX27" fmla="*/ 774791 w 960528"/>
                  <a:gd name="connsiteY27" fmla="*/ 890587 h 904875"/>
                  <a:gd name="connsiteX28" fmla="*/ 789078 w 960528"/>
                  <a:gd name="connsiteY28" fmla="*/ 876300 h 904875"/>
                  <a:gd name="connsiteX29" fmla="*/ 817653 w 960528"/>
                  <a:gd name="connsiteY29" fmla="*/ 857250 h 904875"/>
                  <a:gd name="connsiteX30" fmla="*/ 841466 w 960528"/>
                  <a:gd name="connsiteY30" fmla="*/ 823912 h 904875"/>
                  <a:gd name="connsiteX31" fmla="*/ 855753 w 960528"/>
                  <a:gd name="connsiteY31" fmla="*/ 814387 h 904875"/>
                  <a:gd name="connsiteX32" fmla="*/ 865278 w 960528"/>
                  <a:gd name="connsiteY32" fmla="*/ 795337 h 904875"/>
                  <a:gd name="connsiteX33" fmla="*/ 884328 w 960528"/>
                  <a:gd name="connsiteY33" fmla="*/ 762000 h 904875"/>
                  <a:gd name="connsiteX34" fmla="*/ 898616 w 960528"/>
                  <a:gd name="connsiteY34" fmla="*/ 728662 h 904875"/>
                  <a:gd name="connsiteX35" fmla="*/ 922428 w 960528"/>
                  <a:gd name="connsiteY35" fmla="*/ 690562 h 904875"/>
                  <a:gd name="connsiteX36" fmla="*/ 936716 w 960528"/>
                  <a:gd name="connsiteY36" fmla="*/ 652462 h 904875"/>
                  <a:gd name="connsiteX37" fmla="*/ 946241 w 960528"/>
                  <a:gd name="connsiteY37" fmla="*/ 614362 h 904875"/>
                  <a:gd name="connsiteX38" fmla="*/ 955766 w 960528"/>
                  <a:gd name="connsiteY38" fmla="*/ 581025 h 904875"/>
                  <a:gd name="connsiteX39" fmla="*/ 960528 w 960528"/>
                  <a:gd name="connsiteY39" fmla="*/ 500062 h 904875"/>
                  <a:gd name="connsiteX40" fmla="*/ 955766 w 960528"/>
                  <a:gd name="connsiteY40" fmla="*/ 290512 h 904875"/>
                  <a:gd name="connsiteX41" fmla="*/ 951003 w 960528"/>
                  <a:gd name="connsiteY41" fmla="*/ 276225 h 904875"/>
                  <a:gd name="connsiteX42" fmla="*/ 931953 w 960528"/>
                  <a:gd name="connsiteY42" fmla="*/ 190500 h 904875"/>
                  <a:gd name="connsiteX43" fmla="*/ 922428 w 960528"/>
                  <a:gd name="connsiteY43" fmla="*/ 176212 h 904875"/>
                  <a:gd name="connsiteX44" fmla="*/ 912903 w 960528"/>
                  <a:gd name="connsiteY44" fmla="*/ 157162 h 904875"/>
                  <a:gd name="connsiteX45" fmla="*/ 908141 w 960528"/>
                  <a:gd name="connsiteY45" fmla="*/ 142875 h 904875"/>
                  <a:gd name="connsiteX46" fmla="*/ 893853 w 960528"/>
                  <a:gd name="connsiteY46" fmla="*/ 128587 h 904875"/>
                  <a:gd name="connsiteX47" fmla="*/ 874803 w 960528"/>
                  <a:gd name="connsiteY47" fmla="*/ 104775 h 904875"/>
                  <a:gd name="connsiteX48" fmla="*/ 870041 w 960528"/>
                  <a:gd name="connsiteY48" fmla="*/ 90487 h 904875"/>
                  <a:gd name="connsiteX49" fmla="*/ 846228 w 960528"/>
                  <a:gd name="connsiteY49" fmla="*/ 66675 h 904875"/>
                  <a:gd name="connsiteX50" fmla="*/ 831941 w 960528"/>
                  <a:gd name="connsiteY50" fmla="*/ 52387 h 904875"/>
                  <a:gd name="connsiteX51" fmla="*/ 812891 w 960528"/>
                  <a:gd name="connsiteY51" fmla="*/ 42862 h 904875"/>
                  <a:gd name="connsiteX52" fmla="*/ 784316 w 960528"/>
                  <a:gd name="connsiteY52" fmla="*/ 33337 h 904875"/>
                  <a:gd name="connsiteX53" fmla="*/ 770028 w 960528"/>
                  <a:gd name="connsiteY53" fmla="*/ 28575 h 904875"/>
                  <a:gd name="connsiteX54" fmla="*/ 722403 w 960528"/>
                  <a:gd name="connsiteY54" fmla="*/ 23812 h 904875"/>
                  <a:gd name="connsiteX55" fmla="*/ 679541 w 960528"/>
                  <a:gd name="connsiteY55" fmla="*/ 19050 h 904875"/>
                  <a:gd name="connsiteX56" fmla="*/ 627153 w 960528"/>
                  <a:gd name="connsiteY56" fmla="*/ 14287 h 904875"/>
                  <a:gd name="connsiteX57" fmla="*/ 546191 w 960528"/>
                  <a:gd name="connsiteY57" fmla="*/ 4762 h 904875"/>
                  <a:gd name="connsiteX58" fmla="*/ 460466 w 960528"/>
                  <a:gd name="connsiteY58" fmla="*/ 0 h 904875"/>
                  <a:gd name="connsiteX59" fmla="*/ 150903 w 960528"/>
                  <a:gd name="connsiteY59" fmla="*/ 4762 h 904875"/>
                  <a:gd name="connsiteX60" fmla="*/ 127091 w 960528"/>
                  <a:gd name="connsiteY60" fmla="*/ 9525 h 904875"/>
                  <a:gd name="connsiteX61" fmla="*/ 112803 w 960528"/>
                  <a:gd name="connsiteY61" fmla="*/ 14287 h 904875"/>
                  <a:gd name="connsiteX62" fmla="*/ 98516 w 960528"/>
                  <a:gd name="connsiteY62" fmla="*/ 23812 h 904875"/>
                  <a:gd name="connsiteX63" fmla="*/ 69941 w 960528"/>
                  <a:gd name="connsiteY63" fmla="*/ 33337 h 904875"/>
                  <a:gd name="connsiteX64" fmla="*/ 60416 w 960528"/>
                  <a:gd name="connsiteY64" fmla="*/ 47625 h 904875"/>
                  <a:gd name="connsiteX65" fmla="*/ 46128 w 960528"/>
                  <a:gd name="connsiteY65" fmla="*/ 57150 h 904875"/>
                  <a:gd name="connsiteX66" fmla="*/ 27078 w 960528"/>
                  <a:gd name="connsiteY66" fmla="*/ 85725 h 904875"/>
                  <a:gd name="connsiteX67" fmla="*/ 17553 w 960528"/>
                  <a:gd name="connsiteY67" fmla="*/ 100012 h 904875"/>
                  <a:gd name="connsiteX68" fmla="*/ 12791 w 960528"/>
                  <a:gd name="connsiteY68" fmla="*/ 114300 h 904875"/>
                  <a:gd name="connsiteX69" fmla="*/ 3266 w 960528"/>
                  <a:gd name="connsiteY69" fmla="*/ 128587 h 904875"/>
                  <a:gd name="connsiteX70" fmla="*/ 12791 w 960528"/>
                  <a:gd name="connsiteY70" fmla="*/ 195262 h 904875"/>
                  <a:gd name="connsiteX71" fmla="*/ 17553 w 960528"/>
                  <a:gd name="connsiteY71" fmla="*/ 214312 h 904875"/>
                  <a:gd name="connsiteX72" fmla="*/ 17553 w 960528"/>
                  <a:gd name="connsiteY72" fmla="*/ 18097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960528" h="904875">
                    <a:moveTo>
                      <a:pt x="17553" y="180975"/>
                    </a:moveTo>
                    <a:lnTo>
                      <a:pt x="17553" y="180975"/>
                    </a:lnTo>
                    <a:cubicBezTo>
                      <a:pt x="21452" y="266736"/>
                      <a:pt x="20240" y="290259"/>
                      <a:pt x="31841" y="371475"/>
                    </a:cubicBezTo>
                    <a:cubicBezTo>
                      <a:pt x="38454" y="417768"/>
                      <a:pt x="33881" y="393926"/>
                      <a:pt x="46128" y="442912"/>
                    </a:cubicBezTo>
                    <a:cubicBezTo>
                      <a:pt x="47716" y="449262"/>
                      <a:pt x="47260" y="456516"/>
                      <a:pt x="50891" y="461962"/>
                    </a:cubicBezTo>
                    <a:lnTo>
                      <a:pt x="60416" y="476250"/>
                    </a:lnTo>
                    <a:lnTo>
                      <a:pt x="69941" y="504825"/>
                    </a:lnTo>
                    <a:cubicBezTo>
                      <a:pt x="71528" y="509587"/>
                      <a:pt x="71919" y="514935"/>
                      <a:pt x="74703" y="519112"/>
                    </a:cubicBezTo>
                    <a:cubicBezTo>
                      <a:pt x="105658" y="565546"/>
                      <a:pt x="57182" y="493402"/>
                      <a:pt x="98516" y="552450"/>
                    </a:cubicBezTo>
                    <a:cubicBezTo>
                      <a:pt x="105081" y="561828"/>
                      <a:pt x="111216" y="571500"/>
                      <a:pt x="117566" y="581025"/>
                    </a:cubicBezTo>
                    <a:lnTo>
                      <a:pt x="127091" y="595312"/>
                    </a:lnTo>
                    <a:cubicBezTo>
                      <a:pt x="130964" y="606933"/>
                      <a:pt x="132145" y="614654"/>
                      <a:pt x="141378" y="623887"/>
                    </a:cubicBezTo>
                    <a:cubicBezTo>
                      <a:pt x="145426" y="627934"/>
                      <a:pt x="150903" y="630237"/>
                      <a:pt x="155666" y="633412"/>
                    </a:cubicBezTo>
                    <a:cubicBezTo>
                      <a:pt x="189699" y="684463"/>
                      <a:pt x="136703" y="606990"/>
                      <a:pt x="179478" y="661987"/>
                    </a:cubicBezTo>
                    <a:cubicBezTo>
                      <a:pt x="209396" y="700453"/>
                      <a:pt x="185156" y="681648"/>
                      <a:pt x="212816" y="700087"/>
                    </a:cubicBezTo>
                    <a:cubicBezTo>
                      <a:pt x="236465" y="735562"/>
                      <a:pt x="206070" y="691992"/>
                      <a:pt x="236628" y="728662"/>
                    </a:cubicBezTo>
                    <a:cubicBezTo>
                      <a:pt x="256472" y="752475"/>
                      <a:pt x="234247" y="735013"/>
                      <a:pt x="260441" y="752475"/>
                    </a:cubicBezTo>
                    <a:cubicBezTo>
                      <a:pt x="270238" y="767170"/>
                      <a:pt x="269995" y="768829"/>
                      <a:pt x="284253" y="781050"/>
                    </a:cubicBezTo>
                    <a:cubicBezTo>
                      <a:pt x="290279" y="786216"/>
                      <a:pt x="297276" y="790171"/>
                      <a:pt x="303303" y="795337"/>
                    </a:cubicBezTo>
                    <a:cubicBezTo>
                      <a:pt x="326006" y="814796"/>
                      <a:pt x="307575" y="806287"/>
                      <a:pt x="331878" y="814387"/>
                    </a:cubicBezTo>
                    <a:cubicBezTo>
                      <a:pt x="347506" y="837830"/>
                      <a:pt x="333598" y="822087"/>
                      <a:pt x="360453" y="838200"/>
                    </a:cubicBezTo>
                    <a:cubicBezTo>
                      <a:pt x="400954" y="862500"/>
                      <a:pt x="374217" y="853548"/>
                      <a:pt x="408078" y="862012"/>
                    </a:cubicBezTo>
                    <a:cubicBezTo>
                      <a:pt x="412841" y="865187"/>
                      <a:pt x="417135" y="869212"/>
                      <a:pt x="422366" y="871537"/>
                    </a:cubicBezTo>
                    <a:cubicBezTo>
                      <a:pt x="442732" y="880588"/>
                      <a:pt x="450600" y="880285"/>
                      <a:pt x="469991" y="885825"/>
                    </a:cubicBezTo>
                    <a:cubicBezTo>
                      <a:pt x="480511" y="888831"/>
                      <a:pt x="492416" y="894358"/>
                      <a:pt x="503328" y="895350"/>
                    </a:cubicBezTo>
                    <a:cubicBezTo>
                      <a:pt x="549285" y="899528"/>
                      <a:pt x="641441" y="904875"/>
                      <a:pt x="641441" y="904875"/>
                    </a:cubicBezTo>
                    <a:cubicBezTo>
                      <a:pt x="676366" y="903287"/>
                      <a:pt x="711454" y="903837"/>
                      <a:pt x="746216" y="900112"/>
                    </a:cubicBezTo>
                    <a:cubicBezTo>
                      <a:pt x="756199" y="899042"/>
                      <a:pt x="774791" y="890587"/>
                      <a:pt x="774791" y="890587"/>
                    </a:cubicBezTo>
                    <a:cubicBezTo>
                      <a:pt x="779553" y="885825"/>
                      <a:pt x="783762" y="880435"/>
                      <a:pt x="789078" y="876300"/>
                    </a:cubicBezTo>
                    <a:cubicBezTo>
                      <a:pt x="798114" y="869272"/>
                      <a:pt x="817653" y="857250"/>
                      <a:pt x="817653" y="857250"/>
                    </a:cubicBezTo>
                    <a:cubicBezTo>
                      <a:pt x="823063" y="849135"/>
                      <a:pt x="835556" y="829822"/>
                      <a:pt x="841466" y="823912"/>
                    </a:cubicBezTo>
                    <a:cubicBezTo>
                      <a:pt x="845513" y="819865"/>
                      <a:pt x="850991" y="817562"/>
                      <a:pt x="855753" y="814387"/>
                    </a:cubicBezTo>
                    <a:cubicBezTo>
                      <a:pt x="858928" y="808037"/>
                      <a:pt x="861756" y="801501"/>
                      <a:pt x="865278" y="795337"/>
                    </a:cubicBezTo>
                    <a:cubicBezTo>
                      <a:pt x="878945" y="771420"/>
                      <a:pt x="871990" y="790788"/>
                      <a:pt x="884328" y="762000"/>
                    </a:cubicBezTo>
                    <a:cubicBezTo>
                      <a:pt x="895041" y="737004"/>
                      <a:pt x="881607" y="757821"/>
                      <a:pt x="898616" y="728662"/>
                    </a:cubicBezTo>
                    <a:cubicBezTo>
                      <a:pt x="906162" y="715726"/>
                      <a:pt x="917691" y="704770"/>
                      <a:pt x="922428" y="690562"/>
                    </a:cubicBezTo>
                    <a:cubicBezTo>
                      <a:pt x="929895" y="668165"/>
                      <a:pt x="925327" y="680936"/>
                      <a:pt x="936716" y="652462"/>
                    </a:cubicBezTo>
                    <a:cubicBezTo>
                      <a:pt x="946399" y="604042"/>
                      <a:pt x="936476" y="648538"/>
                      <a:pt x="946241" y="614362"/>
                    </a:cubicBezTo>
                    <a:cubicBezTo>
                      <a:pt x="958199" y="572510"/>
                      <a:pt x="944348" y="615274"/>
                      <a:pt x="955766" y="581025"/>
                    </a:cubicBezTo>
                    <a:cubicBezTo>
                      <a:pt x="957353" y="554037"/>
                      <a:pt x="960528" y="527096"/>
                      <a:pt x="960528" y="500062"/>
                    </a:cubicBezTo>
                    <a:cubicBezTo>
                      <a:pt x="960528" y="430194"/>
                      <a:pt x="958736" y="360317"/>
                      <a:pt x="955766" y="290512"/>
                    </a:cubicBezTo>
                    <a:cubicBezTo>
                      <a:pt x="955553" y="285497"/>
                      <a:pt x="952132" y="281116"/>
                      <a:pt x="951003" y="276225"/>
                    </a:cubicBezTo>
                    <a:cubicBezTo>
                      <a:pt x="950744" y="275101"/>
                      <a:pt x="935836" y="196325"/>
                      <a:pt x="931953" y="190500"/>
                    </a:cubicBezTo>
                    <a:cubicBezTo>
                      <a:pt x="928778" y="185737"/>
                      <a:pt x="925268" y="181182"/>
                      <a:pt x="922428" y="176212"/>
                    </a:cubicBezTo>
                    <a:cubicBezTo>
                      <a:pt x="918906" y="170048"/>
                      <a:pt x="915700" y="163688"/>
                      <a:pt x="912903" y="157162"/>
                    </a:cubicBezTo>
                    <a:cubicBezTo>
                      <a:pt x="910926" y="152548"/>
                      <a:pt x="910926" y="147052"/>
                      <a:pt x="908141" y="142875"/>
                    </a:cubicBezTo>
                    <a:cubicBezTo>
                      <a:pt x="904405" y="137271"/>
                      <a:pt x="898616" y="133350"/>
                      <a:pt x="893853" y="128587"/>
                    </a:cubicBezTo>
                    <a:cubicBezTo>
                      <a:pt x="881883" y="92675"/>
                      <a:pt x="899423" y="135550"/>
                      <a:pt x="874803" y="104775"/>
                    </a:cubicBezTo>
                    <a:cubicBezTo>
                      <a:pt x="871667" y="100855"/>
                      <a:pt x="872286" y="94977"/>
                      <a:pt x="870041" y="90487"/>
                    </a:cubicBezTo>
                    <a:cubicBezTo>
                      <a:pt x="860063" y="70530"/>
                      <a:pt x="862556" y="80282"/>
                      <a:pt x="846228" y="66675"/>
                    </a:cubicBezTo>
                    <a:cubicBezTo>
                      <a:pt x="841054" y="62363"/>
                      <a:pt x="837422" y="56302"/>
                      <a:pt x="831941" y="52387"/>
                    </a:cubicBezTo>
                    <a:cubicBezTo>
                      <a:pt x="826164" y="48260"/>
                      <a:pt x="819483" y="45499"/>
                      <a:pt x="812891" y="42862"/>
                    </a:cubicBezTo>
                    <a:cubicBezTo>
                      <a:pt x="803569" y="39133"/>
                      <a:pt x="793841" y="36512"/>
                      <a:pt x="784316" y="33337"/>
                    </a:cubicBezTo>
                    <a:cubicBezTo>
                      <a:pt x="779553" y="31750"/>
                      <a:pt x="775023" y="29075"/>
                      <a:pt x="770028" y="28575"/>
                    </a:cubicBezTo>
                    <a:lnTo>
                      <a:pt x="722403" y="23812"/>
                    </a:lnTo>
                    <a:lnTo>
                      <a:pt x="679541" y="19050"/>
                    </a:lnTo>
                    <a:lnTo>
                      <a:pt x="627153" y="14287"/>
                    </a:lnTo>
                    <a:cubicBezTo>
                      <a:pt x="600460" y="11477"/>
                      <a:pt x="572941" y="6743"/>
                      <a:pt x="546191" y="4762"/>
                    </a:cubicBezTo>
                    <a:cubicBezTo>
                      <a:pt x="517650" y="2648"/>
                      <a:pt x="489041" y="1587"/>
                      <a:pt x="460466" y="0"/>
                    </a:cubicBezTo>
                    <a:lnTo>
                      <a:pt x="150903" y="4762"/>
                    </a:lnTo>
                    <a:cubicBezTo>
                      <a:pt x="142812" y="4993"/>
                      <a:pt x="134944" y="7562"/>
                      <a:pt x="127091" y="9525"/>
                    </a:cubicBezTo>
                    <a:cubicBezTo>
                      <a:pt x="122221" y="10743"/>
                      <a:pt x="117566" y="12700"/>
                      <a:pt x="112803" y="14287"/>
                    </a:cubicBezTo>
                    <a:cubicBezTo>
                      <a:pt x="108041" y="17462"/>
                      <a:pt x="103746" y="21487"/>
                      <a:pt x="98516" y="23812"/>
                    </a:cubicBezTo>
                    <a:cubicBezTo>
                      <a:pt x="89341" y="27890"/>
                      <a:pt x="69941" y="33337"/>
                      <a:pt x="69941" y="33337"/>
                    </a:cubicBezTo>
                    <a:cubicBezTo>
                      <a:pt x="66766" y="38100"/>
                      <a:pt x="64463" y="43578"/>
                      <a:pt x="60416" y="47625"/>
                    </a:cubicBezTo>
                    <a:cubicBezTo>
                      <a:pt x="56369" y="51672"/>
                      <a:pt x="49897" y="52842"/>
                      <a:pt x="46128" y="57150"/>
                    </a:cubicBezTo>
                    <a:cubicBezTo>
                      <a:pt x="38590" y="65765"/>
                      <a:pt x="33428" y="76200"/>
                      <a:pt x="27078" y="85725"/>
                    </a:cubicBezTo>
                    <a:lnTo>
                      <a:pt x="17553" y="100012"/>
                    </a:lnTo>
                    <a:cubicBezTo>
                      <a:pt x="15966" y="104775"/>
                      <a:pt x="15036" y="109810"/>
                      <a:pt x="12791" y="114300"/>
                    </a:cubicBezTo>
                    <a:cubicBezTo>
                      <a:pt x="10231" y="119419"/>
                      <a:pt x="3674" y="122878"/>
                      <a:pt x="3266" y="128587"/>
                    </a:cubicBezTo>
                    <a:cubicBezTo>
                      <a:pt x="0" y="174304"/>
                      <a:pt x="4911" y="167682"/>
                      <a:pt x="12791" y="195262"/>
                    </a:cubicBezTo>
                    <a:cubicBezTo>
                      <a:pt x="14589" y="201556"/>
                      <a:pt x="14626" y="208458"/>
                      <a:pt x="17553" y="214312"/>
                    </a:cubicBezTo>
                    <a:cubicBezTo>
                      <a:pt x="19561" y="218328"/>
                      <a:pt x="17553" y="186531"/>
                      <a:pt x="17553" y="180975"/>
                    </a:cubicBez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Vrije vorm 45"/>
              <p:cNvSpPr/>
              <p:nvPr/>
            </p:nvSpPr>
            <p:spPr>
              <a:xfrm>
                <a:off x="5364088" y="4077072"/>
                <a:ext cx="720080" cy="792088"/>
              </a:xfrm>
              <a:custGeom>
                <a:avLst/>
                <a:gdLst>
                  <a:gd name="connsiteX0" fmla="*/ 17553 w 960528"/>
                  <a:gd name="connsiteY0" fmla="*/ 180975 h 904875"/>
                  <a:gd name="connsiteX1" fmla="*/ 17553 w 960528"/>
                  <a:gd name="connsiteY1" fmla="*/ 180975 h 904875"/>
                  <a:gd name="connsiteX2" fmla="*/ 31841 w 960528"/>
                  <a:gd name="connsiteY2" fmla="*/ 371475 h 904875"/>
                  <a:gd name="connsiteX3" fmla="*/ 46128 w 960528"/>
                  <a:gd name="connsiteY3" fmla="*/ 442912 h 904875"/>
                  <a:gd name="connsiteX4" fmla="*/ 50891 w 960528"/>
                  <a:gd name="connsiteY4" fmla="*/ 461962 h 904875"/>
                  <a:gd name="connsiteX5" fmla="*/ 60416 w 960528"/>
                  <a:gd name="connsiteY5" fmla="*/ 476250 h 904875"/>
                  <a:gd name="connsiteX6" fmla="*/ 69941 w 960528"/>
                  <a:gd name="connsiteY6" fmla="*/ 504825 h 904875"/>
                  <a:gd name="connsiteX7" fmla="*/ 74703 w 960528"/>
                  <a:gd name="connsiteY7" fmla="*/ 519112 h 904875"/>
                  <a:gd name="connsiteX8" fmla="*/ 98516 w 960528"/>
                  <a:gd name="connsiteY8" fmla="*/ 552450 h 904875"/>
                  <a:gd name="connsiteX9" fmla="*/ 117566 w 960528"/>
                  <a:gd name="connsiteY9" fmla="*/ 581025 h 904875"/>
                  <a:gd name="connsiteX10" fmla="*/ 127091 w 960528"/>
                  <a:gd name="connsiteY10" fmla="*/ 595312 h 904875"/>
                  <a:gd name="connsiteX11" fmla="*/ 141378 w 960528"/>
                  <a:gd name="connsiteY11" fmla="*/ 623887 h 904875"/>
                  <a:gd name="connsiteX12" fmla="*/ 155666 w 960528"/>
                  <a:gd name="connsiteY12" fmla="*/ 633412 h 904875"/>
                  <a:gd name="connsiteX13" fmla="*/ 179478 w 960528"/>
                  <a:gd name="connsiteY13" fmla="*/ 661987 h 904875"/>
                  <a:gd name="connsiteX14" fmla="*/ 212816 w 960528"/>
                  <a:gd name="connsiteY14" fmla="*/ 700087 h 904875"/>
                  <a:gd name="connsiteX15" fmla="*/ 236628 w 960528"/>
                  <a:gd name="connsiteY15" fmla="*/ 728662 h 904875"/>
                  <a:gd name="connsiteX16" fmla="*/ 260441 w 960528"/>
                  <a:gd name="connsiteY16" fmla="*/ 752475 h 904875"/>
                  <a:gd name="connsiteX17" fmla="*/ 284253 w 960528"/>
                  <a:gd name="connsiteY17" fmla="*/ 781050 h 904875"/>
                  <a:gd name="connsiteX18" fmla="*/ 303303 w 960528"/>
                  <a:gd name="connsiteY18" fmla="*/ 795337 h 904875"/>
                  <a:gd name="connsiteX19" fmla="*/ 331878 w 960528"/>
                  <a:gd name="connsiteY19" fmla="*/ 814387 h 904875"/>
                  <a:gd name="connsiteX20" fmla="*/ 360453 w 960528"/>
                  <a:gd name="connsiteY20" fmla="*/ 838200 h 904875"/>
                  <a:gd name="connsiteX21" fmla="*/ 408078 w 960528"/>
                  <a:gd name="connsiteY21" fmla="*/ 862012 h 904875"/>
                  <a:gd name="connsiteX22" fmla="*/ 422366 w 960528"/>
                  <a:gd name="connsiteY22" fmla="*/ 871537 h 904875"/>
                  <a:gd name="connsiteX23" fmla="*/ 469991 w 960528"/>
                  <a:gd name="connsiteY23" fmla="*/ 885825 h 904875"/>
                  <a:gd name="connsiteX24" fmla="*/ 503328 w 960528"/>
                  <a:gd name="connsiteY24" fmla="*/ 895350 h 904875"/>
                  <a:gd name="connsiteX25" fmla="*/ 641441 w 960528"/>
                  <a:gd name="connsiteY25" fmla="*/ 904875 h 904875"/>
                  <a:gd name="connsiteX26" fmla="*/ 746216 w 960528"/>
                  <a:gd name="connsiteY26" fmla="*/ 900112 h 904875"/>
                  <a:gd name="connsiteX27" fmla="*/ 774791 w 960528"/>
                  <a:gd name="connsiteY27" fmla="*/ 890587 h 904875"/>
                  <a:gd name="connsiteX28" fmla="*/ 789078 w 960528"/>
                  <a:gd name="connsiteY28" fmla="*/ 876300 h 904875"/>
                  <a:gd name="connsiteX29" fmla="*/ 817653 w 960528"/>
                  <a:gd name="connsiteY29" fmla="*/ 857250 h 904875"/>
                  <a:gd name="connsiteX30" fmla="*/ 841466 w 960528"/>
                  <a:gd name="connsiteY30" fmla="*/ 823912 h 904875"/>
                  <a:gd name="connsiteX31" fmla="*/ 855753 w 960528"/>
                  <a:gd name="connsiteY31" fmla="*/ 814387 h 904875"/>
                  <a:gd name="connsiteX32" fmla="*/ 865278 w 960528"/>
                  <a:gd name="connsiteY32" fmla="*/ 795337 h 904875"/>
                  <a:gd name="connsiteX33" fmla="*/ 884328 w 960528"/>
                  <a:gd name="connsiteY33" fmla="*/ 762000 h 904875"/>
                  <a:gd name="connsiteX34" fmla="*/ 898616 w 960528"/>
                  <a:gd name="connsiteY34" fmla="*/ 728662 h 904875"/>
                  <a:gd name="connsiteX35" fmla="*/ 922428 w 960528"/>
                  <a:gd name="connsiteY35" fmla="*/ 690562 h 904875"/>
                  <a:gd name="connsiteX36" fmla="*/ 936716 w 960528"/>
                  <a:gd name="connsiteY36" fmla="*/ 652462 h 904875"/>
                  <a:gd name="connsiteX37" fmla="*/ 946241 w 960528"/>
                  <a:gd name="connsiteY37" fmla="*/ 614362 h 904875"/>
                  <a:gd name="connsiteX38" fmla="*/ 955766 w 960528"/>
                  <a:gd name="connsiteY38" fmla="*/ 581025 h 904875"/>
                  <a:gd name="connsiteX39" fmla="*/ 960528 w 960528"/>
                  <a:gd name="connsiteY39" fmla="*/ 500062 h 904875"/>
                  <a:gd name="connsiteX40" fmla="*/ 955766 w 960528"/>
                  <a:gd name="connsiteY40" fmla="*/ 290512 h 904875"/>
                  <a:gd name="connsiteX41" fmla="*/ 951003 w 960528"/>
                  <a:gd name="connsiteY41" fmla="*/ 276225 h 904875"/>
                  <a:gd name="connsiteX42" fmla="*/ 931953 w 960528"/>
                  <a:gd name="connsiteY42" fmla="*/ 190500 h 904875"/>
                  <a:gd name="connsiteX43" fmla="*/ 922428 w 960528"/>
                  <a:gd name="connsiteY43" fmla="*/ 176212 h 904875"/>
                  <a:gd name="connsiteX44" fmla="*/ 912903 w 960528"/>
                  <a:gd name="connsiteY44" fmla="*/ 157162 h 904875"/>
                  <a:gd name="connsiteX45" fmla="*/ 908141 w 960528"/>
                  <a:gd name="connsiteY45" fmla="*/ 142875 h 904875"/>
                  <a:gd name="connsiteX46" fmla="*/ 893853 w 960528"/>
                  <a:gd name="connsiteY46" fmla="*/ 128587 h 904875"/>
                  <a:gd name="connsiteX47" fmla="*/ 874803 w 960528"/>
                  <a:gd name="connsiteY47" fmla="*/ 104775 h 904875"/>
                  <a:gd name="connsiteX48" fmla="*/ 870041 w 960528"/>
                  <a:gd name="connsiteY48" fmla="*/ 90487 h 904875"/>
                  <a:gd name="connsiteX49" fmla="*/ 846228 w 960528"/>
                  <a:gd name="connsiteY49" fmla="*/ 66675 h 904875"/>
                  <a:gd name="connsiteX50" fmla="*/ 831941 w 960528"/>
                  <a:gd name="connsiteY50" fmla="*/ 52387 h 904875"/>
                  <a:gd name="connsiteX51" fmla="*/ 812891 w 960528"/>
                  <a:gd name="connsiteY51" fmla="*/ 42862 h 904875"/>
                  <a:gd name="connsiteX52" fmla="*/ 784316 w 960528"/>
                  <a:gd name="connsiteY52" fmla="*/ 33337 h 904875"/>
                  <a:gd name="connsiteX53" fmla="*/ 770028 w 960528"/>
                  <a:gd name="connsiteY53" fmla="*/ 28575 h 904875"/>
                  <a:gd name="connsiteX54" fmla="*/ 722403 w 960528"/>
                  <a:gd name="connsiteY54" fmla="*/ 23812 h 904875"/>
                  <a:gd name="connsiteX55" fmla="*/ 679541 w 960528"/>
                  <a:gd name="connsiteY55" fmla="*/ 19050 h 904875"/>
                  <a:gd name="connsiteX56" fmla="*/ 627153 w 960528"/>
                  <a:gd name="connsiteY56" fmla="*/ 14287 h 904875"/>
                  <a:gd name="connsiteX57" fmla="*/ 546191 w 960528"/>
                  <a:gd name="connsiteY57" fmla="*/ 4762 h 904875"/>
                  <a:gd name="connsiteX58" fmla="*/ 460466 w 960528"/>
                  <a:gd name="connsiteY58" fmla="*/ 0 h 904875"/>
                  <a:gd name="connsiteX59" fmla="*/ 150903 w 960528"/>
                  <a:gd name="connsiteY59" fmla="*/ 4762 h 904875"/>
                  <a:gd name="connsiteX60" fmla="*/ 127091 w 960528"/>
                  <a:gd name="connsiteY60" fmla="*/ 9525 h 904875"/>
                  <a:gd name="connsiteX61" fmla="*/ 112803 w 960528"/>
                  <a:gd name="connsiteY61" fmla="*/ 14287 h 904875"/>
                  <a:gd name="connsiteX62" fmla="*/ 98516 w 960528"/>
                  <a:gd name="connsiteY62" fmla="*/ 23812 h 904875"/>
                  <a:gd name="connsiteX63" fmla="*/ 69941 w 960528"/>
                  <a:gd name="connsiteY63" fmla="*/ 33337 h 904875"/>
                  <a:gd name="connsiteX64" fmla="*/ 60416 w 960528"/>
                  <a:gd name="connsiteY64" fmla="*/ 47625 h 904875"/>
                  <a:gd name="connsiteX65" fmla="*/ 46128 w 960528"/>
                  <a:gd name="connsiteY65" fmla="*/ 57150 h 904875"/>
                  <a:gd name="connsiteX66" fmla="*/ 27078 w 960528"/>
                  <a:gd name="connsiteY66" fmla="*/ 85725 h 904875"/>
                  <a:gd name="connsiteX67" fmla="*/ 17553 w 960528"/>
                  <a:gd name="connsiteY67" fmla="*/ 100012 h 904875"/>
                  <a:gd name="connsiteX68" fmla="*/ 12791 w 960528"/>
                  <a:gd name="connsiteY68" fmla="*/ 114300 h 904875"/>
                  <a:gd name="connsiteX69" fmla="*/ 3266 w 960528"/>
                  <a:gd name="connsiteY69" fmla="*/ 128587 h 904875"/>
                  <a:gd name="connsiteX70" fmla="*/ 12791 w 960528"/>
                  <a:gd name="connsiteY70" fmla="*/ 195262 h 904875"/>
                  <a:gd name="connsiteX71" fmla="*/ 17553 w 960528"/>
                  <a:gd name="connsiteY71" fmla="*/ 214312 h 904875"/>
                  <a:gd name="connsiteX72" fmla="*/ 17553 w 960528"/>
                  <a:gd name="connsiteY72" fmla="*/ 18097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960528" h="904875">
                    <a:moveTo>
                      <a:pt x="17553" y="180975"/>
                    </a:moveTo>
                    <a:lnTo>
                      <a:pt x="17553" y="180975"/>
                    </a:lnTo>
                    <a:cubicBezTo>
                      <a:pt x="21452" y="266736"/>
                      <a:pt x="20240" y="290259"/>
                      <a:pt x="31841" y="371475"/>
                    </a:cubicBezTo>
                    <a:cubicBezTo>
                      <a:pt x="38454" y="417768"/>
                      <a:pt x="33881" y="393926"/>
                      <a:pt x="46128" y="442912"/>
                    </a:cubicBezTo>
                    <a:cubicBezTo>
                      <a:pt x="47716" y="449262"/>
                      <a:pt x="47260" y="456516"/>
                      <a:pt x="50891" y="461962"/>
                    </a:cubicBezTo>
                    <a:lnTo>
                      <a:pt x="60416" y="476250"/>
                    </a:lnTo>
                    <a:lnTo>
                      <a:pt x="69941" y="504825"/>
                    </a:lnTo>
                    <a:cubicBezTo>
                      <a:pt x="71528" y="509587"/>
                      <a:pt x="71919" y="514935"/>
                      <a:pt x="74703" y="519112"/>
                    </a:cubicBezTo>
                    <a:cubicBezTo>
                      <a:pt x="105658" y="565546"/>
                      <a:pt x="57182" y="493402"/>
                      <a:pt x="98516" y="552450"/>
                    </a:cubicBezTo>
                    <a:cubicBezTo>
                      <a:pt x="105081" y="561828"/>
                      <a:pt x="111216" y="571500"/>
                      <a:pt x="117566" y="581025"/>
                    </a:cubicBezTo>
                    <a:lnTo>
                      <a:pt x="127091" y="595312"/>
                    </a:lnTo>
                    <a:cubicBezTo>
                      <a:pt x="130964" y="606933"/>
                      <a:pt x="132145" y="614654"/>
                      <a:pt x="141378" y="623887"/>
                    </a:cubicBezTo>
                    <a:cubicBezTo>
                      <a:pt x="145426" y="627934"/>
                      <a:pt x="150903" y="630237"/>
                      <a:pt x="155666" y="633412"/>
                    </a:cubicBezTo>
                    <a:cubicBezTo>
                      <a:pt x="189699" y="684463"/>
                      <a:pt x="136703" y="606990"/>
                      <a:pt x="179478" y="661987"/>
                    </a:cubicBezTo>
                    <a:cubicBezTo>
                      <a:pt x="209396" y="700453"/>
                      <a:pt x="185156" y="681648"/>
                      <a:pt x="212816" y="700087"/>
                    </a:cubicBezTo>
                    <a:cubicBezTo>
                      <a:pt x="236465" y="735562"/>
                      <a:pt x="206070" y="691992"/>
                      <a:pt x="236628" y="728662"/>
                    </a:cubicBezTo>
                    <a:cubicBezTo>
                      <a:pt x="256472" y="752475"/>
                      <a:pt x="234247" y="735013"/>
                      <a:pt x="260441" y="752475"/>
                    </a:cubicBezTo>
                    <a:cubicBezTo>
                      <a:pt x="270238" y="767170"/>
                      <a:pt x="269995" y="768829"/>
                      <a:pt x="284253" y="781050"/>
                    </a:cubicBezTo>
                    <a:cubicBezTo>
                      <a:pt x="290279" y="786216"/>
                      <a:pt x="297276" y="790171"/>
                      <a:pt x="303303" y="795337"/>
                    </a:cubicBezTo>
                    <a:cubicBezTo>
                      <a:pt x="326006" y="814796"/>
                      <a:pt x="307575" y="806287"/>
                      <a:pt x="331878" y="814387"/>
                    </a:cubicBezTo>
                    <a:cubicBezTo>
                      <a:pt x="347506" y="837830"/>
                      <a:pt x="333598" y="822087"/>
                      <a:pt x="360453" y="838200"/>
                    </a:cubicBezTo>
                    <a:cubicBezTo>
                      <a:pt x="400954" y="862500"/>
                      <a:pt x="374217" y="853548"/>
                      <a:pt x="408078" y="862012"/>
                    </a:cubicBezTo>
                    <a:cubicBezTo>
                      <a:pt x="412841" y="865187"/>
                      <a:pt x="417135" y="869212"/>
                      <a:pt x="422366" y="871537"/>
                    </a:cubicBezTo>
                    <a:cubicBezTo>
                      <a:pt x="442732" y="880588"/>
                      <a:pt x="450600" y="880285"/>
                      <a:pt x="469991" y="885825"/>
                    </a:cubicBezTo>
                    <a:cubicBezTo>
                      <a:pt x="480511" y="888831"/>
                      <a:pt x="492416" y="894358"/>
                      <a:pt x="503328" y="895350"/>
                    </a:cubicBezTo>
                    <a:cubicBezTo>
                      <a:pt x="549285" y="899528"/>
                      <a:pt x="641441" y="904875"/>
                      <a:pt x="641441" y="904875"/>
                    </a:cubicBezTo>
                    <a:cubicBezTo>
                      <a:pt x="676366" y="903287"/>
                      <a:pt x="711454" y="903837"/>
                      <a:pt x="746216" y="900112"/>
                    </a:cubicBezTo>
                    <a:cubicBezTo>
                      <a:pt x="756199" y="899042"/>
                      <a:pt x="774791" y="890587"/>
                      <a:pt x="774791" y="890587"/>
                    </a:cubicBezTo>
                    <a:cubicBezTo>
                      <a:pt x="779553" y="885825"/>
                      <a:pt x="783762" y="880435"/>
                      <a:pt x="789078" y="876300"/>
                    </a:cubicBezTo>
                    <a:cubicBezTo>
                      <a:pt x="798114" y="869272"/>
                      <a:pt x="817653" y="857250"/>
                      <a:pt x="817653" y="857250"/>
                    </a:cubicBezTo>
                    <a:cubicBezTo>
                      <a:pt x="823063" y="849135"/>
                      <a:pt x="835556" y="829822"/>
                      <a:pt x="841466" y="823912"/>
                    </a:cubicBezTo>
                    <a:cubicBezTo>
                      <a:pt x="845513" y="819865"/>
                      <a:pt x="850991" y="817562"/>
                      <a:pt x="855753" y="814387"/>
                    </a:cubicBezTo>
                    <a:cubicBezTo>
                      <a:pt x="858928" y="808037"/>
                      <a:pt x="861756" y="801501"/>
                      <a:pt x="865278" y="795337"/>
                    </a:cubicBezTo>
                    <a:cubicBezTo>
                      <a:pt x="878945" y="771420"/>
                      <a:pt x="871990" y="790788"/>
                      <a:pt x="884328" y="762000"/>
                    </a:cubicBezTo>
                    <a:cubicBezTo>
                      <a:pt x="895041" y="737004"/>
                      <a:pt x="881607" y="757821"/>
                      <a:pt x="898616" y="728662"/>
                    </a:cubicBezTo>
                    <a:cubicBezTo>
                      <a:pt x="906162" y="715726"/>
                      <a:pt x="917691" y="704770"/>
                      <a:pt x="922428" y="690562"/>
                    </a:cubicBezTo>
                    <a:cubicBezTo>
                      <a:pt x="929895" y="668165"/>
                      <a:pt x="925327" y="680936"/>
                      <a:pt x="936716" y="652462"/>
                    </a:cubicBezTo>
                    <a:cubicBezTo>
                      <a:pt x="946399" y="604042"/>
                      <a:pt x="936476" y="648538"/>
                      <a:pt x="946241" y="614362"/>
                    </a:cubicBezTo>
                    <a:cubicBezTo>
                      <a:pt x="958199" y="572510"/>
                      <a:pt x="944348" y="615274"/>
                      <a:pt x="955766" y="581025"/>
                    </a:cubicBezTo>
                    <a:cubicBezTo>
                      <a:pt x="957353" y="554037"/>
                      <a:pt x="960528" y="527096"/>
                      <a:pt x="960528" y="500062"/>
                    </a:cubicBezTo>
                    <a:cubicBezTo>
                      <a:pt x="960528" y="430194"/>
                      <a:pt x="958736" y="360317"/>
                      <a:pt x="955766" y="290512"/>
                    </a:cubicBezTo>
                    <a:cubicBezTo>
                      <a:pt x="955553" y="285497"/>
                      <a:pt x="952132" y="281116"/>
                      <a:pt x="951003" y="276225"/>
                    </a:cubicBezTo>
                    <a:cubicBezTo>
                      <a:pt x="950744" y="275101"/>
                      <a:pt x="935836" y="196325"/>
                      <a:pt x="931953" y="190500"/>
                    </a:cubicBezTo>
                    <a:cubicBezTo>
                      <a:pt x="928778" y="185737"/>
                      <a:pt x="925268" y="181182"/>
                      <a:pt x="922428" y="176212"/>
                    </a:cubicBezTo>
                    <a:cubicBezTo>
                      <a:pt x="918906" y="170048"/>
                      <a:pt x="915700" y="163688"/>
                      <a:pt x="912903" y="157162"/>
                    </a:cubicBezTo>
                    <a:cubicBezTo>
                      <a:pt x="910926" y="152548"/>
                      <a:pt x="910926" y="147052"/>
                      <a:pt x="908141" y="142875"/>
                    </a:cubicBezTo>
                    <a:cubicBezTo>
                      <a:pt x="904405" y="137271"/>
                      <a:pt x="898616" y="133350"/>
                      <a:pt x="893853" y="128587"/>
                    </a:cubicBezTo>
                    <a:cubicBezTo>
                      <a:pt x="881883" y="92675"/>
                      <a:pt x="899423" y="135550"/>
                      <a:pt x="874803" y="104775"/>
                    </a:cubicBezTo>
                    <a:cubicBezTo>
                      <a:pt x="871667" y="100855"/>
                      <a:pt x="872286" y="94977"/>
                      <a:pt x="870041" y="90487"/>
                    </a:cubicBezTo>
                    <a:cubicBezTo>
                      <a:pt x="860063" y="70530"/>
                      <a:pt x="862556" y="80282"/>
                      <a:pt x="846228" y="66675"/>
                    </a:cubicBezTo>
                    <a:cubicBezTo>
                      <a:pt x="841054" y="62363"/>
                      <a:pt x="837422" y="56302"/>
                      <a:pt x="831941" y="52387"/>
                    </a:cubicBezTo>
                    <a:cubicBezTo>
                      <a:pt x="826164" y="48260"/>
                      <a:pt x="819483" y="45499"/>
                      <a:pt x="812891" y="42862"/>
                    </a:cubicBezTo>
                    <a:cubicBezTo>
                      <a:pt x="803569" y="39133"/>
                      <a:pt x="793841" y="36512"/>
                      <a:pt x="784316" y="33337"/>
                    </a:cubicBezTo>
                    <a:cubicBezTo>
                      <a:pt x="779553" y="31750"/>
                      <a:pt x="775023" y="29075"/>
                      <a:pt x="770028" y="28575"/>
                    </a:cubicBezTo>
                    <a:lnTo>
                      <a:pt x="722403" y="23812"/>
                    </a:lnTo>
                    <a:lnTo>
                      <a:pt x="679541" y="19050"/>
                    </a:lnTo>
                    <a:lnTo>
                      <a:pt x="627153" y="14287"/>
                    </a:lnTo>
                    <a:cubicBezTo>
                      <a:pt x="600460" y="11477"/>
                      <a:pt x="572941" y="6743"/>
                      <a:pt x="546191" y="4762"/>
                    </a:cubicBezTo>
                    <a:cubicBezTo>
                      <a:pt x="517650" y="2648"/>
                      <a:pt x="489041" y="1587"/>
                      <a:pt x="460466" y="0"/>
                    </a:cubicBezTo>
                    <a:lnTo>
                      <a:pt x="150903" y="4762"/>
                    </a:lnTo>
                    <a:cubicBezTo>
                      <a:pt x="142812" y="4993"/>
                      <a:pt x="134944" y="7562"/>
                      <a:pt x="127091" y="9525"/>
                    </a:cubicBezTo>
                    <a:cubicBezTo>
                      <a:pt x="122221" y="10743"/>
                      <a:pt x="117566" y="12700"/>
                      <a:pt x="112803" y="14287"/>
                    </a:cubicBezTo>
                    <a:cubicBezTo>
                      <a:pt x="108041" y="17462"/>
                      <a:pt x="103746" y="21487"/>
                      <a:pt x="98516" y="23812"/>
                    </a:cubicBezTo>
                    <a:cubicBezTo>
                      <a:pt x="89341" y="27890"/>
                      <a:pt x="69941" y="33337"/>
                      <a:pt x="69941" y="33337"/>
                    </a:cubicBezTo>
                    <a:cubicBezTo>
                      <a:pt x="66766" y="38100"/>
                      <a:pt x="64463" y="43578"/>
                      <a:pt x="60416" y="47625"/>
                    </a:cubicBezTo>
                    <a:cubicBezTo>
                      <a:pt x="56369" y="51672"/>
                      <a:pt x="49897" y="52842"/>
                      <a:pt x="46128" y="57150"/>
                    </a:cubicBezTo>
                    <a:cubicBezTo>
                      <a:pt x="38590" y="65765"/>
                      <a:pt x="33428" y="76200"/>
                      <a:pt x="27078" y="85725"/>
                    </a:cubicBezTo>
                    <a:lnTo>
                      <a:pt x="17553" y="100012"/>
                    </a:lnTo>
                    <a:cubicBezTo>
                      <a:pt x="15966" y="104775"/>
                      <a:pt x="15036" y="109810"/>
                      <a:pt x="12791" y="114300"/>
                    </a:cubicBezTo>
                    <a:cubicBezTo>
                      <a:pt x="10231" y="119419"/>
                      <a:pt x="3674" y="122878"/>
                      <a:pt x="3266" y="128587"/>
                    </a:cubicBezTo>
                    <a:cubicBezTo>
                      <a:pt x="0" y="174304"/>
                      <a:pt x="4911" y="167682"/>
                      <a:pt x="12791" y="195262"/>
                    </a:cubicBezTo>
                    <a:cubicBezTo>
                      <a:pt x="14589" y="201556"/>
                      <a:pt x="14626" y="208458"/>
                      <a:pt x="17553" y="214312"/>
                    </a:cubicBezTo>
                    <a:cubicBezTo>
                      <a:pt x="19561" y="218328"/>
                      <a:pt x="17553" y="186531"/>
                      <a:pt x="17553" y="180975"/>
                    </a:cubicBez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Vrije vorm 46"/>
              <p:cNvSpPr/>
              <p:nvPr/>
            </p:nvSpPr>
            <p:spPr>
              <a:xfrm>
                <a:off x="5364088" y="2492896"/>
                <a:ext cx="648072" cy="648072"/>
              </a:xfrm>
              <a:custGeom>
                <a:avLst/>
                <a:gdLst>
                  <a:gd name="connsiteX0" fmla="*/ 17553 w 960528"/>
                  <a:gd name="connsiteY0" fmla="*/ 180975 h 904875"/>
                  <a:gd name="connsiteX1" fmla="*/ 17553 w 960528"/>
                  <a:gd name="connsiteY1" fmla="*/ 180975 h 904875"/>
                  <a:gd name="connsiteX2" fmla="*/ 31841 w 960528"/>
                  <a:gd name="connsiteY2" fmla="*/ 371475 h 904875"/>
                  <a:gd name="connsiteX3" fmla="*/ 46128 w 960528"/>
                  <a:gd name="connsiteY3" fmla="*/ 442912 h 904875"/>
                  <a:gd name="connsiteX4" fmla="*/ 50891 w 960528"/>
                  <a:gd name="connsiteY4" fmla="*/ 461962 h 904875"/>
                  <a:gd name="connsiteX5" fmla="*/ 60416 w 960528"/>
                  <a:gd name="connsiteY5" fmla="*/ 476250 h 904875"/>
                  <a:gd name="connsiteX6" fmla="*/ 69941 w 960528"/>
                  <a:gd name="connsiteY6" fmla="*/ 504825 h 904875"/>
                  <a:gd name="connsiteX7" fmla="*/ 74703 w 960528"/>
                  <a:gd name="connsiteY7" fmla="*/ 519112 h 904875"/>
                  <a:gd name="connsiteX8" fmla="*/ 98516 w 960528"/>
                  <a:gd name="connsiteY8" fmla="*/ 552450 h 904875"/>
                  <a:gd name="connsiteX9" fmla="*/ 117566 w 960528"/>
                  <a:gd name="connsiteY9" fmla="*/ 581025 h 904875"/>
                  <a:gd name="connsiteX10" fmla="*/ 127091 w 960528"/>
                  <a:gd name="connsiteY10" fmla="*/ 595312 h 904875"/>
                  <a:gd name="connsiteX11" fmla="*/ 141378 w 960528"/>
                  <a:gd name="connsiteY11" fmla="*/ 623887 h 904875"/>
                  <a:gd name="connsiteX12" fmla="*/ 155666 w 960528"/>
                  <a:gd name="connsiteY12" fmla="*/ 633412 h 904875"/>
                  <a:gd name="connsiteX13" fmla="*/ 179478 w 960528"/>
                  <a:gd name="connsiteY13" fmla="*/ 661987 h 904875"/>
                  <a:gd name="connsiteX14" fmla="*/ 212816 w 960528"/>
                  <a:gd name="connsiteY14" fmla="*/ 700087 h 904875"/>
                  <a:gd name="connsiteX15" fmla="*/ 236628 w 960528"/>
                  <a:gd name="connsiteY15" fmla="*/ 728662 h 904875"/>
                  <a:gd name="connsiteX16" fmla="*/ 260441 w 960528"/>
                  <a:gd name="connsiteY16" fmla="*/ 752475 h 904875"/>
                  <a:gd name="connsiteX17" fmla="*/ 284253 w 960528"/>
                  <a:gd name="connsiteY17" fmla="*/ 781050 h 904875"/>
                  <a:gd name="connsiteX18" fmla="*/ 303303 w 960528"/>
                  <a:gd name="connsiteY18" fmla="*/ 795337 h 904875"/>
                  <a:gd name="connsiteX19" fmla="*/ 331878 w 960528"/>
                  <a:gd name="connsiteY19" fmla="*/ 814387 h 904875"/>
                  <a:gd name="connsiteX20" fmla="*/ 360453 w 960528"/>
                  <a:gd name="connsiteY20" fmla="*/ 838200 h 904875"/>
                  <a:gd name="connsiteX21" fmla="*/ 408078 w 960528"/>
                  <a:gd name="connsiteY21" fmla="*/ 862012 h 904875"/>
                  <a:gd name="connsiteX22" fmla="*/ 422366 w 960528"/>
                  <a:gd name="connsiteY22" fmla="*/ 871537 h 904875"/>
                  <a:gd name="connsiteX23" fmla="*/ 469991 w 960528"/>
                  <a:gd name="connsiteY23" fmla="*/ 885825 h 904875"/>
                  <a:gd name="connsiteX24" fmla="*/ 503328 w 960528"/>
                  <a:gd name="connsiteY24" fmla="*/ 895350 h 904875"/>
                  <a:gd name="connsiteX25" fmla="*/ 641441 w 960528"/>
                  <a:gd name="connsiteY25" fmla="*/ 904875 h 904875"/>
                  <a:gd name="connsiteX26" fmla="*/ 746216 w 960528"/>
                  <a:gd name="connsiteY26" fmla="*/ 900112 h 904875"/>
                  <a:gd name="connsiteX27" fmla="*/ 774791 w 960528"/>
                  <a:gd name="connsiteY27" fmla="*/ 890587 h 904875"/>
                  <a:gd name="connsiteX28" fmla="*/ 789078 w 960528"/>
                  <a:gd name="connsiteY28" fmla="*/ 876300 h 904875"/>
                  <a:gd name="connsiteX29" fmla="*/ 817653 w 960528"/>
                  <a:gd name="connsiteY29" fmla="*/ 857250 h 904875"/>
                  <a:gd name="connsiteX30" fmla="*/ 841466 w 960528"/>
                  <a:gd name="connsiteY30" fmla="*/ 823912 h 904875"/>
                  <a:gd name="connsiteX31" fmla="*/ 855753 w 960528"/>
                  <a:gd name="connsiteY31" fmla="*/ 814387 h 904875"/>
                  <a:gd name="connsiteX32" fmla="*/ 865278 w 960528"/>
                  <a:gd name="connsiteY32" fmla="*/ 795337 h 904875"/>
                  <a:gd name="connsiteX33" fmla="*/ 884328 w 960528"/>
                  <a:gd name="connsiteY33" fmla="*/ 762000 h 904875"/>
                  <a:gd name="connsiteX34" fmla="*/ 898616 w 960528"/>
                  <a:gd name="connsiteY34" fmla="*/ 728662 h 904875"/>
                  <a:gd name="connsiteX35" fmla="*/ 922428 w 960528"/>
                  <a:gd name="connsiteY35" fmla="*/ 690562 h 904875"/>
                  <a:gd name="connsiteX36" fmla="*/ 936716 w 960528"/>
                  <a:gd name="connsiteY36" fmla="*/ 652462 h 904875"/>
                  <a:gd name="connsiteX37" fmla="*/ 946241 w 960528"/>
                  <a:gd name="connsiteY37" fmla="*/ 614362 h 904875"/>
                  <a:gd name="connsiteX38" fmla="*/ 955766 w 960528"/>
                  <a:gd name="connsiteY38" fmla="*/ 581025 h 904875"/>
                  <a:gd name="connsiteX39" fmla="*/ 960528 w 960528"/>
                  <a:gd name="connsiteY39" fmla="*/ 500062 h 904875"/>
                  <a:gd name="connsiteX40" fmla="*/ 955766 w 960528"/>
                  <a:gd name="connsiteY40" fmla="*/ 290512 h 904875"/>
                  <a:gd name="connsiteX41" fmla="*/ 951003 w 960528"/>
                  <a:gd name="connsiteY41" fmla="*/ 276225 h 904875"/>
                  <a:gd name="connsiteX42" fmla="*/ 931953 w 960528"/>
                  <a:gd name="connsiteY42" fmla="*/ 190500 h 904875"/>
                  <a:gd name="connsiteX43" fmla="*/ 922428 w 960528"/>
                  <a:gd name="connsiteY43" fmla="*/ 176212 h 904875"/>
                  <a:gd name="connsiteX44" fmla="*/ 912903 w 960528"/>
                  <a:gd name="connsiteY44" fmla="*/ 157162 h 904875"/>
                  <a:gd name="connsiteX45" fmla="*/ 908141 w 960528"/>
                  <a:gd name="connsiteY45" fmla="*/ 142875 h 904875"/>
                  <a:gd name="connsiteX46" fmla="*/ 893853 w 960528"/>
                  <a:gd name="connsiteY46" fmla="*/ 128587 h 904875"/>
                  <a:gd name="connsiteX47" fmla="*/ 874803 w 960528"/>
                  <a:gd name="connsiteY47" fmla="*/ 104775 h 904875"/>
                  <a:gd name="connsiteX48" fmla="*/ 870041 w 960528"/>
                  <a:gd name="connsiteY48" fmla="*/ 90487 h 904875"/>
                  <a:gd name="connsiteX49" fmla="*/ 846228 w 960528"/>
                  <a:gd name="connsiteY49" fmla="*/ 66675 h 904875"/>
                  <a:gd name="connsiteX50" fmla="*/ 831941 w 960528"/>
                  <a:gd name="connsiteY50" fmla="*/ 52387 h 904875"/>
                  <a:gd name="connsiteX51" fmla="*/ 812891 w 960528"/>
                  <a:gd name="connsiteY51" fmla="*/ 42862 h 904875"/>
                  <a:gd name="connsiteX52" fmla="*/ 784316 w 960528"/>
                  <a:gd name="connsiteY52" fmla="*/ 33337 h 904875"/>
                  <a:gd name="connsiteX53" fmla="*/ 770028 w 960528"/>
                  <a:gd name="connsiteY53" fmla="*/ 28575 h 904875"/>
                  <a:gd name="connsiteX54" fmla="*/ 722403 w 960528"/>
                  <a:gd name="connsiteY54" fmla="*/ 23812 h 904875"/>
                  <a:gd name="connsiteX55" fmla="*/ 679541 w 960528"/>
                  <a:gd name="connsiteY55" fmla="*/ 19050 h 904875"/>
                  <a:gd name="connsiteX56" fmla="*/ 627153 w 960528"/>
                  <a:gd name="connsiteY56" fmla="*/ 14287 h 904875"/>
                  <a:gd name="connsiteX57" fmla="*/ 546191 w 960528"/>
                  <a:gd name="connsiteY57" fmla="*/ 4762 h 904875"/>
                  <a:gd name="connsiteX58" fmla="*/ 460466 w 960528"/>
                  <a:gd name="connsiteY58" fmla="*/ 0 h 904875"/>
                  <a:gd name="connsiteX59" fmla="*/ 150903 w 960528"/>
                  <a:gd name="connsiteY59" fmla="*/ 4762 h 904875"/>
                  <a:gd name="connsiteX60" fmla="*/ 127091 w 960528"/>
                  <a:gd name="connsiteY60" fmla="*/ 9525 h 904875"/>
                  <a:gd name="connsiteX61" fmla="*/ 112803 w 960528"/>
                  <a:gd name="connsiteY61" fmla="*/ 14287 h 904875"/>
                  <a:gd name="connsiteX62" fmla="*/ 98516 w 960528"/>
                  <a:gd name="connsiteY62" fmla="*/ 23812 h 904875"/>
                  <a:gd name="connsiteX63" fmla="*/ 69941 w 960528"/>
                  <a:gd name="connsiteY63" fmla="*/ 33337 h 904875"/>
                  <a:gd name="connsiteX64" fmla="*/ 60416 w 960528"/>
                  <a:gd name="connsiteY64" fmla="*/ 47625 h 904875"/>
                  <a:gd name="connsiteX65" fmla="*/ 46128 w 960528"/>
                  <a:gd name="connsiteY65" fmla="*/ 57150 h 904875"/>
                  <a:gd name="connsiteX66" fmla="*/ 27078 w 960528"/>
                  <a:gd name="connsiteY66" fmla="*/ 85725 h 904875"/>
                  <a:gd name="connsiteX67" fmla="*/ 17553 w 960528"/>
                  <a:gd name="connsiteY67" fmla="*/ 100012 h 904875"/>
                  <a:gd name="connsiteX68" fmla="*/ 12791 w 960528"/>
                  <a:gd name="connsiteY68" fmla="*/ 114300 h 904875"/>
                  <a:gd name="connsiteX69" fmla="*/ 3266 w 960528"/>
                  <a:gd name="connsiteY69" fmla="*/ 128587 h 904875"/>
                  <a:gd name="connsiteX70" fmla="*/ 12791 w 960528"/>
                  <a:gd name="connsiteY70" fmla="*/ 195262 h 904875"/>
                  <a:gd name="connsiteX71" fmla="*/ 17553 w 960528"/>
                  <a:gd name="connsiteY71" fmla="*/ 214312 h 904875"/>
                  <a:gd name="connsiteX72" fmla="*/ 17553 w 960528"/>
                  <a:gd name="connsiteY72" fmla="*/ 18097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960528" h="904875">
                    <a:moveTo>
                      <a:pt x="17553" y="180975"/>
                    </a:moveTo>
                    <a:lnTo>
                      <a:pt x="17553" y="180975"/>
                    </a:lnTo>
                    <a:cubicBezTo>
                      <a:pt x="21452" y="266736"/>
                      <a:pt x="20240" y="290259"/>
                      <a:pt x="31841" y="371475"/>
                    </a:cubicBezTo>
                    <a:cubicBezTo>
                      <a:pt x="38454" y="417768"/>
                      <a:pt x="33881" y="393926"/>
                      <a:pt x="46128" y="442912"/>
                    </a:cubicBezTo>
                    <a:cubicBezTo>
                      <a:pt x="47716" y="449262"/>
                      <a:pt x="47260" y="456516"/>
                      <a:pt x="50891" y="461962"/>
                    </a:cubicBezTo>
                    <a:lnTo>
                      <a:pt x="60416" y="476250"/>
                    </a:lnTo>
                    <a:lnTo>
                      <a:pt x="69941" y="504825"/>
                    </a:lnTo>
                    <a:cubicBezTo>
                      <a:pt x="71528" y="509587"/>
                      <a:pt x="71919" y="514935"/>
                      <a:pt x="74703" y="519112"/>
                    </a:cubicBezTo>
                    <a:cubicBezTo>
                      <a:pt x="105658" y="565546"/>
                      <a:pt x="57182" y="493402"/>
                      <a:pt x="98516" y="552450"/>
                    </a:cubicBezTo>
                    <a:cubicBezTo>
                      <a:pt x="105081" y="561828"/>
                      <a:pt x="111216" y="571500"/>
                      <a:pt x="117566" y="581025"/>
                    </a:cubicBezTo>
                    <a:lnTo>
                      <a:pt x="127091" y="595312"/>
                    </a:lnTo>
                    <a:cubicBezTo>
                      <a:pt x="130964" y="606933"/>
                      <a:pt x="132145" y="614654"/>
                      <a:pt x="141378" y="623887"/>
                    </a:cubicBezTo>
                    <a:cubicBezTo>
                      <a:pt x="145426" y="627934"/>
                      <a:pt x="150903" y="630237"/>
                      <a:pt x="155666" y="633412"/>
                    </a:cubicBezTo>
                    <a:cubicBezTo>
                      <a:pt x="189699" y="684463"/>
                      <a:pt x="136703" y="606990"/>
                      <a:pt x="179478" y="661987"/>
                    </a:cubicBezTo>
                    <a:cubicBezTo>
                      <a:pt x="209396" y="700453"/>
                      <a:pt x="185156" y="681648"/>
                      <a:pt x="212816" y="700087"/>
                    </a:cubicBezTo>
                    <a:cubicBezTo>
                      <a:pt x="236465" y="735562"/>
                      <a:pt x="206070" y="691992"/>
                      <a:pt x="236628" y="728662"/>
                    </a:cubicBezTo>
                    <a:cubicBezTo>
                      <a:pt x="256472" y="752475"/>
                      <a:pt x="234247" y="735013"/>
                      <a:pt x="260441" y="752475"/>
                    </a:cubicBezTo>
                    <a:cubicBezTo>
                      <a:pt x="270238" y="767170"/>
                      <a:pt x="269995" y="768829"/>
                      <a:pt x="284253" y="781050"/>
                    </a:cubicBezTo>
                    <a:cubicBezTo>
                      <a:pt x="290279" y="786216"/>
                      <a:pt x="297276" y="790171"/>
                      <a:pt x="303303" y="795337"/>
                    </a:cubicBezTo>
                    <a:cubicBezTo>
                      <a:pt x="326006" y="814796"/>
                      <a:pt x="307575" y="806287"/>
                      <a:pt x="331878" y="814387"/>
                    </a:cubicBezTo>
                    <a:cubicBezTo>
                      <a:pt x="347506" y="837830"/>
                      <a:pt x="333598" y="822087"/>
                      <a:pt x="360453" y="838200"/>
                    </a:cubicBezTo>
                    <a:cubicBezTo>
                      <a:pt x="400954" y="862500"/>
                      <a:pt x="374217" y="853548"/>
                      <a:pt x="408078" y="862012"/>
                    </a:cubicBezTo>
                    <a:cubicBezTo>
                      <a:pt x="412841" y="865187"/>
                      <a:pt x="417135" y="869212"/>
                      <a:pt x="422366" y="871537"/>
                    </a:cubicBezTo>
                    <a:cubicBezTo>
                      <a:pt x="442732" y="880588"/>
                      <a:pt x="450600" y="880285"/>
                      <a:pt x="469991" y="885825"/>
                    </a:cubicBezTo>
                    <a:cubicBezTo>
                      <a:pt x="480511" y="888831"/>
                      <a:pt x="492416" y="894358"/>
                      <a:pt x="503328" y="895350"/>
                    </a:cubicBezTo>
                    <a:cubicBezTo>
                      <a:pt x="549285" y="899528"/>
                      <a:pt x="641441" y="904875"/>
                      <a:pt x="641441" y="904875"/>
                    </a:cubicBezTo>
                    <a:cubicBezTo>
                      <a:pt x="676366" y="903287"/>
                      <a:pt x="711454" y="903837"/>
                      <a:pt x="746216" y="900112"/>
                    </a:cubicBezTo>
                    <a:cubicBezTo>
                      <a:pt x="756199" y="899042"/>
                      <a:pt x="774791" y="890587"/>
                      <a:pt x="774791" y="890587"/>
                    </a:cubicBezTo>
                    <a:cubicBezTo>
                      <a:pt x="779553" y="885825"/>
                      <a:pt x="783762" y="880435"/>
                      <a:pt x="789078" y="876300"/>
                    </a:cubicBezTo>
                    <a:cubicBezTo>
                      <a:pt x="798114" y="869272"/>
                      <a:pt x="817653" y="857250"/>
                      <a:pt x="817653" y="857250"/>
                    </a:cubicBezTo>
                    <a:cubicBezTo>
                      <a:pt x="823063" y="849135"/>
                      <a:pt x="835556" y="829822"/>
                      <a:pt x="841466" y="823912"/>
                    </a:cubicBezTo>
                    <a:cubicBezTo>
                      <a:pt x="845513" y="819865"/>
                      <a:pt x="850991" y="817562"/>
                      <a:pt x="855753" y="814387"/>
                    </a:cubicBezTo>
                    <a:cubicBezTo>
                      <a:pt x="858928" y="808037"/>
                      <a:pt x="861756" y="801501"/>
                      <a:pt x="865278" y="795337"/>
                    </a:cubicBezTo>
                    <a:cubicBezTo>
                      <a:pt x="878945" y="771420"/>
                      <a:pt x="871990" y="790788"/>
                      <a:pt x="884328" y="762000"/>
                    </a:cubicBezTo>
                    <a:cubicBezTo>
                      <a:pt x="895041" y="737004"/>
                      <a:pt x="881607" y="757821"/>
                      <a:pt x="898616" y="728662"/>
                    </a:cubicBezTo>
                    <a:cubicBezTo>
                      <a:pt x="906162" y="715726"/>
                      <a:pt x="917691" y="704770"/>
                      <a:pt x="922428" y="690562"/>
                    </a:cubicBezTo>
                    <a:cubicBezTo>
                      <a:pt x="929895" y="668165"/>
                      <a:pt x="925327" y="680936"/>
                      <a:pt x="936716" y="652462"/>
                    </a:cubicBezTo>
                    <a:cubicBezTo>
                      <a:pt x="946399" y="604042"/>
                      <a:pt x="936476" y="648538"/>
                      <a:pt x="946241" y="614362"/>
                    </a:cubicBezTo>
                    <a:cubicBezTo>
                      <a:pt x="958199" y="572510"/>
                      <a:pt x="944348" y="615274"/>
                      <a:pt x="955766" y="581025"/>
                    </a:cubicBezTo>
                    <a:cubicBezTo>
                      <a:pt x="957353" y="554037"/>
                      <a:pt x="960528" y="527096"/>
                      <a:pt x="960528" y="500062"/>
                    </a:cubicBezTo>
                    <a:cubicBezTo>
                      <a:pt x="960528" y="430194"/>
                      <a:pt x="958736" y="360317"/>
                      <a:pt x="955766" y="290512"/>
                    </a:cubicBezTo>
                    <a:cubicBezTo>
                      <a:pt x="955553" y="285497"/>
                      <a:pt x="952132" y="281116"/>
                      <a:pt x="951003" y="276225"/>
                    </a:cubicBezTo>
                    <a:cubicBezTo>
                      <a:pt x="950744" y="275101"/>
                      <a:pt x="935836" y="196325"/>
                      <a:pt x="931953" y="190500"/>
                    </a:cubicBezTo>
                    <a:cubicBezTo>
                      <a:pt x="928778" y="185737"/>
                      <a:pt x="925268" y="181182"/>
                      <a:pt x="922428" y="176212"/>
                    </a:cubicBezTo>
                    <a:cubicBezTo>
                      <a:pt x="918906" y="170048"/>
                      <a:pt x="915700" y="163688"/>
                      <a:pt x="912903" y="157162"/>
                    </a:cubicBezTo>
                    <a:cubicBezTo>
                      <a:pt x="910926" y="152548"/>
                      <a:pt x="910926" y="147052"/>
                      <a:pt x="908141" y="142875"/>
                    </a:cubicBezTo>
                    <a:cubicBezTo>
                      <a:pt x="904405" y="137271"/>
                      <a:pt x="898616" y="133350"/>
                      <a:pt x="893853" y="128587"/>
                    </a:cubicBezTo>
                    <a:cubicBezTo>
                      <a:pt x="881883" y="92675"/>
                      <a:pt x="899423" y="135550"/>
                      <a:pt x="874803" y="104775"/>
                    </a:cubicBezTo>
                    <a:cubicBezTo>
                      <a:pt x="871667" y="100855"/>
                      <a:pt x="872286" y="94977"/>
                      <a:pt x="870041" y="90487"/>
                    </a:cubicBezTo>
                    <a:cubicBezTo>
                      <a:pt x="860063" y="70530"/>
                      <a:pt x="862556" y="80282"/>
                      <a:pt x="846228" y="66675"/>
                    </a:cubicBezTo>
                    <a:cubicBezTo>
                      <a:pt x="841054" y="62363"/>
                      <a:pt x="837422" y="56302"/>
                      <a:pt x="831941" y="52387"/>
                    </a:cubicBezTo>
                    <a:cubicBezTo>
                      <a:pt x="826164" y="48260"/>
                      <a:pt x="819483" y="45499"/>
                      <a:pt x="812891" y="42862"/>
                    </a:cubicBezTo>
                    <a:cubicBezTo>
                      <a:pt x="803569" y="39133"/>
                      <a:pt x="793841" y="36512"/>
                      <a:pt x="784316" y="33337"/>
                    </a:cubicBezTo>
                    <a:cubicBezTo>
                      <a:pt x="779553" y="31750"/>
                      <a:pt x="775023" y="29075"/>
                      <a:pt x="770028" y="28575"/>
                    </a:cubicBezTo>
                    <a:lnTo>
                      <a:pt x="722403" y="23812"/>
                    </a:lnTo>
                    <a:lnTo>
                      <a:pt x="679541" y="19050"/>
                    </a:lnTo>
                    <a:lnTo>
                      <a:pt x="627153" y="14287"/>
                    </a:lnTo>
                    <a:cubicBezTo>
                      <a:pt x="600460" y="11477"/>
                      <a:pt x="572941" y="6743"/>
                      <a:pt x="546191" y="4762"/>
                    </a:cubicBezTo>
                    <a:cubicBezTo>
                      <a:pt x="517650" y="2648"/>
                      <a:pt x="489041" y="1587"/>
                      <a:pt x="460466" y="0"/>
                    </a:cubicBezTo>
                    <a:lnTo>
                      <a:pt x="150903" y="4762"/>
                    </a:lnTo>
                    <a:cubicBezTo>
                      <a:pt x="142812" y="4993"/>
                      <a:pt x="134944" y="7562"/>
                      <a:pt x="127091" y="9525"/>
                    </a:cubicBezTo>
                    <a:cubicBezTo>
                      <a:pt x="122221" y="10743"/>
                      <a:pt x="117566" y="12700"/>
                      <a:pt x="112803" y="14287"/>
                    </a:cubicBezTo>
                    <a:cubicBezTo>
                      <a:pt x="108041" y="17462"/>
                      <a:pt x="103746" y="21487"/>
                      <a:pt x="98516" y="23812"/>
                    </a:cubicBezTo>
                    <a:cubicBezTo>
                      <a:pt x="89341" y="27890"/>
                      <a:pt x="69941" y="33337"/>
                      <a:pt x="69941" y="33337"/>
                    </a:cubicBezTo>
                    <a:cubicBezTo>
                      <a:pt x="66766" y="38100"/>
                      <a:pt x="64463" y="43578"/>
                      <a:pt x="60416" y="47625"/>
                    </a:cubicBezTo>
                    <a:cubicBezTo>
                      <a:pt x="56369" y="51672"/>
                      <a:pt x="49897" y="52842"/>
                      <a:pt x="46128" y="57150"/>
                    </a:cubicBezTo>
                    <a:cubicBezTo>
                      <a:pt x="38590" y="65765"/>
                      <a:pt x="33428" y="76200"/>
                      <a:pt x="27078" y="85725"/>
                    </a:cubicBezTo>
                    <a:lnTo>
                      <a:pt x="17553" y="100012"/>
                    </a:lnTo>
                    <a:cubicBezTo>
                      <a:pt x="15966" y="104775"/>
                      <a:pt x="15036" y="109810"/>
                      <a:pt x="12791" y="114300"/>
                    </a:cubicBezTo>
                    <a:cubicBezTo>
                      <a:pt x="10231" y="119419"/>
                      <a:pt x="3674" y="122878"/>
                      <a:pt x="3266" y="128587"/>
                    </a:cubicBezTo>
                    <a:cubicBezTo>
                      <a:pt x="0" y="174304"/>
                      <a:pt x="4911" y="167682"/>
                      <a:pt x="12791" y="195262"/>
                    </a:cubicBezTo>
                    <a:cubicBezTo>
                      <a:pt x="14589" y="201556"/>
                      <a:pt x="14626" y="208458"/>
                      <a:pt x="17553" y="214312"/>
                    </a:cubicBezTo>
                    <a:cubicBezTo>
                      <a:pt x="19561" y="218328"/>
                      <a:pt x="17553" y="186531"/>
                      <a:pt x="17553" y="180975"/>
                    </a:cubicBez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28" name="Tekstvak 27"/>
          <p:cNvSpPr txBox="1"/>
          <p:nvPr/>
        </p:nvSpPr>
        <p:spPr>
          <a:xfrm>
            <a:off x="6156176" y="2852936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solidFill>
                  <a:srgbClr val="0000FF"/>
                </a:solidFill>
              </a:rPr>
              <a:t>Cirkel van Invloed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6012160" y="148478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i="1" dirty="0">
                <a:latin typeface="Arial" pitchFamily="34" charset="0"/>
                <a:cs typeface="Arial" pitchFamily="34" charset="0"/>
              </a:rPr>
              <a:t>Cirkel van betrokkenheid</a:t>
            </a:r>
          </a:p>
        </p:txBody>
      </p:sp>
      <p:grpSp>
        <p:nvGrpSpPr>
          <p:cNvPr id="9" name="Groep 28"/>
          <p:cNvGrpSpPr/>
          <p:nvPr/>
        </p:nvGrpSpPr>
        <p:grpSpPr>
          <a:xfrm>
            <a:off x="5364088" y="2646756"/>
            <a:ext cx="2736304" cy="2150396"/>
            <a:chOff x="5479111" y="2768691"/>
            <a:chExt cx="2665652" cy="2006380"/>
          </a:xfrm>
        </p:grpSpPr>
        <p:sp>
          <p:nvSpPr>
            <p:cNvPr id="30" name="PIJL-OMLAAG 29"/>
            <p:cNvSpPr/>
            <p:nvPr/>
          </p:nvSpPr>
          <p:spPr>
            <a:xfrm rot="13836086">
              <a:off x="7783565" y="2695525"/>
              <a:ext cx="288032" cy="434364"/>
            </a:xfrm>
            <a:prstGeom prst="downArrow">
              <a:avLst>
                <a:gd name="adj1" fmla="val 50000"/>
                <a:gd name="adj2" fmla="val 94033"/>
              </a:avLst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PIJL-OMLAAG 30"/>
            <p:cNvSpPr/>
            <p:nvPr/>
          </p:nvSpPr>
          <p:spPr>
            <a:xfrm rot="18275902">
              <a:off x="7650036" y="4260693"/>
              <a:ext cx="330705" cy="560080"/>
            </a:xfrm>
            <a:prstGeom prst="downArrow">
              <a:avLst>
                <a:gd name="adj1" fmla="val 50000"/>
                <a:gd name="adj2" fmla="val 71355"/>
              </a:avLst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PIJL-OMLAAG 31"/>
            <p:cNvSpPr/>
            <p:nvPr/>
          </p:nvSpPr>
          <p:spPr>
            <a:xfrm rot="13028475" flipV="1">
              <a:off x="5757088" y="4212455"/>
              <a:ext cx="398945" cy="562616"/>
            </a:xfrm>
            <a:prstGeom prst="downArrow">
              <a:avLst>
                <a:gd name="adj1" fmla="val 50000"/>
                <a:gd name="adj2" fmla="val 57519"/>
              </a:avLst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PIJL-OMLAAG 32"/>
            <p:cNvSpPr/>
            <p:nvPr/>
          </p:nvSpPr>
          <p:spPr>
            <a:xfrm rot="6595966">
              <a:off x="5634218" y="2679337"/>
              <a:ext cx="304986" cy="615200"/>
            </a:xfrm>
            <a:prstGeom prst="downArrow">
              <a:avLst>
                <a:gd name="adj1" fmla="val 50000"/>
                <a:gd name="adj2" fmla="val 108213"/>
              </a:avLst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50" name="Tekstvak 49"/>
          <p:cNvSpPr txBox="1"/>
          <p:nvPr/>
        </p:nvSpPr>
        <p:spPr>
          <a:xfrm>
            <a:off x="683568" y="116632"/>
            <a:ext cx="7876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rgbClr val="0000FF"/>
                </a:solidFill>
              </a:rPr>
              <a:t>Hoe vergroot je jouw cirkel van invloed?</a:t>
            </a:r>
          </a:p>
        </p:txBody>
      </p:sp>
      <p:sp>
        <p:nvSpPr>
          <p:cNvPr id="51" name="Tekstvak 50"/>
          <p:cNvSpPr txBox="1"/>
          <p:nvPr/>
        </p:nvSpPr>
        <p:spPr>
          <a:xfrm>
            <a:off x="5646264" y="5412125"/>
            <a:ext cx="3246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Aan de kant van de oorzaak gaan staan!</a:t>
            </a:r>
          </a:p>
        </p:txBody>
      </p:sp>
      <p:sp>
        <p:nvSpPr>
          <p:cNvPr id="52" name="Tekstvak 51"/>
          <p:cNvSpPr txBox="1"/>
          <p:nvPr/>
        </p:nvSpPr>
        <p:spPr>
          <a:xfrm>
            <a:off x="0" y="5373216"/>
            <a:ext cx="4499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Aan de kant van het gevolg blijven staan.</a:t>
            </a:r>
          </a:p>
        </p:txBody>
      </p:sp>
      <p:sp>
        <p:nvSpPr>
          <p:cNvPr id="53" name="Tekstvak 52"/>
          <p:cNvSpPr txBox="1"/>
          <p:nvPr/>
        </p:nvSpPr>
        <p:spPr>
          <a:xfrm>
            <a:off x="323528" y="764704"/>
            <a:ext cx="2276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>
                <a:solidFill>
                  <a:srgbClr val="0000FF"/>
                </a:solidFill>
              </a:rPr>
              <a:t>Reactief: Waarom ik? </a:t>
            </a:r>
          </a:p>
          <a:p>
            <a:r>
              <a:rPr lang="nl-NL" b="1" i="1" dirty="0">
                <a:solidFill>
                  <a:srgbClr val="0000FF"/>
                </a:solidFill>
              </a:rPr>
              <a:t>De ander moet …..</a:t>
            </a:r>
          </a:p>
        </p:txBody>
      </p:sp>
      <p:sp>
        <p:nvSpPr>
          <p:cNvPr id="54" name="Tekstvak 53"/>
          <p:cNvSpPr txBox="1"/>
          <p:nvPr/>
        </p:nvSpPr>
        <p:spPr>
          <a:xfrm>
            <a:off x="4860032" y="764704"/>
            <a:ext cx="2353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>
                <a:solidFill>
                  <a:srgbClr val="0000FF"/>
                </a:solidFill>
              </a:rPr>
              <a:t>Proactief: Wat kan ik? </a:t>
            </a:r>
          </a:p>
          <a:p>
            <a:r>
              <a:rPr lang="nl-NL" b="1" i="1" dirty="0">
                <a:solidFill>
                  <a:srgbClr val="0000FF"/>
                </a:solidFill>
              </a:rPr>
              <a:t>Ik neem initiatief..</a:t>
            </a:r>
          </a:p>
        </p:txBody>
      </p:sp>
      <p:sp>
        <p:nvSpPr>
          <p:cNvPr id="41" name="Tekstvak 40"/>
          <p:cNvSpPr txBox="1"/>
          <p:nvPr/>
        </p:nvSpPr>
        <p:spPr>
          <a:xfrm>
            <a:off x="611560" y="6381328"/>
            <a:ext cx="8252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Bedenk een situatie waar je meer invloed zou willen hebben.  Schrijf dit op een briefje.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8" grpId="0"/>
      <p:bldP spid="34" grpId="0"/>
      <p:bldP spid="51" grpId="0"/>
      <p:bldP spid="52" grpId="0"/>
      <p:bldP spid="53" grpId="0"/>
      <p:bldP spid="54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5 beste afbeeldingen van Challenge &amp;#39;&amp;#39;initiatief nemen ...">
            <a:extLst>
              <a:ext uri="{FF2B5EF4-FFF2-40B4-BE49-F238E27FC236}">
                <a16:creationId xmlns:a16="http://schemas.microsoft.com/office/drawing/2014/main" id="{F01F90BA-1106-4076-9430-60151C896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-1"/>
            <a:ext cx="3851921" cy="315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788688C-4079-48AE-86E5-743B2683E48B}"/>
              </a:ext>
            </a:extLst>
          </p:cNvPr>
          <p:cNvSpPr txBox="1"/>
          <p:nvPr/>
        </p:nvSpPr>
        <p:spPr>
          <a:xfrm>
            <a:off x="-9415" y="2336567"/>
            <a:ext cx="9144000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2400" dirty="0">
                <a:solidFill>
                  <a:srgbClr val="0000FF"/>
                </a:solidFill>
              </a:rPr>
              <a:t>Kies een situatie die voor jou belangrijk is.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2400" dirty="0">
                <a:solidFill>
                  <a:srgbClr val="0000FF"/>
                </a:solidFill>
              </a:rPr>
              <a:t>Sluit je ogen en leef je in de situatie in.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2400" dirty="0">
                <a:solidFill>
                  <a:srgbClr val="0000FF"/>
                </a:solidFill>
              </a:rPr>
              <a:t>Ga nu bij jezelf na in hoeverre je je slachtoffer voelt.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2400" dirty="0">
                <a:solidFill>
                  <a:srgbClr val="0000FF"/>
                </a:solidFill>
              </a:rPr>
              <a:t>Ga nu ook na in hoeverre je voelt dat je invloed kunt uit oefenen.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2400" dirty="0">
                <a:solidFill>
                  <a:srgbClr val="0000FF"/>
                </a:solidFill>
              </a:rPr>
              <a:t>Kies een plek op de schaal van Oorzaak naar Gevolg overeenkomstig deze keus.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2400" dirty="0">
                <a:solidFill>
                  <a:srgbClr val="0000FF"/>
                </a:solidFill>
              </a:rPr>
              <a:t>Vertel over je situatie en ga na hoe je kunt opschuiven van G naar O.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5BDB387-5F7D-42C1-9AC3-41F47A2A1BFE}"/>
              </a:ext>
            </a:extLst>
          </p:cNvPr>
          <p:cNvSpPr txBox="1"/>
          <p:nvPr/>
        </p:nvSpPr>
        <p:spPr>
          <a:xfrm>
            <a:off x="219967" y="287974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0000FF"/>
                </a:solidFill>
              </a:rPr>
              <a:t>Oefening: Kies jouw plaats in Oorzaak  &lt;- &gt;  Gevolg  </a:t>
            </a:r>
          </a:p>
        </p:txBody>
      </p:sp>
    </p:spTree>
    <p:extLst>
      <p:ext uri="{BB962C8B-B14F-4D97-AF65-F5344CB8AC3E}">
        <p14:creationId xmlns:p14="http://schemas.microsoft.com/office/powerpoint/2010/main" val="397797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86">
            <a:extLst>
              <a:ext uri="{FF2B5EF4-FFF2-40B4-BE49-F238E27FC236}">
                <a16:creationId xmlns:a16="http://schemas.microsoft.com/office/drawing/2014/main" id="{A66F3C5D-AA28-471D-B60F-8796A82836B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974594" y="8084414"/>
            <a:ext cx="5408390" cy="100860"/>
            <a:chOff x="1881" y="5764"/>
            <a:chExt cx="8820" cy="3600"/>
          </a:xfrm>
        </p:grpSpPr>
        <p:sp>
          <p:nvSpPr>
            <p:cNvPr id="3" name="Text Box 1087">
              <a:extLst>
                <a:ext uri="{FF2B5EF4-FFF2-40B4-BE49-F238E27FC236}">
                  <a16:creationId xmlns:a16="http://schemas.microsoft.com/office/drawing/2014/main" id="{EBA437A7-F0BD-46D2-A356-EA3AB1FF10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1" y="5764"/>
              <a:ext cx="8820" cy="3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l-NL" sz="7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O        G</a:t>
              </a:r>
              <a:endParaRPr lang="nl-NL" sz="115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nl-NL" sz="115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nl-NL" sz="115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nl-NL" sz="115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nl-NL" sz="115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nl-NL" sz="115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nl-NL" sz="115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nl-NL" sz="115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nl-NL" sz="115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nl-NL" sz="115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nl-NL" sz="115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nl-NL" sz="115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nl-NL" sz="115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nl-NL" sz="115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nl-NL" sz="115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nl-NL" sz="115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nl-NL" sz="115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nl-NL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Aan de kant van de oorzaak gaan staan</a:t>
              </a:r>
              <a:endParaRPr lang="nl-NL" sz="115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4" name="Line 1088">
              <a:extLst>
                <a:ext uri="{FF2B5EF4-FFF2-40B4-BE49-F238E27FC236}">
                  <a16:creationId xmlns:a16="http://schemas.microsoft.com/office/drawing/2014/main" id="{0A67AFA9-74EC-4EC3-91AF-C48F6D5A53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41" y="6664"/>
              <a:ext cx="2520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AutoShape 1089">
              <a:extLst>
                <a:ext uri="{FF2B5EF4-FFF2-40B4-BE49-F238E27FC236}">
                  <a16:creationId xmlns:a16="http://schemas.microsoft.com/office/drawing/2014/main" id="{DBBDF361-A36C-40F5-B374-A5223C59AA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749613">
              <a:off x="3140" y="7379"/>
              <a:ext cx="5940" cy="1260"/>
            </a:xfrm>
            <a:prstGeom prst="curvedDownArrow">
              <a:avLst>
                <a:gd name="adj1" fmla="val 94286"/>
                <a:gd name="adj2" fmla="val 188571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/>
            </a:p>
          </p:txBody>
        </p:sp>
      </p:grpSp>
      <p:pic>
        <p:nvPicPr>
          <p:cNvPr id="4101" name="Afbeelding 25">
            <a:extLst>
              <a:ext uri="{FF2B5EF4-FFF2-40B4-BE49-F238E27FC236}">
                <a16:creationId xmlns:a16="http://schemas.microsoft.com/office/drawing/2014/main" id="{6BB89BD2-3424-4448-BA58-5F468B944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58" y="155937"/>
            <a:ext cx="399270" cy="98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8FB6E88C-DB55-4C1D-9933-DE5DD67B368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39552" y="835889"/>
            <a:ext cx="764887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F0A892A-7AD1-41FF-9F75-35C10DC73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04" y="440647"/>
            <a:ext cx="49225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Oefening met de Cirkel van invloed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3E31E4D1-30C6-422A-B9D6-5B433ED0A7E3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61476" y="1637944"/>
            <a:ext cx="4999131" cy="410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tweetallen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Bedenkt een situatie, waar jij meer invloed op had willen hebben.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Schrijf het op een briefje.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Geeft dit briefje aan B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 </a:t>
            </a:r>
            <a:r>
              <a:rPr lang="nl-NL" altLang="nl-NL" sz="16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leest en bevraagd A over de situatie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 schrijft mogelijkheden op die A zou kunnen benutten om meer invloed te krijgen.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 geeft het briefje weer aan A terug.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Welke mogelijkheid spreekt A het meest aan?</a:t>
            </a:r>
            <a:r>
              <a:rPr kumimoji="0" lang="nl-NL" altLang="nl-NL" sz="9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nl-NL" altLang="nl-NL" sz="1600" dirty="0">
                <a:solidFill>
                  <a:srgbClr val="0000FF"/>
                </a:solidFill>
                <a:latin typeface="Arial" panose="020B0604020202020204" pitchFamily="34" charset="0"/>
              </a:rPr>
              <a:t>Daarna ruilen A en B</a:t>
            </a:r>
          </a:p>
        </p:txBody>
      </p:sp>
      <p:pic>
        <p:nvPicPr>
          <p:cNvPr id="4107" name="Picture 11" descr="Extra - Gazet van Antwerpen">
            <a:extLst>
              <a:ext uri="{FF2B5EF4-FFF2-40B4-BE49-F238E27FC236}">
                <a16:creationId xmlns:a16="http://schemas.microsoft.com/office/drawing/2014/main" id="{38F35281-98AC-488A-BA52-A96A985F0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937"/>
            <a:ext cx="3240360" cy="244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MRSA: How to Spot and Prevent a Drug-Resistant Staph ...">
            <a:extLst>
              <a:ext uri="{FF2B5EF4-FFF2-40B4-BE49-F238E27FC236}">
                <a16:creationId xmlns:a16="http://schemas.microsoft.com/office/drawing/2014/main" id="{958595BE-29CD-4C0D-9305-E13C09B97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19685"/>
            <a:ext cx="3838383" cy="263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56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9E3BE010-D179-4AB1-B0FE-0A829DCCD694}"/>
              </a:ext>
            </a:extLst>
          </p:cNvPr>
          <p:cNvSpPr txBox="1"/>
          <p:nvPr/>
        </p:nvSpPr>
        <p:spPr>
          <a:xfrm>
            <a:off x="179512" y="140083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nl-NL" b="1" dirty="0">
                <a:solidFill>
                  <a:srgbClr val="FF0000"/>
                </a:solidFill>
              </a:rPr>
              <a:t>Aspect van communicatie </a:t>
            </a:r>
            <a:endParaRPr lang="nl-NL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2386C20-CE46-497D-B6D1-ADFB5C2755F7}"/>
              </a:ext>
            </a:extLst>
          </p:cNvPr>
          <p:cNvSpPr txBox="1"/>
          <p:nvPr/>
        </p:nvSpPr>
        <p:spPr>
          <a:xfrm>
            <a:off x="3203848" y="138615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nl-NL" b="1" dirty="0">
                <a:solidFill>
                  <a:srgbClr val="FF0000"/>
                </a:solidFill>
              </a:rPr>
              <a:t>Kies bij elke vraag  een antwoord A of B, </a:t>
            </a:r>
          </a:p>
          <a:p>
            <a:pPr>
              <a:spcAft>
                <a:spcPts val="0"/>
              </a:spcAft>
            </a:pPr>
            <a:r>
              <a:rPr lang="nl-NL" b="1" dirty="0">
                <a:solidFill>
                  <a:srgbClr val="FF0000"/>
                </a:solidFill>
              </a:rPr>
              <a:t>wat je het meeste aanspreekt.</a:t>
            </a:r>
            <a:endParaRPr lang="nl-NL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C542E97-DF89-48AA-99F4-B6C6D649333C}"/>
              </a:ext>
            </a:extLst>
          </p:cNvPr>
          <p:cNvSpPr txBox="1"/>
          <p:nvPr/>
        </p:nvSpPr>
        <p:spPr>
          <a:xfrm>
            <a:off x="179512" y="220577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nl-NL" dirty="0">
                <a:solidFill>
                  <a:srgbClr val="0000FF"/>
                </a:solidFill>
              </a:rPr>
              <a:t>Waar focus je op? </a:t>
            </a:r>
            <a:endParaRPr lang="nl-NL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E4DE4F3-7706-44F1-8394-41BD1492ACE3}"/>
              </a:ext>
            </a:extLst>
          </p:cNvPr>
          <p:cNvSpPr txBox="1"/>
          <p:nvPr/>
        </p:nvSpPr>
        <p:spPr>
          <a:xfrm>
            <a:off x="2915816" y="2183005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lphaUcPeriod"/>
              <a:tabLst>
                <a:tab pos="315595" algn="l"/>
                <a:tab pos="459105" algn="l"/>
              </a:tabLst>
            </a:pPr>
            <a:r>
              <a:rPr lang="nl-NL">
                <a:solidFill>
                  <a:srgbClr val="0000FF"/>
                </a:solidFill>
              </a:rPr>
              <a:t>Ik ben meestal gericht op 'bereiken'</a:t>
            </a:r>
            <a:endParaRPr lang="nl-NL" sz="2800">
              <a:solidFill>
                <a:srgbClr val="0000FF"/>
              </a:solidFill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eriod"/>
              <a:tabLst>
                <a:tab pos="315595" algn="l"/>
                <a:tab pos="459105" algn="l"/>
              </a:tabLst>
            </a:pPr>
            <a:r>
              <a:rPr lang="nl-NL">
                <a:solidFill>
                  <a:srgbClr val="0000FF"/>
                </a:solidFill>
              </a:rPr>
              <a:t>Ik wil vaak problemen voorkomen, vermijden. </a:t>
            </a:r>
            <a:endParaRPr lang="nl-NL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219988F-BB58-4C82-BDD5-9AB94386AD89}"/>
              </a:ext>
            </a:extLst>
          </p:cNvPr>
          <p:cNvSpPr txBox="1"/>
          <p:nvPr/>
        </p:nvSpPr>
        <p:spPr>
          <a:xfrm>
            <a:off x="8028384" y="2183004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nl-NL">
                <a:solidFill>
                  <a:srgbClr val="0000FF"/>
                </a:solidFill>
              </a:rPr>
              <a:t>1A</a:t>
            </a:r>
            <a:endParaRPr lang="nl-NL" sz="2800">
              <a:solidFill>
                <a:srgbClr val="0000FF"/>
              </a:solidFill>
            </a:endParaRPr>
          </a:p>
          <a:p>
            <a:pPr>
              <a:spcAft>
                <a:spcPts val="0"/>
              </a:spcAft>
            </a:pPr>
            <a:r>
              <a:rPr lang="nl-NL">
                <a:solidFill>
                  <a:srgbClr val="0000FF"/>
                </a:solidFill>
              </a:rPr>
              <a:t>1B</a:t>
            </a:r>
            <a:endParaRPr lang="nl-NL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A909451-DAD1-40E5-958E-8EE2338C59CA}"/>
              </a:ext>
            </a:extLst>
          </p:cNvPr>
          <p:cNvSpPr txBox="1"/>
          <p:nvPr/>
        </p:nvSpPr>
        <p:spPr>
          <a:xfrm>
            <a:off x="179512" y="290578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  <a:tabLst>
                <a:tab pos="270510" algn="l"/>
              </a:tabLst>
            </a:pPr>
            <a:r>
              <a:rPr lang="nl-NL" dirty="0">
                <a:solidFill>
                  <a:srgbClr val="0000FF"/>
                </a:solidFill>
              </a:rPr>
              <a:t>2.  Waar denk je vooral aan? </a:t>
            </a:r>
            <a:endParaRPr lang="nl-NL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F1AEA5F-3FD7-4CE8-85DB-2A783E637E4E}"/>
              </a:ext>
            </a:extLst>
          </p:cNvPr>
          <p:cNvSpPr txBox="1"/>
          <p:nvPr/>
        </p:nvSpPr>
        <p:spPr>
          <a:xfrm>
            <a:off x="2915816" y="2905781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lphaUcPeriod"/>
              <a:tabLst>
                <a:tab pos="315595" algn="l"/>
                <a:tab pos="459105" algn="l"/>
              </a:tabLst>
            </a:pPr>
            <a:r>
              <a:rPr lang="nl-NL" dirty="0">
                <a:solidFill>
                  <a:srgbClr val="0000FF"/>
                </a:solidFill>
              </a:rPr>
              <a:t>Ik denk eerst aan de oplossing van een probleem.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UcPeriod"/>
              <a:tabLst>
                <a:tab pos="315595" algn="l"/>
                <a:tab pos="459105" algn="l"/>
              </a:tabLst>
            </a:pPr>
            <a:r>
              <a:rPr lang="nl-NL" dirty="0">
                <a:solidFill>
                  <a:srgbClr val="0000FF"/>
                </a:solidFill>
              </a:rPr>
              <a:t>Ik denk eerst aan de oorzaak van een probleem.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C43C307-E8B0-4D8D-ACD8-830EAAA05588}"/>
              </a:ext>
            </a:extLst>
          </p:cNvPr>
          <p:cNvSpPr txBox="1"/>
          <p:nvPr/>
        </p:nvSpPr>
        <p:spPr>
          <a:xfrm>
            <a:off x="8028384" y="2905780"/>
            <a:ext cx="504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nl-NL" dirty="0">
                <a:solidFill>
                  <a:srgbClr val="0000FF"/>
                </a:solidFill>
              </a:rPr>
              <a:t>2A</a:t>
            </a:r>
          </a:p>
          <a:p>
            <a:pPr>
              <a:spcAft>
                <a:spcPts val="0"/>
              </a:spcAft>
            </a:pPr>
            <a:endParaRPr lang="nl-NL" sz="2800" dirty="0">
              <a:solidFill>
                <a:srgbClr val="0000FF"/>
              </a:solidFill>
            </a:endParaRPr>
          </a:p>
          <a:p>
            <a:pPr>
              <a:spcAft>
                <a:spcPts val="0"/>
              </a:spcAft>
            </a:pPr>
            <a:r>
              <a:rPr lang="nl-NL" dirty="0">
                <a:solidFill>
                  <a:srgbClr val="0000FF"/>
                </a:solidFill>
              </a:rPr>
              <a:t>2B</a:t>
            </a:r>
            <a:endParaRPr lang="nl-NL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059F9D8-E147-46FA-9B8C-2775CEE280EA}"/>
              </a:ext>
            </a:extLst>
          </p:cNvPr>
          <p:cNvSpPr txBox="1"/>
          <p:nvPr/>
        </p:nvSpPr>
        <p:spPr>
          <a:xfrm>
            <a:off x="179512" y="415198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  <a:tabLst>
                <a:tab pos="270510" algn="l"/>
              </a:tabLst>
            </a:pPr>
            <a:r>
              <a:rPr lang="nl-NL" dirty="0">
                <a:solidFill>
                  <a:srgbClr val="0000FF"/>
                </a:solidFill>
              </a:rPr>
              <a:t>3.  Tegen of samen? </a:t>
            </a:r>
            <a:endParaRPr lang="nl-NL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C3588D9-B712-4636-B71B-9B92FF8C04AB}"/>
              </a:ext>
            </a:extLst>
          </p:cNvPr>
          <p:cNvSpPr txBox="1"/>
          <p:nvPr/>
        </p:nvSpPr>
        <p:spPr>
          <a:xfrm>
            <a:off x="2915816" y="4151983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lphaUcPeriod"/>
              <a:tabLst>
                <a:tab pos="315595" algn="l"/>
                <a:tab pos="459105" algn="l"/>
              </a:tabLst>
            </a:pPr>
            <a:r>
              <a:rPr lang="nl-NL" dirty="0">
                <a:solidFill>
                  <a:srgbClr val="0000FF"/>
                </a:solidFill>
              </a:rPr>
              <a:t>Ik voel de ander tegenover me, ik denk in 'zij, jullie, ieder voor zich' </a:t>
            </a:r>
            <a:endParaRPr lang="nl-NL" sz="2800" dirty="0">
              <a:solidFill>
                <a:srgbClr val="0000FF"/>
              </a:solidFill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UcPeriod"/>
              <a:tabLst>
                <a:tab pos="315595" algn="l"/>
                <a:tab pos="459105" algn="l"/>
              </a:tabLst>
            </a:pPr>
            <a:r>
              <a:rPr lang="nl-NL" dirty="0">
                <a:solidFill>
                  <a:srgbClr val="0000FF"/>
                </a:solidFill>
              </a:rPr>
              <a:t>Ik denk in 'wij en samen',</a:t>
            </a:r>
            <a:endParaRPr lang="nl-NL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1E4EEE2-87BC-4FDB-8043-354D54282F6F}"/>
              </a:ext>
            </a:extLst>
          </p:cNvPr>
          <p:cNvSpPr txBox="1"/>
          <p:nvPr/>
        </p:nvSpPr>
        <p:spPr>
          <a:xfrm>
            <a:off x="8028384" y="4151982"/>
            <a:ext cx="504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nl-NL" dirty="0">
                <a:solidFill>
                  <a:srgbClr val="0000FF"/>
                </a:solidFill>
              </a:rPr>
              <a:t>3A</a:t>
            </a:r>
          </a:p>
          <a:p>
            <a:pPr>
              <a:spcAft>
                <a:spcPts val="0"/>
              </a:spcAft>
            </a:pPr>
            <a:endParaRPr lang="nl-NL" sz="2800" dirty="0">
              <a:solidFill>
                <a:srgbClr val="0000FF"/>
              </a:solidFill>
            </a:endParaRPr>
          </a:p>
          <a:p>
            <a:pPr>
              <a:spcAft>
                <a:spcPts val="0"/>
              </a:spcAft>
            </a:pPr>
            <a:r>
              <a:rPr lang="nl-NL" dirty="0">
                <a:solidFill>
                  <a:srgbClr val="0000FF"/>
                </a:solidFill>
              </a:rPr>
              <a:t>3B</a:t>
            </a:r>
            <a:endParaRPr lang="nl-NL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42CBCA60-07FF-4D39-AC91-43F794F05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0" y="317915"/>
            <a:ext cx="45824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nl-NL" sz="3600" b="1" dirty="0">
                <a:solidFill>
                  <a:srgbClr val="0000FF"/>
                </a:solidFill>
              </a:rPr>
              <a:t>Oorzaak – Gevolg test</a:t>
            </a:r>
          </a:p>
        </p:txBody>
      </p:sp>
      <p:pic>
        <p:nvPicPr>
          <p:cNvPr id="5121" name="Afbeelding 25">
            <a:extLst>
              <a:ext uri="{FF2B5EF4-FFF2-40B4-BE49-F238E27FC236}">
                <a16:creationId xmlns:a16="http://schemas.microsoft.com/office/drawing/2014/main" id="{7ECD2028-1CFA-4001-B5A9-A92D3D5AF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1775"/>
            <a:ext cx="569367" cy="98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40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00FF"/>
                </a:solidFill>
              </a:rPr>
              <a:t>Huiswerk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r>
              <a:rPr lang="nl-NL" dirty="0">
                <a:solidFill>
                  <a:srgbClr val="0000FF"/>
                </a:solidFill>
              </a:rPr>
              <a:t>Maak de Oorzaak Gevolg test in je boek of op de website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457200"/>
            <a:ext cx="9145016" cy="73152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81528" cy="864096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Open Frame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340769"/>
            <a:ext cx="7128792" cy="2592287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Vragen</a:t>
            </a:r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 err="1">
                <a:solidFill>
                  <a:srgbClr val="0000FF"/>
                </a:solidFill>
              </a:rPr>
              <a:t>Gebeurtenissen</a:t>
            </a:r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 err="1">
                <a:solidFill>
                  <a:srgbClr val="0000FF"/>
                </a:solidFill>
              </a:rPr>
              <a:t>Korte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verhalen</a:t>
            </a:r>
            <a:endParaRPr lang="en-US" sz="28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0000FF"/>
                </a:solidFill>
              </a:rPr>
              <a:t>Deel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een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echte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levenservaring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om</a:t>
            </a:r>
            <a:r>
              <a:rPr lang="en-US" sz="2800" dirty="0">
                <a:solidFill>
                  <a:srgbClr val="0000FF"/>
                </a:solidFill>
              </a:rPr>
              <a:t> over </a:t>
            </a:r>
            <a:r>
              <a:rPr lang="en-US" sz="2800" dirty="0" err="1">
                <a:solidFill>
                  <a:srgbClr val="0000FF"/>
                </a:solidFill>
              </a:rPr>
              <a:t>na</a:t>
            </a:r>
            <a:r>
              <a:rPr lang="en-US" sz="2800" dirty="0">
                <a:solidFill>
                  <a:srgbClr val="0000FF"/>
                </a:solidFill>
              </a:rPr>
              <a:t> te </a:t>
            </a:r>
            <a:r>
              <a:rPr lang="en-US" sz="2800" dirty="0" err="1">
                <a:solidFill>
                  <a:srgbClr val="0000FF"/>
                </a:solidFill>
              </a:rPr>
              <a:t>denken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vanuit</a:t>
            </a:r>
            <a:r>
              <a:rPr lang="en-US" sz="2800" dirty="0">
                <a:solidFill>
                  <a:srgbClr val="0000FF"/>
                </a:solidFill>
              </a:rPr>
              <a:t> NLP.</a:t>
            </a:r>
            <a:endParaRPr lang="nl-NL" sz="2800" dirty="0">
              <a:solidFill>
                <a:srgbClr val="0000FF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107232" y="4077072"/>
            <a:ext cx="7497216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i="1" dirty="0" err="1">
                <a:solidFill>
                  <a:srgbClr val="FF0000"/>
                </a:solidFill>
              </a:rPr>
              <a:t>Doel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toepassen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van NLP in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jouw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eigen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werkelijkheid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nl-NL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fbeeldingsresultaat voor vrijheid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1099">
            <a:off x="179512" y="980728"/>
            <a:ext cx="3928070" cy="20705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1580" y="-251440"/>
            <a:ext cx="4690864" cy="1143000"/>
          </a:xfrm>
        </p:spPr>
        <p:txBody>
          <a:bodyPr>
            <a:normAutofit fontScale="90000"/>
          </a:bodyPr>
          <a:lstStyle/>
          <a:p>
            <a:r>
              <a:rPr lang="nl-NL" sz="7200" b="1" dirty="0">
                <a:solidFill>
                  <a:srgbClr val="0000FF"/>
                </a:solidFill>
              </a:rPr>
              <a:t>Waarden</a:t>
            </a:r>
          </a:p>
        </p:txBody>
      </p:sp>
      <p:pic>
        <p:nvPicPr>
          <p:cNvPr id="4" name="Afbeelding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0"/>
            <a:ext cx="3347864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Afbeeldingsresultaat voor gezondheid"/>
          <p:cNvPicPr>
            <a:picLocks noChangeAspect="1" noChangeArrowheads="1"/>
          </p:cNvPicPr>
          <p:nvPr/>
        </p:nvPicPr>
        <p:blipFill>
          <a:blip r:embed="rId4" cstate="print"/>
          <a:srcRect t="28571" b="14286"/>
          <a:stretch>
            <a:fillRect/>
          </a:stretch>
        </p:blipFill>
        <p:spPr bwMode="auto">
          <a:xfrm>
            <a:off x="3615151" y="3212976"/>
            <a:ext cx="5287301" cy="864096"/>
          </a:xfrm>
          <a:prstGeom prst="rect">
            <a:avLst/>
          </a:prstGeom>
          <a:noFill/>
        </p:spPr>
      </p:pic>
      <p:sp>
        <p:nvSpPr>
          <p:cNvPr id="8" name="Tekstvak 7"/>
          <p:cNvSpPr txBox="1"/>
          <p:nvPr/>
        </p:nvSpPr>
        <p:spPr>
          <a:xfrm>
            <a:off x="5796136" y="0"/>
            <a:ext cx="262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verbondenheid</a:t>
            </a:r>
          </a:p>
        </p:txBody>
      </p:sp>
      <p:pic>
        <p:nvPicPr>
          <p:cNvPr id="14342" name="Picture 6" descr="Afbeeldingsresultaat voor moedig mandel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534692"/>
            <a:ext cx="5765032" cy="2323308"/>
          </a:xfrm>
          <a:prstGeom prst="rect">
            <a:avLst/>
          </a:prstGeom>
          <a:noFill/>
        </p:spPr>
      </p:pic>
      <p:pic>
        <p:nvPicPr>
          <p:cNvPr id="14344" name="Picture 8" descr="Afbeeldingsresultaat voor liefde hartj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000500"/>
            <a:ext cx="2857500" cy="2857500"/>
          </a:xfrm>
          <a:prstGeom prst="rect">
            <a:avLst/>
          </a:prstGeom>
          <a:noFill/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65D9E720-35D5-4E57-8ECB-857D79EDCAF1}"/>
              </a:ext>
            </a:extLst>
          </p:cNvPr>
          <p:cNvSpPr/>
          <p:nvPr/>
        </p:nvSpPr>
        <p:spPr>
          <a:xfrm rot="20243577">
            <a:off x="543765" y="2281953"/>
            <a:ext cx="498649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Respect</a:t>
            </a:r>
            <a:endParaRPr lang="nl-NL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excellenceassured.com/wp-content/uploads/2011/08/Screen-shot-2011-08-25-at-08.45.37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475656" y="5733256"/>
            <a:ext cx="5904656" cy="865709"/>
          </a:xfrm>
          <a:prstGeom prst="rect">
            <a:avLst/>
          </a:prstGeom>
          <a:noFill/>
        </p:spPr>
      </p:pic>
      <p:pic>
        <p:nvPicPr>
          <p:cNvPr id="3" name="Picture 2" descr="http://excellenceassured.com/wp-content/uploads/2011/08/Screen-shot-2011-08-25-at-08.45.37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491880" y="1052736"/>
            <a:ext cx="1872208" cy="1512168"/>
          </a:xfrm>
          <a:prstGeom prst="rect">
            <a:avLst/>
          </a:prstGeom>
          <a:solidFill>
            <a:srgbClr val="FF6600"/>
          </a:solidFill>
        </p:spPr>
      </p:pic>
      <p:pic>
        <p:nvPicPr>
          <p:cNvPr id="18" name="Picture 2" descr="http://excellenceassured.com/wp-content/uploads/2011/08/Screen-shot-2011-08-25-at-08.45.37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 t="13731" r="61538" b="62459"/>
          <a:stretch>
            <a:fillRect/>
          </a:stretch>
        </p:blipFill>
        <p:spPr bwMode="auto">
          <a:xfrm>
            <a:off x="3995936" y="1988840"/>
            <a:ext cx="792088" cy="360040"/>
          </a:xfrm>
          <a:prstGeom prst="rect">
            <a:avLst/>
          </a:prstGeom>
          <a:noFill/>
        </p:spPr>
      </p:pic>
      <p:pic>
        <p:nvPicPr>
          <p:cNvPr id="4" name="Picture 2" descr="http://excellenceassured.com/wp-content/uploads/2011/08/Screen-shot-2011-08-25-at-08.45.37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131840" y="2564904"/>
            <a:ext cx="2664296" cy="936104"/>
          </a:xfrm>
          <a:prstGeom prst="rect">
            <a:avLst/>
          </a:prstGeom>
          <a:noFill/>
        </p:spPr>
      </p:pic>
      <p:pic>
        <p:nvPicPr>
          <p:cNvPr id="5" name="Picture 2" descr="http://excellenceassured.com/wp-content/uploads/2011/08/Screen-shot-2011-08-25-at-08.45.37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71800" y="3356992"/>
            <a:ext cx="3456384" cy="864096"/>
          </a:xfrm>
          <a:prstGeom prst="rect">
            <a:avLst/>
          </a:prstGeom>
          <a:noFill/>
        </p:spPr>
      </p:pic>
      <p:pic>
        <p:nvPicPr>
          <p:cNvPr id="6" name="Picture 2" descr="http://excellenceassured.com/wp-content/uploads/2011/08/Screen-shot-2011-08-25-at-08.45.37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339752" y="4149080"/>
            <a:ext cx="4320480" cy="864096"/>
          </a:xfrm>
          <a:prstGeom prst="rect">
            <a:avLst/>
          </a:prstGeom>
          <a:noFill/>
        </p:spPr>
      </p:pic>
      <p:pic>
        <p:nvPicPr>
          <p:cNvPr id="7" name="Picture 2" descr="http://excellenceassured.com/wp-content/uploads/2011/08/Screen-shot-2011-08-25-at-08.45.37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835696" y="5013176"/>
            <a:ext cx="5112568" cy="792088"/>
          </a:xfrm>
          <a:prstGeom prst="rect">
            <a:avLst/>
          </a:prstGeom>
          <a:noFill/>
        </p:spPr>
      </p:pic>
      <p:sp>
        <p:nvSpPr>
          <p:cNvPr id="10" name="Tekstvak 9"/>
          <p:cNvSpPr txBox="1"/>
          <p:nvPr/>
        </p:nvSpPr>
        <p:spPr>
          <a:xfrm>
            <a:off x="6958863" y="5877272"/>
            <a:ext cx="2023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</a:rPr>
              <a:t>Waar</a:t>
            </a:r>
            <a:r>
              <a:rPr lang="en-US" sz="2000" b="1" dirty="0">
                <a:solidFill>
                  <a:srgbClr val="0000FF"/>
                </a:solidFill>
              </a:rPr>
              <a:t>? </a:t>
            </a:r>
            <a:r>
              <a:rPr lang="en-US" sz="2000" b="1" dirty="0" err="1">
                <a:solidFill>
                  <a:srgbClr val="0000FF"/>
                </a:solidFill>
              </a:rPr>
              <a:t>Wanneer</a:t>
            </a:r>
            <a:r>
              <a:rPr lang="en-US" sz="2000" b="1" dirty="0">
                <a:solidFill>
                  <a:srgbClr val="0000FF"/>
                </a:solidFill>
              </a:rPr>
              <a:t>?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742839" y="4941168"/>
            <a:ext cx="1455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</a:rPr>
              <a:t>Wat</a:t>
            </a:r>
            <a:r>
              <a:rPr lang="en-US" sz="2000" b="1" dirty="0">
                <a:solidFill>
                  <a:srgbClr val="0000FF"/>
                </a:solidFill>
              </a:rPr>
              <a:t> doe je?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655021" y="4077072"/>
            <a:ext cx="1816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Hoe? </a:t>
            </a:r>
            <a:r>
              <a:rPr lang="en-US" sz="2000" b="1" dirty="0" err="1">
                <a:solidFill>
                  <a:srgbClr val="0000FF"/>
                </a:solidFill>
              </a:rPr>
              <a:t>Welke</a:t>
            </a:r>
            <a:endParaRPr lang="en-US" sz="2000" b="1" dirty="0">
              <a:solidFill>
                <a:srgbClr val="0000FF"/>
              </a:solidFill>
            </a:endParaRPr>
          </a:p>
          <a:p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vaardigheden</a:t>
            </a:r>
            <a:r>
              <a:rPr lang="en-US" sz="2000" b="1" dirty="0">
                <a:solidFill>
                  <a:srgbClr val="0000FF"/>
                </a:solidFill>
              </a:rPr>
              <a:t>?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6166775" y="3356992"/>
            <a:ext cx="2977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</a:rPr>
              <a:t>Waarom</a:t>
            </a:r>
            <a:r>
              <a:rPr lang="en-US" sz="2000" b="1" dirty="0">
                <a:solidFill>
                  <a:srgbClr val="0000FF"/>
                </a:solidFill>
              </a:rPr>
              <a:t>? </a:t>
            </a:r>
          </a:p>
          <a:p>
            <a:r>
              <a:rPr lang="en-US" sz="2000" b="1" dirty="0" err="1">
                <a:solidFill>
                  <a:srgbClr val="0000FF"/>
                </a:solidFill>
              </a:rPr>
              <a:t>Wat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geloof</a:t>
            </a:r>
            <a:r>
              <a:rPr lang="en-US" sz="2000" b="1" dirty="0">
                <a:solidFill>
                  <a:srgbClr val="0000FF"/>
                </a:solidFill>
              </a:rPr>
              <a:t> je </a:t>
            </a:r>
            <a:r>
              <a:rPr lang="en-US" sz="2000" b="1" dirty="0" err="1">
                <a:solidFill>
                  <a:srgbClr val="0000FF"/>
                </a:solidFill>
              </a:rPr>
              <a:t>dat</a:t>
            </a:r>
            <a:r>
              <a:rPr lang="en-US" sz="2000" b="1" dirty="0">
                <a:solidFill>
                  <a:srgbClr val="0000FF"/>
                </a:solidFill>
              </a:rPr>
              <a:t> je </a:t>
            </a:r>
            <a:r>
              <a:rPr lang="en-US" sz="2000" b="1" dirty="0" err="1">
                <a:solidFill>
                  <a:srgbClr val="0000FF"/>
                </a:solidFill>
              </a:rPr>
              <a:t>kunt</a:t>
            </a:r>
            <a:r>
              <a:rPr lang="en-US" sz="2000" b="1" dirty="0">
                <a:solidFill>
                  <a:srgbClr val="0000FF"/>
                </a:solidFill>
              </a:rPr>
              <a:t>? 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5632997" y="2564904"/>
            <a:ext cx="1444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</a:rPr>
              <a:t>Wie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ben</a:t>
            </a:r>
            <a:r>
              <a:rPr lang="en-US" sz="2000" b="1" dirty="0">
                <a:solidFill>
                  <a:srgbClr val="0000FF"/>
                </a:solidFill>
              </a:rPr>
              <a:t> je?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302679" y="1628800"/>
            <a:ext cx="3266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</a:rPr>
              <a:t>Wat</a:t>
            </a:r>
            <a:r>
              <a:rPr lang="en-US" sz="2000" b="1" dirty="0">
                <a:solidFill>
                  <a:srgbClr val="0000FF"/>
                </a:solidFill>
              </a:rPr>
              <a:t> is het </a:t>
            </a:r>
            <a:r>
              <a:rPr lang="en-US" sz="2000" b="1" dirty="0" err="1">
                <a:solidFill>
                  <a:srgbClr val="0000FF"/>
                </a:solidFill>
              </a:rPr>
              <a:t>meest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belangrijke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 in </a:t>
            </a:r>
            <a:r>
              <a:rPr lang="en-US" sz="2000" b="1" dirty="0" err="1">
                <a:solidFill>
                  <a:srgbClr val="0000FF"/>
                </a:solidFill>
              </a:rPr>
              <a:t>jouw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leven</a:t>
            </a:r>
            <a:r>
              <a:rPr lang="en-US" sz="2000" b="1" dirty="0">
                <a:solidFill>
                  <a:srgbClr val="0000FF"/>
                </a:solidFill>
              </a:rPr>
              <a:t>?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611560" y="332656"/>
            <a:ext cx="843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Op </a:t>
            </a:r>
            <a:r>
              <a:rPr lang="en-US" sz="2800" b="1" dirty="0" err="1">
                <a:solidFill>
                  <a:srgbClr val="0000FF"/>
                </a:solidFill>
              </a:rPr>
              <a:t>welk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Neurologische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Niveau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bevinden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zich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waarden</a:t>
            </a:r>
            <a:r>
              <a:rPr lang="en-US" sz="2800" b="1" dirty="0">
                <a:solidFill>
                  <a:srgbClr val="0000FF"/>
                </a:solidFill>
              </a:rPr>
              <a:t>?</a:t>
            </a:r>
            <a:endParaRPr lang="nl-NL" sz="2000" b="1" dirty="0">
              <a:solidFill>
                <a:srgbClr val="0000FF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991011" y="1988840"/>
            <a:ext cx="869021" cy="36933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Missie</a:t>
            </a:r>
            <a:endParaRPr lang="nl-NL" b="1" dirty="0">
              <a:solidFill>
                <a:srgbClr val="0000FF"/>
              </a:solidFill>
            </a:endParaRPr>
          </a:p>
        </p:txBody>
      </p:sp>
      <p:pic>
        <p:nvPicPr>
          <p:cNvPr id="19" name="Picture 2" descr="http://excellenceassured.com/wp-content/uploads/2011/08/Screen-shot-2011-08-25-at-08.45.37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 r="89189" b="46154"/>
          <a:stretch>
            <a:fillRect/>
          </a:stretch>
        </p:blipFill>
        <p:spPr bwMode="auto">
          <a:xfrm>
            <a:off x="3779912" y="2852936"/>
            <a:ext cx="1368152" cy="288032"/>
          </a:xfrm>
          <a:prstGeom prst="rect">
            <a:avLst/>
          </a:prstGeom>
          <a:noFill/>
        </p:spPr>
      </p:pic>
      <p:pic>
        <p:nvPicPr>
          <p:cNvPr id="20" name="Picture 2" descr="http://excellenceassured.com/wp-content/uploads/2011/08/Screen-shot-2011-08-25-at-08.45.37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r="93750" b="41164"/>
          <a:stretch>
            <a:fillRect/>
          </a:stretch>
        </p:blipFill>
        <p:spPr bwMode="auto">
          <a:xfrm>
            <a:off x="3707904" y="3573016"/>
            <a:ext cx="1512168" cy="360040"/>
          </a:xfrm>
          <a:prstGeom prst="rect">
            <a:avLst/>
          </a:prstGeom>
          <a:noFill/>
        </p:spPr>
      </p:pic>
      <p:pic>
        <p:nvPicPr>
          <p:cNvPr id="21" name="Picture 2" descr="http://excellenceassured.com/wp-content/uploads/2011/08/Screen-shot-2011-08-25-at-08.45.37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</a:blip>
          <a:srcRect r="93333" b="50970"/>
          <a:stretch>
            <a:fillRect/>
          </a:stretch>
        </p:blipFill>
        <p:spPr bwMode="auto">
          <a:xfrm>
            <a:off x="3707904" y="4365104"/>
            <a:ext cx="1656184" cy="279648"/>
          </a:xfrm>
          <a:prstGeom prst="rect">
            <a:avLst/>
          </a:prstGeom>
          <a:noFill/>
        </p:spPr>
      </p:pic>
      <p:pic>
        <p:nvPicPr>
          <p:cNvPr id="22" name="Picture 2" descr="http://excellenceassured.com/wp-content/uploads/2011/08/Screen-shot-2011-08-25-at-08.45.37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 l="11268" r="70422" b="46513"/>
          <a:stretch>
            <a:fillRect/>
          </a:stretch>
        </p:blipFill>
        <p:spPr bwMode="auto">
          <a:xfrm>
            <a:off x="3779912" y="5157192"/>
            <a:ext cx="1440160" cy="279648"/>
          </a:xfrm>
          <a:prstGeom prst="rect">
            <a:avLst/>
          </a:prstGeom>
          <a:noFill/>
        </p:spPr>
      </p:pic>
      <p:pic>
        <p:nvPicPr>
          <p:cNvPr id="23" name="Picture 2" descr="http://excellenceassured.com/wp-content/uploads/2011/08/Screen-shot-2011-08-25-at-08.45.37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9900">
                <a:tint val="45000"/>
                <a:satMod val="400000"/>
              </a:srgbClr>
            </a:duotone>
          </a:blip>
          <a:srcRect l="9756" t="7349" r="67073" b="26108"/>
          <a:stretch>
            <a:fillRect/>
          </a:stretch>
        </p:blipFill>
        <p:spPr bwMode="auto">
          <a:xfrm>
            <a:off x="3779912" y="5949280"/>
            <a:ext cx="1368152" cy="288032"/>
          </a:xfrm>
          <a:prstGeom prst="rect">
            <a:avLst/>
          </a:prstGeom>
          <a:noFill/>
        </p:spPr>
      </p:pic>
      <p:sp>
        <p:nvSpPr>
          <p:cNvPr id="24" name="Tekstvak 23"/>
          <p:cNvSpPr txBox="1"/>
          <p:nvPr/>
        </p:nvSpPr>
        <p:spPr>
          <a:xfrm>
            <a:off x="3862519" y="2780928"/>
            <a:ext cx="107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Identiteit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3563888" y="3356992"/>
            <a:ext cx="18194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Overtuigingen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Waarden</a:t>
            </a:r>
            <a:endParaRPr lang="nl-NL" sz="2000" b="1" dirty="0">
              <a:solidFill>
                <a:srgbClr val="FF0000"/>
              </a:solidFill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3646495" y="4293096"/>
            <a:ext cx="1504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Vaardigheden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3862519" y="5157192"/>
            <a:ext cx="86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Gedrag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3851920" y="5949280"/>
            <a:ext cx="1146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Omgeving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29" name="PIJL-RECHTS 28"/>
          <p:cNvSpPr/>
          <p:nvPr/>
        </p:nvSpPr>
        <p:spPr>
          <a:xfrm>
            <a:off x="0" y="3501008"/>
            <a:ext cx="2915816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7" grpId="0" animBg="1"/>
      <p:bldP spid="25" grpId="0"/>
      <p:bldP spid="26" grpId="0"/>
      <p:bldP spid="28" grpId="0"/>
      <p:bldP spid="27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172" y="-78598"/>
            <a:ext cx="3898776" cy="850106"/>
          </a:xfrm>
        </p:spPr>
        <p:txBody>
          <a:bodyPr>
            <a:noAutofit/>
          </a:bodyPr>
          <a:lstStyle/>
          <a:p>
            <a:r>
              <a:rPr lang="nl-NL" sz="6600" b="1" dirty="0">
                <a:solidFill>
                  <a:srgbClr val="0000FF"/>
                </a:solidFill>
              </a:rPr>
              <a:t>Waarden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496" y="939354"/>
            <a:ext cx="3131840" cy="8640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800" dirty="0">
                <a:solidFill>
                  <a:srgbClr val="0000FF"/>
                </a:solidFill>
              </a:rPr>
              <a:t>Waarden passen niet in een kruiwagen</a:t>
            </a:r>
          </a:p>
        </p:txBody>
      </p:sp>
      <p:pic>
        <p:nvPicPr>
          <p:cNvPr id="4" name="Afbeelding 3" descr="https://www.chds.us/?file&amp;mode=inline&amp;h&amp;w&amp;drm=images%2Fspecial%2Fhsdlblog%2F&amp;f=dov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692697"/>
            <a:ext cx="174398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2186218" cy="211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http://aws.reislogger.nl/west-usa/foto/5689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288" y="4378051"/>
            <a:ext cx="262778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2" descr="http://www.bryanchristiedesign.com/uploadfiles/3920118_running_m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401872"/>
            <a:ext cx="2016224" cy="2456128"/>
          </a:xfrm>
          <a:prstGeom prst="rect">
            <a:avLst/>
          </a:prstGeom>
          <a:noFill/>
        </p:spPr>
      </p:pic>
      <p:pic>
        <p:nvPicPr>
          <p:cNvPr id="68612" name="Picture 4" descr="http://andrewlohhp.files.wordpress.com/2011/07/respec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0"/>
            <a:ext cx="2987824" cy="2255808"/>
          </a:xfrm>
          <a:prstGeom prst="rect">
            <a:avLst/>
          </a:prstGeom>
          <a:noFill/>
        </p:spPr>
      </p:pic>
      <p:pic>
        <p:nvPicPr>
          <p:cNvPr id="68614" name="Picture 6" descr="http://lanetwork.facinghistory.org/wp-content/uploads/2013/05/Jewish-Muslim-Image.jpg"/>
          <p:cNvPicPr>
            <a:picLocks noChangeAspect="1" noChangeArrowheads="1"/>
          </p:cNvPicPr>
          <p:nvPr/>
        </p:nvPicPr>
        <p:blipFill>
          <a:blip r:embed="rId7" cstate="print"/>
          <a:srcRect l="26511" t="9737" r="10828"/>
          <a:stretch>
            <a:fillRect/>
          </a:stretch>
        </p:blipFill>
        <p:spPr bwMode="auto">
          <a:xfrm>
            <a:off x="7271792" y="3068960"/>
            <a:ext cx="1872208" cy="2002515"/>
          </a:xfrm>
          <a:prstGeom prst="rect">
            <a:avLst/>
          </a:prstGeom>
          <a:noFill/>
        </p:spPr>
      </p:pic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35496" y="6165304"/>
            <a:ext cx="3024336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2800" dirty="0">
                <a:solidFill>
                  <a:srgbClr val="0000FF"/>
                </a:solidFill>
              </a:rPr>
              <a:t>Is geld een waarde?</a:t>
            </a:r>
            <a:endParaRPr kumimoji="0" lang="nl-NL" sz="2800" b="0" i="0" u="none" strike="noStrike" kern="1200" cap="none" spc="0" normalizeH="0" baseline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http://www.dev-oek.nl/wp-content/uploads/2011/08/trouwen_op_een_kasteel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66185" y="5242147"/>
            <a:ext cx="3077815" cy="1615853"/>
          </a:xfrm>
          <a:prstGeom prst="rect">
            <a:avLst/>
          </a:prstGeom>
          <a:noFill/>
        </p:spPr>
      </p:pic>
      <p:pic>
        <p:nvPicPr>
          <p:cNvPr id="9220" name="Picture 4" descr="http://www.pknmijdrecht.nl/nl/PICTURES/162_zwo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2348880"/>
            <a:ext cx="2107096" cy="1872208"/>
          </a:xfrm>
          <a:prstGeom prst="rect">
            <a:avLst/>
          </a:prstGeom>
          <a:noFill/>
        </p:spPr>
      </p:pic>
      <p:pic>
        <p:nvPicPr>
          <p:cNvPr id="9222" name="Picture 6" descr="http://1.bp.blogspot.com/-J4qtfvTGaIc/Um5A-RG6EhI/AAAAAAAAAEA/-r2Cx9NzaLI/s1600/dyn008_original_167_176_gif_3393_9020ac3a4c6a4d113ecfb3200a1d2a04.3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0152" y="2348880"/>
            <a:ext cx="1590675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Waarden vormen de ‘</a:t>
            </a:r>
            <a:r>
              <a:rPr lang="nl-NL" b="1" dirty="0" err="1">
                <a:solidFill>
                  <a:srgbClr val="0000FF"/>
                </a:solidFill>
              </a:rPr>
              <a:t>motivators</a:t>
            </a:r>
            <a:r>
              <a:rPr lang="nl-NL" b="1" dirty="0">
                <a:solidFill>
                  <a:srgbClr val="0000FF"/>
                </a:solidFill>
              </a:rPr>
              <a:t>’ van ons leven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3794"/>
            <a:ext cx="8229600" cy="748679"/>
          </a:xfrm>
        </p:spPr>
        <p:txBody>
          <a:bodyPr/>
          <a:lstStyle/>
          <a:p>
            <a:pPr>
              <a:buNone/>
            </a:pPr>
            <a:r>
              <a:rPr lang="nl-NL" dirty="0">
                <a:solidFill>
                  <a:srgbClr val="0000FF"/>
                </a:solidFill>
              </a:rPr>
              <a:t>Waarden geven richting aan ons leven</a:t>
            </a:r>
          </a:p>
        </p:txBody>
      </p:sp>
      <p:pic>
        <p:nvPicPr>
          <p:cNvPr id="5" name="Afbeelding 4" descr="streep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DF8"/>
              </a:clrFrom>
              <a:clrTo>
                <a:srgbClr val="FCFDF8">
                  <a:alpha val="0"/>
                </a:srgbClr>
              </a:clrTo>
            </a:clrChange>
          </a:blip>
          <a:srcRect r="92125" b="84250"/>
          <a:stretch>
            <a:fillRect/>
          </a:stretch>
        </p:blipFill>
        <p:spPr>
          <a:xfrm rot="339260">
            <a:off x="3172947" y="3564378"/>
            <a:ext cx="1899053" cy="1008872"/>
          </a:xfrm>
          <a:prstGeom prst="rect">
            <a:avLst/>
          </a:prstGeom>
        </p:spPr>
      </p:pic>
      <p:sp>
        <p:nvSpPr>
          <p:cNvPr id="27" name="Tekstvak 26"/>
          <p:cNvSpPr txBox="1"/>
          <p:nvPr/>
        </p:nvSpPr>
        <p:spPr>
          <a:xfrm>
            <a:off x="5076056" y="5487615"/>
            <a:ext cx="4102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>
                <a:solidFill>
                  <a:srgbClr val="0000FF"/>
                </a:solidFill>
              </a:rPr>
              <a:t>Overtuigings</a:t>
            </a:r>
            <a:r>
              <a:rPr lang="nl-NL" sz="2400" dirty="0">
                <a:solidFill>
                  <a:srgbClr val="0000FF"/>
                </a:solidFill>
              </a:rPr>
              <a:t>/Waardesysteem 2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251520" y="6309320"/>
            <a:ext cx="4102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>
                <a:solidFill>
                  <a:srgbClr val="0000FF"/>
                </a:solidFill>
              </a:rPr>
              <a:t>Overtuigings</a:t>
            </a:r>
            <a:r>
              <a:rPr lang="nl-NL" sz="2400" dirty="0">
                <a:solidFill>
                  <a:srgbClr val="0000FF"/>
                </a:solidFill>
              </a:rPr>
              <a:t>/Waardesysteem 1</a:t>
            </a:r>
          </a:p>
        </p:txBody>
      </p:sp>
      <p:sp>
        <p:nvSpPr>
          <p:cNvPr id="29" name="Ovaal 28"/>
          <p:cNvSpPr/>
          <p:nvPr/>
        </p:nvSpPr>
        <p:spPr>
          <a:xfrm>
            <a:off x="5508104" y="2780928"/>
            <a:ext cx="1656184" cy="1512168"/>
          </a:xfrm>
          <a:prstGeom prst="ellipse">
            <a:avLst/>
          </a:prstGeom>
          <a:solidFill>
            <a:srgbClr val="71CF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W</a:t>
            </a:r>
            <a:endParaRPr lang="en-US" b="1" dirty="0"/>
          </a:p>
        </p:txBody>
      </p:sp>
      <p:sp>
        <p:nvSpPr>
          <p:cNvPr id="30" name="Ovaal 29"/>
          <p:cNvSpPr/>
          <p:nvPr/>
        </p:nvSpPr>
        <p:spPr>
          <a:xfrm>
            <a:off x="1323256" y="4077072"/>
            <a:ext cx="1656184" cy="1512168"/>
          </a:xfrm>
          <a:prstGeom prst="ellipse">
            <a:avLst/>
          </a:prstGeom>
          <a:solidFill>
            <a:srgbClr val="71CF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W</a:t>
            </a:r>
            <a:endParaRPr lang="en-US" b="1" dirty="0"/>
          </a:p>
        </p:txBody>
      </p:sp>
      <p:grpSp>
        <p:nvGrpSpPr>
          <p:cNvPr id="4" name="Groep 51"/>
          <p:cNvGrpSpPr/>
          <p:nvPr/>
        </p:nvGrpSpPr>
        <p:grpSpPr>
          <a:xfrm>
            <a:off x="611560" y="3429000"/>
            <a:ext cx="3087960" cy="2808312"/>
            <a:chOff x="4796408" y="2132856"/>
            <a:chExt cx="3087960" cy="2808312"/>
          </a:xfrm>
        </p:grpSpPr>
        <p:sp>
          <p:nvSpPr>
            <p:cNvPr id="35" name="Ovaal 34"/>
            <p:cNvSpPr/>
            <p:nvPr/>
          </p:nvSpPr>
          <p:spPr>
            <a:xfrm>
              <a:off x="5076056" y="3933056"/>
              <a:ext cx="711696" cy="648072"/>
            </a:xfrm>
            <a:prstGeom prst="ellipse">
              <a:avLst/>
            </a:prstGeom>
            <a:solidFill>
              <a:srgbClr val="71CF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O</a:t>
              </a:r>
              <a:endParaRPr lang="en-US" sz="1000" b="1" dirty="0"/>
            </a:p>
          </p:txBody>
        </p:sp>
        <p:sp>
          <p:nvSpPr>
            <p:cNvPr id="43" name="Ovaal 42"/>
            <p:cNvSpPr/>
            <p:nvPr/>
          </p:nvSpPr>
          <p:spPr>
            <a:xfrm>
              <a:off x="5668888" y="4293096"/>
              <a:ext cx="711696" cy="648072"/>
            </a:xfrm>
            <a:prstGeom prst="ellipse">
              <a:avLst/>
            </a:prstGeom>
            <a:solidFill>
              <a:srgbClr val="71CF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O</a:t>
              </a:r>
              <a:endParaRPr lang="en-US" sz="1000" b="1" dirty="0"/>
            </a:p>
          </p:txBody>
        </p:sp>
        <p:sp>
          <p:nvSpPr>
            <p:cNvPr id="44" name="Ovaal 43"/>
            <p:cNvSpPr/>
            <p:nvPr/>
          </p:nvSpPr>
          <p:spPr>
            <a:xfrm>
              <a:off x="6380584" y="4221088"/>
              <a:ext cx="711696" cy="648072"/>
            </a:xfrm>
            <a:prstGeom prst="ellipse">
              <a:avLst/>
            </a:prstGeom>
            <a:solidFill>
              <a:srgbClr val="71CF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O</a:t>
              </a:r>
              <a:endParaRPr lang="en-US" sz="1000" b="1" dirty="0"/>
            </a:p>
          </p:txBody>
        </p:sp>
        <p:sp>
          <p:nvSpPr>
            <p:cNvPr id="45" name="Ovaal 44"/>
            <p:cNvSpPr/>
            <p:nvPr/>
          </p:nvSpPr>
          <p:spPr>
            <a:xfrm>
              <a:off x="6956648" y="3789040"/>
              <a:ext cx="711696" cy="648072"/>
            </a:xfrm>
            <a:prstGeom prst="ellipse">
              <a:avLst/>
            </a:prstGeom>
            <a:solidFill>
              <a:srgbClr val="71CF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O</a:t>
              </a:r>
              <a:endParaRPr lang="en-US" sz="1000" b="1" dirty="0"/>
            </a:p>
          </p:txBody>
        </p:sp>
        <p:sp>
          <p:nvSpPr>
            <p:cNvPr id="46" name="Ovaal 45"/>
            <p:cNvSpPr/>
            <p:nvPr/>
          </p:nvSpPr>
          <p:spPr>
            <a:xfrm>
              <a:off x="7172672" y="3140968"/>
              <a:ext cx="711696" cy="648072"/>
            </a:xfrm>
            <a:prstGeom prst="ellipse">
              <a:avLst/>
            </a:prstGeom>
            <a:solidFill>
              <a:srgbClr val="71CF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O</a:t>
              </a:r>
              <a:endParaRPr lang="en-US" sz="1000" b="1" dirty="0"/>
            </a:p>
          </p:txBody>
        </p:sp>
        <p:sp>
          <p:nvSpPr>
            <p:cNvPr id="47" name="Ovaal 46"/>
            <p:cNvSpPr/>
            <p:nvPr/>
          </p:nvSpPr>
          <p:spPr>
            <a:xfrm>
              <a:off x="5444480" y="2204864"/>
              <a:ext cx="711696" cy="648072"/>
            </a:xfrm>
            <a:prstGeom prst="ellipse">
              <a:avLst/>
            </a:prstGeom>
            <a:solidFill>
              <a:srgbClr val="71CF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O</a:t>
              </a:r>
              <a:endParaRPr lang="en-US" sz="1000" b="1" dirty="0"/>
            </a:p>
          </p:txBody>
        </p:sp>
        <p:sp>
          <p:nvSpPr>
            <p:cNvPr id="48" name="Ovaal 47"/>
            <p:cNvSpPr/>
            <p:nvPr/>
          </p:nvSpPr>
          <p:spPr>
            <a:xfrm>
              <a:off x="4796408" y="3356992"/>
              <a:ext cx="711696" cy="648072"/>
            </a:xfrm>
            <a:prstGeom prst="ellipse">
              <a:avLst/>
            </a:prstGeom>
            <a:solidFill>
              <a:srgbClr val="71CF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O</a:t>
              </a:r>
              <a:endParaRPr lang="en-US" sz="1000" b="1" dirty="0"/>
            </a:p>
          </p:txBody>
        </p:sp>
        <p:sp>
          <p:nvSpPr>
            <p:cNvPr id="49" name="Ovaal 48"/>
            <p:cNvSpPr/>
            <p:nvPr/>
          </p:nvSpPr>
          <p:spPr>
            <a:xfrm>
              <a:off x="4940424" y="2708920"/>
              <a:ext cx="711696" cy="648072"/>
            </a:xfrm>
            <a:prstGeom prst="ellipse">
              <a:avLst/>
            </a:prstGeom>
            <a:solidFill>
              <a:srgbClr val="71CF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O</a:t>
              </a:r>
              <a:endParaRPr lang="en-US" sz="1000" b="1" dirty="0"/>
            </a:p>
          </p:txBody>
        </p:sp>
        <p:sp>
          <p:nvSpPr>
            <p:cNvPr id="50" name="Ovaal 49"/>
            <p:cNvSpPr/>
            <p:nvPr/>
          </p:nvSpPr>
          <p:spPr>
            <a:xfrm>
              <a:off x="6884640" y="2492896"/>
              <a:ext cx="711696" cy="648072"/>
            </a:xfrm>
            <a:prstGeom prst="ellipse">
              <a:avLst/>
            </a:prstGeom>
            <a:solidFill>
              <a:srgbClr val="71CF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O</a:t>
              </a:r>
              <a:endParaRPr lang="en-US" sz="1000" b="1" dirty="0"/>
            </a:p>
          </p:txBody>
        </p:sp>
        <p:sp>
          <p:nvSpPr>
            <p:cNvPr id="51" name="Ovaal 50"/>
            <p:cNvSpPr/>
            <p:nvPr/>
          </p:nvSpPr>
          <p:spPr>
            <a:xfrm>
              <a:off x="6164560" y="2132856"/>
              <a:ext cx="711696" cy="648072"/>
            </a:xfrm>
            <a:prstGeom prst="ellipse">
              <a:avLst/>
            </a:prstGeom>
            <a:solidFill>
              <a:srgbClr val="71CF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O</a:t>
              </a:r>
              <a:endParaRPr lang="en-US" sz="1000" b="1" dirty="0"/>
            </a:p>
          </p:txBody>
        </p:sp>
      </p:grpSp>
      <p:grpSp>
        <p:nvGrpSpPr>
          <p:cNvPr id="6" name="Groep 53"/>
          <p:cNvGrpSpPr/>
          <p:nvPr/>
        </p:nvGrpSpPr>
        <p:grpSpPr>
          <a:xfrm>
            <a:off x="4788024" y="2132856"/>
            <a:ext cx="3087960" cy="2808312"/>
            <a:chOff x="4788024" y="2132856"/>
            <a:chExt cx="3087960" cy="2808312"/>
          </a:xfrm>
        </p:grpSpPr>
        <p:grpSp>
          <p:nvGrpSpPr>
            <p:cNvPr id="7" name="Groep 40"/>
            <p:cNvGrpSpPr/>
            <p:nvPr/>
          </p:nvGrpSpPr>
          <p:grpSpPr>
            <a:xfrm>
              <a:off x="4788024" y="2132856"/>
              <a:ext cx="3087960" cy="2808312"/>
              <a:chOff x="4788024" y="2132856"/>
              <a:chExt cx="3087960" cy="2808312"/>
            </a:xfrm>
          </p:grpSpPr>
          <p:sp>
            <p:nvSpPr>
              <p:cNvPr id="31" name="Ovaal 30"/>
              <p:cNvSpPr/>
              <p:nvPr/>
            </p:nvSpPr>
            <p:spPr>
              <a:xfrm>
                <a:off x="5660504" y="4293096"/>
                <a:ext cx="711696" cy="648072"/>
              </a:xfrm>
              <a:prstGeom prst="ellipse">
                <a:avLst/>
              </a:prstGeom>
              <a:solidFill>
                <a:srgbClr val="71CF3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O</a:t>
                </a:r>
                <a:endParaRPr lang="en-US" sz="1000" b="1" dirty="0"/>
              </a:p>
            </p:txBody>
          </p:sp>
          <p:sp>
            <p:nvSpPr>
              <p:cNvPr id="32" name="Ovaal 31"/>
              <p:cNvSpPr/>
              <p:nvPr/>
            </p:nvSpPr>
            <p:spPr>
              <a:xfrm>
                <a:off x="6372200" y="4221088"/>
                <a:ext cx="711696" cy="648072"/>
              </a:xfrm>
              <a:prstGeom prst="ellipse">
                <a:avLst/>
              </a:prstGeom>
              <a:solidFill>
                <a:srgbClr val="71CF3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O</a:t>
                </a:r>
                <a:endParaRPr lang="en-US" sz="1000" b="1" dirty="0"/>
              </a:p>
            </p:txBody>
          </p:sp>
          <p:sp>
            <p:nvSpPr>
              <p:cNvPr id="33" name="Ovaal 32"/>
              <p:cNvSpPr/>
              <p:nvPr/>
            </p:nvSpPr>
            <p:spPr>
              <a:xfrm>
                <a:off x="6948264" y="3789040"/>
                <a:ext cx="711696" cy="648072"/>
              </a:xfrm>
              <a:prstGeom prst="ellipse">
                <a:avLst/>
              </a:prstGeom>
              <a:solidFill>
                <a:srgbClr val="71CF3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O</a:t>
                </a:r>
                <a:endParaRPr lang="en-US" sz="1000" b="1" dirty="0"/>
              </a:p>
            </p:txBody>
          </p:sp>
          <p:sp>
            <p:nvSpPr>
              <p:cNvPr id="34" name="Ovaal 33"/>
              <p:cNvSpPr/>
              <p:nvPr/>
            </p:nvSpPr>
            <p:spPr>
              <a:xfrm>
                <a:off x="7164288" y="3140968"/>
                <a:ext cx="711696" cy="648072"/>
              </a:xfrm>
              <a:prstGeom prst="ellipse">
                <a:avLst/>
              </a:prstGeom>
              <a:solidFill>
                <a:srgbClr val="71CF3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O</a:t>
                </a:r>
                <a:endParaRPr lang="en-US" sz="1000" b="1" dirty="0"/>
              </a:p>
            </p:txBody>
          </p:sp>
          <p:sp>
            <p:nvSpPr>
              <p:cNvPr id="36" name="Ovaal 35"/>
              <p:cNvSpPr/>
              <p:nvPr/>
            </p:nvSpPr>
            <p:spPr>
              <a:xfrm>
                <a:off x="5436096" y="2204864"/>
                <a:ext cx="711696" cy="648072"/>
              </a:xfrm>
              <a:prstGeom prst="ellipse">
                <a:avLst/>
              </a:prstGeom>
              <a:solidFill>
                <a:srgbClr val="71CF3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O</a:t>
                </a:r>
                <a:endParaRPr lang="en-US" sz="1000" b="1" dirty="0"/>
              </a:p>
            </p:txBody>
          </p:sp>
          <p:sp>
            <p:nvSpPr>
              <p:cNvPr id="37" name="Ovaal 36"/>
              <p:cNvSpPr/>
              <p:nvPr/>
            </p:nvSpPr>
            <p:spPr>
              <a:xfrm>
                <a:off x="4788024" y="3356992"/>
                <a:ext cx="711696" cy="648072"/>
              </a:xfrm>
              <a:prstGeom prst="ellipse">
                <a:avLst/>
              </a:prstGeom>
              <a:solidFill>
                <a:srgbClr val="71CF3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O</a:t>
                </a:r>
                <a:endParaRPr lang="en-US" sz="1000" b="1" dirty="0"/>
              </a:p>
            </p:txBody>
          </p:sp>
          <p:sp>
            <p:nvSpPr>
              <p:cNvPr id="38" name="Ovaal 37"/>
              <p:cNvSpPr/>
              <p:nvPr/>
            </p:nvSpPr>
            <p:spPr>
              <a:xfrm>
                <a:off x="4932040" y="2708920"/>
                <a:ext cx="711696" cy="648072"/>
              </a:xfrm>
              <a:prstGeom prst="ellipse">
                <a:avLst/>
              </a:prstGeom>
              <a:solidFill>
                <a:srgbClr val="71CF3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O</a:t>
                </a:r>
                <a:endParaRPr lang="en-US" sz="1000" b="1" dirty="0"/>
              </a:p>
            </p:txBody>
          </p:sp>
          <p:sp>
            <p:nvSpPr>
              <p:cNvPr id="39" name="Ovaal 38"/>
              <p:cNvSpPr/>
              <p:nvPr/>
            </p:nvSpPr>
            <p:spPr>
              <a:xfrm>
                <a:off x="6876256" y="2492896"/>
                <a:ext cx="711696" cy="648072"/>
              </a:xfrm>
              <a:prstGeom prst="ellipse">
                <a:avLst/>
              </a:prstGeom>
              <a:solidFill>
                <a:srgbClr val="71CF3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O</a:t>
                </a:r>
                <a:endParaRPr lang="en-US" sz="1000" b="1" dirty="0"/>
              </a:p>
            </p:txBody>
          </p:sp>
          <p:sp>
            <p:nvSpPr>
              <p:cNvPr id="40" name="Ovaal 39"/>
              <p:cNvSpPr/>
              <p:nvPr/>
            </p:nvSpPr>
            <p:spPr>
              <a:xfrm>
                <a:off x="6156176" y="2132856"/>
                <a:ext cx="711696" cy="648072"/>
              </a:xfrm>
              <a:prstGeom prst="ellipse">
                <a:avLst/>
              </a:prstGeom>
              <a:solidFill>
                <a:srgbClr val="71CF3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O</a:t>
                </a:r>
                <a:endParaRPr lang="en-US" sz="1000" b="1" dirty="0"/>
              </a:p>
            </p:txBody>
          </p:sp>
        </p:grpSp>
        <p:sp>
          <p:nvSpPr>
            <p:cNvPr id="53" name="Ovaal 52"/>
            <p:cNvSpPr/>
            <p:nvPr/>
          </p:nvSpPr>
          <p:spPr>
            <a:xfrm>
              <a:off x="5004048" y="4005064"/>
              <a:ext cx="711696" cy="648072"/>
            </a:xfrm>
            <a:prstGeom prst="ellipse">
              <a:avLst/>
            </a:prstGeom>
            <a:solidFill>
              <a:srgbClr val="71CF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O</a:t>
              </a:r>
              <a:endParaRPr lang="en-US" sz="1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7" grpId="0"/>
      <p:bldP spid="28" grpId="0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98657"/>
            <a:ext cx="8542937" cy="85010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Een  Waarde – </a:t>
            </a:r>
            <a:r>
              <a:rPr lang="nl-NL" b="1" dirty="0" err="1">
                <a:solidFill>
                  <a:srgbClr val="0000FF"/>
                </a:solidFill>
              </a:rPr>
              <a:t>Overtuigings</a:t>
            </a:r>
            <a:r>
              <a:rPr lang="nl-NL" b="1" dirty="0">
                <a:solidFill>
                  <a:srgbClr val="0000FF"/>
                </a:solidFill>
              </a:rPr>
              <a:t> ‘Bloem’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340768"/>
            <a:ext cx="5338936" cy="118072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nl-NL" dirty="0">
                <a:solidFill>
                  <a:srgbClr val="0000FF"/>
                </a:solidFill>
              </a:rPr>
              <a:t>Voorbeeld: </a:t>
            </a:r>
          </a:p>
          <a:p>
            <a:pPr>
              <a:buNone/>
            </a:pPr>
            <a:r>
              <a:rPr lang="nl-NL" dirty="0">
                <a:solidFill>
                  <a:srgbClr val="0000FF"/>
                </a:solidFill>
              </a:rPr>
              <a:t>Voor de Waarde Respect kun je de volgende </a:t>
            </a:r>
            <a:r>
              <a:rPr lang="nl-NL" sz="3600" b="1" dirty="0">
                <a:solidFill>
                  <a:srgbClr val="0000FF"/>
                </a:solidFill>
              </a:rPr>
              <a:t>O</a:t>
            </a:r>
            <a:r>
              <a:rPr lang="nl-NL" dirty="0">
                <a:solidFill>
                  <a:srgbClr val="0000FF"/>
                </a:solidFill>
              </a:rPr>
              <a:t>vertuigingen hebben: </a:t>
            </a:r>
          </a:p>
          <a:p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6910537" y="5523818"/>
            <a:ext cx="248813" cy="425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7</a:t>
            </a:r>
            <a:endParaRPr kumimoji="0" lang="nl-NL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44" name="Oval 4"/>
          <p:cNvSpPr>
            <a:spLocks noChangeArrowheads="1"/>
          </p:cNvSpPr>
          <p:nvPr/>
        </p:nvSpPr>
        <p:spPr bwMode="auto">
          <a:xfrm>
            <a:off x="6487207" y="3329682"/>
            <a:ext cx="1541177" cy="1467470"/>
          </a:xfrm>
          <a:prstGeom prst="ellipse">
            <a:avLst/>
          </a:prstGeom>
          <a:solidFill>
            <a:srgbClr val="FEB6B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48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W</a:t>
            </a:r>
            <a:endParaRPr kumimoji="0" lang="nl-NL" sz="4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6852284" y="4263327"/>
            <a:ext cx="960076" cy="31780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Respect</a:t>
            </a:r>
            <a:endParaRPr kumimoji="0" lang="nl-NL" sz="4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5643054" y="4887865"/>
            <a:ext cx="248813" cy="425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nl-NL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5220072" y="3492051"/>
            <a:ext cx="248813" cy="425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nl-NL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6013347" y="2314193"/>
            <a:ext cx="248813" cy="425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nl-NL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7951161" y="2276872"/>
            <a:ext cx="248813" cy="425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nl-NL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8229246" y="4990871"/>
            <a:ext cx="248813" cy="425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6</a:t>
            </a:r>
            <a:endParaRPr kumimoji="0" lang="nl-NL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8895187" y="3599536"/>
            <a:ext cx="248813" cy="425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endParaRPr kumimoji="0" lang="nl-NL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52" name="Oval 12"/>
          <p:cNvSpPr>
            <a:spLocks noChangeArrowheads="1"/>
          </p:cNvSpPr>
          <p:nvPr/>
        </p:nvSpPr>
        <p:spPr bwMode="auto">
          <a:xfrm>
            <a:off x="5575727" y="3317388"/>
            <a:ext cx="919663" cy="951120"/>
          </a:xfrm>
          <a:prstGeom prst="ellipse">
            <a:avLst/>
          </a:prstGeom>
          <a:solidFill>
            <a:srgbClr val="FFE9E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ts val="600"/>
              </a:spcBef>
            </a:pPr>
            <a:r>
              <a:rPr lang="nl-NL" sz="20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O</a:t>
            </a:r>
            <a:r>
              <a:rPr lang="nl-NL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2</a:t>
            </a:r>
            <a:endParaRPr lang="nl-NL" sz="9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053" name="Oval 13"/>
          <p:cNvSpPr>
            <a:spLocks noChangeArrowheads="1"/>
          </p:cNvSpPr>
          <p:nvPr/>
        </p:nvSpPr>
        <p:spPr bwMode="auto">
          <a:xfrm>
            <a:off x="5733797" y="4266839"/>
            <a:ext cx="919663" cy="951120"/>
          </a:xfrm>
          <a:prstGeom prst="ellipse">
            <a:avLst/>
          </a:prstGeom>
          <a:solidFill>
            <a:srgbClr val="FFE9E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</a:pPr>
            <a:r>
              <a:rPr lang="nl-NL" sz="20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O</a:t>
            </a:r>
            <a:r>
              <a:rPr lang="nl-NL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1</a:t>
            </a:r>
            <a:endParaRPr kumimoji="0" lang="nl-NL" sz="4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54" name="Oval 14"/>
          <p:cNvSpPr>
            <a:spLocks noChangeArrowheads="1"/>
          </p:cNvSpPr>
          <p:nvPr/>
        </p:nvSpPr>
        <p:spPr bwMode="auto">
          <a:xfrm>
            <a:off x="6246059" y="2482885"/>
            <a:ext cx="919663" cy="951120"/>
          </a:xfrm>
          <a:prstGeom prst="ellipse">
            <a:avLst/>
          </a:prstGeom>
          <a:solidFill>
            <a:srgbClr val="FFE9E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24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O</a:t>
            </a:r>
            <a:r>
              <a:rPr lang="nl-NL" sz="20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3</a:t>
            </a:r>
            <a:endParaRPr kumimoji="0" lang="nl-NL" sz="4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55" name="Oval 15"/>
          <p:cNvSpPr>
            <a:spLocks noChangeArrowheads="1"/>
          </p:cNvSpPr>
          <p:nvPr/>
        </p:nvSpPr>
        <p:spPr bwMode="auto">
          <a:xfrm>
            <a:off x="7462316" y="2593356"/>
            <a:ext cx="919663" cy="951120"/>
          </a:xfrm>
          <a:prstGeom prst="ellipse">
            <a:avLst/>
          </a:prstGeom>
          <a:solidFill>
            <a:srgbClr val="FFE9E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24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O</a:t>
            </a:r>
            <a:r>
              <a:rPr lang="nl-NL" sz="20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4</a:t>
            </a:r>
            <a:endParaRPr kumimoji="0" lang="nl-NL" sz="4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56" name="Oval 16"/>
          <p:cNvSpPr>
            <a:spLocks noChangeArrowheads="1"/>
          </p:cNvSpPr>
          <p:nvPr/>
        </p:nvSpPr>
        <p:spPr bwMode="auto">
          <a:xfrm>
            <a:off x="8062394" y="3478615"/>
            <a:ext cx="919663" cy="951120"/>
          </a:xfrm>
          <a:prstGeom prst="ellipse">
            <a:avLst/>
          </a:prstGeom>
          <a:solidFill>
            <a:srgbClr val="FFE9E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24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O</a:t>
            </a:r>
            <a:r>
              <a:rPr lang="nl-NL" sz="20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5</a:t>
            </a:r>
            <a:endParaRPr kumimoji="0" lang="nl-NL" sz="4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57" name="Oval 17"/>
          <p:cNvSpPr>
            <a:spLocks noChangeArrowheads="1"/>
          </p:cNvSpPr>
          <p:nvPr/>
        </p:nvSpPr>
        <p:spPr bwMode="auto">
          <a:xfrm>
            <a:off x="7684784" y="4422096"/>
            <a:ext cx="919663" cy="951120"/>
          </a:xfrm>
          <a:prstGeom prst="ellipse">
            <a:avLst/>
          </a:prstGeom>
          <a:solidFill>
            <a:srgbClr val="FFE9E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24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O</a:t>
            </a:r>
            <a:r>
              <a:rPr lang="nl-NL" sz="20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6</a:t>
            </a:r>
            <a:endParaRPr kumimoji="0" lang="nl-NL" sz="4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58" name="Oval 18"/>
          <p:cNvSpPr>
            <a:spLocks noChangeArrowheads="1"/>
          </p:cNvSpPr>
          <p:nvPr/>
        </p:nvSpPr>
        <p:spPr bwMode="auto">
          <a:xfrm>
            <a:off x="6647087" y="4822179"/>
            <a:ext cx="919663" cy="951120"/>
          </a:xfrm>
          <a:prstGeom prst="ellipse">
            <a:avLst/>
          </a:prstGeom>
          <a:solidFill>
            <a:srgbClr val="FFE9E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O</a:t>
            </a:r>
            <a:r>
              <a:rPr kumimoji="0" lang="nl-NL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7</a:t>
            </a:r>
            <a:endParaRPr kumimoji="0" lang="nl-NL" sz="4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4499992" y="1124744"/>
            <a:ext cx="3600400" cy="707886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00FF"/>
                </a:solidFill>
              </a:rPr>
              <a:t>W</a:t>
            </a:r>
            <a:r>
              <a:rPr lang="nl-NL" sz="2800" dirty="0">
                <a:solidFill>
                  <a:srgbClr val="0000FF"/>
                </a:solidFill>
              </a:rPr>
              <a:t>aarde ‘</a:t>
            </a:r>
            <a:r>
              <a:rPr lang="nl-NL" sz="4000" b="1" dirty="0">
                <a:solidFill>
                  <a:srgbClr val="0000FF"/>
                </a:solidFill>
              </a:rPr>
              <a:t>Respect</a:t>
            </a:r>
            <a:r>
              <a:rPr lang="nl-NL" sz="2800" dirty="0">
                <a:solidFill>
                  <a:srgbClr val="0000FF"/>
                </a:solidFill>
              </a:rPr>
              <a:t>’ </a:t>
            </a:r>
            <a:endParaRPr lang="nl-NL" sz="2800" dirty="0"/>
          </a:p>
        </p:txBody>
      </p:sp>
      <p:sp>
        <p:nvSpPr>
          <p:cNvPr id="21" name="Tijdelijke aanduiding voor inhoud 2"/>
          <p:cNvSpPr txBox="1">
            <a:spLocks/>
          </p:cNvSpPr>
          <p:nvPr/>
        </p:nvSpPr>
        <p:spPr>
          <a:xfrm>
            <a:off x="0" y="3243692"/>
            <a:ext cx="533893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Ik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respecte</a:t>
            </a:r>
            <a:r>
              <a:rPr lang="nl-NL" sz="2400" dirty="0">
                <a:solidFill>
                  <a:srgbClr val="0000FF"/>
                </a:solidFill>
              </a:rPr>
              <a:t>er iedereen v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</a:t>
            </a:r>
            <a:r>
              <a:rPr lang="nl-NL" sz="2400" dirty="0">
                <a:solidFill>
                  <a:srgbClr val="0000FF"/>
                </a:solidFill>
              </a:rPr>
              <a:t>alle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sociale positie</a:t>
            </a:r>
            <a:r>
              <a:rPr lang="nl-NL" sz="2400" dirty="0">
                <a:solidFill>
                  <a:srgbClr val="0000FF"/>
                </a:solidFill>
              </a:rPr>
              <a:t>s.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ijdelijke aanduiding voor inhoud 2"/>
          <p:cNvSpPr txBox="1">
            <a:spLocks/>
          </p:cNvSpPr>
          <p:nvPr/>
        </p:nvSpPr>
        <p:spPr>
          <a:xfrm>
            <a:off x="0" y="4757976"/>
            <a:ext cx="4716016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Ik heb respect voor mensen van alle leeftijden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ijdelijke aanduiding voor inhoud 2"/>
          <p:cNvSpPr txBox="1">
            <a:spLocks/>
          </p:cNvSpPr>
          <p:nvPr/>
        </p:nvSpPr>
        <p:spPr>
          <a:xfrm>
            <a:off x="0" y="2486550"/>
            <a:ext cx="507605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Ik respecteer mensen van een andere cultuur.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ijdelijke aanduiding voor inhoud 2"/>
          <p:cNvSpPr txBox="1">
            <a:spLocks/>
          </p:cNvSpPr>
          <p:nvPr/>
        </p:nvSpPr>
        <p:spPr>
          <a:xfrm>
            <a:off x="-1" y="4072842"/>
            <a:ext cx="5218833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Ik respecteer mijzelf net zo als ik de mensen om mij heen respecteer.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ijdelijke aanduiding voor inhoud 2"/>
          <p:cNvSpPr txBox="1">
            <a:spLocks/>
          </p:cNvSpPr>
          <p:nvPr/>
        </p:nvSpPr>
        <p:spPr>
          <a:xfrm>
            <a:off x="0" y="5445224"/>
            <a:ext cx="442798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Ik respecteer andere religies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ijdelijke aanduiding voor inhoud 2"/>
          <p:cNvSpPr txBox="1">
            <a:spLocks/>
          </p:cNvSpPr>
          <p:nvPr/>
        </p:nvSpPr>
        <p:spPr>
          <a:xfrm>
            <a:off x="0" y="5805264"/>
            <a:ext cx="4104456" cy="394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Ik respecteer dieren.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Rechthoek 26"/>
          <p:cNvSpPr/>
          <p:nvPr/>
        </p:nvSpPr>
        <p:spPr>
          <a:xfrm>
            <a:off x="0" y="6165304"/>
            <a:ext cx="4289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nl-NL" sz="2400" dirty="0">
                <a:solidFill>
                  <a:srgbClr val="0000FF"/>
                </a:solidFill>
              </a:rPr>
              <a:t>7. Ik heb respect voor de natuur.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7043" grpId="0" animBg="1"/>
      <p:bldP spid="87044" grpId="0" animBg="1"/>
      <p:bldP spid="87045" grpId="0" animBg="1"/>
      <p:bldP spid="87046" grpId="0" animBg="1"/>
      <p:bldP spid="87047" grpId="0" animBg="1"/>
      <p:bldP spid="87048" grpId="0" animBg="1"/>
      <p:bldP spid="87049" grpId="0" animBg="1"/>
      <p:bldP spid="87050" grpId="0" animBg="1"/>
      <p:bldP spid="87051" grpId="0" animBg="1"/>
      <p:bldP spid="87052" grpId="0" animBg="1"/>
      <p:bldP spid="87053" grpId="0" animBg="1"/>
      <p:bldP spid="87054" grpId="0" animBg="1"/>
      <p:bldP spid="87055" grpId="0" animBg="1"/>
      <p:bldP spid="87056" grpId="0" animBg="1"/>
      <p:bldP spid="87057" grpId="0" animBg="1"/>
      <p:bldP spid="87058" grpId="0" animBg="1"/>
      <p:bldP spid="20" grpId="0" animBg="1"/>
      <p:bldP spid="21" grpId="0" build="p"/>
      <p:bldP spid="22" grpId="0" build="p"/>
      <p:bldP spid="23" grpId="0" build="p"/>
      <p:bldP spid="24" grpId="0" build="p"/>
      <p:bldP spid="25" grpId="0" build="p"/>
      <p:bldP spid="26" grpId="0" build="p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B28ABD8-5C99-444A-9C26-B99518EB8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47215"/>
            <a:ext cx="5871047" cy="5222501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115475" y="692696"/>
            <a:ext cx="1293944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Cultuur</a:t>
            </a:r>
            <a:endParaRPr lang="nl-NL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11560" y="3790911"/>
            <a:ext cx="1814343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Verwanten</a:t>
            </a:r>
            <a:endParaRPr lang="nl-N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110561" y="2208493"/>
            <a:ext cx="125528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Familie</a:t>
            </a:r>
            <a:endParaRPr lang="nl-N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283827" y="692696"/>
            <a:ext cx="117807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Religie</a:t>
            </a:r>
            <a:endParaRPr lang="nl-NL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010280" y="5694927"/>
            <a:ext cx="191296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Voorouders</a:t>
            </a:r>
            <a:endParaRPr lang="nl-N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7276664" y="5600744"/>
            <a:ext cx="117051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School</a:t>
            </a:r>
            <a:endParaRPr lang="nl-N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7489902" y="4031227"/>
            <a:ext cx="164211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Economie</a:t>
            </a:r>
            <a:endParaRPr lang="nl-N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7388546" y="1633045"/>
            <a:ext cx="99257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Sport</a:t>
            </a:r>
            <a:endParaRPr lang="nl-N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524844" y="2996952"/>
            <a:ext cx="1138453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Media</a:t>
            </a:r>
            <a:endParaRPr lang="nl-N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3804998" y="6381328"/>
            <a:ext cx="97975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Werk</a:t>
            </a:r>
            <a:endParaRPr lang="nl-NL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750107" y="6381328"/>
            <a:ext cx="154183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Vrienden</a:t>
            </a:r>
            <a:endParaRPr lang="nl-NL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432048" y="116632"/>
            <a:ext cx="8748464" cy="648072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Waarden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waar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komen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ze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vandaan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nl-NL" sz="40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1422474" y="1343288"/>
            <a:ext cx="168430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Omgeving</a:t>
            </a:r>
            <a:endParaRPr lang="nl-N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CEA3D46-378D-40E0-9491-2A1F8D565B8A}"/>
              </a:ext>
            </a:extLst>
          </p:cNvPr>
          <p:cNvSpPr txBox="1"/>
          <p:nvPr/>
        </p:nvSpPr>
        <p:spPr>
          <a:xfrm>
            <a:off x="4114203" y="1026861"/>
            <a:ext cx="2016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00FF"/>
                </a:solidFill>
              </a:rPr>
              <a:t>Sociale rechtvaardigheid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1EC7DDF3-237C-4552-99A4-0B2B56AF4D1A}"/>
              </a:ext>
            </a:extLst>
          </p:cNvPr>
          <p:cNvSpPr txBox="1"/>
          <p:nvPr/>
        </p:nvSpPr>
        <p:spPr>
          <a:xfrm>
            <a:off x="4114202" y="2019690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00FF"/>
                </a:solidFill>
              </a:rPr>
              <a:t>Gemeenschap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16D0A872-86AF-4782-987F-DC1168605573}"/>
              </a:ext>
            </a:extLst>
          </p:cNvPr>
          <p:cNvSpPr txBox="1"/>
          <p:nvPr/>
        </p:nvSpPr>
        <p:spPr>
          <a:xfrm>
            <a:off x="4067945" y="3471480"/>
            <a:ext cx="2016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00FF"/>
                </a:solidFill>
              </a:rPr>
              <a:t>Respect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E37FB533-AC51-424A-9245-DE343F29529A}"/>
              </a:ext>
            </a:extLst>
          </p:cNvPr>
          <p:cNvSpPr txBox="1"/>
          <p:nvPr/>
        </p:nvSpPr>
        <p:spPr>
          <a:xfrm>
            <a:off x="4084411" y="4602106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00FF"/>
                </a:solidFill>
              </a:rPr>
              <a:t>Openheid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6AE3237-7583-41DA-84A1-F3EBCCA0933E}"/>
              </a:ext>
            </a:extLst>
          </p:cNvPr>
          <p:cNvSpPr txBox="1"/>
          <p:nvPr/>
        </p:nvSpPr>
        <p:spPr>
          <a:xfrm>
            <a:off x="4067944" y="5651956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00FF"/>
                </a:solidFill>
              </a:rPr>
              <a:t>Samenwerken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189B493F-8686-470E-A9BF-026033B9DFBF}"/>
              </a:ext>
            </a:extLst>
          </p:cNvPr>
          <p:cNvSpPr txBox="1"/>
          <p:nvPr/>
        </p:nvSpPr>
        <p:spPr>
          <a:xfrm rot="18182915">
            <a:off x="2324235" y="2417187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Goedwillendheid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359977C0-A685-4B6A-AB64-1C94308F124B}"/>
              </a:ext>
            </a:extLst>
          </p:cNvPr>
          <p:cNvSpPr txBox="1"/>
          <p:nvPr/>
        </p:nvSpPr>
        <p:spPr>
          <a:xfrm rot="18182915">
            <a:off x="3226763" y="3109930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Inclusiviteit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1C1A8908-C980-4A04-9663-F08F0B195AE3}"/>
              </a:ext>
            </a:extLst>
          </p:cNvPr>
          <p:cNvSpPr txBox="1"/>
          <p:nvPr/>
        </p:nvSpPr>
        <p:spPr>
          <a:xfrm rot="18182915">
            <a:off x="5608680" y="4261721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Leren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30E6DA88-F5B2-40BD-ABC4-00762968B9AE}"/>
              </a:ext>
            </a:extLst>
          </p:cNvPr>
          <p:cNvSpPr txBox="1"/>
          <p:nvPr/>
        </p:nvSpPr>
        <p:spPr>
          <a:xfrm rot="18182915">
            <a:off x="6379598" y="5027723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Creativiteit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DC0924F1-1601-4CD4-9940-3252B2E983CB}"/>
              </a:ext>
            </a:extLst>
          </p:cNvPr>
          <p:cNvSpPr txBox="1"/>
          <p:nvPr/>
        </p:nvSpPr>
        <p:spPr>
          <a:xfrm rot="3258676">
            <a:off x="5977025" y="2557565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9900"/>
                </a:solidFill>
              </a:rPr>
              <a:t>Vieren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F0C6BB08-8DFC-4F15-B61C-71EDAB08B11F}"/>
              </a:ext>
            </a:extLst>
          </p:cNvPr>
          <p:cNvSpPr txBox="1"/>
          <p:nvPr/>
        </p:nvSpPr>
        <p:spPr>
          <a:xfrm rot="3258676">
            <a:off x="5031469" y="3124025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9900"/>
                </a:solidFill>
              </a:rPr>
              <a:t>Diversiteit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8E48CC54-3CBD-4142-AD48-85E0473B0BFD}"/>
              </a:ext>
            </a:extLst>
          </p:cNvPr>
          <p:cNvSpPr txBox="1"/>
          <p:nvPr/>
        </p:nvSpPr>
        <p:spPr>
          <a:xfrm rot="3258676">
            <a:off x="2451686" y="4459554"/>
            <a:ext cx="2409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9900"/>
                </a:solidFill>
              </a:rPr>
              <a:t>Verantwoordelijkheid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77ED8CDA-D543-4DCF-B9F9-649741F65616}"/>
              </a:ext>
            </a:extLst>
          </p:cNvPr>
          <p:cNvSpPr txBox="1"/>
          <p:nvPr/>
        </p:nvSpPr>
        <p:spPr>
          <a:xfrm rot="3258676">
            <a:off x="1678173" y="4762815"/>
            <a:ext cx="2016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9900"/>
                </a:solidFill>
              </a:rPr>
              <a:t>Eerlijkheid en integriteit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4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2226</TotalTime>
  <Words>1412</Words>
  <Application>Microsoft Office PowerPoint</Application>
  <PresentationFormat>Diavoorstelling (4:3)</PresentationFormat>
  <Paragraphs>283</Paragraphs>
  <Slides>24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0" baseType="lpstr">
      <vt:lpstr>Arial</vt:lpstr>
      <vt:lpstr>Brush Script MT</vt:lpstr>
      <vt:lpstr>Calibri</vt:lpstr>
      <vt:lpstr>Cambria</vt:lpstr>
      <vt:lpstr>Times New Roman</vt:lpstr>
      <vt:lpstr>Office-thema</vt:lpstr>
      <vt:lpstr>“Je ongekende vermogens nog beter leren kennen”</vt:lpstr>
      <vt:lpstr>Zonnestraaltjes</vt:lpstr>
      <vt:lpstr>Open Frame</vt:lpstr>
      <vt:lpstr>Waarden</vt:lpstr>
      <vt:lpstr>PowerPoint-presentatie</vt:lpstr>
      <vt:lpstr>Waarden</vt:lpstr>
      <vt:lpstr>Waarden vormen de ‘motivators’ van ons leven</vt:lpstr>
      <vt:lpstr>Een  Waarde – Overtuigings ‘Bloem’</vt:lpstr>
      <vt:lpstr>PowerPoint-presentatie</vt:lpstr>
      <vt:lpstr>PowerPoint-presentatie</vt:lpstr>
      <vt:lpstr>PowerPoint-presentatie</vt:lpstr>
      <vt:lpstr>PowerPoint-presentatie</vt:lpstr>
      <vt:lpstr>Oefening: Het opvragen van waarden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Huiswerk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 jij ‘je ongekende vermogens’ leren kennen?</dc:title>
  <dc:creator>Sytse</dc:creator>
  <cp:lastModifiedBy>sytse tjallingii</cp:lastModifiedBy>
  <cp:revision>98</cp:revision>
  <dcterms:created xsi:type="dcterms:W3CDTF">2015-01-05T14:54:59Z</dcterms:created>
  <dcterms:modified xsi:type="dcterms:W3CDTF">2019-10-15T15:38:01Z</dcterms:modified>
</cp:coreProperties>
</file>