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sldIdLst>
    <p:sldId id="259" r:id="rId2"/>
    <p:sldId id="466" r:id="rId3"/>
    <p:sldId id="321" r:id="rId4"/>
    <p:sldId id="337" r:id="rId5"/>
    <p:sldId id="316" r:id="rId6"/>
    <p:sldId id="468" r:id="rId7"/>
    <p:sldId id="469" r:id="rId8"/>
    <p:sldId id="326" r:id="rId9"/>
    <p:sldId id="327" r:id="rId10"/>
    <p:sldId id="323" r:id="rId11"/>
    <p:sldId id="324" r:id="rId12"/>
    <p:sldId id="325" r:id="rId13"/>
    <p:sldId id="328" r:id="rId14"/>
    <p:sldId id="329" r:id="rId15"/>
    <p:sldId id="330" r:id="rId16"/>
    <p:sldId id="471" r:id="rId17"/>
    <p:sldId id="331" r:id="rId18"/>
    <p:sldId id="332" r:id="rId19"/>
    <p:sldId id="333" r:id="rId20"/>
    <p:sldId id="338" r:id="rId21"/>
    <p:sldId id="334" r:id="rId22"/>
    <p:sldId id="335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07503" y="5088009"/>
            <a:ext cx="8928992" cy="10801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leren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kennen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371600" y="6093296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dirty="0">
                <a:solidFill>
                  <a:srgbClr val="0000FF"/>
                </a:solidFill>
              </a:rPr>
              <a:t>Najaar 2019 Week 3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2B0E2A42-2C7E-48EC-A2EE-837B3571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5839"/>
          <a:stretch/>
        </p:blipFill>
        <p:spPr>
          <a:xfrm>
            <a:off x="1763942" y="6075"/>
            <a:ext cx="5616115" cy="515676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DA01084-C1EA-4B46-906A-D46839F6CE86}"/>
              </a:ext>
            </a:extLst>
          </p:cNvPr>
          <p:cNvSpPr/>
          <p:nvPr/>
        </p:nvSpPr>
        <p:spPr>
          <a:xfrm rot="20961107">
            <a:off x="539552" y="2228185"/>
            <a:ext cx="86044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15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Welkom</a:t>
            </a:r>
            <a:endParaRPr lang="nl-NL" sz="115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824336"/>
            <a:ext cx="3024336" cy="20448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lezen?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luisteren?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schrijven?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doen?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uit te leggen?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5010"/>
            <a:ext cx="3347864" cy="1489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leren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CIMG12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47864" y="44624"/>
            <a:ext cx="5832648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1268760"/>
            <a:ext cx="3347864" cy="1489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Wie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leert het </a:t>
            </a:r>
            <a:r>
              <a:rPr lang="nl-NL" sz="4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meest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5496" y="4840560"/>
            <a:ext cx="2232248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Lezen</a:t>
            </a:r>
            <a:r>
              <a:rPr lang="nl-NL" sz="2800" dirty="0">
                <a:solidFill>
                  <a:srgbClr val="0000FF"/>
                </a:solidFill>
              </a:rPr>
              <a:t> 10%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Luisteren 20%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Schrijven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Doen 80%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Uitleggen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IMG5983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260648"/>
            <a:ext cx="728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“Mislukking bestaat niet alleen feedback”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979712" y="5949280"/>
            <a:ext cx="5162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Geef ik het op of ga ik door?</a:t>
            </a:r>
          </a:p>
        </p:txBody>
      </p:sp>
      <p:pic>
        <p:nvPicPr>
          <p:cNvPr id="6" name="Afbeelding 5" descr="vallen opij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819150"/>
            <a:ext cx="86868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872640" y="46365"/>
            <a:ext cx="693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Gevoelens in het 4 stapsleerproces</a:t>
            </a:r>
            <a:endParaRPr lang="nl-NL" sz="2400" b="1" dirty="0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18762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555776" y="47988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08176" y="235062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2b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449440" y="2492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75369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812360" y="5951021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</a:rPr>
              <a:t>tijd</a:t>
            </a:r>
            <a:endParaRPr lang="nl-NL" b="1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472252" y="2099511"/>
            <a:ext cx="394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 err="1">
                <a:solidFill>
                  <a:srgbClr val="FF0000"/>
                </a:solidFill>
              </a:rPr>
              <a:t>gevoelens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971600" y="1988840"/>
            <a:ext cx="126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44017" y="1988840"/>
            <a:ext cx="15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uitdaging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627784" y="4437112"/>
            <a:ext cx="143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104808" y="1556792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beter gevoel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7037166" y="620688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0000FF"/>
                </a:solidFill>
              </a:rPr>
              <a:t>4 succes ervaring</a:t>
            </a:r>
            <a:endParaRPr lang="nl-NL" sz="1100" b="1">
              <a:solidFill>
                <a:srgbClr val="0000FF"/>
              </a:solidFill>
            </a:endParaRPr>
          </a:p>
        </p:txBody>
      </p:sp>
      <p:sp>
        <p:nvSpPr>
          <p:cNvPr id="26" name="PIJL-LINKS 25"/>
          <p:cNvSpPr/>
          <p:nvPr/>
        </p:nvSpPr>
        <p:spPr>
          <a:xfrm>
            <a:off x="827584" y="4941168"/>
            <a:ext cx="1800200" cy="9361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teleurgesteld stoppen</a:t>
            </a:r>
          </a:p>
        </p:txBody>
      </p:sp>
      <p:pic>
        <p:nvPicPr>
          <p:cNvPr id="1026" name="Picture 2" descr="http://opmaat-eduware.nl/uploadmap/gezichtsuitdrukkingen-_Combineren/Teleurgestel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3" y="5733256"/>
            <a:ext cx="792089" cy="1120702"/>
          </a:xfrm>
          <a:prstGeom prst="rect">
            <a:avLst/>
          </a:prstGeom>
          <a:noFill/>
        </p:spPr>
      </p:pic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images.sodahead.com/polls/0/0/3/8/1/8/5/3/5/935344683_succes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3645024"/>
            <a:ext cx="1728192" cy="1944216"/>
          </a:xfrm>
          <a:prstGeom prst="rect">
            <a:avLst/>
          </a:prstGeom>
          <a:noFill/>
        </p:spPr>
      </p:pic>
      <p:pic>
        <p:nvPicPr>
          <p:cNvPr id="1036" name="Picture 12" descr="http://cdn2-b.examiner.com/sites/default/files/styles/image_content_width/hash/87/68/87681f16d108bfc01e00493c73e7e139.jpg?itok=_FGB6oq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9711" y="1772816"/>
            <a:ext cx="2264289" cy="239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  <p:bldP spid="18" grpId="0"/>
      <p:bldP spid="19" grpId="0"/>
      <p:bldP spid="21" grpId="0"/>
      <p:bldP spid="24" grpId="0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260648"/>
            <a:ext cx="815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>
                <a:solidFill>
                  <a:srgbClr val="0000FF"/>
                </a:solidFill>
              </a:rPr>
              <a:t>Oefening 34 : Mislukking bestaat niet alleen feedback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88032" y="1196752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Een gebeurtenis die je tot nu toe als een mislukking of fout van jezelf hebt beschouwd: ……………………………………………………………………….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1520" y="31229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Welke dingen heb je van deze gebeurtenis geleerd?</a:t>
            </a:r>
          </a:p>
          <a:p>
            <a:r>
              <a:rPr lang="nl-NL" sz="2800" dirty="0">
                <a:solidFill>
                  <a:srgbClr val="0000FF"/>
                </a:solidFill>
              </a:rPr>
              <a:t>……………………………………………………………………………………..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20" y="4779149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In welke situaties zou je dit geleerde in de toekomst kunnen toepassen?</a:t>
            </a:r>
          </a:p>
          <a:p>
            <a:r>
              <a:rPr lang="nl-NL" sz="2800" dirty="0">
                <a:solidFill>
                  <a:srgbClr val="0000FF"/>
                </a:solidFill>
              </a:rPr>
              <a:t>……………………………………………………………………………………..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7544" y="-106190"/>
            <a:ext cx="8352928" cy="18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</a:t>
            </a:r>
            <a:r>
              <a:rPr kumimoji="0" lang="nl-NL" sz="24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ls wat je doet, geen resultaat oplevert, doe dan wat anders.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1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Je kunt ook wel zeggen: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900" b="0" i="1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Als je altijd doet wat je altijd al deed, dan krijg je ook wat je altijd al kreeg.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23528" y="1897664"/>
            <a:ext cx="85324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In welke situatie was je gedrag niet zo functioneel en had het niet helemaal het gewenste resultaat?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Is verandering van dit gedrag welkom?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Bijvoorbeeld: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Als je bij iedere verandering in de weerstand schiet?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(terwijl je juist plezier wilt hebben)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Wat kun je doen?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een andere baan nemen?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verhuizen?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scheiden?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het met humor benaderen, of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bedenken dat de mensen die de verandering willen er een positieve bedoeling mee hebben?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Beschrijf een verandering van je gedrag die nieuw is voor jou.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5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5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5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5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build="p"/>
      <p:bldP spid="6656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4874677"/>
            <a:ext cx="7920880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35. Oefening Denk aan een iemand in je omgeving waarvan je een bepaald soort gedrag zou willen leren</a:t>
            </a: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wie zou je welk gedrag willen leren?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Hoe wil je dat doen?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Het modelleren van succesvolle handelingen leidt tot excellentie. </a:t>
            </a:r>
            <a:endParaRPr lang="nl-NL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120124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Bijzondere mensen als rolmodellen gebruikten.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160479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Als iemand iets goed doet, heeft hij een niveau van onbewuste bekwaamheid bereikt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215685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Hij kan niet gemakkelijk kan uitleggen hoe hij het doet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270892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Je kunt van een bijzonder mens leren door goed te letten op wat hij doet en hoe hij te werk gaat. 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899592" y="3429000"/>
            <a:ext cx="73448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Voorbeelden: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rapport maken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manier van gedragen: sport, overtuigen, zorgen voor, leiding geven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waarden en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overtuigingen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 animBg="1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1268760"/>
            <a:ext cx="3931637" cy="1512168"/>
          </a:xfrm>
          <a:prstGeom prst="rect">
            <a:avLst/>
          </a:prstGeom>
          <a:noFill/>
        </p:spPr>
      </p:pic>
      <p:pic>
        <p:nvPicPr>
          <p:cNvPr id="18438" name="Picture 6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88640"/>
            <a:ext cx="6480720" cy="792088"/>
          </a:xfrm>
          <a:prstGeom prst="rect">
            <a:avLst/>
          </a:prstGeom>
          <a:noFill/>
        </p:spPr>
      </p:pic>
      <p:pic>
        <p:nvPicPr>
          <p:cNvPr id="7" name="Picture 4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2997" y="1268760"/>
            <a:ext cx="3941491" cy="1440160"/>
          </a:xfrm>
          <a:prstGeom prst="rect">
            <a:avLst/>
          </a:prstGeom>
          <a:noFill/>
        </p:spPr>
      </p:pic>
      <p:pic>
        <p:nvPicPr>
          <p:cNvPr id="8" name="Picture 4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4437112"/>
            <a:ext cx="4512501" cy="1440160"/>
          </a:xfrm>
          <a:prstGeom prst="rect">
            <a:avLst/>
          </a:prstGeom>
          <a:noFill/>
        </p:spPr>
      </p:pic>
      <p:sp>
        <p:nvSpPr>
          <p:cNvPr id="9" name="PIJL-OMLAAG 8"/>
          <p:cNvSpPr/>
          <p:nvPr/>
        </p:nvSpPr>
        <p:spPr>
          <a:xfrm rot="19334506">
            <a:off x="2455826" y="2981882"/>
            <a:ext cx="576064" cy="1296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>
            <a:off x="4211960" y="1540528"/>
            <a:ext cx="576064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3271856">
            <a:off x="7401405" y="2872602"/>
            <a:ext cx="576064" cy="1373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67544" y="2854677"/>
            <a:ext cx="1653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Dromer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419872" y="5949280"/>
            <a:ext cx="307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Doener, Realist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557758" y="2636912"/>
            <a:ext cx="3445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Coach, </a:t>
            </a:r>
          </a:p>
          <a:p>
            <a:r>
              <a:rPr lang="nl-NL" sz="3600" b="1" dirty="0">
                <a:solidFill>
                  <a:srgbClr val="0000FF"/>
                </a:solidFill>
              </a:rPr>
              <a:t>Positieve Criticus</a:t>
            </a:r>
          </a:p>
        </p:txBody>
      </p:sp>
      <p:pic>
        <p:nvPicPr>
          <p:cNvPr id="18440" name="Picture 8" descr="http://contentequalsmoney.com/wp-content/uploads/2013/07/mickey-mouse1-221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8429" y="4149080"/>
            <a:ext cx="1995571" cy="2708920"/>
          </a:xfrm>
          <a:prstGeom prst="rect">
            <a:avLst/>
          </a:prstGeom>
          <a:noFill/>
        </p:spPr>
      </p:pic>
      <p:pic>
        <p:nvPicPr>
          <p:cNvPr id="18442" name="Picture 10" descr="http://fairlanguages.com/wp-content/uploads/2012/08/disney-640x3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000500"/>
            <a:ext cx="2172072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tart78.nl/start78/frames/fotogal/imag02/bu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32856"/>
            <a:ext cx="4800533" cy="3600400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8/86/Driver_Dave_Marshall_The_Friendly_Bus_Driv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7587" y="764704"/>
            <a:ext cx="3726413" cy="4968552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5496" y="188640"/>
            <a:ext cx="4932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Oorzaak </a:t>
            </a:r>
            <a:r>
              <a:rPr lang="nl-NL" sz="4800" b="1" dirty="0">
                <a:solidFill>
                  <a:srgbClr val="0000FF"/>
                </a:solidFill>
                <a:sym typeface="Wingdings" pitchFamily="2" charset="2"/>
              </a:rPr>
              <a:t> Gevolg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5877272"/>
            <a:ext cx="350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in de bus?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07904" y="5879013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Of ….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85490" y="5879013"/>
            <a:ext cx="351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het stuur?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13589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ih0.redbubble.net/image.69460577.3190/ap,550x550,12x16,1,transparent,t.u1.png"/>
          <p:cNvPicPr>
            <a:picLocks noChangeAspect="1" noChangeArrowheads="1"/>
          </p:cNvPicPr>
          <p:nvPr/>
        </p:nvPicPr>
        <p:blipFill>
          <a:blip r:embed="rId2" cstate="print"/>
          <a:srcRect l="9404" t="12394" r="10055" b="13247"/>
          <a:stretch>
            <a:fillRect/>
          </a:stretch>
        </p:blipFill>
        <p:spPr bwMode="auto">
          <a:xfrm>
            <a:off x="5508104" y="116632"/>
            <a:ext cx="3168352" cy="3888432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18864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Isaac Newton (1642-1727) </a:t>
            </a:r>
          </a:p>
          <a:p>
            <a:r>
              <a:rPr lang="nl-NL" dirty="0">
                <a:solidFill>
                  <a:srgbClr val="0000FF"/>
                </a:solidFill>
              </a:rPr>
              <a:t>Grondlegger van het </a:t>
            </a:r>
            <a:r>
              <a:rPr lang="nl-NL" dirty="0" err="1">
                <a:solidFill>
                  <a:srgbClr val="0000FF"/>
                </a:solidFill>
              </a:rPr>
              <a:t>Oorzaak-Gevolg-model</a:t>
            </a:r>
            <a:r>
              <a:rPr lang="nl-NL" dirty="0">
                <a:solidFill>
                  <a:srgbClr val="0000FF"/>
                </a:solidFill>
              </a:rPr>
              <a:t>. 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Het verhaal gaat dat hij op een dag onder een appelboom lag toen er een appel op zijn hoofd viel. Misschien zou ieder ander dit een toevalligheid noemen.</a:t>
            </a:r>
          </a:p>
          <a:p>
            <a:r>
              <a:rPr lang="nl-NL" dirty="0">
                <a:solidFill>
                  <a:srgbClr val="0000FF"/>
                </a:solidFill>
              </a:rPr>
              <a:t>Newton bleef er over nadenken en stelde zich de vraag: "Als ik dit voorval nou eens ernstig neem! Wat is de oorzaak van het vallen?" 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Zo ontdekte hij de zwaartekracht</a:t>
            </a:r>
          </a:p>
        </p:txBody>
      </p:sp>
      <p:pic>
        <p:nvPicPr>
          <p:cNvPr id="5" name="Afbeelding 4" descr="oorzaak gevol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25144"/>
            <a:ext cx="8964488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38"/>
          <p:cNvGrpSpPr/>
          <p:nvPr/>
        </p:nvGrpSpPr>
        <p:grpSpPr>
          <a:xfrm>
            <a:off x="395536" y="1268760"/>
            <a:ext cx="4176464" cy="3816424"/>
            <a:chOff x="323528" y="2276872"/>
            <a:chExt cx="4176464" cy="3816424"/>
          </a:xfrm>
        </p:grpSpPr>
        <p:grpSp>
          <p:nvGrpSpPr>
            <p:cNvPr id="3" name="Groep 36"/>
            <p:cNvGrpSpPr/>
            <p:nvPr/>
          </p:nvGrpSpPr>
          <p:grpSpPr>
            <a:xfrm>
              <a:off x="323528" y="2276872"/>
              <a:ext cx="4176464" cy="3816424"/>
              <a:chOff x="395536" y="2276872"/>
              <a:chExt cx="4176464" cy="3816424"/>
            </a:xfrm>
          </p:grpSpPr>
          <p:pic>
            <p:nvPicPr>
              <p:cNvPr id="17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95536" y="2276872"/>
                <a:ext cx="4176464" cy="3816424"/>
              </a:xfrm>
              <a:prstGeom prst="rect">
                <a:avLst/>
              </a:prstGeom>
              <a:noFill/>
            </p:spPr>
          </p:pic>
          <p:grpSp>
            <p:nvGrpSpPr>
              <p:cNvPr id="4" name="Groep 34"/>
              <p:cNvGrpSpPr/>
              <p:nvPr/>
            </p:nvGrpSpPr>
            <p:grpSpPr>
              <a:xfrm>
                <a:off x="1066768" y="3140968"/>
                <a:ext cx="2785152" cy="2304256"/>
                <a:chOff x="947176" y="2380109"/>
                <a:chExt cx="2713144" cy="2153953"/>
              </a:xfrm>
            </p:grpSpPr>
            <p:sp>
              <p:nvSpPr>
                <p:cNvPr id="13" name="Vrije vorm 12"/>
                <p:cNvSpPr/>
                <p:nvPr/>
              </p:nvSpPr>
              <p:spPr>
                <a:xfrm>
                  <a:off x="2843808" y="263691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Vrije vorm 13"/>
                <p:cNvSpPr/>
                <p:nvPr/>
              </p:nvSpPr>
              <p:spPr>
                <a:xfrm>
                  <a:off x="2627784" y="3861048"/>
                  <a:ext cx="734538" cy="673014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Vrije vorm 14"/>
                <p:cNvSpPr/>
                <p:nvPr/>
              </p:nvSpPr>
              <p:spPr>
                <a:xfrm>
                  <a:off x="1019184" y="371703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" name="Vrije vorm 15"/>
                <p:cNvSpPr/>
                <p:nvPr/>
              </p:nvSpPr>
              <p:spPr>
                <a:xfrm>
                  <a:off x="947176" y="2380109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6" name="Tekstvak 35"/>
              <p:cNvSpPr txBox="1"/>
              <p:nvPr/>
            </p:nvSpPr>
            <p:spPr>
              <a:xfrm>
                <a:off x="1907704" y="3861048"/>
                <a:ext cx="1008112" cy="584775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8" name="Tekstvak 37"/>
            <p:cNvSpPr txBox="1"/>
            <p:nvPr/>
          </p:nvSpPr>
          <p:spPr>
            <a:xfrm>
              <a:off x="1187624" y="2852936"/>
              <a:ext cx="2376264" cy="584775"/>
            </a:xfrm>
            <a:prstGeom prst="rect">
              <a:avLst/>
            </a:prstGeom>
            <a:solidFill>
              <a:srgbClr val="FFFF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1259632" y="14847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907704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solidFill>
                  <a:srgbClr val="0000FF"/>
                </a:solidFill>
              </a:rPr>
              <a:t>Cirkel van Invloed</a:t>
            </a:r>
          </a:p>
        </p:txBody>
      </p:sp>
      <p:grpSp>
        <p:nvGrpSpPr>
          <p:cNvPr id="5" name="Groep 19"/>
          <p:cNvGrpSpPr/>
          <p:nvPr/>
        </p:nvGrpSpPr>
        <p:grpSpPr>
          <a:xfrm>
            <a:off x="899592" y="2564904"/>
            <a:ext cx="2664296" cy="1800200"/>
            <a:chOff x="1204202" y="2761591"/>
            <a:chExt cx="2561490" cy="1693884"/>
          </a:xfrm>
        </p:grpSpPr>
        <p:sp>
          <p:nvSpPr>
            <p:cNvPr id="21" name="PIJL-OMLAAG 20"/>
            <p:cNvSpPr/>
            <p:nvPr/>
          </p:nvSpPr>
          <p:spPr>
            <a:xfrm rot="3011942">
              <a:off x="3233908" y="2535999"/>
              <a:ext cx="288032" cy="775537"/>
            </a:xfrm>
            <a:prstGeom prst="downArrow">
              <a:avLst>
                <a:gd name="adj1" fmla="val 50000"/>
                <a:gd name="adj2" fmla="val 8403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PIJL-OMLAAG 21"/>
            <p:cNvSpPr/>
            <p:nvPr/>
          </p:nvSpPr>
          <p:spPr>
            <a:xfrm rot="8001710">
              <a:off x="3022150" y="3857883"/>
              <a:ext cx="353928" cy="841255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PIJL-OMLAAG 22"/>
            <p:cNvSpPr/>
            <p:nvPr/>
          </p:nvSpPr>
          <p:spPr>
            <a:xfrm rot="3399086" flipV="1">
              <a:off x="1463726" y="3740086"/>
              <a:ext cx="398945" cy="760700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-OMLAAG 23"/>
            <p:cNvSpPr/>
            <p:nvPr/>
          </p:nvSpPr>
          <p:spPr>
            <a:xfrm rot="18322875">
              <a:off x="1440041" y="2525752"/>
              <a:ext cx="304986" cy="776664"/>
            </a:xfrm>
            <a:prstGeom prst="downArrow">
              <a:avLst>
                <a:gd name="adj1" fmla="val 50000"/>
                <a:gd name="adj2" fmla="val 8814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" name="Groep 48"/>
          <p:cNvGrpSpPr/>
          <p:nvPr/>
        </p:nvGrpSpPr>
        <p:grpSpPr>
          <a:xfrm>
            <a:off x="4820755" y="1267939"/>
            <a:ext cx="4215741" cy="3889253"/>
            <a:chOff x="4716016" y="1484784"/>
            <a:chExt cx="4215741" cy="3889253"/>
          </a:xfrm>
        </p:grpSpPr>
        <p:grpSp>
          <p:nvGrpSpPr>
            <p:cNvPr id="7" name="Groep 41"/>
            <p:cNvGrpSpPr/>
            <p:nvPr/>
          </p:nvGrpSpPr>
          <p:grpSpPr>
            <a:xfrm>
              <a:off x="4716016" y="1484784"/>
              <a:ext cx="4215741" cy="3889253"/>
              <a:chOff x="4716016" y="1483963"/>
              <a:chExt cx="4215741" cy="3889253"/>
            </a:xfrm>
          </p:grpSpPr>
          <p:pic>
            <p:nvPicPr>
              <p:cNvPr id="26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716016" y="1483963"/>
                <a:ext cx="4215741" cy="3889253"/>
              </a:xfrm>
              <a:prstGeom prst="rect">
                <a:avLst/>
              </a:prstGeom>
              <a:noFill/>
            </p:spPr>
          </p:pic>
          <p:sp>
            <p:nvSpPr>
              <p:cNvPr id="27" name="Tekstvak 26"/>
              <p:cNvSpPr txBox="1"/>
              <p:nvPr/>
            </p:nvSpPr>
            <p:spPr>
              <a:xfrm>
                <a:off x="5652121" y="2060848"/>
                <a:ext cx="2448272" cy="338554"/>
              </a:xfrm>
              <a:prstGeom prst="rect">
                <a:avLst/>
              </a:prstGeom>
              <a:solidFill>
                <a:srgbClr val="FFFF9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6012161" y="3214717"/>
                <a:ext cx="1728191" cy="646331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" name="Groep 47"/>
            <p:cNvGrpSpPr/>
            <p:nvPr/>
          </p:nvGrpSpPr>
          <p:grpSpPr>
            <a:xfrm>
              <a:off x="5364088" y="2492896"/>
              <a:ext cx="2952328" cy="2376264"/>
              <a:chOff x="5364088" y="2492896"/>
              <a:chExt cx="2952328" cy="2376264"/>
            </a:xfrm>
          </p:grpSpPr>
          <p:sp>
            <p:nvSpPr>
              <p:cNvPr id="44" name="Vrije vorm 43"/>
              <p:cNvSpPr/>
              <p:nvPr/>
            </p:nvSpPr>
            <p:spPr>
              <a:xfrm>
                <a:off x="7668344" y="2492897"/>
                <a:ext cx="648072" cy="720080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44"/>
              <p:cNvSpPr/>
              <p:nvPr/>
            </p:nvSpPr>
            <p:spPr>
              <a:xfrm>
                <a:off x="7524328" y="4293096"/>
                <a:ext cx="648072" cy="576064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45"/>
              <p:cNvSpPr/>
              <p:nvPr/>
            </p:nvSpPr>
            <p:spPr>
              <a:xfrm>
                <a:off x="5364088" y="4077072"/>
                <a:ext cx="720080" cy="792088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46"/>
              <p:cNvSpPr/>
              <p:nvPr/>
            </p:nvSpPr>
            <p:spPr>
              <a:xfrm>
                <a:off x="5364088" y="2492896"/>
                <a:ext cx="648072" cy="648072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8" name="Tekstvak 27"/>
          <p:cNvSpPr txBox="1"/>
          <p:nvPr/>
        </p:nvSpPr>
        <p:spPr>
          <a:xfrm>
            <a:off x="6156176" y="285293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0000FF"/>
                </a:solidFill>
              </a:rPr>
              <a:t>Cirkel van Invloed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6012160" y="14847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grpSp>
        <p:nvGrpSpPr>
          <p:cNvPr id="9" name="Groep 28"/>
          <p:cNvGrpSpPr/>
          <p:nvPr/>
        </p:nvGrpSpPr>
        <p:grpSpPr>
          <a:xfrm>
            <a:off x="5364088" y="2646756"/>
            <a:ext cx="2736304" cy="2150396"/>
            <a:chOff x="5479111" y="2768691"/>
            <a:chExt cx="2665652" cy="2006380"/>
          </a:xfrm>
        </p:grpSpPr>
        <p:sp>
          <p:nvSpPr>
            <p:cNvPr id="30" name="PIJL-OMLAAG 29"/>
            <p:cNvSpPr/>
            <p:nvPr/>
          </p:nvSpPr>
          <p:spPr>
            <a:xfrm rot="13836086">
              <a:off x="7783565" y="2695525"/>
              <a:ext cx="288032" cy="434364"/>
            </a:xfrm>
            <a:prstGeom prst="downArrow">
              <a:avLst>
                <a:gd name="adj1" fmla="val 50000"/>
                <a:gd name="adj2" fmla="val 9403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-OMLAAG 30"/>
            <p:cNvSpPr/>
            <p:nvPr/>
          </p:nvSpPr>
          <p:spPr>
            <a:xfrm rot="18275902">
              <a:off x="7650036" y="4260693"/>
              <a:ext cx="330705" cy="560080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PIJL-OMLAAG 31"/>
            <p:cNvSpPr/>
            <p:nvPr/>
          </p:nvSpPr>
          <p:spPr>
            <a:xfrm rot="13028475" flipV="1">
              <a:off x="5757088" y="4212455"/>
              <a:ext cx="398945" cy="562616"/>
            </a:xfrm>
            <a:prstGeom prst="downArrow">
              <a:avLst>
                <a:gd name="adj1" fmla="val 50000"/>
                <a:gd name="adj2" fmla="val 5751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PIJL-OMLAAG 32"/>
            <p:cNvSpPr/>
            <p:nvPr/>
          </p:nvSpPr>
          <p:spPr>
            <a:xfrm rot="6595966">
              <a:off x="5634218" y="2679337"/>
              <a:ext cx="304986" cy="615200"/>
            </a:xfrm>
            <a:prstGeom prst="downArrow">
              <a:avLst>
                <a:gd name="adj1" fmla="val 50000"/>
                <a:gd name="adj2" fmla="val 10821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Tekstvak 49"/>
          <p:cNvSpPr txBox="1"/>
          <p:nvPr/>
        </p:nvSpPr>
        <p:spPr>
          <a:xfrm>
            <a:off x="683568" y="116632"/>
            <a:ext cx="7876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Hoe vergroot je jouw cirkel van invloed?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5646264" y="5412125"/>
            <a:ext cx="324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de oorzaak gaan staan!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0" y="5373216"/>
            <a:ext cx="449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het gevolg blijven staan.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323528" y="764704"/>
            <a:ext cx="2276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Reactief: Waarom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De ander moet …..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860032" y="764704"/>
            <a:ext cx="2353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Proactief: Wat kan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Ik neem initiatief..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611560" y="6381328"/>
            <a:ext cx="825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Bedenk een situatie waar je meer invloed zou willen hebben.  Schrijf dit op een briefje.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4" grpId="0"/>
      <p:bldP spid="51" grpId="0"/>
      <p:bldP spid="52" grpId="0"/>
      <p:bldP spid="53" grpId="0"/>
      <p:bldP spid="54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Huiswerk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Leer om je zelf en anderen complimenten op gedragsniveau te geven. Welke uitwerking heeft dat?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Maak de Oorzaak Gevolg test in je boek of op de website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Open Frame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Vragen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Gebeurtenissen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Korte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verhalen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Deel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echte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levenservaring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denken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vanuit</a:t>
            </a:r>
            <a:r>
              <a:rPr lang="en-US" dirty="0">
                <a:solidFill>
                  <a:srgbClr val="0000FF"/>
                </a:solidFill>
              </a:rPr>
              <a:t> NLP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D689D66A-54DB-471A-9C51-0EF066CECCB1}"/>
              </a:ext>
            </a:extLst>
          </p:cNvPr>
          <p:cNvGrpSpPr/>
          <p:nvPr/>
        </p:nvGrpSpPr>
        <p:grpSpPr>
          <a:xfrm>
            <a:off x="539552" y="764704"/>
            <a:ext cx="8424935" cy="1584176"/>
            <a:chOff x="351465" y="1082844"/>
            <a:chExt cx="8424935" cy="1584176"/>
          </a:xfrm>
        </p:grpSpPr>
        <p:pic>
          <p:nvPicPr>
            <p:cNvPr id="8" name="Picture 2" descr="Logische niveaus van Bateson | NHL Hogeschool | Pinterest ...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40000"/>
            </a:blip>
            <a:srcRect l="17812" t="16800" r="17389" b="61569"/>
            <a:stretch>
              <a:fillRect/>
            </a:stretch>
          </p:blipFill>
          <p:spPr bwMode="auto">
            <a:xfrm>
              <a:off x="351465" y="1082844"/>
              <a:ext cx="8424935" cy="1584176"/>
            </a:xfrm>
            <a:prstGeom prst="rect">
              <a:avLst/>
            </a:prstGeom>
            <a:noFill/>
          </p:spPr>
        </p:pic>
        <p:sp>
          <p:nvSpPr>
            <p:cNvPr id="9" name="Parallellogram 8">
              <a:extLst>
                <a:ext uri="{FF2B5EF4-FFF2-40B4-BE49-F238E27FC236}">
                  <a16:creationId xmlns:a16="http://schemas.microsoft.com/office/drawing/2014/main" id="{238DFB08-FC93-4972-93C9-DFD853D1CB43}"/>
                </a:ext>
              </a:extLst>
            </p:cNvPr>
            <p:cNvSpPr/>
            <p:nvPr/>
          </p:nvSpPr>
          <p:spPr>
            <a:xfrm>
              <a:off x="1830429" y="1988542"/>
              <a:ext cx="1656184" cy="36004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Parallellogram 10">
              <a:extLst>
                <a:ext uri="{FF2B5EF4-FFF2-40B4-BE49-F238E27FC236}">
                  <a16:creationId xmlns:a16="http://schemas.microsoft.com/office/drawing/2014/main" id="{ADFD2F0D-F8D3-4D20-8F84-89E9C339A1C8}"/>
                </a:ext>
              </a:extLst>
            </p:cNvPr>
            <p:cNvSpPr/>
            <p:nvPr/>
          </p:nvSpPr>
          <p:spPr>
            <a:xfrm flipV="1">
              <a:off x="4786307" y="1914760"/>
              <a:ext cx="2805427" cy="561797"/>
            </a:xfrm>
            <a:prstGeom prst="parallelogram">
              <a:avLst>
                <a:gd name="adj" fmla="val 716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43010" name="Picture 2" descr="Logische niveaus van Bateson | NHL Hogeschool | Pinterest ...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7812" t="85626" r="17389"/>
          <a:stretch>
            <a:fillRect/>
          </a:stretch>
        </p:blipFill>
        <p:spPr bwMode="auto">
          <a:xfrm>
            <a:off x="539552" y="5805264"/>
            <a:ext cx="8424935" cy="105273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763688" y="116632"/>
            <a:ext cx="6009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Neurologische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Niveaus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Logische niveaus van Bateson | NHL Hogeschool | Pinterest ...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7812" t="71861" r="17389" b="14374"/>
          <a:stretch>
            <a:fillRect/>
          </a:stretch>
        </p:blipFill>
        <p:spPr bwMode="auto">
          <a:xfrm>
            <a:off x="539552" y="4797152"/>
            <a:ext cx="8424935" cy="1008112"/>
          </a:xfrm>
          <a:prstGeom prst="rect">
            <a:avLst/>
          </a:prstGeom>
          <a:noFill/>
        </p:spPr>
      </p:pic>
      <p:pic>
        <p:nvPicPr>
          <p:cNvPr id="5" name="Picture 2" descr="Logische niveaus van Bateson | NHL Hogeschool | Pinterest ...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7812" t="61045" r="17389" b="27156"/>
          <a:stretch>
            <a:fillRect/>
          </a:stretch>
        </p:blipFill>
        <p:spPr bwMode="auto">
          <a:xfrm>
            <a:off x="527667" y="4005064"/>
            <a:ext cx="8424935" cy="864096"/>
          </a:xfrm>
          <a:prstGeom prst="rect">
            <a:avLst/>
          </a:prstGeom>
          <a:noFill/>
        </p:spPr>
      </p:pic>
      <p:pic>
        <p:nvPicPr>
          <p:cNvPr id="6" name="Picture 2" descr="Logische niveaus van Bateson | NHL Hogeschool | Pinterest ...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7812" t="49246" r="17389" b="38955"/>
          <a:stretch>
            <a:fillRect/>
          </a:stretch>
        </p:blipFill>
        <p:spPr bwMode="auto">
          <a:xfrm>
            <a:off x="539552" y="3140968"/>
            <a:ext cx="8424935" cy="864096"/>
          </a:xfrm>
          <a:prstGeom prst="rect">
            <a:avLst/>
          </a:prstGeom>
          <a:noFill/>
        </p:spPr>
      </p:pic>
      <p:pic>
        <p:nvPicPr>
          <p:cNvPr id="7" name="Picture 2" descr="Logische niveaus van Bateson | NHL Hogeschool | Pinterest ...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7812" t="37447" r="17389" b="50754"/>
          <a:stretch>
            <a:fillRect/>
          </a:stretch>
        </p:blipFill>
        <p:spPr bwMode="auto">
          <a:xfrm>
            <a:off x="551437" y="2284868"/>
            <a:ext cx="8424935" cy="864096"/>
          </a:xfrm>
          <a:prstGeom prst="rect">
            <a:avLst/>
          </a:prstGeom>
          <a:noFill/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1F8C1F7-AF2B-470B-BA98-908FC048A118}"/>
              </a:ext>
            </a:extLst>
          </p:cNvPr>
          <p:cNvSpPr/>
          <p:nvPr/>
        </p:nvSpPr>
        <p:spPr>
          <a:xfrm>
            <a:off x="2015715" y="1435877"/>
            <a:ext cx="1141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E1DB0B6-4DF9-4EEF-8670-631FCFF78612}"/>
              </a:ext>
            </a:extLst>
          </p:cNvPr>
          <p:cNvSpPr/>
          <p:nvPr/>
        </p:nvSpPr>
        <p:spPr>
          <a:xfrm>
            <a:off x="373430" y="4975731"/>
            <a:ext cx="1255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Gedrag</a:t>
            </a:r>
            <a:endParaRPr lang="nl-NL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Parallellogram 17">
            <a:extLst>
              <a:ext uri="{FF2B5EF4-FFF2-40B4-BE49-F238E27FC236}">
                <a16:creationId xmlns:a16="http://schemas.microsoft.com/office/drawing/2014/main" id="{E2C403C3-2AA7-4560-8E24-C62D3DBAAA0B}"/>
              </a:ext>
            </a:extLst>
          </p:cNvPr>
          <p:cNvSpPr/>
          <p:nvPr/>
        </p:nvSpPr>
        <p:spPr>
          <a:xfrm>
            <a:off x="1919230" y="2574800"/>
            <a:ext cx="1656184" cy="3600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DB64983-3AE0-41B3-BC4D-A4B69C2C2FF5}"/>
              </a:ext>
            </a:extLst>
          </p:cNvPr>
          <p:cNvSpPr/>
          <p:nvPr/>
        </p:nvSpPr>
        <p:spPr>
          <a:xfrm>
            <a:off x="2015715" y="2473214"/>
            <a:ext cx="15715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Identiteit</a:t>
            </a:r>
            <a:endParaRPr lang="nl-NL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Parallellogram 18">
            <a:extLst>
              <a:ext uri="{FF2B5EF4-FFF2-40B4-BE49-F238E27FC236}">
                <a16:creationId xmlns:a16="http://schemas.microsoft.com/office/drawing/2014/main" id="{4C165891-D638-42A8-A3C4-581B54F828AE}"/>
              </a:ext>
            </a:extLst>
          </p:cNvPr>
          <p:cNvSpPr/>
          <p:nvPr/>
        </p:nvSpPr>
        <p:spPr>
          <a:xfrm>
            <a:off x="1547664" y="3406598"/>
            <a:ext cx="1986614" cy="3600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B3AF1AC-08B5-4423-852C-A0D5072B993B}"/>
              </a:ext>
            </a:extLst>
          </p:cNvPr>
          <p:cNvSpPr/>
          <p:nvPr/>
        </p:nvSpPr>
        <p:spPr>
          <a:xfrm>
            <a:off x="614559" y="3108972"/>
            <a:ext cx="22982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Overtuigingen</a:t>
            </a:r>
          </a:p>
          <a:p>
            <a:pPr algn="ctr"/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Waarden</a:t>
            </a:r>
          </a:p>
        </p:txBody>
      </p:sp>
      <p:sp>
        <p:nvSpPr>
          <p:cNvPr id="20" name="Parallellogram 19">
            <a:extLst>
              <a:ext uri="{FF2B5EF4-FFF2-40B4-BE49-F238E27FC236}">
                <a16:creationId xmlns:a16="http://schemas.microsoft.com/office/drawing/2014/main" id="{63D1B2E0-9848-4D7D-81D7-4473FD2D027A}"/>
              </a:ext>
            </a:extLst>
          </p:cNvPr>
          <p:cNvSpPr/>
          <p:nvPr/>
        </p:nvSpPr>
        <p:spPr>
          <a:xfrm>
            <a:off x="1547664" y="4311377"/>
            <a:ext cx="1986532" cy="3600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34604A1-630F-49D9-A383-AF673E567C76}"/>
              </a:ext>
            </a:extLst>
          </p:cNvPr>
          <p:cNvSpPr/>
          <p:nvPr/>
        </p:nvSpPr>
        <p:spPr>
          <a:xfrm>
            <a:off x="614559" y="4202657"/>
            <a:ext cx="22459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Vaardigheden</a:t>
            </a:r>
            <a:endParaRPr lang="nl-NL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Parallellogram 20">
            <a:extLst>
              <a:ext uri="{FF2B5EF4-FFF2-40B4-BE49-F238E27FC236}">
                <a16:creationId xmlns:a16="http://schemas.microsoft.com/office/drawing/2014/main" id="{6CE555DF-B5EA-492C-824C-FDEB58EB8D7E}"/>
              </a:ext>
            </a:extLst>
          </p:cNvPr>
          <p:cNvSpPr/>
          <p:nvPr/>
        </p:nvSpPr>
        <p:spPr>
          <a:xfrm>
            <a:off x="1973415" y="5138911"/>
            <a:ext cx="1656184" cy="3600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arallellogram 21">
            <a:extLst>
              <a:ext uri="{FF2B5EF4-FFF2-40B4-BE49-F238E27FC236}">
                <a16:creationId xmlns:a16="http://schemas.microsoft.com/office/drawing/2014/main" id="{DA8F5237-4EE6-4490-A239-44D4EE12938B}"/>
              </a:ext>
            </a:extLst>
          </p:cNvPr>
          <p:cNvSpPr/>
          <p:nvPr/>
        </p:nvSpPr>
        <p:spPr>
          <a:xfrm>
            <a:off x="1187622" y="6011722"/>
            <a:ext cx="2232249" cy="3600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2FA228B-169B-4B02-B80C-DA89475E2284}"/>
              </a:ext>
            </a:extLst>
          </p:cNvPr>
          <p:cNvSpPr/>
          <p:nvPr/>
        </p:nvSpPr>
        <p:spPr>
          <a:xfrm>
            <a:off x="28645" y="5849877"/>
            <a:ext cx="1684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Omgeving</a:t>
            </a:r>
            <a:endParaRPr lang="nl-NL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01C64A-BFAA-44F3-9E57-E7D416D3AF60}"/>
              </a:ext>
            </a:extLst>
          </p:cNvPr>
          <p:cNvSpPr txBox="1"/>
          <p:nvPr/>
        </p:nvSpPr>
        <p:spPr>
          <a:xfrm>
            <a:off x="5481614" y="1620039"/>
            <a:ext cx="28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radley Hand ITC" panose="03070402050302030203" pitchFamily="66" charset="0"/>
              </a:rPr>
              <a:t>Waar sta ik voor?</a:t>
            </a:r>
          </a:p>
        </p:txBody>
      </p:sp>
      <p:sp>
        <p:nvSpPr>
          <p:cNvPr id="29" name="Parallellogram 28">
            <a:extLst>
              <a:ext uri="{FF2B5EF4-FFF2-40B4-BE49-F238E27FC236}">
                <a16:creationId xmlns:a16="http://schemas.microsoft.com/office/drawing/2014/main" id="{D4F57889-8D86-4567-A511-E0DDA841C414}"/>
              </a:ext>
            </a:extLst>
          </p:cNvPr>
          <p:cNvSpPr/>
          <p:nvPr/>
        </p:nvSpPr>
        <p:spPr>
          <a:xfrm flipV="1">
            <a:off x="5188185" y="2608085"/>
            <a:ext cx="1940100" cy="326424"/>
          </a:xfrm>
          <a:prstGeom prst="parallelogram">
            <a:avLst>
              <a:gd name="adj" fmla="val 78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F480CAA-D9F5-4C44-80D6-F98515A24575}"/>
              </a:ext>
            </a:extLst>
          </p:cNvPr>
          <p:cNvSpPr txBox="1"/>
          <p:nvPr/>
        </p:nvSpPr>
        <p:spPr>
          <a:xfrm>
            <a:off x="5481614" y="2576073"/>
            <a:ext cx="28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radley Hand ITC" panose="03070402050302030203" pitchFamily="66" charset="0"/>
              </a:rPr>
              <a:t>Wie ben ik?</a:t>
            </a:r>
          </a:p>
        </p:txBody>
      </p:sp>
      <p:sp>
        <p:nvSpPr>
          <p:cNvPr id="31" name="Parallellogram 30">
            <a:extLst>
              <a:ext uri="{FF2B5EF4-FFF2-40B4-BE49-F238E27FC236}">
                <a16:creationId xmlns:a16="http://schemas.microsoft.com/office/drawing/2014/main" id="{F0576AC3-CA96-46BF-8866-28F448F54FF5}"/>
              </a:ext>
            </a:extLst>
          </p:cNvPr>
          <p:cNvSpPr/>
          <p:nvPr/>
        </p:nvSpPr>
        <p:spPr>
          <a:xfrm flipV="1">
            <a:off x="5452707" y="6024314"/>
            <a:ext cx="1940100" cy="326424"/>
          </a:xfrm>
          <a:prstGeom prst="parallelogram">
            <a:avLst>
              <a:gd name="adj" fmla="val 78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arallellogram 31">
            <a:extLst>
              <a:ext uri="{FF2B5EF4-FFF2-40B4-BE49-F238E27FC236}">
                <a16:creationId xmlns:a16="http://schemas.microsoft.com/office/drawing/2014/main" id="{2910F08F-7EB8-40EA-B8F3-951CC9936068}"/>
              </a:ext>
            </a:extLst>
          </p:cNvPr>
          <p:cNvSpPr/>
          <p:nvPr/>
        </p:nvSpPr>
        <p:spPr>
          <a:xfrm flipV="1">
            <a:off x="5205589" y="5174000"/>
            <a:ext cx="1940100" cy="326424"/>
          </a:xfrm>
          <a:prstGeom prst="parallelogram">
            <a:avLst>
              <a:gd name="adj" fmla="val 78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arallellogram 32">
            <a:extLst>
              <a:ext uri="{FF2B5EF4-FFF2-40B4-BE49-F238E27FC236}">
                <a16:creationId xmlns:a16="http://schemas.microsoft.com/office/drawing/2014/main" id="{818BA3BB-AE92-4989-8C41-2FE9C2158877}"/>
              </a:ext>
            </a:extLst>
          </p:cNvPr>
          <p:cNvSpPr/>
          <p:nvPr/>
        </p:nvSpPr>
        <p:spPr>
          <a:xfrm flipV="1">
            <a:off x="5004048" y="4256434"/>
            <a:ext cx="1940100" cy="326424"/>
          </a:xfrm>
          <a:prstGeom prst="parallelogram">
            <a:avLst>
              <a:gd name="adj" fmla="val 78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arallellogram 33">
            <a:extLst>
              <a:ext uri="{FF2B5EF4-FFF2-40B4-BE49-F238E27FC236}">
                <a16:creationId xmlns:a16="http://schemas.microsoft.com/office/drawing/2014/main" id="{8FBC6C97-2D55-4A7F-BF7F-822A85E7BB59}"/>
              </a:ext>
            </a:extLst>
          </p:cNvPr>
          <p:cNvSpPr/>
          <p:nvPr/>
        </p:nvSpPr>
        <p:spPr>
          <a:xfrm flipV="1">
            <a:off x="5261136" y="3230326"/>
            <a:ext cx="1986614" cy="683375"/>
          </a:xfrm>
          <a:prstGeom prst="parallelogram">
            <a:avLst>
              <a:gd name="adj" fmla="val 25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316525E-B684-4FA1-9ED3-037F6BFD600E}"/>
              </a:ext>
            </a:extLst>
          </p:cNvPr>
          <p:cNvSpPr txBox="1"/>
          <p:nvPr/>
        </p:nvSpPr>
        <p:spPr>
          <a:xfrm>
            <a:off x="5452650" y="3203698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radley Hand ITC" panose="03070402050302030203" pitchFamily="66" charset="0"/>
              </a:rPr>
              <a:t>Wat geloof ik? </a:t>
            </a:r>
          </a:p>
          <a:p>
            <a:r>
              <a:rPr lang="nl-NL" sz="2400" b="1" dirty="0">
                <a:latin typeface="Bradley Hand ITC" panose="03070402050302030203" pitchFamily="66" charset="0"/>
              </a:rPr>
              <a:t>Wat vind ik belangrijk?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F18FF4F-B169-42F6-A7FC-C1D812BBF0D0}"/>
              </a:ext>
            </a:extLst>
          </p:cNvPr>
          <p:cNvSpPr txBox="1"/>
          <p:nvPr/>
        </p:nvSpPr>
        <p:spPr>
          <a:xfrm>
            <a:off x="5463541" y="4191471"/>
            <a:ext cx="28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radley Hand ITC" panose="03070402050302030203" pitchFamily="66" charset="0"/>
              </a:rPr>
              <a:t>Wat kan ik?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4EBA8F2-D831-43BF-B435-509B127E6C95}"/>
              </a:ext>
            </a:extLst>
          </p:cNvPr>
          <p:cNvSpPr txBox="1"/>
          <p:nvPr/>
        </p:nvSpPr>
        <p:spPr>
          <a:xfrm>
            <a:off x="5463542" y="5127575"/>
            <a:ext cx="197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radley Hand ITC" panose="03070402050302030203" pitchFamily="66" charset="0"/>
              </a:rPr>
              <a:t>Wat doe ik?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16DDFBC-541C-4513-9B77-C601588F0301}"/>
              </a:ext>
            </a:extLst>
          </p:cNvPr>
          <p:cNvSpPr txBox="1"/>
          <p:nvPr/>
        </p:nvSpPr>
        <p:spPr>
          <a:xfrm>
            <a:off x="5463541" y="6053605"/>
            <a:ext cx="218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radley Hand ITC" panose="03070402050302030203" pitchFamily="66" charset="0"/>
              </a:rPr>
              <a:t>Waar ben ik?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3" grpId="0"/>
      <p:bldP spid="14" grpId="0"/>
      <p:bldP spid="15" grpId="0"/>
      <p:bldP spid="17" grpId="0"/>
      <p:bldP spid="12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>
                <a:solidFill>
                  <a:srgbClr val="0000FF"/>
                </a:solidFill>
              </a:rPr>
              <a:t>Je wereldmodel in caroussel ontdekken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568" y="1420724"/>
            <a:ext cx="3705524" cy="3384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dirty="0">
                <a:solidFill>
                  <a:srgbClr val="0000FF"/>
                </a:solidFill>
              </a:rPr>
              <a:t>In tweetallen. </a:t>
            </a:r>
          </a:p>
          <a:p>
            <a:pPr marL="0" indent="0">
              <a:buNone/>
            </a:pPr>
            <a:r>
              <a:rPr lang="nl-NL" sz="3400" dirty="0">
                <a:solidFill>
                  <a:srgbClr val="0000FF"/>
                </a:solidFill>
              </a:rPr>
              <a:t>Tegenover elkaar zitten.</a:t>
            </a:r>
          </a:p>
          <a:p>
            <a:pPr marL="0" indent="0">
              <a:buNone/>
            </a:pPr>
            <a:r>
              <a:rPr lang="nl-NL" sz="3400" dirty="0">
                <a:solidFill>
                  <a:srgbClr val="0000FF"/>
                </a:solidFill>
              </a:rPr>
              <a:t>A begint met ‘</a:t>
            </a:r>
            <a:r>
              <a:rPr lang="nl-NL" sz="3400" b="1" dirty="0">
                <a:solidFill>
                  <a:srgbClr val="0000FF"/>
                </a:solidFill>
              </a:rPr>
              <a:t>omgeving’ </a:t>
            </a:r>
            <a:r>
              <a:rPr lang="nl-NL" sz="3400" dirty="0">
                <a:solidFill>
                  <a:srgbClr val="0000FF"/>
                </a:solidFill>
              </a:rPr>
              <a:t>te (zie blz 32) lezen en schrijft B’s antwoorden op in handboek van B.. </a:t>
            </a:r>
          </a:p>
          <a:p>
            <a:pPr marL="0" indent="0">
              <a:buNone/>
            </a:pPr>
            <a:r>
              <a:rPr lang="nl-NL" sz="3400" dirty="0">
                <a:solidFill>
                  <a:srgbClr val="0000FF"/>
                </a:solidFill>
              </a:rPr>
              <a:t>2 minuten</a:t>
            </a:r>
          </a:p>
          <a:p>
            <a:pPr marL="0" indent="0">
              <a:buNone/>
            </a:pPr>
            <a:r>
              <a:rPr lang="nl-NL" sz="3400" dirty="0">
                <a:solidFill>
                  <a:srgbClr val="0000FF"/>
                </a:solidFill>
              </a:rPr>
              <a:t>A en B draaien de rollen om. </a:t>
            </a:r>
          </a:p>
          <a:p>
            <a:pPr marL="0" indent="0">
              <a:buNone/>
            </a:pPr>
            <a:r>
              <a:rPr lang="nl-NL" sz="3400" dirty="0">
                <a:solidFill>
                  <a:srgbClr val="0000FF"/>
                </a:solidFill>
              </a:rPr>
              <a:t>B schrijft in het boek van A.</a:t>
            </a:r>
            <a:endParaRPr lang="nl-NL" dirty="0">
              <a:solidFill>
                <a:srgbClr val="0000FF"/>
              </a:solidFill>
            </a:endParaRP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6CAB6E88-446A-44D5-A553-49263AEC1570}"/>
              </a:ext>
            </a:extLst>
          </p:cNvPr>
          <p:cNvGrpSpPr/>
          <p:nvPr/>
        </p:nvGrpSpPr>
        <p:grpSpPr>
          <a:xfrm>
            <a:off x="4060370" y="1386407"/>
            <a:ext cx="5098415" cy="5134610"/>
            <a:chOff x="37924" y="879470"/>
            <a:chExt cx="5098415" cy="5134610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A905FB38-7229-4E80-B228-140B2712B57C}"/>
                </a:ext>
              </a:extLst>
            </p:cNvPr>
            <p:cNvSpPr/>
            <p:nvPr/>
          </p:nvSpPr>
          <p:spPr>
            <a:xfrm>
              <a:off x="134444" y="879470"/>
              <a:ext cx="4572000" cy="453199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EA46FAF-C2F1-4761-A1F9-1F646117D551}"/>
                </a:ext>
              </a:extLst>
            </p:cNvPr>
            <p:cNvSpPr/>
            <p:nvPr/>
          </p:nvSpPr>
          <p:spPr>
            <a:xfrm>
              <a:off x="1199974" y="1884675"/>
              <a:ext cx="2618105" cy="254127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E7C729D-DF47-4A6F-AB9A-E7E1466B3E0D}"/>
                </a:ext>
              </a:extLst>
            </p:cNvPr>
            <p:cNvSpPr/>
            <p:nvPr/>
          </p:nvSpPr>
          <p:spPr>
            <a:xfrm>
              <a:off x="2244549" y="3794755"/>
              <a:ext cx="572135" cy="10013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15900" algn="l"/>
                </a:tabLst>
              </a:pPr>
              <a:r>
                <a:rPr lang="nl-NL" sz="4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</a:t>
              </a:r>
              <a:endParaRPr lang="nl-NL" sz="11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459E864-8F81-4FAC-A097-5BB4093C6B30}"/>
                </a:ext>
              </a:extLst>
            </p:cNvPr>
            <p:cNvSpPr/>
            <p:nvPr/>
          </p:nvSpPr>
          <p:spPr>
            <a:xfrm rot="14394906">
              <a:off x="3335479" y="2089145"/>
              <a:ext cx="572135" cy="10013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15900" algn="l"/>
                </a:tabLst>
              </a:pPr>
              <a:r>
                <a:rPr lang="nl-NL" sz="4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</a:t>
              </a:r>
              <a:endParaRPr lang="nl-NL" sz="11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C920138-0D3A-4F78-BA1C-1A9104F9C3B7}"/>
                </a:ext>
              </a:extLst>
            </p:cNvPr>
            <p:cNvSpPr/>
            <p:nvPr/>
          </p:nvSpPr>
          <p:spPr>
            <a:xfrm rot="7646409">
              <a:off x="1156432" y="2105278"/>
              <a:ext cx="572135" cy="1001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15900" algn="l"/>
                </a:tabLst>
              </a:pPr>
              <a:r>
                <a:rPr lang="nl-NL" sz="4800" b="1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A</a:t>
              </a:r>
              <a:endParaRPr lang="nl-NL" sz="11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76839CC-7E1F-4E20-AEE8-4738A6BE560F}"/>
                </a:ext>
              </a:extLst>
            </p:cNvPr>
            <p:cNvSpPr/>
            <p:nvPr/>
          </p:nvSpPr>
          <p:spPr>
            <a:xfrm rot="10800000">
              <a:off x="2243914" y="5012685"/>
              <a:ext cx="572135" cy="10013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15900" algn="l"/>
                </a:tabLst>
              </a:pPr>
              <a:r>
                <a:rPr lang="nl-NL" sz="4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</a:t>
              </a:r>
              <a:endParaRPr lang="nl-NL" sz="11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4C6E550-16EF-4503-A737-FB85F14E53CF}"/>
                </a:ext>
              </a:extLst>
            </p:cNvPr>
            <p:cNvSpPr/>
            <p:nvPr/>
          </p:nvSpPr>
          <p:spPr>
            <a:xfrm rot="3677647">
              <a:off x="4349574" y="1554760"/>
              <a:ext cx="572135" cy="10013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15900" algn="l"/>
                </a:tabLst>
              </a:pPr>
              <a:r>
                <a:rPr lang="nl-NL" sz="4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</a:t>
              </a:r>
              <a:endParaRPr lang="nl-NL" sz="11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E1EA55B-CF4A-4F88-AF35-F5B1D5104483}"/>
                </a:ext>
              </a:extLst>
            </p:cNvPr>
            <p:cNvSpPr/>
            <p:nvPr/>
          </p:nvSpPr>
          <p:spPr>
            <a:xfrm rot="18555884">
              <a:off x="252554" y="1394455"/>
              <a:ext cx="572135" cy="10013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15900" algn="l"/>
                </a:tabLst>
              </a:pPr>
              <a:r>
                <a:rPr lang="nl-NL" sz="4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</a:t>
              </a:r>
              <a:endParaRPr lang="nl-NL" sz="11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C0309D5C-D5CB-4FEA-9C82-D5C054300BA9}"/>
              </a:ext>
            </a:extLst>
          </p:cNvPr>
          <p:cNvGrpSpPr/>
          <p:nvPr/>
        </p:nvGrpSpPr>
        <p:grpSpPr>
          <a:xfrm>
            <a:off x="4599698" y="1864126"/>
            <a:ext cx="3798570" cy="3335649"/>
            <a:chOff x="4599698" y="1864126"/>
            <a:chExt cx="3798570" cy="3335649"/>
          </a:xfrm>
        </p:grpSpPr>
        <p:sp>
          <p:nvSpPr>
            <p:cNvPr id="22" name="Pijl: rechts 21">
              <a:extLst>
                <a:ext uri="{FF2B5EF4-FFF2-40B4-BE49-F238E27FC236}">
                  <a16:creationId xmlns:a16="http://schemas.microsoft.com/office/drawing/2014/main" id="{BB1B0B16-A72D-49B1-AE14-22A9C81B4C43}"/>
                </a:ext>
              </a:extLst>
            </p:cNvPr>
            <p:cNvSpPr/>
            <p:nvPr/>
          </p:nvSpPr>
          <p:spPr>
            <a:xfrm rot="20281709">
              <a:off x="5219179" y="1864126"/>
              <a:ext cx="1343025" cy="32893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3" name="Pijl: rechts 22">
              <a:extLst>
                <a:ext uri="{FF2B5EF4-FFF2-40B4-BE49-F238E27FC236}">
                  <a16:creationId xmlns:a16="http://schemas.microsoft.com/office/drawing/2014/main" id="{8A2D9801-A126-4565-A959-CF2628B9F73C}"/>
                </a:ext>
              </a:extLst>
            </p:cNvPr>
            <p:cNvSpPr/>
            <p:nvPr/>
          </p:nvSpPr>
          <p:spPr>
            <a:xfrm rot="1557966">
              <a:off x="6685038" y="1982865"/>
              <a:ext cx="1343025" cy="3289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4" name="Pijl: rechts 23">
              <a:extLst>
                <a:ext uri="{FF2B5EF4-FFF2-40B4-BE49-F238E27FC236}">
                  <a16:creationId xmlns:a16="http://schemas.microsoft.com/office/drawing/2014/main" id="{BEC45A47-6369-4539-B0D0-808EFDE7CD95}"/>
                </a:ext>
              </a:extLst>
            </p:cNvPr>
            <p:cNvSpPr/>
            <p:nvPr/>
          </p:nvSpPr>
          <p:spPr>
            <a:xfrm rot="5400000">
              <a:off x="7562290" y="3743403"/>
              <a:ext cx="1343025" cy="3289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5" name="Pijl: rechts 24">
              <a:extLst>
                <a:ext uri="{FF2B5EF4-FFF2-40B4-BE49-F238E27FC236}">
                  <a16:creationId xmlns:a16="http://schemas.microsoft.com/office/drawing/2014/main" id="{CB86FC12-7DF7-489D-A650-A112816C9515}"/>
                </a:ext>
              </a:extLst>
            </p:cNvPr>
            <p:cNvSpPr/>
            <p:nvPr/>
          </p:nvSpPr>
          <p:spPr>
            <a:xfrm rot="8434141">
              <a:off x="6820928" y="4870845"/>
              <a:ext cx="1343025" cy="3289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6" name="Pijl: rechts 25">
              <a:extLst>
                <a:ext uri="{FF2B5EF4-FFF2-40B4-BE49-F238E27FC236}">
                  <a16:creationId xmlns:a16="http://schemas.microsoft.com/office/drawing/2014/main" id="{A522B591-65FA-4EF2-857D-4C4F38B75BD4}"/>
                </a:ext>
              </a:extLst>
            </p:cNvPr>
            <p:cNvSpPr/>
            <p:nvPr/>
          </p:nvSpPr>
          <p:spPr>
            <a:xfrm rot="16200000">
              <a:off x="4092650" y="3643708"/>
              <a:ext cx="1343025" cy="3289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7" name="Pijl: rechts 26">
              <a:extLst>
                <a:ext uri="{FF2B5EF4-FFF2-40B4-BE49-F238E27FC236}">
                  <a16:creationId xmlns:a16="http://schemas.microsoft.com/office/drawing/2014/main" id="{B6796F92-57A9-4B83-A369-8CF4A56012CF}"/>
                </a:ext>
              </a:extLst>
            </p:cNvPr>
            <p:cNvSpPr/>
            <p:nvPr/>
          </p:nvSpPr>
          <p:spPr>
            <a:xfrm rot="12851474">
              <a:off x="4793373" y="4848620"/>
              <a:ext cx="1343025" cy="3289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560B44AF-AB46-4055-A691-F98451E1E31D}"/>
              </a:ext>
            </a:extLst>
          </p:cNvPr>
          <p:cNvSpPr txBox="1">
            <a:spLocks/>
          </p:cNvSpPr>
          <p:nvPr/>
        </p:nvSpPr>
        <p:spPr>
          <a:xfrm>
            <a:off x="173853" y="4951181"/>
            <a:ext cx="3466728" cy="1569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</a:rPr>
              <a:t>De B’s </a:t>
            </a:r>
            <a:r>
              <a:rPr lang="en-US" dirty="0" err="1">
                <a:solidFill>
                  <a:srgbClr val="0000FF"/>
                </a:solidFill>
              </a:rPr>
              <a:t>gaan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één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plaats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rechts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</a:rPr>
              <a:t>Zelfde</a:t>
            </a:r>
            <a:r>
              <a:rPr lang="en-US" dirty="0">
                <a:solidFill>
                  <a:srgbClr val="0000FF"/>
                </a:solidFill>
              </a:rPr>
              <a:t> met ‘</a:t>
            </a:r>
            <a:r>
              <a:rPr lang="en-US" b="1" dirty="0" err="1">
                <a:solidFill>
                  <a:srgbClr val="0000FF"/>
                </a:solidFill>
              </a:rPr>
              <a:t>gedrag</a:t>
            </a:r>
            <a:r>
              <a:rPr lang="en-US" dirty="0">
                <a:solidFill>
                  <a:srgbClr val="0000FF"/>
                </a:solidFill>
              </a:rPr>
              <a:t>’,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</a:rPr>
              <a:t>En de </a:t>
            </a:r>
            <a:r>
              <a:rPr lang="en-US" dirty="0" err="1">
                <a:solidFill>
                  <a:srgbClr val="0000FF"/>
                </a:solidFill>
              </a:rPr>
              <a:t>andere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niveaus</a:t>
            </a:r>
            <a:endParaRPr lang="nl-NL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Veranderen</a:t>
            </a:r>
            <a:r>
              <a:rPr lang="en-US" b="1" dirty="0">
                <a:solidFill>
                  <a:srgbClr val="0000FF"/>
                </a:solidFill>
              </a:rPr>
              <a:t> op </a:t>
            </a:r>
            <a:r>
              <a:rPr lang="en-US" b="1" dirty="0" err="1">
                <a:solidFill>
                  <a:srgbClr val="0000FF"/>
                </a:solidFill>
              </a:rPr>
              <a:t>identiteitsniveau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9380" y="1166018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Love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is an expression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of the willingness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to create space,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in which something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rgbClr val="0000FF"/>
                </a:solidFill>
              </a:rPr>
              <a:t>is allowed to change.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Harry Palmer </a:t>
            </a:r>
          </a:p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(Een oefening uit Avatar)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444180" y="4722485"/>
            <a:ext cx="4520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400" i="1" dirty="0">
                <a:solidFill>
                  <a:srgbClr val="0000FF"/>
                </a:solidFill>
              </a:rPr>
              <a:t>vertaling: </a:t>
            </a:r>
          </a:p>
          <a:p>
            <a:pPr>
              <a:buNone/>
            </a:pPr>
            <a:r>
              <a:rPr lang="nl-NL" sz="2400" i="1" dirty="0">
                <a:solidFill>
                  <a:srgbClr val="0000FF"/>
                </a:solidFill>
              </a:rPr>
              <a:t>Liefde is een uitdrukking van de bereidheid om ruimte te creëren, waarin je iets toestemming geeft om te veranderen.</a:t>
            </a:r>
          </a:p>
        </p:txBody>
      </p:sp>
      <p:pic>
        <p:nvPicPr>
          <p:cNvPr id="4098" name="Picture 2" descr="Smashwords – About Harry Palmer, author of &amp;#39;Viviendo ..."/>
          <p:cNvPicPr>
            <a:picLocks noChangeAspect="1" noChangeArrowheads="1"/>
          </p:cNvPicPr>
          <p:nvPr/>
        </p:nvPicPr>
        <p:blipFill rotWithShape="1">
          <a:blip r:embed="rId2" cstate="print"/>
          <a:srcRect l="11044" r="1495" b="8704"/>
          <a:stretch/>
        </p:blipFill>
        <p:spPr bwMode="auto">
          <a:xfrm>
            <a:off x="4579376" y="914623"/>
            <a:ext cx="3019284" cy="393958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 flipH="1">
            <a:off x="7598660" y="4484875"/>
            <a:ext cx="14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Harry </a:t>
            </a:r>
            <a:r>
              <a:rPr lang="nl-NL" dirty="0" err="1">
                <a:solidFill>
                  <a:srgbClr val="0000FF"/>
                </a:solidFill>
              </a:rPr>
              <a:t>Palmer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Ik accepteer de ander, net als ik ……..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528" y="1052736"/>
            <a:ext cx="9144000" cy="35569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0000FF"/>
                </a:solidFill>
              </a:rPr>
              <a:t>"Net als ik, zoekt deze persoon een beetje geluk in zijn/haar leven”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0000FF"/>
                </a:solidFill>
              </a:rPr>
              <a:t>"Net als ik, probeert deze persoon in zijn/haar leven, lijden te vermijden.” 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0000FF"/>
                </a:solidFill>
              </a:rPr>
              <a:t>"Net als ik, heeft deze persoon verdriet, eenzaamheid en wanhoop gekend.”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0000FF"/>
                </a:solidFill>
              </a:rPr>
              <a:t>"Net als ik, zoekt deze persoon de mogelijkheid om in zijn/haar behoeften te voorzien”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0000FF"/>
                </a:solidFill>
              </a:rPr>
              <a:t> "Net als ik, leert deze persoon iets over het leven."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Kaj Morel - De Zaak van Betekenis">
            <a:extLst>
              <a:ext uri="{FF2B5EF4-FFF2-40B4-BE49-F238E27FC236}">
                <a16:creationId xmlns:a16="http://schemas.microsoft.com/office/drawing/2014/main" id="{196A092E-2E89-4553-9387-B1CE7A51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73216"/>
            <a:ext cx="532859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44624"/>
            <a:ext cx="648072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Geluk op identiteitsniveau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5364088" y="3356994"/>
          <a:ext cx="3779912" cy="3501006"/>
        </p:xfrm>
        <a:graphic>
          <a:graphicData uri="http://schemas.openxmlformats.org/drawingml/2006/table">
            <a:tbl>
              <a:tblPr/>
              <a:tblGrid>
                <a:gridCol w="141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07504" y="836712"/>
            <a:ext cx="53285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Wil je </a:t>
            </a:r>
            <a:r>
              <a:rPr lang="nl-NL" sz="2400" dirty="0" err="1">
                <a:solidFill>
                  <a:srgbClr val="0000FF"/>
                </a:solidFill>
              </a:rPr>
              <a:t>je</a:t>
            </a:r>
            <a:r>
              <a:rPr lang="nl-NL" sz="2400" dirty="0">
                <a:solidFill>
                  <a:srgbClr val="0000FF"/>
                </a:solidFill>
              </a:rPr>
              <a:t> positieve gevoelens vergroten? </a:t>
            </a:r>
          </a:p>
          <a:p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dirty="0">
                <a:solidFill>
                  <a:srgbClr val="0000FF"/>
                </a:solidFill>
              </a:rPr>
              <a:t>Schrijf in ieder vakje iets dat je heel graag wilt doen.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Ecologie check: is het goed voor mezelf? Is het goed voor mijn omgeving? 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En de wereld?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Knip de vakjes los.</a:t>
            </a:r>
          </a:p>
          <a:p>
            <a:r>
              <a:rPr lang="nl-NL" sz="2400" dirty="0">
                <a:solidFill>
                  <a:srgbClr val="0000FF"/>
                </a:solidFill>
              </a:rPr>
              <a:t>Maak van ieder stukje papier een bolletje</a:t>
            </a:r>
          </a:p>
          <a:p>
            <a:r>
              <a:rPr lang="nl-NL" sz="2400" dirty="0">
                <a:solidFill>
                  <a:srgbClr val="0000FF"/>
                </a:solidFill>
              </a:rPr>
              <a:t>Doe die bolletjes in envelop.</a:t>
            </a:r>
          </a:p>
          <a:p>
            <a:r>
              <a:rPr lang="nl-NL" sz="2400" dirty="0">
                <a:solidFill>
                  <a:srgbClr val="0000FF"/>
                </a:solidFill>
              </a:rPr>
              <a:t>Pak elke dag dat je tijd hebt een van de bolletjes eruit en doe wat er op het papier staat.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Doe dat vanavond en morgen en …………. </a:t>
            </a:r>
          </a:p>
          <a:p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dirty="0">
                <a:solidFill>
                  <a:srgbClr val="0000FF"/>
                </a:solidFill>
              </a:rPr>
              <a:t>Dit is jouw </a:t>
            </a:r>
            <a:r>
              <a:rPr lang="nl-NL" sz="2400" b="1" dirty="0">
                <a:solidFill>
                  <a:srgbClr val="0000FF"/>
                </a:solidFill>
              </a:rPr>
              <a:t>“gelukkig-zijn” onderzoek</a:t>
            </a:r>
            <a:r>
              <a:rPr lang="nl-NL" sz="24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2290" name="Picture 2" descr="Afbeeldingsresultaat voor richard wiseman"/>
          <p:cNvPicPr>
            <a:picLocks noChangeAspect="1" noChangeArrowheads="1"/>
          </p:cNvPicPr>
          <p:nvPr/>
        </p:nvPicPr>
        <p:blipFill>
          <a:blip r:embed="rId2" cstate="print"/>
          <a:srcRect l="28925" t="5060" r="18213" b="4080"/>
          <a:stretch>
            <a:fillRect/>
          </a:stretch>
        </p:blipFill>
        <p:spPr bwMode="auto">
          <a:xfrm>
            <a:off x="7075537" y="0"/>
            <a:ext cx="2068463" cy="2536794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7254044" y="2562209"/>
            <a:ext cx="187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Rip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it</a:t>
            </a:r>
            <a:r>
              <a:rPr lang="nl-NL" dirty="0">
                <a:solidFill>
                  <a:srgbClr val="0000FF"/>
                </a:solidFill>
              </a:rPr>
              <a:t> up, Richard </a:t>
            </a:r>
            <a:r>
              <a:rPr lang="nl-NL" dirty="0" err="1">
                <a:solidFill>
                  <a:srgbClr val="0000FF"/>
                </a:solidFill>
              </a:rPr>
              <a:t>Wiseman</a:t>
            </a:r>
            <a:endParaRPr lang="en-US" dirty="0"/>
          </a:p>
        </p:txBody>
      </p:sp>
      <p:pic>
        <p:nvPicPr>
          <p:cNvPr id="7" name="Picture 2" descr="https://richardwiseman.files.wordpress.com/2014/02/ripi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1495425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67544" y="-42728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32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nl-NL" sz="3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Stapsleerproces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2889" y="5733256"/>
            <a:ext cx="5980751" cy="5040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Onbewust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2889" y="764705"/>
            <a:ext cx="5980751" cy="648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nbewust 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2889" y="2420888"/>
            <a:ext cx="5980751" cy="625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Bewust onbekwaam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2254" y="4005064"/>
            <a:ext cx="5980751" cy="568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802573" y="1412776"/>
            <a:ext cx="1633769" cy="83306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43808" y="3140968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843808" y="4797152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3568" y="1772816"/>
            <a:ext cx="2148092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worden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47664" y="3337907"/>
            <a:ext cx="1257234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Oefenen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03648" y="5013176"/>
            <a:ext cx="1600116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Automatiseren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6309320"/>
            <a:ext cx="3885996" cy="4953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Afleren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van stap 4 naar 2 en weer naar 4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Opnieuw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leren: van 2 naar 4.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b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692696"/>
            <a:ext cx="1872208" cy="1224136"/>
          </a:xfrm>
          <a:prstGeom prst="rect">
            <a:avLst/>
          </a:prstGeom>
          <a:noFill/>
        </p:spPr>
      </p:pic>
      <p:pic>
        <p:nvPicPr>
          <p:cNvPr id="16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2016224" cy="1224136"/>
          </a:xfrm>
          <a:prstGeom prst="rect">
            <a:avLst/>
          </a:prstGeom>
          <a:noFill/>
        </p:spPr>
      </p:pic>
      <p:pic>
        <p:nvPicPr>
          <p:cNvPr id="17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645024"/>
            <a:ext cx="2016224" cy="1296144"/>
          </a:xfrm>
          <a:prstGeom prst="rect">
            <a:avLst/>
          </a:prstGeom>
          <a:noFill/>
        </p:spPr>
      </p:pic>
      <p:pic>
        <p:nvPicPr>
          <p:cNvPr id="18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5373216"/>
            <a:ext cx="2016224" cy="1224136"/>
          </a:xfrm>
          <a:prstGeom prst="rect">
            <a:avLst/>
          </a:prstGeom>
          <a:noFill/>
        </p:spPr>
      </p:pic>
      <p:sp>
        <p:nvSpPr>
          <p:cNvPr id="19" name="Tekstvak 18"/>
          <p:cNvSpPr txBox="1"/>
          <p:nvPr/>
        </p:nvSpPr>
        <p:spPr>
          <a:xfrm>
            <a:off x="7236296" y="44624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FF"/>
                </a:solidFill>
              </a:rPr>
              <a:t>emoties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4" grpId="0" animBg="1"/>
      <p:bldP spid="4103" grpId="0" animBg="1"/>
      <p:bldP spid="4102" grpId="0" animBg="1"/>
      <p:bldP spid="4101" grpId="0" animBg="1"/>
      <p:bldP spid="4100" grpId="0" animBg="1"/>
      <p:bldP spid="4099" grpId="0" animBg="1"/>
      <p:bldP spid="4098" grpId="0" build="p" animBg="1"/>
      <p:bldP spid="19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1026</Words>
  <Application>Microsoft Office PowerPoint</Application>
  <PresentationFormat>Diavoorstelling (4:3)</PresentationFormat>
  <Paragraphs>202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Bradley Hand ITC</vt:lpstr>
      <vt:lpstr>Calibri</vt:lpstr>
      <vt:lpstr>Times New Roman</vt:lpstr>
      <vt:lpstr>Office-thema</vt:lpstr>
      <vt:lpstr>NLP-vervolgcursus  “Je ongekende vermogens nog beter leren kennen”</vt:lpstr>
      <vt:lpstr>Zonnestraaltjes</vt:lpstr>
      <vt:lpstr>Open Frame</vt:lpstr>
      <vt:lpstr>PowerPoint-presentatie</vt:lpstr>
      <vt:lpstr>Je wereldmodel in caroussel ontdekken</vt:lpstr>
      <vt:lpstr>Veranderen op identiteitsniveau</vt:lpstr>
      <vt:lpstr>Ik accepteer de ander, net als ik ……..</vt:lpstr>
      <vt:lpstr>Geluk op identiteitsniveau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Huiswerk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50</cp:revision>
  <dcterms:created xsi:type="dcterms:W3CDTF">2015-01-05T14:54:59Z</dcterms:created>
  <dcterms:modified xsi:type="dcterms:W3CDTF">2019-10-08T15:28:44Z</dcterms:modified>
</cp:coreProperties>
</file>