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32"/>
  </p:notesMasterIdLst>
  <p:sldIdLst>
    <p:sldId id="259" r:id="rId2"/>
    <p:sldId id="466" r:id="rId3"/>
    <p:sldId id="321" r:id="rId4"/>
    <p:sldId id="468" r:id="rId5"/>
    <p:sldId id="332" r:id="rId6"/>
    <p:sldId id="338" r:id="rId7"/>
    <p:sldId id="299" r:id="rId8"/>
    <p:sldId id="333" r:id="rId9"/>
    <p:sldId id="334" r:id="rId10"/>
    <p:sldId id="322" r:id="rId11"/>
    <p:sldId id="469" r:id="rId12"/>
    <p:sldId id="470" r:id="rId13"/>
    <p:sldId id="471" r:id="rId14"/>
    <p:sldId id="304" r:id="rId15"/>
    <p:sldId id="305" r:id="rId16"/>
    <p:sldId id="335" r:id="rId17"/>
    <p:sldId id="279" r:id="rId18"/>
    <p:sldId id="308" r:id="rId19"/>
    <p:sldId id="309" r:id="rId20"/>
    <p:sldId id="306" r:id="rId21"/>
    <p:sldId id="307" r:id="rId22"/>
    <p:sldId id="472" r:id="rId23"/>
    <p:sldId id="310" r:id="rId24"/>
    <p:sldId id="312" r:id="rId25"/>
    <p:sldId id="313" r:id="rId26"/>
    <p:sldId id="314" r:id="rId27"/>
    <p:sldId id="317" r:id="rId28"/>
    <p:sldId id="318" r:id="rId29"/>
    <p:sldId id="319" r:id="rId30"/>
    <p:sldId id="316" r:id="rId3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745819397993523"/>
          <c:y val="0.18536585365853658"/>
          <c:w val="0.4682274247491639"/>
          <c:h val="0.68292682926829384"/>
        </c:manualLayout>
      </c:layout>
      <c:pie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37"/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B81F-4F04-B64A-81F43DDBBA24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B81F-4F04-B64A-81F43DDBBA24}"/>
              </c:ext>
            </c:extLst>
          </c:dPt>
          <c:dLbls>
            <c:dLbl>
              <c:idx val="1"/>
              <c:layout>
                <c:manualLayout>
                  <c:x val="-3.1955805474917784E-3"/>
                  <c:y val="-0.1257782667014259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81F-4F04-B64A-81F43DDBBA24}"/>
                </c:ext>
              </c:extLst>
            </c:dLbl>
            <c:dLbl>
              <c:idx val="2"/>
              <c:layout>
                <c:manualLayout>
                  <c:x val="-3.040526119739235E-3"/>
                  <c:y val="7.366984993178717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81F-4F04-B64A-81F43DDBBA24}"/>
                </c:ext>
              </c:extLst>
            </c:dLbl>
            <c:numFmt formatCode="0%" sourceLinked="0"/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3600" b="1">
                    <a:solidFill>
                      <a:srgbClr val="0000FF"/>
                    </a:solidFill>
                  </a:defRPr>
                </a:pPr>
                <a:endParaRPr lang="nl-N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Blad1!$B$1:$B$3</c:f>
              <c:strCache>
                <c:ptCount val="3"/>
                <c:pt idx="0">
                  <c:v>woorden</c:v>
                </c:pt>
                <c:pt idx="1">
                  <c:v>tonaliteit</c:v>
                </c:pt>
                <c:pt idx="2">
                  <c:v>fysiologie</c:v>
                </c:pt>
              </c:strCache>
            </c:strRef>
          </c:cat>
          <c:val>
            <c:numRef>
              <c:f>Blad1!$C$1:$C$3</c:f>
              <c:numCache>
                <c:formatCode>General</c:formatCode>
                <c:ptCount val="3"/>
                <c:pt idx="0">
                  <c:v>7</c:v>
                </c:pt>
                <c:pt idx="1">
                  <c:v>38</c:v>
                </c:pt>
                <c:pt idx="2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1F-4F04-B64A-81F43DDBBA2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 w="25399">
          <a:noFill/>
        </a:ln>
      </c:spPr>
    </c:plotArea>
    <c:legend>
      <c:legendPos val="r"/>
      <c:layout>
        <c:manualLayout>
          <c:xMode val="edge"/>
          <c:yMode val="edge"/>
          <c:x val="2.7119160574930651E-2"/>
          <c:y val="0.79642781236867499"/>
          <c:w val="0.97288083942506931"/>
          <c:h val="0.19939068766916418"/>
        </c:manualLayout>
      </c:layout>
      <c:overlay val="0"/>
      <c:spPr>
        <a:solidFill>
          <a:srgbClr val="FFFFFF"/>
        </a:solidFill>
        <a:ln w="25399">
          <a:noFill/>
        </a:ln>
      </c:spPr>
      <c:txPr>
        <a:bodyPr/>
        <a:lstStyle/>
        <a:p>
          <a:pPr>
            <a:defRPr sz="3200" b="1"/>
          </a:pPr>
          <a:endParaRPr lang="nl-NL"/>
        </a:p>
      </c:txPr>
    </c:legend>
    <c:plotVisOnly val="1"/>
    <c:dispBlanksAs val="zero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800" b="0" i="0" u="none" strike="noStrike" baseline="0">
          <a:ln>
            <a:noFill/>
          </a:ln>
          <a:solidFill>
            <a:srgbClr val="000000"/>
          </a:solidFill>
          <a:latin typeface="Arial"/>
          <a:ea typeface="Arial"/>
          <a:cs typeface="Arial"/>
        </a:defRPr>
      </a:pPr>
      <a:endParaRPr lang="nl-NL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42C5A-1D5D-4210-A8B0-DB197FCD47F0}" type="datetimeFigureOut">
              <a:rPr lang="nl-NL" smtClean="0"/>
              <a:pPr/>
              <a:t>1-10-2019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F0591-D1DD-4F46-BBB0-2F916C19044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BD7C-02F4-494A-A9E1-DADFD8B94013}" type="datetimeFigureOut">
              <a:rPr lang="nl-NL" smtClean="0"/>
              <a:pPr/>
              <a:t>1-10-2019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BD7C-02F4-494A-A9E1-DADFD8B94013}" type="datetimeFigureOut">
              <a:rPr lang="nl-NL" smtClean="0"/>
              <a:pPr/>
              <a:t>1-10-2019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BD7C-02F4-494A-A9E1-DADFD8B94013}" type="datetimeFigureOut">
              <a:rPr lang="nl-NL" smtClean="0"/>
              <a:pPr/>
              <a:t>1-10-2019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BD7C-02F4-494A-A9E1-DADFD8B94013}" type="datetimeFigureOut">
              <a:rPr lang="nl-NL" smtClean="0"/>
              <a:pPr/>
              <a:t>1-10-2019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BD7C-02F4-494A-A9E1-DADFD8B94013}" type="datetimeFigureOut">
              <a:rPr lang="nl-NL" smtClean="0"/>
              <a:pPr/>
              <a:t>1-10-2019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BD7C-02F4-494A-A9E1-DADFD8B94013}" type="datetimeFigureOut">
              <a:rPr lang="nl-NL" smtClean="0"/>
              <a:pPr/>
              <a:t>1-10-2019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BD7C-02F4-494A-A9E1-DADFD8B94013}" type="datetimeFigureOut">
              <a:rPr lang="nl-NL" smtClean="0"/>
              <a:pPr/>
              <a:t>1-10-2019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BD7C-02F4-494A-A9E1-DADFD8B94013}" type="datetimeFigureOut">
              <a:rPr lang="nl-NL" smtClean="0"/>
              <a:pPr/>
              <a:t>1-10-2019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BD7C-02F4-494A-A9E1-DADFD8B94013}" type="datetimeFigureOut">
              <a:rPr lang="nl-NL" smtClean="0"/>
              <a:pPr/>
              <a:t>1-10-2019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BD7C-02F4-494A-A9E1-DADFD8B94013}" type="datetimeFigureOut">
              <a:rPr lang="nl-NL" smtClean="0"/>
              <a:pPr/>
              <a:t>1-10-2019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BD7C-02F4-494A-A9E1-DADFD8B94013}" type="datetimeFigureOut">
              <a:rPr lang="nl-NL" smtClean="0"/>
              <a:pPr/>
              <a:t>1-10-2019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7BD7C-02F4-494A-A9E1-DADFD8B94013}" type="datetimeFigureOut">
              <a:rPr lang="nl-NL" smtClean="0"/>
              <a:pPr/>
              <a:t>1-10-2019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107503" y="5088009"/>
            <a:ext cx="8928992" cy="108012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NLP-</a:t>
            </a:r>
            <a:r>
              <a:rPr lang="en-US" sz="3200" b="1" dirty="0" err="1">
                <a:solidFill>
                  <a:srgbClr val="FF0000"/>
                </a:solidFill>
              </a:rPr>
              <a:t>vervolgcursus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br>
              <a:rPr lang="en-US" sz="3200" b="1" dirty="0">
                <a:solidFill>
                  <a:srgbClr val="FF0000"/>
                </a:solidFill>
              </a:rPr>
            </a:br>
            <a:r>
              <a:rPr lang="en-US" sz="3200" b="1" dirty="0">
                <a:solidFill>
                  <a:srgbClr val="FF0000"/>
                </a:solidFill>
              </a:rPr>
              <a:t>“Je </a:t>
            </a:r>
            <a:r>
              <a:rPr lang="en-US" sz="3200" b="1" dirty="0" err="1">
                <a:solidFill>
                  <a:srgbClr val="FF0000"/>
                </a:solidFill>
              </a:rPr>
              <a:t>ongekende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vermogens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nog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beter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leren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kennen</a:t>
            </a:r>
            <a:r>
              <a:rPr lang="en-US" sz="3200" b="1" dirty="0">
                <a:solidFill>
                  <a:srgbClr val="FF0000"/>
                </a:solidFill>
              </a:rPr>
              <a:t>”</a:t>
            </a:r>
            <a:endParaRPr lang="nl-NL" sz="3200" b="1" dirty="0">
              <a:solidFill>
                <a:srgbClr val="FF0000"/>
              </a:solidFill>
            </a:endParaRPr>
          </a:p>
        </p:txBody>
      </p:sp>
      <p:sp>
        <p:nvSpPr>
          <p:cNvPr id="6" name="Ondertitel 2"/>
          <p:cNvSpPr txBox="1">
            <a:spLocks/>
          </p:cNvSpPr>
          <p:nvPr/>
        </p:nvSpPr>
        <p:spPr>
          <a:xfrm>
            <a:off x="1371600" y="6093296"/>
            <a:ext cx="6400800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nl-NL" sz="2000" dirty="0">
                <a:solidFill>
                  <a:schemeClr val="accent2">
                    <a:lumMod val="75000"/>
                  </a:schemeClr>
                </a:solidFill>
              </a:rPr>
              <a:t>Volksuniversiteit Zwolle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sz="2000" dirty="0">
                <a:solidFill>
                  <a:srgbClr val="0000FF"/>
                </a:solidFill>
              </a:rPr>
              <a:t>Najaar 2019 Week 2</a:t>
            </a:r>
            <a:endParaRPr kumimoji="0" lang="nl-NL" sz="14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pic>
        <p:nvPicPr>
          <p:cNvPr id="4" name="Afbeelding 3" descr="Afbeelding met persoon&#10;&#10;Automatisch gegenereerde beschrijving">
            <a:extLst>
              <a:ext uri="{FF2B5EF4-FFF2-40B4-BE49-F238E27FC236}">
                <a16:creationId xmlns:a16="http://schemas.microsoft.com/office/drawing/2014/main" id="{2B0E2A42-2C7E-48EC-A2EE-837B3571E4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" r="5839"/>
          <a:stretch/>
        </p:blipFill>
        <p:spPr>
          <a:xfrm>
            <a:off x="1763942" y="6075"/>
            <a:ext cx="5616115" cy="5156766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DDA01084-C1EA-4B46-906A-D46839F6CE86}"/>
              </a:ext>
            </a:extLst>
          </p:cNvPr>
          <p:cNvSpPr/>
          <p:nvPr/>
        </p:nvSpPr>
        <p:spPr>
          <a:xfrm rot="20961107">
            <a:off x="539552" y="2228185"/>
            <a:ext cx="860444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11500" b="1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Welkom</a:t>
            </a:r>
            <a:endParaRPr lang="nl-NL" sz="11500" b="1" i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 descr="lijnen evenlang4.jpg"/>
          <p:cNvPicPr>
            <a:picLocks noChangeAspect="1"/>
          </p:cNvPicPr>
          <p:nvPr/>
        </p:nvPicPr>
        <p:blipFill>
          <a:blip r:embed="rId2" cstate="print"/>
          <a:srcRect t="49556" b="20214"/>
          <a:stretch>
            <a:fillRect/>
          </a:stretch>
        </p:blipFill>
        <p:spPr>
          <a:xfrm>
            <a:off x="3059832" y="2060848"/>
            <a:ext cx="5688632" cy="1484784"/>
          </a:xfrm>
          <a:prstGeom prst="rect">
            <a:avLst/>
          </a:prstGeom>
        </p:spPr>
      </p:pic>
      <p:pic>
        <p:nvPicPr>
          <p:cNvPr id="2" name="Afbeelding 1" descr="lijnen evenlang4.jpg"/>
          <p:cNvPicPr>
            <a:picLocks noChangeAspect="1"/>
          </p:cNvPicPr>
          <p:nvPr/>
        </p:nvPicPr>
        <p:blipFill>
          <a:blip r:embed="rId2" cstate="print"/>
          <a:srcRect t="18210" b="52468"/>
          <a:stretch>
            <a:fillRect/>
          </a:stretch>
        </p:blipFill>
        <p:spPr>
          <a:xfrm>
            <a:off x="2771800" y="764704"/>
            <a:ext cx="6314496" cy="144016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504" y="980728"/>
            <a:ext cx="32403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rgbClr val="3333CC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Bekijk de tekeningen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763688" y="188876"/>
            <a:ext cx="70567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1" u="none" strike="noStrike" cap="none" normalizeH="0" baseline="0" dirty="0">
                <a:ln>
                  <a:noFill/>
                </a:ln>
                <a:solidFill>
                  <a:srgbClr val="3333CC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Hoeveel invloed heeft een vooronderstelling?</a:t>
            </a:r>
            <a:endParaRPr kumimoji="0" lang="nl-NL" sz="3200" b="0" u="none" strike="noStrike" cap="none" normalizeH="0" baseline="0" dirty="0">
              <a:ln>
                <a:noFill/>
              </a:ln>
              <a:solidFill>
                <a:srgbClr val="33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79512" y="2996952"/>
            <a:ext cx="25922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 startAt="3"/>
              <a:tabLst/>
            </a:pP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rgbClr val="3333CC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Weet je het zeker?</a:t>
            </a:r>
          </a:p>
        </p:txBody>
      </p:sp>
      <p:cxnSp>
        <p:nvCxnSpPr>
          <p:cNvPr id="8" name="Rechte verbindingslijn 7"/>
          <p:cNvCxnSpPr/>
          <p:nvPr/>
        </p:nvCxnSpPr>
        <p:spPr>
          <a:xfrm>
            <a:off x="3635896" y="980728"/>
            <a:ext cx="0" cy="252028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>
            <a:off x="8100392" y="908720"/>
            <a:ext cx="0" cy="252028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79512" y="1556792"/>
            <a:ext cx="32403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rgbClr val="3333CC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2. Welke lijn is de langste lijn?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nl-NL" sz="1000" dirty="0">
                <a:solidFill>
                  <a:srgbClr val="3333CC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Wat is je eerste gedachte?</a:t>
            </a:r>
            <a:endParaRPr kumimoji="0" lang="nl-NL" sz="1000" b="0" i="0" u="none" strike="noStrike" cap="none" normalizeH="0" baseline="0" dirty="0">
              <a:ln>
                <a:noFill/>
              </a:ln>
              <a:solidFill>
                <a:srgbClr val="33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79512" y="3501008"/>
            <a:ext cx="25922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rgbClr val="3333CC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4.	</a:t>
            </a:r>
            <a:r>
              <a:rPr kumimoji="0" lang="nl-NL" b="0" i="0" u="none" strike="noStrike" cap="none" normalizeH="0" dirty="0">
                <a:ln>
                  <a:noFill/>
                </a:ln>
                <a:solidFill>
                  <a:srgbClr val="3333CC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  </a:t>
            </a: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rgbClr val="3333CC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Meet eens na!</a:t>
            </a:r>
            <a:endParaRPr kumimoji="0" lang="nl-NL" sz="3200" b="0" i="0" u="none" strike="noStrike" cap="none" normalizeH="0" baseline="0" dirty="0">
              <a:ln>
                <a:noFill/>
              </a:ln>
              <a:solidFill>
                <a:srgbClr val="33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179512" y="2276872"/>
            <a:ext cx="32403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rgbClr val="3333CC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 Wellicht dat de bovenste korter is?</a:t>
            </a:r>
            <a:endParaRPr kumimoji="0" lang="nl-NL" sz="1000" b="0" i="0" u="none" strike="noStrike" cap="none" normalizeH="0" baseline="0" dirty="0">
              <a:ln>
                <a:noFill/>
              </a:ln>
              <a:solidFill>
                <a:srgbClr val="33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 descr="http://3.bp.blogspot.com/-nVwFB3lPzVI/Vg0WSj5dUNI/AAAAAAAAAwU/B20pX_ve2y8/s1600/4-optische-illusies.jpg"/>
          <p:cNvPicPr>
            <a:picLocks noChangeAspect="1" noChangeArrowheads="1"/>
          </p:cNvPicPr>
          <p:nvPr/>
        </p:nvPicPr>
        <p:blipFill>
          <a:blip r:embed="rId3" cstate="print"/>
          <a:srcRect l="52432" t="43603" b="48231"/>
          <a:stretch>
            <a:fillRect/>
          </a:stretch>
        </p:blipFill>
        <p:spPr bwMode="auto">
          <a:xfrm>
            <a:off x="4644008" y="3717032"/>
            <a:ext cx="3347864" cy="620688"/>
          </a:xfrm>
          <a:prstGeom prst="rect">
            <a:avLst/>
          </a:prstGeom>
          <a:noFill/>
        </p:spPr>
      </p:pic>
      <p:sp>
        <p:nvSpPr>
          <p:cNvPr id="16" name="Rechthoek 15"/>
          <p:cNvSpPr/>
          <p:nvPr/>
        </p:nvSpPr>
        <p:spPr>
          <a:xfrm>
            <a:off x="251520" y="4581128"/>
            <a:ext cx="5616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/>
            <a:r>
              <a:rPr lang="nl-NL" dirty="0" err="1">
                <a:solidFill>
                  <a:srgbClr val="FF0000"/>
                </a:solidFill>
              </a:rPr>
              <a:t>5a</a:t>
            </a:r>
            <a:r>
              <a:rPr lang="nl-NL" dirty="0">
                <a:solidFill>
                  <a:srgbClr val="FF0000"/>
                </a:solidFill>
              </a:rPr>
              <a:t>. De oorzaak ligt niet in de beelden op het netvlies, maar bij de </a:t>
            </a:r>
            <a:r>
              <a:rPr lang="nl-NL" b="1" dirty="0">
                <a:solidFill>
                  <a:srgbClr val="FF0000"/>
                </a:solidFill>
              </a:rPr>
              <a:t>verwerking in de hersenen</a:t>
            </a:r>
            <a:r>
              <a:rPr lang="nl-NL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17412" name="Picture 4" descr="http://psyblog.nl/wp-content/uploads/2011/06/eyemov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4581128"/>
            <a:ext cx="1524000" cy="1524001"/>
          </a:xfrm>
          <a:prstGeom prst="rect">
            <a:avLst/>
          </a:prstGeom>
          <a:noFill/>
        </p:spPr>
      </p:pic>
      <p:sp>
        <p:nvSpPr>
          <p:cNvPr id="17" name="Rechthoek 16"/>
          <p:cNvSpPr/>
          <p:nvPr/>
        </p:nvSpPr>
        <p:spPr>
          <a:xfrm>
            <a:off x="251520" y="5229200"/>
            <a:ext cx="65882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/>
            <a:r>
              <a:rPr lang="nl-NL" dirty="0" err="1">
                <a:solidFill>
                  <a:srgbClr val="FF0000"/>
                </a:solidFill>
              </a:rPr>
              <a:t>5b</a:t>
            </a:r>
            <a:r>
              <a:rPr lang="nl-NL" dirty="0">
                <a:solidFill>
                  <a:srgbClr val="FF0000"/>
                </a:solidFill>
              </a:rPr>
              <a:t>	De oorzaak ligt in de </a:t>
            </a:r>
            <a:r>
              <a:rPr lang="nl-NL" b="1" dirty="0">
                <a:solidFill>
                  <a:srgbClr val="FF0000"/>
                </a:solidFill>
              </a:rPr>
              <a:t>oogbewegingen</a:t>
            </a:r>
            <a:r>
              <a:rPr lang="nl-NL" dirty="0">
                <a:solidFill>
                  <a:srgbClr val="FF0000"/>
                </a:solidFill>
              </a:rPr>
              <a:t>. Het rechterlijnstuk ervaren we als korter, omdat we bij de waarneming ervan een soort </a:t>
            </a:r>
            <a:r>
              <a:rPr lang="nl-NL" dirty="0" err="1">
                <a:solidFill>
                  <a:srgbClr val="FF0000"/>
                </a:solidFill>
              </a:rPr>
              <a:t>U-bocht</a:t>
            </a:r>
            <a:r>
              <a:rPr lang="nl-NL" dirty="0">
                <a:solidFill>
                  <a:srgbClr val="FF0000"/>
                </a:solidFill>
              </a:rPr>
              <a:t> maken. Daardoor lijkt het kleiner. Bij het linkerlijnstuk gebeurt het omgekeerde, waardoor het langer lijkt.</a:t>
            </a: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251520" y="4221088"/>
            <a:ext cx="25922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nl-NL" dirty="0">
                <a:solidFill>
                  <a:srgbClr val="3333CC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5. </a:t>
            </a:r>
            <a:r>
              <a:rPr kumimoji="0" lang="nl-NL" b="0" i="0" u="none" strike="noStrike" cap="none" normalizeH="0" dirty="0">
                <a:ln>
                  <a:noFill/>
                </a:ln>
                <a:solidFill>
                  <a:srgbClr val="3333CC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 Verklaringen:</a:t>
            </a:r>
            <a:endParaRPr kumimoji="0" lang="nl-NL" sz="3200" b="0" i="0" u="none" strike="noStrike" cap="none" normalizeH="0" baseline="0" dirty="0">
              <a:ln>
                <a:noFill/>
              </a:ln>
              <a:solidFill>
                <a:srgbClr val="33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6" grpId="0"/>
      <p:bldP spid="10" grpId="0"/>
      <p:bldP spid="12" grpId="0"/>
      <p:bldP spid="13" grpId="0"/>
      <p:bldP spid="16" grpId="0"/>
      <p:bldP spid="17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tafels">
            <a:extLst>
              <a:ext uri="{FF2B5EF4-FFF2-40B4-BE49-F238E27FC236}">
                <a16:creationId xmlns:a16="http://schemas.microsoft.com/office/drawing/2014/main" id="{83BB32F7-C9CD-46EC-908E-D1179CC8176D}"/>
              </a:ext>
            </a:extLst>
          </p:cNvPr>
          <p:cNvPicPr/>
          <p:nvPr/>
        </p:nvPicPr>
        <p:blipFill rotWithShape="1">
          <a:blip r:embed="rId2" cstate="print"/>
          <a:srcRect r="58716" b="26587"/>
          <a:stretch/>
        </p:blipFill>
        <p:spPr bwMode="auto">
          <a:xfrm>
            <a:off x="16256" y="759012"/>
            <a:ext cx="3456384" cy="5206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0808BC97-691C-49F4-8F8A-3F7B546D61BC}"/>
              </a:ext>
            </a:extLst>
          </p:cNvPr>
          <p:cNvPicPr/>
          <p:nvPr/>
        </p:nvPicPr>
        <p:blipFill>
          <a:blip r:embed="rId3" cstate="print">
            <a:lum bright="-36000" contrast="66000"/>
          </a:blip>
          <a:srcRect/>
          <a:stretch>
            <a:fillRect/>
          </a:stretch>
        </p:blipFill>
        <p:spPr bwMode="auto">
          <a:xfrm>
            <a:off x="1654695" y="5881160"/>
            <a:ext cx="290576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Afbeelding 3" descr="tafels">
            <a:extLst>
              <a:ext uri="{FF2B5EF4-FFF2-40B4-BE49-F238E27FC236}">
                <a16:creationId xmlns:a16="http://schemas.microsoft.com/office/drawing/2014/main" id="{468BFEB3-B2CE-48BC-8BDF-F46CA0B05369}"/>
              </a:ext>
            </a:extLst>
          </p:cNvPr>
          <p:cNvPicPr/>
          <p:nvPr/>
        </p:nvPicPr>
        <p:blipFill rotWithShape="1">
          <a:blip r:embed="rId2" cstate="print"/>
          <a:srcRect l="43119" t="13275" b="38996"/>
          <a:stretch/>
        </p:blipFill>
        <p:spPr bwMode="auto">
          <a:xfrm>
            <a:off x="3995936" y="1628800"/>
            <a:ext cx="446449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ep 6">
            <a:extLst>
              <a:ext uri="{FF2B5EF4-FFF2-40B4-BE49-F238E27FC236}">
                <a16:creationId xmlns:a16="http://schemas.microsoft.com/office/drawing/2014/main" id="{C71837EE-AECA-4F8C-B840-852839FCAA61}"/>
              </a:ext>
            </a:extLst>
          </p:cNvPr>
          <p:cNvGrpSpPr/>
          <p:nvPr/>
        </p:nvGrpSpPr>
        <p:grpSpPr>
          <a:xfrm>
            <a:off x="2699792" y="617596"/>
            <a:ext cx="5184576" cy="3384376"/>
            <a:chOff x="2647035" y="-105012"/>
            <a:chExt cx="5537894" cy="3240360"/>
          </a:xfrm>
        </p:grpSpPr>
        <p:pic>
          <p:nvPicPr>
            <p:cNvPr id="5" name="Afbeelding 4" descr="tafels">
              <a:extLst>
                <a:ext uri="{FF2B5EF4-FFF2-40B4-BE49-F238E27FC236}">
                  <a16:creationId xmlns:a16="http://schemas.microsoft.com/office/drawing/2014/main" id="{7B612651-68EA-4939-B92F-93511539795D}"/>
                </a:ext>
              </a:extLst>
            </p:cNvPr>
            <p:cNvPicPr/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58716" b="26587"/>
            <a:stretch/>
          </p:blipFill>
          <p:spPr bwMode="auto">
            <a:xfrm rot="4403792">
              <a:off x="3795802" y="-1253779"/>
              <a:ext cx="3240360" cy="5537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kstvak 5">
              <a:extLst>
                <a:ext uri="{FF2B5EF4-FFF2-40B4-BE49-F238E27FC236}">
                  <a16:creationId xmlns:a16="http://schemas.microsoft.com/office/drawing/2014/main" id="{53488127-9CDC-4966-AFE5-5B41FF8BADA2}"/>
                </a:ext>
              </a:extLst>
            </p:cNvPr>
            <p:cNvSpPr txBox="1"/>
            <p:nvPr/>
          </p:nvSpPr>
          <p:spPr>
            <a:xfrm>
              <a:off x="5946650" y="418822"/>
              <a:ext cx="1643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Linkse tafel gekanteld</a:t>
              </a:r>
            </a:p>
          </p:txBody>
        </p:sp>
      </p:grpSp>
      <p:sp>
        <p:nvSpPr>
          <p:cNvPr id="8" name="Tekstvak 7">
            <a:extLst>
              <a:ext uri="{FF2B5EF4-FFF2-40B4-BE49-F238E27FC236}">
                <a16:creationId xmlns:a16="http://schemas.microsoft.com/office/drawing/2014/main" id="{020198C4-BB43-4192-98CE-6CDCB2E75A90}"/>
              </a:ext>
            </a:extLst>
          </p:cNvPr>
          <p:cNvSpPr txBox="1"/>
          <p:nvPr/>
        </p:nvSpPr>
        <p:spPr>
          <a:xfrm>
            <a:off x="3779912" y="5229200"/>
            <a:ext cx="2875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Welke tafel is de langste?</a:t>
            </a:r>
          </a:p>
          <a:p>
            <a:r>
              <a:rPr lang="nl-NL" dirty="0"/>
              <a:t>Welke is het meest vierkant?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9181F187-663B-4635-9DEE-42D76CA4E51E}"/>
              </a:ext>
            </a:extLst>
          </p:cNvPr>
          <p:cNvSpPr txBox="1"/>
          <p:nvPr/>
        </p:nvSpPr>
        <p:spPr>
          <a:xfrm>
            <a:off x="5580112" y="6098988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</a:rPr>
              <a:t>Hoe objectief zijn je waarnemingen?</a:t>
            </a:r>
          </a:p>
        </p:txBody>
      </p:sp>
    </p:spTree>
    <p:extLst>
      <p:ext uri="{BB962C8B-B14F-4D97-AF65-F5344CB8AC3E}">
        <p14:creationId xmlns:p14="http://schemas.microsoft.com/office/powerpoint/2010/main" val="84787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tweehoofden">
            <a:extLst>
              <a:ext uri="{FF2B5EF4-FFF2-40B4-BE49-F238E27FC236}">
                <a16:creationId xmlns:a16="http://schemas.microsoft.com/office/drawing/2014/main" id="{D40142CB-E75D-4EF4-A2C2-EF7BEB96F022}"/>
              </a:ext>
            </a:extLst>
          </p:cNvPr>
          <p:cNvPicPr/>
          <p:nvPr/>
        </p:nvPicPr>
        <p:blipFill>
          <a:blip r:embed="rId2" cstate="print">
            <a:lum bright="-6000" contrast="18000"/>
          </a:blip>
          <a:srcRect b="12883"/>
          <a:stretch>
            <a:fillRect/>
          </a:stretch>
        </p:blipFill>
        <p:spPr bwMode="auto">
          <a:xfrm>
            <a:off x="0" y="0"/>
            <a:ext cx="9036495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7766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groundfigure">
            <a:extLst>
              <a:ext uri="{FF2B5EF4-FFF2-40B4-BE49-F238E27FC236}">
                <a16:creationId xmlns:a16="http://schemas.microsoft.com/office/drawing/2014/main" id="{3C8A7A29-2E65-4C10-A7F3-EE17C666596D}"/>
              </a:ext>
            </a:extLst>
          </p:cNvPr>
          <p:cNvPicPr/>
          <p:nvPr/>
        </p:nvPicPr>
        <p:blipFill>
          <a:blip r:embed="rId2" cstate="print"/>
          <a:srcRect l="2251" t="11183" r="5508" b="33119"/>
          <a:stretch>
            <a:fillRect/>
          </a:stretch>
        </p:blipFill>
        <p:spPr bwMode="auto">
          <a:xfrm>
            <a:off x="0" y="836712"/>
            <a:ext cx="9145015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DBE230C2-18ED-472A-8261-D515D330F5E6}"/>
              </a:ext>
            </a:extLst>
          </p:cNvPr>
          <p:cNvSpPr txBox="1"/>
          <p:nvPr/>
        </p:nvSpPr>
        <p:spPr>
          <a:xfrm>
            <a:off x="3527376" y="9929192"/>
            <a:ext cx="4968552" cy="792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2A74F28-A210-4E7C-B177-A99178D08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7222" y="5095110"/>
            <a:ext cx="492955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altLang="nl-NL" dirty="0">
                <a:solidFill>
                  <a:srgbClr val="0000FF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Bekijk deze afbeelding.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altLang="nl-NL" dirty="0">
                <a:solidFill>
                  <a:srgbClr val="0000FF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Wat neem je waar?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6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nl-NL" dirty="0">
                <a:solidFill>
                  <a:srgbClr val="0000FF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Wat zijn je interpretaties?</a:t>
            </a:r>
            <a:endParaRPr lang="nl-NL" altLang="nl-NL" sz="8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nl-NL" dirty="0">
                <a:solidFill>
                  <a:srgbClr val="0000FF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Op welke van je interpretaties richt jij je focus?</a:t>
            </a:r>
            <a:endParaRPr lang="nl-NL" altLang="nl-NL" sz="32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86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Gat in je hand? (</a:t>
            </a:r>
            <a:r>
              <a:rPr lang="en-US" b="1" dirty="0" err="1">
                <a:solidFill>
                  <a:srgbClr val="0000FF"/>
                </a:solidFill>
              </a:rPr>
              <a:t>oef</a:t>
            </a:r>
            <a:r>
              <a:rPr lang="en-US" b="1" dirty="0">
                <a:solidFill>
                  <a:srgbClr val="0000FF"/>
                </a:solidFill>
              </a:rPr>
              <a:t>. 19)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932040" y="1927373"/>
            <a:ext cx="410445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0000FF"/>
                </a:solidFill>
              </a:rPr>
              <a:t>Kijk met twee ogen naar iets dat ongeveer 4,5 meter van je vandaan is.  </a:t>
            </a:r>
          </a:p>
          <a:p>
            <a:pPr marL="0" indent="0">
              <a:buNone/>
            </a:pPr>
            <a:r>
              <a:rPr lang="nl-NL" dirty="0">
                <a:solidFill>
                  <a:srgbClr val="0000FF"/>
                </a:solidFill>
              </a:rPr>
              <a:t>Houd je hand voor het oog dat niet door de koker (rol je handboek op) kijkt.</a:t>
            </a:r>
          </a:p>
          <a:p>
            <a:pPr>
              <a:buNone/>
            </a:pPr>
            <a:endParaRPr lang="nl-NL" dirty="0">
              <a:solidFill>
                <a:srgbClr val="0000FF"/>
              </a:solidFill>
            </a:endParaRPr>
          </a:p>
        </p:txBody>
      </p:sp>
      <p:pic>
        <p:nvPicPr>
          <p:cNvPr id="4" name="Afbeelding 3" descr="gatindehand"/>
          <p:cNvPicPr/>
          <p:nvPr/>
        </p:nvPicPr>
        <p:blipFill>
          <a:blip r:embed="rId2" cstate="screen"/>
          <a:srcRect l="37485" t="2708" r="3003" b="6680"/>
          <a:stretch>
            <a:fillRect/>
          </a:stretch>
        </p:blipFill>
        <p:spPr bwMode="auto">
          <a:xfrm>
            <a:off x="0" y="1268760"/>
            <a:ext cx="4932040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00FF"/>
                </a:solidFill>
              </a:rPr>
              <a:t>Zwevende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vinger</a:t>
            </a:r>
            <a:r>
              <a:rPr lang="en-US" b="1" dirty="0">
                <a:solidFill>
                  <a:srgbClr val="0000FF"/>
                </a:solidFill>
              </a:rPr>
              <a:t>? (</a:t>
            </a:r>
            <a:r>
              <a:rPr lang="en-US" b="1" dirty="0" err="1">
                <a:solidFill>
                  <a:srgbClr val="0000FF"/>
                </a:solidFill>
              </a:rPr>
              <a:t>oef</a:t>
            </a:r>
            <a:r>
              <a:rPr lang="en-US" b="1" dirty="0">
                <a:solidFill>
                  <a:srgbClr val="0000FF"/>
                </a:solidFill>
              </a:rPr>
              <a:t> 20)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300192" y="1600200"/>
            <a:ext cx="280831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0000FF"/>
                </a:solidFill>
              </a:rPr>
              <a:t>Houd de toppen van je beide wijsvingers op ooghoogte, kijk strak naar een muur op ongeveer één meter afstand.  </a:t>
            </a:r>
          </a:p>
          <a:p>
            <a:endParaRPr lang="nl-NL" dirty="0">
              <a:solidFill>
                <a:srgbClr val="0000FF"/>
              </a:solidFill>
            </a:endParaRPr>
          </a:p>
        </p:txBody>
      </p:sp>
      <p:pic>
        <p:nvPicPr>
          <p:cNvPr id="4" name="Afbeelding 3" descr="lossevinger"/>
          <p:cNvPicPr/>
          <p:nvPr/>
        </p:nvPicPr>
        <p:blipFill>
          <a:blip r:embed="rId2" cstate="screen"/>
          <a:srcRect l="2515" t="21596" r="35373" b="24136"/>
          <a:stretch>
            <a:fillRect/>
          </a:stretch>
        </p:blipFill>
        <p:spPr bwMode="auto">
          <a:xfrm>
            <a:off x="35496" y="2615742"/>
            <a:ext cx="6192688" cy="369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i="1" dirty="0">
                <a:solidFill>
                  <a:srgbClr val="0000FF"/>
                </a:solidFill>
              </a:rPr>
              <a:t>Oefening: Waarneming en interpretatie in je eigen leven</a:t>
            </a:r>
            <a:endParaRPr lang="nl-NL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504" y="1600200"/>
            <a:ext cx="9036496" cy="4525963"/>
          </a:xfrm>
        </p:spPr>
        <p:txBody>
          <a:bodyPr>
            <a:normAutofit fontScale="85000" lnSpcReduction="20000"/>
          </a:bodyPr>
          <a:lstStyle/>
          <a:p>
            <a:r>
              <a:rPr lang="nl-NL" dirty="0">
                <a:solidFill>
                  <a:srgbClr val="0000FF"/>
                </a:solidFill>
              </a:rPr>
              <a:t>In tweetallen.</a:t>
            </a:r>
          </a:p>
          <a:p>
            <a:r>
              <a:rPr lang="nl-NL" dirty="0">
                <a:solidFill>
                  <a:srgbClr val="0000FF"/>
                </a:solidFill>
              </a:rPr>
              <a:t>A Leest nog eens het incident dat A op bladzijde 5 beschreef.</a:t>
            </a:r>
          </a:p>
          <a:p>
            <a:r>
              <a:rPr lang="nl-NL" dirty="0">
                <a:solidFill>
                  <a:srgbClr val="0000FF"/>
                </a:solidFill>
              </a:rPr>
              <a:t>B helpt bij het vinden van interpretaties. </a:t>
            </a:r>
          </a:p>
          <a:p>
            <a:r>
              <a:rPr lang="nl-NL" dirty="0">
                <a:solidFill>
                  <a:srgbClr val="0000FF"/>
                </a:solidFill>
              </a:rPr>
              <a:t>A schrijft ze op.</a:t>
            </a:r>
          </a:p>
          <a:p>
            <a:r>
              <a:rPr lang="nl-NL" dirty="0">
                <a:solidFill>
                  <a:srgbClr val="0000FF"/>
                </a:solidFill>
              </a:rPr>
              <a:t>A kiest één interpretatie uit en bedenkt hierbij zoveel mogelijk andere interpretaties.</a:t>
            </a:r>
          </a:p>
          <a:p>
            <a:r>
              <a:rPr lang="nl-NL" dirty="0">
                <a:solidFill>
                  <a:srgbClr val="0000FF"/>
                </a:solidFill>
              </a:rPr>
              <a:t>A en B gaan samen na welke van deze interpretaties een meer succesvolle afloop hadden kunnen betekenen.</a:t>
            </a:r>
          </a:p>
          <a:p>
            <a:r>
              <a:rPr lang="nl-NL" dirty="0">
                <a:solidFill>
                  <a:srgbClr val="0000FF"/>
                </a:solidFill>
              </a:rPr>
              <a:t>A en B wisselen.</a:t>
            </a:r>
          </a:p>
          <a:p>
            <a:r>
              <a:rPr lang="nl-NL" dirty="0">
                <a:solidFill>
                  <a:srgbClr val="0000FF"/>
                </a:solidFill>
              </a:rPr>
              <a:t>Welke invloed hebben beelden die je in je hoofd hebt op je waarneming?</a:t>
            </a:r>
          </a:p>
          <a:p>
            <a:endParaRPr lang="nl-NL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900" b="1" dirty="0">
                <a:solidFill>
                  <a:srgbClr val="0000FF"/>
                </a:solidFill>
              </a:rPr>
              <a:t>De </a:t>
            </a:r>
            <a:r>
              <a:rPr lang="en-US" sz="4900" b="1" dirty="0" err="1">
                <a:solidFill>
                  <a:srgbClr val="0000FF"/>
                </a:solidFill>
              </a:rPr>
              <a:t>Kaart</a:t>
            </a:r>
            <a:r>
              <a:rPr lang="en-US" sz="4900" b="1" dirty="0">
                <a:solidFill>
                  <a:srgbClr val="0000FF"/>
                </a:solidFill>
              </a:rPr>
              <a:t> is </a:t>
            </a:r>
            <a:r>
              <a:rPr lang="en-US" sz="4900" b="1" dirty="0" err="1">
                <a:solidFill>
                  <a:srgbClr val="0000FF"/>
                </a:solidFill>
              </a:rPr>
              <a:t>niet</a:t>
            </a:r>
            <a:r>
              <a:rPr lang="en-US" sz="4900" b="1" dirty="0">
                <a:solidFill>
                  <a:srgbClr val="0000FF"/>
                </a:solidFill>
              </a:rPr>
              <a:t> het </a:t>
            </a:r>
            <a:r>
              <a:rPr lang="en-US" sz="4900" b="1" dirty="0" err="1">
                <a:solidFill>
                  <a:srgbClr val="0000FF"/>
                </a:solidFill>
              </a:rPr>
              <a:t>gebied</a:t>
            </a:r>
            <a:br>
              <a:rPr lang="en-US" sz="4900" b="1" dirty="0">
                <a:solidFill>
                  <a:srgbClr val="0000FF"/>
                </a:solidFill>
              </a:rPr>
            </a:br>
            <a:r>
              <a:rPr lang="en-US" sz="4000" dirty="0">
                <a:solidFill>
                  <a:srgbClr val="0000FF"/>
                </a:solidFill>
              </a:rPr>
              <a:t>Alfred </a:t>
            </a:r>
            <a:r>
              <a:rPr lang="en-US" sz="4000" dirty="0" err="1">
                <a:solidFill>
                  <a:srgbClr val="0000FF"/>
                </a:solidFill>
              </a:rPr>
              <a:t>Korzibsky</a:t>
            </a:r>
            <a:endParaRPr lang="nl-NL" sz="4000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648072"/>
          </a:xfrm>
        </p:spPr>
        <p:txBody>
          <a:bodyPr/>
          <a:lstStyle/>
          <a:p>
            <a:pPr>
              <a:buNone/>
            </a:pPr>
            <a:r>
              <a:rPr lang="en-US" b="1" dirty="0" err="1">
                <a:solidFill>
                  <a:srgbClr val="FF0000"/>
                </a:solidFill>
              </a:rPr>
              <a:t>kaart</a:t>
            </a:r>
            <a:r>
              <a:rPr lang="en-US" b="1" dirty="0">
                <a:solidFill>
                  <a:srgbClr val="FF0000"/>
                </a:solidFill>
              </a:rPr>
              <a:t>							     </a:t>
            </a:r>
            <a:r>
              <a:rPr lang="en-US" b="1" dirty="0" err="1">
                <a:solidFill>
                  <a:srgbClr val="FF0000"/>
                </a:solidFill>
              </a:rPr>
              <a:t>gebied</a:t>
            </a:r>
            <a:endParaRPr lang="nl-NL" b="1" dirty="0">
              <a:solidFill>
                <a:srgbClr val="FF0000"/>
              </a:solidFill>
            </a:endParaRP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688579"/>
            <a:ext cx="268605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://1.bp.blogspot.com/-NdUYODVBeBM/UcyKP2gqwJI/AAAAAAAACSc/xnMvrCc2JFE/s1600/dowload+gambar+pohon+apel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42834" y="1556792"/>
            <a:ext cx="4001166" cy="2966892"/>
          </a:xfrm>
          <a:prstGeom prst="rect">
            <a:avLst/>
          </a:prstGeom>
          <a:noFill/>
        </p:spPr>
      </p:pic>
      <p:sp>
        <p:nvSpPr>
          <p:cNvPr id="8" name="Tekstvak 7"/>
          <p:cNvSpPr txBox="1"/>
          <p:nvPr/>
        </p:nvSpPr>
        <p:spPr>
          <a:xfrm>
            <a:off x="2699792" y="2348880"/>
            <a:ext cx="15191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Visuele</a:t>
            </a:r>
            <a:r>
              <a:rPr lang="en-US" dirty="0"/>
              <a:t> ‘</a:t>
            </a:r>
            <a:r>
              <a:rPr lang="en-US" dirty="0" err="1"/>
              <a:t>kaart</a:t>
            </a:r>
            <a:r>
              <a:rPr lang="en-US" dirty="0"/>
              <a:t>’</a:t>
            </a:r>
          </a:p>
          <a:p>
            <a:r>
              <a:rPr lang="en-US" dirty="0" err="1"/>
              <a:t>appelboom</a:t>
            </a:r>
            <a:endParaRPr lang="nl-NL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609600" y="54543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 </a:t>
            </a:r>
            <a:r>
              <a:rPr kumimoji="0" lang="en-US" sz="4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Kaart</a:t>
            </a:r>
            <a:r>
              <a:rPr kumimoji="0" lang="en-US" sz="4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is </a:t>
            </a:r>
            <a:r>
              <a:rPr kumimoji="0" lang="en-US" sz="4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niet</a:t>
            </a:r>
            <a:r>
              <a:rPr kumimoji="0" lang="en-US" sz="4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het </a:t>
            </a:r>
            <a:r>
              <a:rPr kumimoji="0" lang="en-US" sz="4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gebied</a:t>
            </a:r>
            <a:br>
              <a:rPr kumimoji="0" lang="en-US" sz="4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geldt</a:t>
            </a:r>
            <a:r>
              <a:rPr kumimoji="0" lang="en-US" sz="4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dit</a:t>
            </a:r>
            <a:r>
              <a:rPr kumimoji="0" lang="en-US" sz="4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ook</a:t>
            </a:r>
            <a:r>
              <a:rPr kumimoji="0" lang="en-US" sz="4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voor</a:t>
            </a:r>
            <a:r>
              <a:rPr kumimoji="0" lang="en-US" sz="4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auditieve</a:t>
            </a:r>
            <a:r>
              <a:rPr kumimoji="0" lang="en-US" sz="4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‘</a:t>
            </a:r>
            <a:r>
              <a:rPr kumimoji="0" lang="en-US" sz="4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kaarten</a:t>
            </a:r>
            <a:r>
              <a:rPr kumimoji="0" lang="en-US" sz="4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’</a:t>
            </a:r>
            <a:endParaRPr kumimoji="0" lang="nl-NL" sz="4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42992" cy="1143000"/>
          </a:xfrm>
        </p:spPr>
        <p:txBody>
          <a:bodyPr>
            <a:noAutofit/>
          </a:bodyPr>
          <a:lstStyle/>
          <a:p>
            <a:r>
              <a:rPr lang="en-US" sz="4800" b="1" dirty="0" err="1">
                <a:solidFill>
                  <a:srgbClr val="0000FF"/>
                </a:solidFill>
              </a:rPr>
              <a:t>Auditieve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submodaliteiten</a:t>
            </a:r>
            <a:endParaRPr lang="nl-NL" sz="4800" b="1" dirty="0">
              <a:solidFill>
                <a:srgbClr val="0000FF"/>
              </a:solidFill>
            </a:endParaRPr>
          </a:p>
        </p:txBody>
      </p:sp>
      <p:sp>
        <p:nvSpPr>
          <p:cNvPr id="38914" name="WordArt 2"/>
          <p:cNvSpPr>
            <a:spLocks noChangeArrowheads="1" noChangeShapeType="1" noTextEdit="1"/>
          </p:cNvSpPr>
          <p:nvPr/>
        </p:nvSpPr>
        <p:spPr bwMode="auto">
          <a:xfrm>
            <a:off x="5940152" y="1916832"/>
            <a:ext cx="2952327" cy="10081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 rtl="0"/>
            <a:r>
              <a:rPr lang="nl-NL" sz="12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hoe hard?</a:t>
            </a:r>
          </a:p>
        </p:txBody>
      </p:sp>
      <p:sp>
        <p:nvSpPr>
          <p:cNvPr id="38915" name="WordArt 3" descr="Papieren tas"/>
          <p:cNvSpPr>
            <a:spLocks noChangeArrowheads="1" noChangeShapeType="1" noTextEdit="1"/>
          </p:cNvSpPr>
          <p:nvPr/>
        </p:nvSpPr>
        <p:spPr bwMode="auto">
          <a:xfrm rot="186400">
            <a:off x="6616431" y="880820"/>
            <a:ext cx="1647804" cy="7396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2273"/>
              </a:avLst>
            </a:prstTxWarp>
          </a:bodyPr>
          <a:lstStyle/>
          <a:p>
            <a:pPr algn="ctr" rtl="0"/>
            <a:r>
              <a:rPr lang="nl-NL" sz="1200" b="1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hoe snel?</a:t>
            </a:r>
          </a:p>
        </p:txBody>
      </p:sp>
      <p:sp>
        <p:nvSpPr>
          <p:cNvPr id="38916" name="WordArt 4"/>
          <p:cNvSpPr>
            <a:spLocks noChangeArrowheads="1" noChangeShapeType="1" noTextEdit="1"/>
          </p:cNvSpPr>
          <p:nvPr/>
        </p:nvSpPr>
        <p:spPr bwMode="auto">
          <a:xfrm>
            <a:off x="4211960" y="4797152"/>
            <a:ext cx="4127555" cy="1448864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20644"/>
                <a:gd name="adj2" fmla="val 0"/>
              </a:avLst>
            </a:prstTxWarp>
          </a:bodyPr>
          <a:lstStyle/>
          <a:p>
            <a:pPr algn="ctr" rtl="0"/>
            <a:r>
              <a:rPr lang="nl-NL" sz="1200" b="1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00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welke toonhoogtes?</a:t>
            </a:r>
          </a:p>
        </p:txBody>
      </p:sp>
      <p:sp>
        <p:nvSpPr>
          <p:cNvPr id="38917" name="WordArt 5"/>
          <p:cNvSpPr>
            <a:spLocks noChangeArrowheads="1" noChangeShapeType="1" noTextEdit="1"/>
          </p:cNvSpPr>
          <p:nvPr/>
        </p:nvSpPr>
        <p:spPr bwMode="auto">
          <a:xfrm rot="-735420">
            <a:off x="3969356" y="3985719"/>
            <a:ext cx="4643574" cy="7192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178"/>
              </a:avLst>
            </a:prstTxWarp>
          </a:bodyPr>
          <a:lstStyle/>
          <a:p>
            <a:pPr algn="ctr" rtl="0"/>
            <a:r>
              <a:rPr lang="nl-NL" sz="1400" b="1" kern="10" spc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73542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Welke timbres?</a:t>
            </a:r>
          </a:p>
        </p:txBody>
      </p:sp>
      <p:sp>
        <p:nvSpPr>
          <p:cNvPr id="38918" name="WordArt 6"/>
          <p:cNvSpPr>
            <a:spLocks noChangeArrowheads="1" noChangeShapeType="1" noTextEdit="1"/>
          </p:cNvSpPr>
          <p:nvPr/>
        </p:nvSpPr>
        <p:spPr bwMode="auto">
          <a:xfrm>
            <a:off x="3779912" y="3399557"/>
            <a:ext cx="4499278" cy="1066802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r>
              <a:rPr lang="nl-NL" sz="1400" b="1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Unicode MS"/>
                <a:ea typeface="Arial Unicode MS"/>
                <a:cs typeface="Arial Unicode MS"/>
              </a:rPr>
              <a:t>hoeveel ............. stiltes?</a:t>
            </a:r>
          </a:p>
        </p:txBody>
      </p:sp>
      <p:sp>
        <p:nvSpPr>
          <p:cNvPr id="38919" name="WordArt 7"/>
          <p:cNvSpPr>
            <a:spLocks noChangeArrowheads="1" noChangeShapeType="1" noTextEdit="1"/>
          </p:cNvSpPr>
          <p:nvPr/>
        </p:nvSpPr>
        <p:spPr bwMode="auto">
          <a:xfrm>
            <a:off x="4705383" y="5767908"/>
            <a:ext cx="4187097" cy="104546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 rtl="0"/>
            <a:r>
              <a:rPr lang="nl-NL" sz="1200" b="1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Unicode MS"/>
                <a:ea typeface="Arial Unicode MS"/>
                <a:cs typeface="Arial Unicode MS"/>
              </a:rPr>
              <a:t>we </a:t>
            </a:r>
            <a:r>
              <a:rPr lang="nl-NL" sz="1200" b="1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Unicode MS"/>
                <a:ea typeface="Arial Unicode MS"/>
                <a:cs typeface="Arial Unicode MS"/>
              </a:rPr>
              <a:t>lke</a:t>
            </a:r>
            <a:r>
              <a:rPr lang="nl-NL" sz="1200" b="1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Unicode MS"/>
                <a:ea typeface="Arial Unicode MS"/>
                <a:cs typeface="Arial Unicode MS"/>
              </a:rPr>
              <a:t>    </a:t>
            </a:r>
            <a:r>
              <a:rPr lang="nl-NL" sz="1200" b="1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Unicode MS"/>
                <a:ea typeface="Arial Unicode MS"/>
                <a:cs typeface="Arial Unicode MS"/>
              </a:rPr>
              <a:t>ri</a:t>
            </a:r>
            <a:r>
              <a:rPr lang="nl-NL" sz="1200" b="1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Unicode MS"/>
                <a:ea typeface="Arial Unicode MS"/>
                <a:cs typeface="Arial Unicode MS"/>
              </a:rPr>
              <a:t>  </a:t>
            </a:r>
            <a:r>
              <a:rPr lang="nl-NL" sz="1200" b="1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Unicode MS"/>
                <a:ea typeface="Arial Unicode MS"/>
                <a:cs typeface="Arial Unicode MS"/>
              </a:rPr>
              <a:t>tm</a:t>
            </a:r>
            <a:r>
              <a:rPr lang="nl-NL" sz="1200" b="1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Unicode MS"/>
                <a:ea typeface="Arial Unicode MS"/>
                <a:cs typeface="Arial Unicode MS"/>
              </a:rPr>
              <a:t> es?</a:t>
            </a:r>
          </a:p>
        </p:txBody>
      </p:sp>
      <p:pic>
        <p:nvPicPr>
          <p:cNvPr id="38921" name="Picture 9" descr="http://upload.wikimedia.org/wikipedia/commons/thumb/4/43/Music_hairpins.svg/300px-Music_hairpins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3" y="2636912"/>
            <a:ext cx="3086053" cy="792088"/>
          </a:xfrm>
          <a:prstGeom prst="rect">
            <a:avLst/>
          </a:prstGeom>
          <a:noFill/>
        </p:spPr>
      </p:pic>
      <p:pic>
        <p:nvPicPr>
          <p:cNvPr id="38923" name="Picture 11" descr="http://www.frankwakelkamp.com/nl/artikel/Klein/Facsimiles/JHKlein_opus4_6_3_mt1.gif"/>
          <p:cNvPicPr>
            <a:picLocks noChangeAspect="1" noChangeArrowheads="1"/>
          </p:cNvPicPr>
          <p:nvPr/>
        </p:nvPicPr>
        <p:blipFill>
          <a:blip r:embed="rId4" cstate="print"/>
          <a:srcRect b="26840"/>
          <a:stretch>
            <a:fillRect/>
          </a:stretch>
        </p:blipFill>
        <p:spPr bwMode="auto">
          <a:xfrm>
            <a:off x="0" y="3717032"/>
            <a:ext cx="3470907" cy="1296143"/>
          </a:xfrm>
          <a:prstGeom prst="rect">
            <a:avLst/>
          </a:prstGeom>
          <a:noFill/>
        </p:spPr>
      </p:pic>
      <p:pic>
        <p:nvPicPr>
          <p:cNvPr id="38925" name="Picture 13" descr="http://www.bluesharp.nl/harmonica/index.php?action=dlattach;topic=10138.0;attach=2221"/>
          <p:cNvPicPr>
            <a:picLocks noChangeAspect="1" noChangeArrowheads="1"/>
          </p:cNvPicPr>
          <p:nvPr/>
        </p:nvPicPr>
        <p:blipFill>
          <a:blip r:embed="rId5" cstate="print"/>
          <a:srcRect l="5060" t="11368" r="58222" b="65895"/>
          <a:stretch>
            <a:fillRect/>
          </a:stretch>
        </p:blipFill>
        <p:spPr bwMode="auto">
          <a:xfrm>
            <a:off x="-36512" y="5157192"/>
            <a:ext cx="3915308" cy="1700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5" grpId="0"/>
      <p:bldP spid="38916" grpId="0"/>
      <p:bldP spid="38917" grpId="0"/>
      <p:bldP spid="38918" grpId="0"/>
      <p:bldP spid="389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loodySugar: Nostalgische (Emo) Muzi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0000FF"/>
                </a:solidFill>
              </a:rPr>
              <a:t>Invloed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auditieve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submodaliteiten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496" y="1600200"/>
            <a:ext cx="4968552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err="1">
                <a:solidFill>
                  <a:srgbClr val="0000FF"/>
                </a:solidFill>
              </a:rPr>
              <a:t>Oefening</a:t>
            </a:r>
            <a:r>
              <a:rPr lang="en-US" sz="2000" dirty="0">
                <a:solidFill>
                  <a:srgbClr val="0000FF"/>
                </a:solidFill>
              </a:rPr>
              <a:t> 24 blz 22</a:t>
            </a:r>
          </a:p>
          <a:p>
            <a:pPr marL="268288" indent="-268288"/>
            <a:r>
              <a:rPr lang="nl-NL" sz="2000" dirty="0">
                <a:solidFill>
                  <a:srgbClr val="0000FF"/>
                </a:solidFill>
              </a:rPr>
              <a:t>Schrijf de emoties Boos, Bedroefd, Bang, Blij, Beschaamd en </a:t>
            </a:r>
            <a:r>
              <a:rPr lang="nl-NL" sz="2000" dirty="0" err="1">
                <a:solidFill>
                  <a:srgbClr val="0000FF"/>
                </a:solidFill>
              </a:rPr>
              <a:t>VerBaasd</a:t>
            </a:r>
            <a:r>
              <a:rPr lang="nl-NL" sz="2000" dirty="0">
                <a:solidFill>
                  <a:srgbClr val="0000FF"/>
                </a:solidFill>
              </a:rPr>
              <a:t> op papiertjes. </a:t>
            </a:r>
          </a:p>
          <a:p>
            <a:pPr marL="268288" indent="-268288"/>
            <a:r>
              <a:rPr lang="nl-NL" sz="2000" dirty="0">
                <a:solidFill>
                  <a:srgbClr val="0000FF"/>
                </a:solidFill>
              </a:rPr>
              <a:t>A zegt: </a:t>
            </a:r>
            <a:r>
              <a:rPr lang="nl-NL" sz="2000" b="1" dirty="0">
                <a:solidFill>
                  <a:srgbClr val="0000FF"/>
                </a:solidFill>
              </a:rPr>
              <a:t>“Dat heb je mooi gedaan.” </a:t>
            </a:r>
            <a:r>
              <a:rPr lang="nl-NL" sz="2000" dirty="0">
                <a:solidFill>
                  <a:srgbClr val="0000FF"/>
                </a:solidFill>
              </a:rPr>
              <a:t>volgens 1 van deze emoties.</a:t>
            </a:r>
          </a:p>
          <a:p>
            <a:pPr marL="268288" indent="-268288"/>
            <a:r>
              <a:rPr lang="nl-NL" sz="2000" b="1" dirty="0">
                <a:solidFill>
                  <a:srgbClr val="0000FF"/>
                </a:solidFill>
              </a:rPr>
              <a:t>B</a:t>
            </a:r>
            <a:r>
              <a:rPr lang="nl-NL" sz="2000" dirty="0">
                <a:solidFill>
                  <a:srgbClr val="0000FF"/>
                </a:solidFill>
              </a:rPr>
              <a:t> beschrijft welke van de 11 auditieve submodaliteiten hij/zij hoort.</a:t>
            </a:r>
          </a:p>
          <a:p>
            <a:pPr marL="268288" indent="-268288"/>
            <a:r>
              <a:rPr lang="nl-NL" sz="2000" dirty="0">
                <a:solidFill>
                  <a:srgbClr val="0000FF"/>
                </a:solidFill>
              </a:rPr>
              <a:t>B </a:t>
            </a:r>
            <a:r>
              <a:rPr lang="nl-NL" sz="2000" dirty="0" err="1">
                <a:solidFill>
                  <a:srgbClr val="0000FF"/>
                </a:solidFill>
              </a:rPr>
              <a:t>ïnterpreteert</a:t>
            </a:r>
            <a:r>
              <a:rPr lang="nl-NL" sz="2000" dirty="0">
                <a:solidFill>
                  <a:srgbClr val="0000FF"/>
                </a:solidFill>
              </a:rPr>
              <a:t> welke emotie A er in wilde leggen.</a:t>
            </a:r>
          </a:p>
          <a:p>
            <a:pPr marL="268288" indent="-268288"/>
            <a:r>
              <a:rPr lang="en-US" sz="2000" dirty="0" err="1">
                <a:solidFill>
                  <a:srgbClr val="0000FF"/>
                </a:solidFill>
              </a:rPr>
              <a:t>Ga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samen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na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welke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submodaliteiten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genoemd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zijn</a:t>
            </a:r>
            <a:r>
              <a:rPr lang="en-US" sz="2000" dirty="0">
                <a:solidFill>
                  <a:srgbClr val="0000FF"/>
                </a:solidFill>
              </a:rPr>
              <a:t> en hoe de </a:t>
            </a:r>
            <a:r>
              <a:rPr lang="en-US" sz="2000" dirty="0" err="1">
                <a:solidFill>
                  <a:srgbClr val="0000FF"/>
                </a:solidFill>
              </a:rPr>
              <a:t>interpretatie</a:t>
            </a:r>
            <a:r>
              <a:rPr lang="en-US" sz="2000" dirty="0">
                <a:solidFill>
                  <a:srgbClr val="0000FF"/>
                </a:solidFill>
              </a:rPr>
              <a:t> van de </a:t>
            </a:r>
            <a:r>
              <a:rPr lang="en-US" sz="2000" dirty="0" err="1">
                <a:solidFill>
                  <a:srgbClr val="0000FF"/>
                </a:solidFill>
              </a:rPr>
              <a:t>emotie</a:t>
            </a:r>
            <a:r>
              <a:rPr lang="en-US" sz="2000" dirty="0">
                <a:solidFill>
                  <a:srgbClr val="0000FF"/>
                </a:solidFill>
              </a:rPr>
              <a:t> is.</a:t>
            </a:r>
            <a:endParaRPr lang="nl-NL" sz="2000" dirty="0">
              <a:solidFill>
                <a:srgbClr val="0000FF"/>
              </a:solidFill>
            </a:endParaRPr>
          </a:p>
          <a:p>
            <a:pPr>
              <a:buNone/>
            </a:pPr>
            <a:endParaRPr lang="nl-NL" dirty="0"/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4932040" y="904066"/>
            <a:ext cx="421196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volume hard tot fluisterend </a:t>
            </a:r>
            <a:endParaRPr kumimoji="0" lang="nl-NL" sz="105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tempo snel tot traag </a:t>
            </a:r>
            <a:endParaRPr kumimoji="0" lang="nl-NL" sz="105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toonhoogte bas tot sopraan </a:t>
            </a:r>
            <a:endParaRPr kumimoji="0" lang="nl-NL" sz="105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timbre resonantie borst/keel/neus </a:t>
            </a:r>
            <a:endParaRPr kumimoji="0" lang="nl-NL" sz="105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cadans onderbrekingen of groepen van woorden </a:t>
            </a:r>
            <a:endParaRPr kumimoji="0" lang="nl-NL" sz="105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ritme regelmatig/onregelmatig, </a:t>
            </a:r>
            <a:endParaRPr kumimoji="0" lang="nl-NL" sz="105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eentonig/</a:t>
            </a:r>
            <a:r>
              <a:rPr kumimoji="0" lang="nl-NL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meertonig</a:t>
            </a: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nl-NL" sz="105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pauzes veel/geen/langdurig/ kort </a:t>
            </a:r>
            <a:endParaRPr kumimoji="0" lang="nl-NL" sz="105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helderheid zuiver tot mat </a:t>
            </a:r>
            <a:endParaRPr kumimoji="0" lang="nl-NL" sz="105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markeringen klemtonen of benadrukken </a:t>
            </a:r>
            <a:endParaRPr kumimoji="0" lang="nl-NL" sz="105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ademhaling accent op inademen, uitademen enz. </a:t>
            </a:r>
            <a:endParaRPr kumimoji="0" lang="nl-NL" sz="2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9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9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9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9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9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9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9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9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9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9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9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9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9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9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19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19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19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19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198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http://knowledgeoverflow.com/wp-content/uploads/2012/06/happy-smiley-4.jpg?b867b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88640"/>
            <a:ext cx="2389920" cy="2376264"/>
          </a:xfrm>
          <a:prstGeom prst="rect">
            <a:avLst/>
          </a:prstGeom>
          <a:noFill/>
        </p:spPr>
      </p:pic>
      <p:sp>
        <p:nvSpPr>
          <p:cNvPr id="17" name="PIJL-OMLAAG 16"/>
          <p:cNvSpPr/>
          <p:nvPr/>
        </p:nvSpPr>
        <p:spPr>
          <a:xfrm rot="17995293">
            <a:off x="5283749" y="41342"/>
            <a:ext cx="432048" cy="6877179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PIJL-OMLAAG 13"/>
          <p:cNvSpPr/>
          <p:nvPr/>
        </p:nvSpPr>
        <p:spPr>
          <a:xfrm rot="19973382">
            <a:off x="2100224" y="2492752"/>
            <a:ext cx="432048" cy="3066170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PIJL-OMLAAG 14"/>
          <p:cNvSpPr/>
          <p:nvPr/>
        </p:nvSpPr>
        <p:spPr>
          <a:xfrm>
            <a:off x="381903" y="2636912"/>
            <a:ext cx="432048" cy="2736304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PIJL-OMLAAG 15"/>
          <p:cNvSpPr/>
          <p:nvPr/>
        </p:nvSpPr>
        <p:spPr>
          <a:xfrm rot="19030909">
            <a:off x="3418862" y="1705974"/>
            <a:ext cx="432048" cy="4198274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PIJL-OMLAAG 17"/>
          <p:cNvSpPr/>
          <p:nvPr/>
        </p:nvSpPr>
        <p:spPr>
          <a:xfrm rot="21046863">
            <a:off x="1233540" y="2667473"/>
            <a:ext cx="432048" cy="2699031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51920" y="620688"/>
            <a:ext cx="4104456" cy="504056"/>
          </a:xfrm>
        </p:spPr>
        <p:txBody>
          <a:bodyPr>
            <a:noAutofit/>
          </a:bodyPr>
          <a:lstStyle/>
          <a:p>
            <a:r>
              <a:rPr lang="en-US" b="1" dirty="0" err="1">
                <a:solidFill>
                  <a:srgbClr val="0000FF"/>
                </a:solidFill>
              </a:rPr>
              <a:t>Zonnestraaltjes</a:t>
            </a:r>
            <a:endParaRPr lang="nl-NL" b="1" dirty="0">
              <a:solidFill>
                <a:srgbClr val="0000FF"/>
              </a:solidFill>
            </a:endParaRPr>
          </a:p>
        </p:txBody>
      </p:sp>
      <p:pic>
        <p:nvPicPr>
          <p:cNvPr id="21" name="Afbeelding 20" descr="blij 7.jpg"/>
          <p:cNvPicPr>
            <a:picLocks noChangeAspect="1"/>
          </p:cNvPicPr>
          <p:nvPr/>
        </p:nvPicPr>
        <p:blipFill>
          <a:blip r:embed="rId3" cstate="print"/>
          <a:srcRect l="31407" r="10266" b="11403"/>
          <a:stretch>
            <a:fillRect/>
          </a:stretch>
        </p:blipFill>
        <p:spPr>
          <a:xfrm>
            <a:off x="0" y="5445224"/>
            <a:ext cx="1395966" cy="1412776"/>
          </a:xfrm>
          <a:prstGeom prst="rect">
            <a:avLst/>
          </a:prstGeom>
        </p:spPr>
      </p:pic>
      <p:pic>
        <p:nvPicPr>
          <p:cNvPr id="22" name="Afbeelding 21" descr="blij2.JPG"/>
          <p:cNvPicPr>
            <a:picLocks noChangeAspect="1"/>
          </p:cNvPicPr>
          <p:nvPr/>
        </p:nvPicPr>
        <p:blipFill>
          <a:blip r:embed="rId4" cstate="print"/>
          <a:srcRect l="24491" r="17182" b="21780"/>
          <a:stretch>
            <a:fillRect/>
          </a:stretch>
        </p:blipFill>
        <p:spPr>
          <a:xfrm>
            <a:off x="5868144" y="5445224"/>
            <a:ext cx="1581209" cy="1412776"/>
          </a:xfrm>
          <a:prstGeom prst="rect">
            <a:avLst/>
          </a:prstGeom>
        </p:spPr>
      </p:pic>
      <p:pic>
        <p:nvPicPr>
          <p:cNvPr id="23" name="Afbeelding 22" descr="blij-4.jpg"/>
          <p:cNvPicPr>
            <a:picLocks noChangeAspect="1"/>
          </p:cNvPicPr>
          <p:nvPr/>
        </p:nvPicPr>
        <p:blipFill>
          <a:blip r:embed="rId5" cstate="print"/>
          <a:srcRect l="24677" r="25969"/>
          <a:stretch>
            <a:fillRect/>
          </a:stretch>
        </p:blipFill>
        <p:spPr>
          <a:xfrm>
            <a:off x="1331640" y="5445224"/>
            <a:ext cx="1332941" cy="1412776"/>
          </a:xfrm>
          <a:prstGeom prst="rect">
            <a:avLst/>
          </a:prstGeom>
        </p:spPr>
      </p:pic>
      <p:pic>
        <p:nvPicPr>
          <p:cNvPr id="24" name="Afbeelding 23" descr="blij5.png"/>
          <p:cNvPicPr>
            <a:picLocks noChangeAspect="1"/>
          </p:cNvPicPr>
          <p:nvPr/>
        </p:nvPicPr>
        <p:blipFill>
          <a:blip r:embed="rId6" cstate="print"/>
          <a:srcRect l="30285" r="29334" b="43916"/>
          <a:stretch>
            <a:fillRect/>
          </a:stretch>
        </p:blipFill>
        <p:spPr>
          <a:xfrm>
            <a:off x="3635896" y="5445224"/>
            <a:ext cx="1130222" cy="1412776"/>
          </a:xfrm>
          <a:prstGeom prst="rect">
            <a:avLst/>
          </a:prstGeom>
        </p:spPr>
      </p:pic>
      <p:pic>
        <p:nvPicPr>
          <p:cNvPr id="25" name="Afbeelding 24" descr="blij-gezicht 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27784" y="5445224"/>
            <a:ext cx="1061705" cy="1412776"/>
          </a:xfrm>
          <a:prstGeom prst="rect">
            <a:avLst/>
          </a:prstGeom>
        </p:spPr>
      </p:pic>
      <p:sp>
        <p:nvSpPr>
          <p:cNvPr id="27" name="PIJL-OMLAAG 26"/>
          <p:cNvSpPr/>
          <p:nvPr/>
        </p:nvSpPr>
        <p:spPr>
          <a:xfrm rot="18367347">
            <a:off x="4402237" y="923041"/>
            <a:ext cx="432048" cy="5415856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8" name="Afbeelding 27" descr="blij 8.jpg"/>
          <p:cNvPicPr>
            <a:picLocks noChangeAspect="1"/>
          </p:cNvPicPr>
          <p:nvPr/>
        </p:nvPicPr>
        <p:blipFill>
          <a:blip r:embed="rId8" cstate="print"/>
          <a:srcRect l="38975" r="2751" b="4326"/>
          <a:stretch>
            <a:fillRect/>
          </a:stretch>
        </p:blipFill>
        <p:spPr>
          <a:xfrm>
            <a:off x="7452320" y="5439330"/>
            <a:ext cx="1728192" cy="1418670"/>
          </a:xfrm>
          <a:prstGeom prst="rect">
            <a:avLst/>
          </a:prstGeom>
        </p:spPr>
      </p:pic>
      <p:pic>
        <p:nvPicPr>
          <p:cNvPr id="13" name="Afbeelding 12" descr="blij 6.jpg"/>
          <p:cNvPicPr>
            <a:picLocks noChangeAspect="1"/>
          </p:cNvPicPr>
          <p:nvPr/>
        </p:nvPicPr>
        <p:blipFill>
          <a:blip r:embed="rId9" cstate="print"/>
          <a:srcRect l="37305"/>
          <a:stretch>
            <a:fillRect/>
          </a:stretch>
        </p:blipFill>
        <p:spPr>
          <a:xfrm>
            <a:off x="4644008" y="5445225"/>
            <a:ext cx="1327958" cy="1412776"/>
          </a:xfrm>
          <a:prstGeom prst="rect">
            <a:avLst/>
          </a:prstGeom>
        </p:spPr>
      </p:pic>
      <p:sp>
        <p:nvSpPr>
          <p:cNvPr id="29" name="PIJL-OMLAAG 28"/>
          <p:cNvSpPr/>
          <p:nvPr/>
        </p:nvSpPr>
        <p:spPr>
          <a:xfrm rot="19567209">
            <a:off x="2696238" y="2217905"/>
            <a:ext cx="432048" cy="3434243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2513589"/>
            <a:ext cx="9144000" cy="25202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sz="2800" dirty="0">
                <a:solidFill>
                  <a:srgbClr val="0000FF"/>
                </a:solidFill>
              </a:rPr>
              <a:t>In tweetallen, 2 minuten elk, de één luistert ander praat.</a:t>
            </a:r>
          </a:p>
          <a:p>
            <a:pPr marL="0" indent="0">
              <a:buNone/>
            </a:pPr>
            <a:r>
              <a:rPr lang="nl-NL" sz="2800" dirty="0">
                <a:solidFill>
                  <a:srgbClr val="0000FF"/>
                </a:solidFill>
              </a:rPr>
              <a:t>Focus op een recente gebeurtenis waarin je </a:t>
            </a:r>
            <a:r>
              <a:rPr lang="nl-NL" sz="2800" b="1" u="sng" dirty="0">
                <a:solidFill>
                  <a:srgbClr val="0000FF"/>
                </a:solidFill>
              </a:rPr>
              <a:t>energie, blijheid of geluk </a:t>
            </a:r>
            <a:r>
              <a:rPr lang="nl-NL" sz="2800" dirty="0">
                <a:solidFill>
                  <a:srgbClr val="0000FF"/>
                </a:solidFill>
              </a:rPr>
              <a:t>voelde.</a:t>
            </a:r>
          </a:p>
          <a:p>
            <a:pPr marL="0" indent="0">
              <a:buNone/>
            </a:pPr>
            <a:r>
              <a:rPr lang="nl-NL" sz="2800" dirty="0">
                <a:solidFill>
                  <a:srgbClr val="0000FF"/>
                </a:solidFill>
              </a:rPr>
              <a:t>Deel in de hele groep de titel van jouw ervaring en laat je gevoelens op je gezicht zien</a:t>
            </a:r>
          </a:p>
        </p:txBody>
      </p:sp>
    </p:spTree>
    <p:extLst>
      <p:ext uri="{BB962C8B-B14F-4D97-AF65-F5344CB8AC3E}">
        <p14:creationId xmlns:p14="http://schemas.microsoft.com/office/powerpoint/2010/main" val="352690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4" grpId="0" animBg="1"/>
      <p:bldP spid="15" grpId="0" animBg="1"/>
      <p:bldP spid="16" grpId="0" animBg="1"/>
      <p:bldP spid="18" grpId="0" animBg="1"/>
      <p:bldP spid="27" grpId="0" animBg="1"/>
      <p:bldP spid="29" grpId="0" animBg="1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EF5BAD4-7C8B-4193-A57F-214D6F602EAC}" type="slidenum">
              <a:rPr lang="nl-NL" smtClean="0"/>
              <a:pPr/>
              <a:t>20</a:t>
            </a:fld>
            <a:endParaRPr lang="nl-NL"/>
          </a:p>
        </p:txBody>
      </p:sp>
      <p:sp>
        <p:nvSpPr>
          <p:cNvPr id="23584" name="AutoShape 32"/>
          <p:cNvSpPr>
            <a:spLocks noChangeArrowheads="1"/>
          </p:cNvSpPr>
          <p:nvPr/>
        </p:nvSpPr>
        <p:spPr bwMode="auto">
          <a:xfrm>
            <a:off x="4170364" y="6073623"/>
            <a:ext cx="2519362" cy="71755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3600" b="1" dirty="0">
                <a:solidFill>
                  <a:srgbClr val="FF0000"/>
                </a:solidFill>
              </a:rPr>
              <a:t>Gedrag</a:t>
            </a:r>
          </a:p>
        </p:txBody>
      </p:sp>
      <p:pic>
        <p:nvPicPr>
          <p:cNvPr id="26628" name="Picture 22" descr="gezicht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0338" y="985838"/>
            <a:ext cx="1381125" cy="5070475"/>
          </a:xfrm>
          <a:prstGeom prst="rect">
            <a:avLst/>
          </a:prstGeom>
          <a:noFill/>
          <a:ln w="9525">
            <a:solidFill>
              <a:srgbClr val="FFFF99"/>
            </a:solidFill>
            <a:miter lim="800000"/>
            <a:headEnd/>
            <a:tailEnd/>
          </a:ln>
        </p:spPr>
      </p:pic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7269163" y="1943100"/>
            <a:ext cx="1855787" cy="1438275"/>
            <a:chOff x="4579" y="1224"/>
            <a:chExt cx="1169" cy="906"/>
          </a:xfrm>
        </p:grpSpPr>
        <p:sp>
          <p:nvSpPr>
            <p:cNvPr id="26648" name="AutoShape 11"/>
            <p:cNvSpPr>
              <a:spLocks noChangeArrowheads="1"/>
            </p:cNvSpPr>
            <p:nvPr/>
          </p:nvSpPr>
          <p:spPr bwMode="auto">
            <a:xfrm rot="-1742448">
              <a:off x="4579" y="1224"/>
              <a:ext cx="1169" cy="906"/>
            </a:xfrm>
            <a:prstGeom prst="leftArrow">
              <a:avLst>
                <a:gd name="adj1" fmla="val 50000"/>
                <a:gd name="adj2" fmla="val 32257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9" name="WordArt 12"/>
            <p:cNvSpPr>
              <a:spLocks noChangeArrowheads="1" noChangeShapeType="1"/>
            </p:cNvSpPr>
            <p:nvPr/>
          </p:nvSpPr>
          <p:spPr bwMode="auto">
            <a:xfrm rot="-1759665">
              <a:off x="4700" y="1483"/>
              <a:ext cx="900" cy="37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nl-NL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Externe</a:t>
              </a:r>
            </a:p>
            <a:p>
              <a:pPr algn="ctr"/>
              <a:r>
                <a:rPr lang="nl-NL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Prikkel</a:t>
              </a:r>
            </a:p>
          </p:txBody>
        </p:sp>
      </p:grpSp>
      <p:sp>
        <p:nvSpPr>
          <p:cNvPr id="23579" name="AutoShape 27"/>
          <p:cNvSpPr>
            <a:spLocks noChangeArrowheads="1"/>
          </p:cNvSpPr>
          <p:nvPr/>
        </p:nvSpPr>
        <p:spPr bwMode="auto">
          <a:xfrm>
            <a:off x="344488" y="1659582"/>
            <a:ext cx="2519362" cy="1049338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3600" b="1" dirty="0">
                <a:solidFill>
                  <a:srgbClr val="3333CC"/>
                </a:solidFill>
              </a:rPr>
              <a:t>Interne</a:t>
            </a:r>
          </a:p>
          <a:p>
            <a:pPr algn="ctr"/>
            <a:r>
              <a:rPr lang="nl-NL" sz="3600" b="1" dirty="0">
                <a:solidFill>
                  <a:srgbClr val="3333CC"/>
                </a:solidFill>
              </a:rPr>
              <a:t>Voorstelling</a:t>
            </a:r>
          </a:p>
        </p:txBody>
      </p:sp>
      <p:sp>
        <p:nvSpPr>
          <p:cNvPr id="23580" name="AutoShape 28"/>
          <p:cNvSpPr>
            <a:spLocks noChangeArrowheads="1"/>
          </p:cNvSpPr>
          <p:nvPr/>
        </p:nvSpPr>
        <p:spPr bwMode="auto">
          <a:xfrm>
            <a:off x="1214438" y="2737420"/>
            <a:ext cx="839787" cy="763588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1" name="AutoShape 29"/>
          <p:cNvSpPr>
            <a:spLocks noChangeArrowheads="1"/>
          </p:cNvSpPr>
          <p:nvPr/>
        </p:nvSpPr>
        <p:spPr bwMode="auto">
          <a:xfrm>
            <a:off x="368300" y="3578845"/>
            <a:ext cx="2519363" cy="93027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3600" b="1" dirty="0">
                <a:solidFill>
                  <a:srgbClr val="3333CC"/>
                </a:solidFill>
              </a:rPr>
              <a:t>Stemming</a:t>
            </a:r>
          </a:p>
        </p:txBody>
      </p:sp>
      <p:sp>
        <p:nvSpPr>
          <p:cNvPr id="23582" name="AutoShape 30"/>
          <p:cNvSpPr>
            <a:spLocks noChangeArrowheads="1"/>
          </p:cNvSpPr>
          <p:nvPr/>
        </p:nvSpPr>
        <p:spPr bwMode="auto">
          <a:xfrm>
            <a:off x="1228725" y="4476279"/>
            <a:ext cx="839788" cy="896937"/>
          </a:xfrm>
          <a:prstGeom prst="upDownArrow">
            <a:avLst>
              <a:gd name="adj1" fmla="val 50000"/>
              <a:gd name="adj2" fmla="val 21361"/>
            </a:avLst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3" name="AutoShape 31"/>
          <p:cNvSpPr>
            <a:spLocks noChangeArrowheads="1"/>
          </p:cNvSpPr>
          <p:nvPr/>
        </p:nvSpPr>
        <p:spPr bwMode="auto">
          <a:xfrm>
            <a:off x="377825" y="5421313"/>
            <a:ext cx="2519363" cy="85407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3600" b="1">
                <a:solidFill>
                  <a:srgbClr val="3333CC"/>
                </a:solidFill>
              </a:rPr>
              <a:t>Fysiologie</a:t>
            </a:r>
          </a:p>
        </p:txBody>
      </p:sp>
      <p:sp>
        <p:nvSpPr>
          <p:cNvPr id="26635" name="Text Box 10"/>
          <p:cNvSpPr txBox="1">
            <a:spLocks noChangeArrowheads="1"/>
          </p:cNvSpPr>
          <p:nvPr/>
        </p:nvSpPr>
        <p:spPr bwMode="auto">
          <a:xfrm>
            <a:off x="3359150" y="931863"/>
            <a:ext cx="3014663" cy="4905375"/>
          </a:xfrm>
          <a:prstGeom prst="rect">
            <a:avLst/>
          </a:prstGeom>
          <a:solidFill>
            <a:srgbClr val="FFCC99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</p:txBody>
      </p:sp>
      <p:sp>
        <p:nvSpPr>
          <p:cNvPr id="23565" name="WordArt 13"/>
          <p:cNvSpPr>
            <a:spLocks noChangeArrowheads="1" noChangeShapeType="1"/>
          </p:cNvSpPr>
          <p:nvPr/>
        </p:nvSpPr>
        <p:spPr bwMode="auto">
          <a:xfrm>
            <a:off x="3556000" y="1003300"/>
            <a:ext cx="254317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FILTERS</a:t>
            </a:r>
          </a:p>
        </p:txBody>
      </p:sp>
      <p:sp>
        <p:nvSpPr>
          <p:cNvPr id="23566" name="WordArt 14"/>
          <p:cNvSpPr>
            <a:spLocks noChangeArrowheads="1" noChangeShapeType="1"/>
          </p:cNvSpPr>
          <p:nvPr/>
        </p:nvSpPr>
        <p:spPr bwMode="auto">
          <a:xfrm>
            <a:off x="3513138" y="1731963"/>
            <a:ext cx="2636837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3600" kern="10" spc="72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76"/>
                    </a:gs>
                    <a:gs pos="100000">
                      <a:srgbClr val="99CCFF"/>
                    </a:gs>
                  </a:gsLst>
                  <a:lin ang="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Weglaten</a:t>
            </a:r>
          </a:p>
        </p:txBody>
      </p:sp>
      <p:sp>
        <p:nvSpPr>
          <p:cNvPr id="23567" name="WordArt 15"/>
          <p:cNvSpPr>
            <a:spLocks noChangeArrowheads="1" noChangeShapeType="1"/>
          </p:cNvSpPr>
          <p:nvPr/>
        </p:nvSpPr>
        <p:spPr bwMode="auto">
          <a:xfrm>
            <a:off x="3556000" y="2074863"/>
            <a:ext cx="2641600" cy="4191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20644"/>
                <a:gd name="adj2" fmla="val 3181"/>
              </a:avLst>
            </a:prstTxWarp>
          </a:bodyPr>
          <a:lstStyle/>
          <a:p>
            <a:pPr algn="ctr"/>
            <a:r>
              <a:rPr lang="nl-NL" sz="3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Vervormen</a:t>
            </a:r>
          </a:p>
        </p:txBody>
      </p:sp>
      <p:sp>
        <p:nvSpPr>
          <p:cNvPr id="23568" name="WordArt 16"/>
          <p:cNvSpPr>
            <a:spLocks noChangeArrowheads="1" noChangeShapeType="1"/>
          </p:cNvSpPr>
          <p:nvPr/>
        </p:nvSpPr>
        <p:spPr bwMode="auto">
          <a:xfrm>
            <a:off x="3706813" y="2474913"/>
            <a:ext cx="2441575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Generaliseren</a:t>
            </a:r>
          </a:p>
        </p:txBody>
      </p:sp>
      <p:sp>
        <p:nvSpPr>
          <p:cNvPr id="23578" name="AutoShape 26"/>
          <p:cNvSpPr>
            <a:spLocks noChangeArrowheads="1"/>
          </p:cNvSpPr>
          <p:nvPr/>
        </p:nvSpPr>
        <p:spPr bwMode="auto">
          <a:xfrm rot="2898783">
            <a:off x="2467769" y="2413794"/>
            <a:ext cx="1436687" cy="1063625"/>
          </a:xfrm>
          <a:prstGeom prst="leftArrow">
            <a:avLst>
              <a:gd name="adj1" fmla="val 50000"/>
              <a:gd name="adj2" fmla="val 33769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6089650" y="2879725"/>
            <a:ext cx="1100138" cy="1733550"/>
            <a:chOff x="3836" y="1814"/>
            <a:chExt cx="693" cy="1092"/>
          </a:xfrm>
        </p:grpSpPr>
        <p:sp>
          <p:nvSpPr>
            <p:cNvPr id="26645" name="AutoShape 17"/>
            <p:cNvSpPr>
              <a:spLocks noChangeArrowheads="1"/>
            </p:cNvSpPr>
            <p:nvPr/>
          </p:nvSpPr>
          <p:spPr bwMode="auto">
            <a:xfrm rot="-1395084">
              <a:off x="3836" y="1814"/>
              <a:ext cx="432" cy="288"/>
            </a:xfrm>
            <a:prstGeom prst="leftArrow">
              <a:avLst>
                <a:gd name="adj1" fmla="val 50000"/>
                <a:gd name="adj2" fmla="val 3750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6" name="AutoShape 18"/>
            <p:cNvSpPr>
              <a:spLocks noChangeArrowheads="1"/>
            </p:cNvSpPr>
            <p:nvPr/>
          </p:nvSpPr>
          <p:spPr bwMode="auto">
            <a:xfrm rot="-1568690">
              <a:off x="3979" y="2166"/>
              <a:ext cx="504" cy="288"/>
            </a:xfrm>
            <a:prstGeom prst="leftArrow">
              <a:avLst>
                <a:gd name="adj1" fmla="val 50000"/>
                <a:gd name="adj2" fmla="val 4375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7" name="AutoShape 19"/>
            <p:cNvSpPr>
              <a:spLocks noChangeArrowheads="1"/>
            </p:cNvSpPr>
            <p:nvPr/>
          </p:nvSpPr>
          <p:spPr bwMode="auto">
            <a:xfrm rot="-2625491">
              <a:off x="3953" y="2618"/>
              <a:ext cx="576" cy="288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44" name="Rectangle 6"/>
          <p:cNvSpPr>
            <a:spLocks noChangeArrowheads="1"/>
          </p:cNvSpPr>
          <p:nvPr/>
        </p:nvSpPr>
        <p:spPr bwMode="auto">
          <a:xfrm>
            <a:off x="1295400" y="76200"/>
            <a:ext cx="6324600" cy="762000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nl-NL" sz="4400" b="1" dirty="0">
                <a:solidFill>
                  <a:schemeClr val="tx2"/>
                </a:solidFill>
                <a:latin typeface="Arial" charset="0"/>
                <a:cs typeface="Arial" charset="0"/>
              </a:rPr>
              <a:t>Hoe Communiceer je?</a:t>
            </a:r>
          </a:p>
        </p:txBody>
      </p:sp>
      <p:sp>
        <p:nvSpPr>
          <p:cNvPr id="26" name="Ovaal 25"/>
          <p:cNvSpPr/>
          <p:nvPr/>
        </p:nvSpPr>
        <p:spPr>
          <a:xfrm>
            <a:off x="7308304" y="908720"/>
            <a:ext cx="1835696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Gebied</a:t>
            </a:r>
            <a:endParaRPr lang="nl-NL" b="1" dirty="0"/>
          </a:p>
        </p:txBody>
      </p:sp>
      <p:sp>
        <p:nvSpPr>
          <p:cNvPr id="27" name="Ovaal 26"/>
          <p:cNvSpPr/>
          <p:nvPr/>
        </p:nvSpPr>
        <p:spPr>
          <a:xfrm>
            <a:off x="0" y="908720"/>
            <a:ext cx="1835696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Kaart</a:t>
            </a:r>
            <a:endParaRPr lang="nl-NL" b="1" dirty="0"/>
          </a:p>
        </p:txBody>
      </p:sp>
      <p:pic>
        <p:nvPicPr>
          <p:cNvPr id="28" name="Afbeelding 27">
            <a:extLst>
              <a:ext uri="{FF2B5EF4-FFF2-40B4-BE49-F238E27FC236}">
                <a16:creationId xmlns:a16="http://schemas.microsoft.com/office/drawing/2014/main" id="{3A525C5A-A557-4C44-BF97-6B36C3CEBE7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526" y="3108325"/>
            <a:ext cx="2892775" cy="2814682"/>
          </a:xfrm>
          <a:prstGeom prst="rect">
            <a:avLst/>
          </a:prstGeom>
        </p:spPr>
      </p:pic>
      <p:sp>
        <p:nvSpPr>
          <p:cNvPr id="23585" name="AutoShape 33"/>
          <p:cNvSpPr>
            <a:spLocks noChangeArrowheads="1"/>
          </p:cNvSpPr>
          <p:nvPr/>
        </p:nvSpPr>
        <p:spPr bwMode="auto">
          <a:xfrm rot="-8209209">
            <a:off x="2044700" y="5062538"/>
            <a:ext cx="3111500" cy="692150"/>
          </a:xfrm>
          <a:prstGeom prst="leftArrow">
            <a:avLst>
              <a:gd name="adj1" fmla="val 50000"/>
              <a:gd name="adj2" fmla="val 112385"/>
            </a:avLst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855EF41-A2DA-4C58-91F6-A05E5D4FD238}"/>
              </a:ext>
            </a:extLst>
          </p:cNvPr>
          <p:cNvSpPr txBox="1"/>
          <p:nvPr/>
        </p:nvSpPr>
        <p:spPr>
          <a:xfrm>
            <a:off x="6799383" y="5453951"/>
            <a:ext cx="24476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>
                <a:solidFill>
                  <a:srgbClr val="0000FF"/>
                </a:solidFill>
              </a:rPr>
              <a:t>Schrijf 5 woorden op </a:t>
            </a:r>
          </a:p>
          <a:p>
            <a:r>
              <a:rPr lang="nl-NL" sz="2000" b="1" dirty="0">
                <a:solidFill>
                  <a:srgbClr val="0000FF"/>
                </a:solidFill>
              </a:rPr>
              <a:t>die je associeert </a:t>
            </a:r>
          </a:p>
          <a:p>
            <a:r>
              <a:rPr lang="nl-NL" sz="2000" b="1" dirty="0">
                <a:solidFill>
                  <a:srgbClr val="0000FF"/>
                </a:solidFill>
              </a:rPr>
              <a:t>met NLP-cursus, </a:t>
            </a:r>
          </a:p>
          <a:p>
            <a:r>
              <a:rPr lang="nl-NL" sz="2000" b="1" dirty="0">
                <a:solidFill>
                  <a:srgbClr val="0000FF"/>
                </a:solidFill>
              </a:rPr>
              <a:t>elk op een post-it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84" grpId="0" animBg="1"/>
      <p:bldP spid="23579" grpId="0" animBg="1"/>
      <p:bldP spid="23580" grpId="0" animBg="1"/>
      <p:bldP spid="23581" grpId="0" animBg="1"/>
      <p:bldP spid="23582" grpId="0" animBg="1"/>
      <p:bldP spid="23583" grpId="0" animBg="1"/>
      <p:bldP spid="26635" grpId="0" animBg="1"/>
      <p:bldP spid="23566" grpId="0"/>
      <p:bldP spid="23567" grpId="0"/>
      <p:bldP spid="23568" grpId="0"/>
      <p:bldP spid="23578" grpId="0" animBg="1"/>
      <p:bldP spid="23585" grpId="0" animBg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0000FF"/>
                </a:solidFill>
              </a:rPr>
              <a:t>Welk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deel</a:t>
            </a:r>
            <a:r>
              <a:rPr lang="en-US" b="1" dirty="0">
                <a:solidFill>
                  <a:srgbClr val="0000FF"/>
                </a:solidFill>
              </a:rPr>
              <a:t> van je </a:t>
            </a:r>
            <a:r>
              <a:rPr lang="en-US" b="1" dirty="0" err="1">
                <a:solidFill>
                  <a:srgbClr val="0000FF"/>
                </a:solidFill>
              </a:rPr>
              <a:t>communicatie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bestaat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uit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tonaliteit</a:t>
            </a:r>
            <a:r>
              <a:rPr lang="en-US" b="1" dirty="0">
                <a:solidFill>
                  <a:srgbClr val="0000FF"/>
                </a:solidFill>
              </a:rPr>
              <a:t>?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4" name="Object 37"/>
          <p:cNvGraphicFramePr/>
          <p:nvPr/>
        </p:nvGraphicFramePr>
        <p:xfrm>
          <a:off x="0" y="1484784"/>
          <a:ext cx="9143999" cy="5373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1496D7-CEBC-4411-8EC2-72A646463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nl-NL" altLang="nl-NL" b="1" dirty="0">
                <a:solidFill>
                  <a:srgbClr val="0000FF"/>
                </a:solidFill>
                <a:latin typeface="Cambria" panose="02040503050406030204" pitchFamily="18" charset="0"/>
              </a:rPr>
              <a:t>A</a:t>
            </a:r>
            <a:r>
              <a:rPr lang="nl-NL" altLang="nl-NL" b="1" dirty="0" bmk="">
                <a:solidFill>
                  <a:srgbClr val="0000FF"/>
                </a:solidFill>
                <a:latin typeface="Cambria" panose="02040503050406030204" pitchFamily="18" charset="0"/>
              </a:rPr>
              <a:t>ls je ruzie wilt laten escaleren . . . . . . .</a:t>
            </a:r>
            <a:endParaRPr lang="nl-NL" dirty="0">
              <a:solidFill>
                <a:srgbClr val="0000FF"/>
              </a:solidFill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702364D-4330-4328-A5FC-3AE7735B4A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3073" name="Afbeelding 1" descr="Afbeeldingsresultaat voor ruzie">
            <a:extLst>
              <a:ext uri="{FF2B5EF4-FFF2-40B4-BE49-F238E27FC236}">
                <a16:creationId xmlns:a16="http://schemas.microsoft.com/office/drawing/2014/main" id="{54513B9E-0EA1-4D16-B200-79B646ABD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066571"/>
            <a:ext cx="6016327" cy="379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B2560CA5-E220-450E-A337-69769D316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449318"/>
            <a:ext cx="8388424" cy="193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6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kun je dit het beste doen</a:t>
            </a:r>
            <a:endParaRPr kumimoji="0" lang="nl-NL" altLang="nl-NL" sz="6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l-NL" altLang="nl-NL" sz="16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Per email doen, meteen reageren, duidelijk schrijven hoe je over de ander denkt, </a:t>
            </a:r>
            <a:endParaRPr kumimoji="0" lang="nl-NL" altLang="nl-NL" sz="6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l-NL" altLang="nl-NL" sz="16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Geen blad voor je mond nemen,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nl-NL" altLang="nl-NL" sz="1600" b="1" i="1" dirty="0">
                <a:solidFill>
                  <a:srgbClr val="0000FF"/>
                </a:solidFill>
                <a:ea typeface="Times New Roman" panose="02020603050405020304" pitchFamily="18" charset="0"/>
              </a:rPr>
              <a:t>   G</a:t>
            </a:r>
            <a:r>
              <a:rPr kumimoji="0" lang="nl-NL" altLang="nl-NL" sz="16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een vragen stellen…………</a:t>
            </a:r>
            <a:r>
              <a:rPr kumimoji="0" lang="nl-NL" altLang="nl-NL" sz="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nl-NL" altLang="nl-NL" b="1" dirty="0">
                <a:solidFill>
                  <a:srgbClr val="FF0000"/>
                </a:solidFill>
              </a:rPr>
              <a:t>Want je mist alle auditieve en visuele submodaliteiten</a:t>
            </a:r>
            <a:endParaRPr kumimoji="0" lang="nl-NL" altLang="nl-NL" sz="6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0083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800" b="1" dirty="0">
                <a:solidFill>
                  <a:srgbClr val="0000FF"/>
                </a:solidFill>
              </a:rPr>
              <a:t>De drie levensvragen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1268760"/>
            <a:ext cx="4248472" cy="676672"/>
          </a:xfrm>
        </p:spPr>
        <p:txBody>
          <a:bodyPr/>
          <a:lstStyle/>
          <a:p>
            <a:pPr>
              <a:buNone/>
            </a:pPr>
            <a:r>
              <a:rPr lang="nl-NL" b="1" dirty="0">
                <a:solidFill>
                  <a:srgbClr val="0000FF"/>
                </a:solidFill>
              </a:rPr>
              <a:t>1 Waar focus je op?</a:t>
            </a:r>
          </a:p>
          <a:p>
            <a:pPr>
              <a:buNone/>
            </a:pPr>
            <a:endParaRPr lang="nl-NL" dirty="0">
              <a:solidFill>
                <a:srgbClr val="0000FF"/>
              </a:solidFill>
            </a:endParaRPr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216024" y="1844824"/>
            <a:ext cx="6084168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nl-NL" sz="20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MS Mincho" pitchFamily="49" charset="-128"/>
                <a:cs typeface="Times New Roman" pitchFamily="18" charset="0"/>
              </a:rPr>
              <a:t>O</a:t>
            </a:r>
            <a:r>
              <a:rPr kumimoji="0" lang="nl-NL" sz="2000" b="1" i="1" u="none" strike="noStrike" cap="none" normalizeH="0" baseline="0" dirty="0" bmk="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MS Mincho" pitchFamily="49" charset="-128"/>
                <a:cs typeface="Times New Roman" pitchFamily="18" charset="0"/>
              </a:rPr>
              <a:t>efening in focussen </a:t>
            </a:r>
            <a:r>
              <a:rPr kumimoji="0" lang="nl-NL" sz="2000" b="1" i="1" u="none" strike="noStrike" cap="none" normalizeH="0" baseline="0" dirty="0" err="1" bmk="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MS Mincho" pitchFamily="49" charset="-128"/>
                <a:cs typeface="Times New Roman" pitchFamily="18" charset="0"/>
              </a:rPr>
              <a:t>blz</a:t>
            </a:r>
            <a:r>
              <a:rPr kumimoji="0" lang="nl-NL" sz="2000" b="1" i="1" u="none" strike="noStrike" cap="none" normalizeH="0" baseline="0" dirty="0" bmk="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MS Mincho" pitchFamily="49" charset="-128"/>
                <a:cs typeface="Times New Roman" pitchFamily="18" charset="0"/>
              </a:rPr>
              <a:t> 28</a:t>
            </a:r>
            <a:endParaRPr kumimoji="0" lang="nl-NL" sz="105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Focus één minuut op problemen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Houd </a:t>
            </a: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je hoofd gebogen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Je </a:t>
            </a: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mondhoeken naar omlaag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Schouders omlaag</a:t>
            </a: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Geef je gevoel een cijfer 1 zeer slecht, 10 uitstekend</a:t>
            </a: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288032" y="4699010"/>
            <a:ext cx="810039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Focus nu op de vele mogelijke oplossingen</a:t>
            </a:r>
            <a:r>
              <a:rPr kumimoji="0" lang="nl-NL" b="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van deze problemen,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Houd </a:t>
            </a: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je hoofd opgericht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Je mondhoeken omhoog.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Schouders iets omhoog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nl-NL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Geef weer een cijfer aan je gevoel: 1 zeer slecht, 10 uitstekend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Wat is het verschil?</a:t>
            </a:r>
          </a:p>
        </p:txBody>
      </p:sp>
      <p:sp>
        <p:nvSpPr>
          <p:cNvPr id="7" name="Rechthoek 6"/>
          <p:cNvSpPr/>
          <p:nvPr/>
        </p:nvSpPr>
        <p:spPr>
          <a:xfrm>
            <a:off x="327490" y="3897058"/>
            <a:ext cx="64807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Ga naar het toilet, en was je handen en je gezicht</a:t>
            </a:r>
            <a:endParaRPr lang="nl-NL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4034" grpId="0" build="p"/>
      <p:bldP spid="44035" grpId="0" build="p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4176" y="11591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0000FF"/>
                </a:solidFill>
              </a:rPr>
              <a:t>Welke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betekenis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geef</a:t>
            </a:r>
            <a:r>
              <a:rPr lang="en-US" dirty="0">
                <a:solidFill>
                  <a:srgbClr val="0000FF"/>
                </a:solidFill>
              </a:rPr>
              <a:t> je </a:t>
            </a:r>
            <a:r>
              <a:rPr lang="en-US" dirty="0" err="1">
                <a:solidFill>
                  <a:srgbClr val="0000FF"/>
                </a:solidFill>
              </a:rPr>
              <a:t>er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aan</a:t>
            </a:r>
            <a:r>
              <a:rPr lang="en-US" dirty="0">
                <a:solidFill>
                  <a:srgbClr val="0000FF"/>
                </a:solidFill>
              </a:rPr>
              <a:t>?</a:t>
            </a:r>
            <a:endParaRPr lang="nl-NL" dirty="0">
              <a:solidFill>
                <a:srgbClr val="0000FF"/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107504" y="1437607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i="1" dirty="0">
                <a:solidFill>
                  <a:srgbClr val="0000FF"/>
                </a:solidFill>
              </a:rPr>
              <a:t>Oefening betekenissen geven. </a:t>
            </a:r>
          </a:p>
          <a:p>
            <a:endParaRPr lang="nl-NL" sz="2400" b="1" i="1" dirty="0">
              <a:solidFill>
                <a:srgbClr val="0000FF"/>
              </a:solidFill>
            </a:endParaRPr>
          </a:p>
          <a:p>
            <a:r>
              <a:rPr lang="nl-NL" sz="2400" dirty="0">
                <a:solidFill>
                  <a:srgbClr val="0000FF"/>
                </a:solidFill>
              </a:rPr>
              <a:t>Neem één van je (kleine) problemen. </a:t>
            </a:r>
          </a:p>
          <a:p>
            <a:endParaRPr lang="nl-NL" sz="2400" dirty="0">
              <a:solidFill>
                <a:srgbClr val="0000FF"/>
              </a:solidFill>
            </a:endParaRPr>
          </a:p>
          <a:p>
            <a:r>
              <a:rPr lang="nl-NL" sz="2400" dirty="0">
                <a:solidFill>
                  <a:srgbClr val="0000FF"/>
                </a:solidFill>
              </a:rPr>
              <a:t>Richt je zo snel mogelijk op zoveel mogelijk verschillende betekenissen die je er aan kunt geven, ook al geloof je er nog niet in.</a:t>
            </a:r>
          </a:p>
          <a:p>
            <a:endParaRPr lang="nl-NL" sz="2400" dirty="0">
              <a:solidFill>
                <a:srgbClr val="0000FF"/>
              </a:solidFill>
            </a:endParaRPr>
          </a:p>
          <a:p>
            <a:r>
              <a:rPr lang="nl-NL" sz="2400" dirty="0">
                <a:solidFill>
                  <a:srgbClr val="0000FF"/>
                </a:solidFill>
              </a:rPr>
              <a:t>Tel de betekenissen op de vingers van je hand.</a:t>
            </a:r>
          </a:p>
        </p:txBody>
      </p:sp>
      <p:pic>
        <p:nvPicPr>
          <p:cNvPr id="4" name="Afbeelding 3" descr="Afbeelding met persoon, handschoenen, muur, vasthouden&#10;&#10;Automatisch gegenereerde beschrijving">
            <a:extLst>
              <a:ext uri="{FF2B5EF4-FFF2-40B4-BE49-F238E27FC236}">
                <a16:creationId xmlns:a16="http://schemas.microsoft.com/office/drawing/2014/main" id="{8A98399B-3977-4B34-B5E2-89FC092B8A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CBCBCB"/>
              </a:clrFrom>
              <a:clrTo>
                <a:srgbClr val="CBCBC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7" t="7070" r="6108" b="6145"/>
          <a:stretch/>
        </p:blipFill>
        <p:spPr>
          <a:xfrm>
            <a:off x="6012159" y="4005064"/>
            <a:ext cx="2674641" cy="2664296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0E740E3F-DCCA-4EB3-84B8-AA798DCA10F8}"/>
              </a:ext>
            </a:extLst>
          </p:cNvPr>
          <p:cNvSpPr txBox="1"/>
          <p:nvPr/>
        </p:nvSpPr>
        <p:spPr>
          <a:xfrm>
            <a:off x="5844715" y="4669261"/>
            <a:ext cx="3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1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445D6051-C58C-42FB-B3BD-7E6E2D42D499}"/>
              </a:ext>
            </a:extLst>
          </p:cNvPr>
          <p:cNvSpPr txBox="1"/>
          <p:nvPr/>
        </p:nvSpPr>
        <p:spPr>
          <a:xfrm>
            <a:off x="6444208" y="4005064"/>
            <a:ext cx="3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2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D654FD1-CF82-4D7A-9555-85C306F3CF03}"/>
              </a:ext>
            </a:extLst>
          </p:cNvPr>
          <p:cNvSpPr txBox="1"/>
          <p:nvPr/>
        </p:nvSpPr>
        <p:spPr>
          <a:xfrm>
            <a:off x="7356120" y="3635732"/>
            <a:ext cx="3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3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778A7272-2CE6-4AF2-87F4-CF642D937661}"/>
              </a:ext>
            </a:extLst>
          </p:cNvPr>
          <p:cNvSpPr txBox="1"/>
          <p:nvPr/>
        </p:nvSpPr>
        <p:spPr>
          <a:xfrm>
            <a:off x="7955612" y="4005064"/>
            <a:ext cx="3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4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4C5886E-C0D0-4944-9E65-142E24B2D33B}"/>
              </a:ext>
            </a:extLst>
          </p:cNvPr>
          <p:cNvSpPr txBox="1"/>
          <p:nvPr/>
        </p:nvSpPr>
        <p:spPr>
          <a:xfrm>
            <a:off x="8516333" y="5251628"/>
            <a:ext cx="3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/>
      <p:bldP spid="8" grpId="0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rgbClr val="0000FF"/>
                </a:solidFill>
              </a:rPr>
              <a:t>Als je doet wat je altijd al deed …….. </a:t>
            </a:r>
          </a:p>
          <a:p>
            <a:pPr marL="0" indent="0">
              <a:buNone/>
            </a:pPr>
            <a:r>
              <a:rPr lang="nl-NL" dirty="0">
                <a:solidFill>
                  <a:srgbClr val="0000FF"/>
                </a:solidFill>
              </a:rPr>
              <a:t>zul je ook krijgen wat je altijd al kreeg. </a:t>
            </a:r>
          </a:p>
          <a:p>
            <a:pPr marL="0" indent="0">
              <a:buNone/>
            </a:pPr>
            <a:r>
              <a:rPr lang="nl-NL" dirty="0">
                <a:solidFill>
                  <a:srgbClr val="0000FF"/>
                </a:solidFill>
              </a:rPr>
              <a:t>Als je aan de kant van de oorzaak gaat staan en je neemt initiatief …………</a:t>
            </a:r>
          </a:p>
          <a:p>
            <a:pPr marL="0" indent="0">
              <a:buNone/>
            </a:pPr>
            <a:r>
              <a:rPr lang="nl-NL" dirty="0">
                <a:solidFill>
                  <a:srgbClr val="0000FF"/>
                </a:solidFill>
              </a:rPr>
              <a:t>zet je de eerste stappen naar meer succes in je leven.</a:t>
            </a:r>
          </a:p>
          <a:p>
            <a:pPr>
              <a:buNone/>
            </a:pPr>
            <a:endParaRPr lang="nl-NL" dirty="0">
              <a:solidFill>
                <a:srgbClr val="0000FF"/>
              </a:solidFill>
            </a:endParaRPr>
          </a:p>
        </p:txBody>
      </p:sp>
      <p:sp>
        <p:nvSpPr>
          <p:cNvPr id="4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b="1" i="0" u="none" strike="noStrike" kern="1200" cap="none" spc="0" normalizeH="0" baseline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Wat doe je?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412776"/>
            <a:ext cx="2962672" cy="5326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nl-NL" b="1" dirty="0">
                <a:solidFill>
                  <a:srgbClr val="0000FF"/>
                </a:solidFill>
              </a:rPr>
              <a:t>door Dirk Witte</a:t>
            </a:r>
            <a:endParaRPr lang="nl-NL" dirty="0">
              <a:solidFill>
                <a:srgbClr val="0000FF"/>
              </a:solidFill>
            </a:endParaRPr>
          </a:p>
        </p:txBody>
      </p:sp>
      <p:sp>
        <p:nvSpPr>
          <p:cNvPr id="45058" name="WordArt 2"/>
          <p:cNvSpPr>
            <a:spLocks noChangeArrowheads="1" noChangeShapeType="1" noTextEdit="1"/>
          </p:cNvSpPr>
          <p:nvPr/>
        </p:nvSpPr>
        <p:spPr bwMode="auto">
          <a:xfrm>
            <a:off x="251520" y="188640"/>
            <a:ext cx="8712968" cy="12241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nl-NL" sz="3600" kern="10" spc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 HERMANN"/>
              </a:rPr>
              <a:t>“Mens durf te leven”</a:t>
            </a:r>
          </a:p>
        </p:txBody>
      </p:sp>
      <p:graphicFrame>
        <p:nvGraphicFramePr>
          <p:cNvPr id="5" name="Tabel 4"/>
          <p:cNvGraphicFramePr>
            <a:graphicFrameLocks noGrp="1"/>
          </p:cNvGraphicFramePr>
          <p:nvPr/>
        </p:nvGraphicFramePr>
        <p:xfrm>
          <a:off x="179512" y="1916832"/>
          <a:ext cx="4032448" cy="4783390"/>
        </p:xfrm>
        <a:graphic>
          <a:graphicData uri="http://schemas.openxmlformats.org/drawingml/2006/table">
            <a:tbl>
              <a:tblPr/>
              <a:tblGrid>
                <a:gridCol w="4032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08512">
                <a:tc>
                  <a:txBody>
                    <a:bodyPr/>
                    <a:lstStyle/>
                    <a:p>
                      <a:pPr marL="16002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050" b="1" dirty="0">
                          <a:latin typeface="Arial"/>
                          <a:ea typeface="Times New Roman"/>
                        </a:rPr>
                        <a:t>Je leeft maar heel kort, maar 'n enkele keer</a:t>
                      </a:r>
                      <a:br>
                        <a:rPr lang="nl-NL" sz="1050" b="1" dirty="0">
                          <a:latin typeface="Arial"/>
                          <a:ea typeface="Times New Roman"/>
                        </a:rPr>
                      </a:br>
                      <a:r>
                        <a:rPr lang="nl-NL" sz="1050" b="1" dirty="0">
                          <a:latin typeface="Arial"/>
                          <a:ea typeface="Times New Roman"/>
                        </a:rPr>
                        <a:t>En als je straks anders wilt, kun je niet meer!</a:t>
                      </a:r>
                      <a:br>
                        <a:rPr lang="nl-NL" sz="1050" b="1" dirty="0">
                          <a:latin typeface="Arial"/>
                          <a:ea typeface="Times New Roman"/>
                        </a:rPr>
                      </a:br>
                      <a:r>
                        <a:rPr lang="nl-NL" sz="1050" b="1" dirty="0">
                          <a:latin typeface="Arial"/>
                          <a:ea typeface="Times New Roman"/>
                        </a:rPr>
                        <a:t>Mens, durf te leven!</a:t>
                      </a:r>
                    </a:p>
                    <a:p>
                      <a:pPr marL="16002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050" b="1" dirty="0">
                          <a:latin typeface="Arial"/>
                          <a:ea typeface="Times New Roman"/>
                        </a:rPr>
                        <a:t> </a:t>
                      </a:r>
                      <a:endParaRPr lang="nl-NL" sz="1050" dirty="0">
                        <a:latin typeface="Times New Roman"/>
                        <a:ea typeface="Times New Roman"/>
                      </a:endParaRPr>
                    </a:p>
                    <a:p>
                      <a:pPr marL="16002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050" b="1" dirty="0">
                          <a:latin typeface="Arial"/>
                          <a:ea typeface="Times New Roman"/>
                        </a:rPr>
                        <a:t>Vraag niet elke dag van je korte bestaan:</a:t>
                      </a:r>
                      <a:br>
                        <a:rPr lang="nl-NL" sz="1050" b="1" dirty="0">
                          <a:latin typeface="Arial"/>
                          <a:ea typeface="Times New Roman"/>
                        </a:rPr>
                      </a:br>
                      <a:r>
                        <a:rPr lang="nl-NL" sz="1050" b="1" dirty="0">
                          <a:latin typeface="Arial"/>
                          <a:ea typeface="Times New Roman"/>
                        </a:rPr>
                        <a:t>Hoe hebben </a:t>
                      </a:r>
                      <a:r>
                        <a:rPr lang="nl-NL" sz="1050" b="1" dirty="0" err="1">
                          <a:latin typeface="Arial"/>
                          <a:ea typeface="Times New Roman"/>
                        </a:rPr>
                        <a:t>m'n</a:t>
                      </a:r>
                      <a:r>
                        <a:rPr lang="nl-NL" sz="1050" b="1" dirty="0">
                          <a:latin typeface="Arial"/>
                          <a:ea typeface="Times New Roman"/>
                        </a:rPr>
                        <a:t> pa en </a:t>
                      </a:r>
                      <a:r>
                        <a:rPr lang="nl-NL" sz="1050" b="1" dirty="0" err="1">
                          <a:latin typeface="Arial"/>
                          <a:ea typeface="Times New Roman"/>
                        </a:rPr>
                        <a:t>m'n</a:t>
                      </a:r>
                      <a:r>
                        <a:rPr lang="nl-NL" sz="1050" b="1" dirty="0">
                          <a:latin typeface="Arial"/>
                          <a:ea typeface="Times New Roman"/>
                        </a:rPr>
                        <a:t> grootpa gedaan?</a:t>
                      </a:r>
                      <a:br>
                        <a:rPr lang="nl-NL" sz="1050" b="1" dirty="0">
                          <a:latin typeface="Arial"/>
                          <a:ea typeface="Times New Roman"/>
                        </a:rPr>
                      </a:br>
                      <a:r>
                        <a:rPr lang="nl-NL" sz="1050" b="1" dirty="0">
                          <a:latin typeface="Arial"/>
                          <a:ea typeface="Times New Roman"/>
                        </a:rPr>
                        <a:t>Hoe doet er </a:t>
                      </a:r>
                      <a:r>
                        <a:rPr lang="nl-NL" sz="1050" b="1" dirty="0" err="1">
                          <a:latin typeface="Arial"/>
                          <a:ea typeface="Times New Roman"/>
                        </a:rPr>
                        <a:t>m'n</a:t>
                      </a:r>
                      <a:r>
                        <a:rPr lang="nl-NL" sz="1050" b="1" dirty="0">
                          <a:latin typeface="Arial"/>
                          <a:ea typeface="Times New Roman"/>
                        </a:rPr>
                        <a:t> neef en hoe doet er </a:t>
                      </a:r>
                      <a:r>
                        <a:rPr lang="nl-NL" sz="1050" b="1" dirty="0" err="1">
                          <a:latin typeface="Arial"/>
                          <a:ea typeface="Times New Roman"/>
                        </a:rPr>
                        <a:t>m'n</a:t>
                      </a:r>
                      <a:r>
                        <a:rPr lang="nl-NL" sz="1050" b="1" dirty="0">
                          <a:latin typeface="Arial"/>
                          <a:ea typeface="Times New Roman"/>
                        </a:rPr>
                        <a:t> vrind?</a:t>
                      </a:r>
                      <a:br>
                        <a:rPr lang="nl-NL" sz="1050" b="1" dirty="0">
                          <a:latin typeface="Arial"/>
                          <a:ea typeface="Times New Roman"/>
                        </a:rPr>
                      </a:br>
                      <a:r>
                        <a:rPr lang="nl-NL" sz="1050" b="1" dirty="0">
                          <a:latin typeface="Arial"/>
                          <a:ea typeface="Times New Roman"/>
                        </a:rPr>
                        <a:t>En wie weet, hoe of dat nou </a:t>
                      </a:r>
                      <a:r>
                        <a:rPr lang="nl-NL" sz="1050" b="1" dirty="0" err="1">
                          <a:latin typeface="Arial"/>
                          <a:ea typeface="Times New Roman"/>
                        </a:rPr>
                        <a:t>m'n</a:t>
                      </a:r>
                      <a:r>
                        <a:rPr lang="nl-NL" sz="1050" b="1" dirty="0">
                          <a:latin typeface="Arial"/>
                          <a:ea typeface="Times New Roman"/>
                        </a:rPr>
                        <a:t> buurman weer vindt,</a:t>
                      </a:r>
                      <a:br>
                        <a:rPr lang="nl-NL" sz="1050" b="1" dirty="0">
                          <a:latin typeface="Arial"/>
                          <a:ea typeface="Times New Roman"/>
                        </a:rPr>
                      </a:br>
                      <a:r>
                        <a:rPr lang="nl-NL" sz="1050" b="1" dirty="0">
                          <a:latin typeface="Arial"/>
                          <a:ea typeface="Times New Roman"/>
                        </a:rPr>
                        <a:t>En - wat heeft 'Het Fatsoen" voorgeschreven?</a:t>
                      </a:r>
                      <a:br>
                        <a:rPr lang="nl-NL" sz="1050" b="1" dirty="0">
                          <a:latin typeface="Arial"/>
                          <a:ea typeface="Times New Roman"/>
                        </a:rPr>
                      </a:br>
                      <a:r>
                        <a:rPr lang="nl-NL" sz="1050" b="1" dirty="0">
                          <a:latin typeface="Arial"/>
                          <a:ea typeface="Times New Roman"/>
                        </a:rPr>
                        <a:t>Mens, durf te leven! </a:t>
                      </a:r>
                    </a:p>
                    <a:p>
                      <a:pPr marL="16002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nl-NL" sz="1050" dirty="0">
                        <a:latin typeface="Times New Roman"/>
                        <a:ea typeface="Times New Roman"/>
                      </a:endParaRPr>
                    </a:p>
                    <a:p>
                      <a:pPr marL="16002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050" b="1" dirty="0">
                          <a:latin typeface="Arial"/>
                          <a:ea typeface="Times New Roman"/>
                        </a:rPr>
                        <a:t>De mensen bepalen de kleur van je das,</a:t>
                      </a:r>
                      <a:br>
                        <a:rPr lang="nl-NL" sz="1050" b="1" dirty="0">
                          <a:latin typeface="Arial"/>
                          <a:ea typeface="Times New Roman"/>
                        </a:rPr>
                      </a:br>
                      <a:r>
                        <a:rPr lang="nl-NL" sz="1050" b="1" dirty="0">
                          <a:latin typeface="Arial"/>
                          <a:ea typeface="Times New Roman"/>
                        </a:rPr>
                        <a:t>De vorm van je hoed, en de snit van je jas</a:t>
                      </a:r>
                      <a:br>
                        <a:rPr lang="nl-NL" sz="1050" b="1" dirty="0">
                          <a:latin typeface="Arial"/>
                          <a:ea typeface="Times New Roman"/>
                        </a:rPr>
                      </a:br>
                      <a:r>
                        <a:rPr lang="nl-NL" sz="1050" b="1" dirty="0">
                          <a:latin typeface="Arial"/>
                          <a:ea typeface="Times New Roman"/>
                        </a:rPr>
                        <a:t>En - van je leven!</a:t>
                      </a:r>
                      <a:br>
                        <a:rPr lang="nl-NL" sz="1050" b="1" dirty="0">
                          <a:latin typeface="Arial"/>
                          <a:ea typeface="Times New Roman"/>
                        </a:rPr>
                      </a:br>
                      <a:r>
                        <a:rPr lang="nl-NL" sz="1050" b="1" dirty="0">
                          <a:latin typeface="Arial"/>
                          <a:ea typeface="Times New Roman"/>
                        </a:rPr>
                        <a:t>Ze wijzen de paadjes, waar langs je mag gaan,</a:t>
                      </a:r>
                      <a:br>
                        <a:rPr lang="nl-NL" sz="1050" b="1" dirty="0">
                          <a:latin typeface="Arial"/>
                          <a:ea typeface="Times New Roman"/>
                        </a:rPr>
                      </a:br>
                      <a:r>
                        <a:rPr lang="nl-NL" sz="1050" b="1" dirty="0">
                          <a:latin typeface="Arial"/>
                          <a:ea typeface="Times New Roman"/>
                        </a:rPr>
                        <a:t>En roepen 'o foei!' als je even blijft staan, -</a:t>
                      </a:r>
                      <a:br>
                        <a:rPr lang="nl-NL" sz="1050" b="1" dirty="0">
                          <a:latin typeface="Arial"/>
                          <a:ea typeface="Times New Roman"/>
                        </a:rPr>
                      </a:br>
                      <a:r>
                        <a:rPr lang="nl-NL" sz="1050" b="1" dirty="0">
                          <a:latin typeface="Arial"/>
                          <a:ea typeface="Times New Roman"/>
                        </a:rPr>
                        <a:t>Ze kiezen je toekomst en kiezen je werk,</a:t>
                      </a:r>
                      <a:br>
                        <a:rPr lang="nl-NL" sz="1050" b="1" dirty="0">
                          <a:latin typeface="Arial"/>
                          <a:ea typeface="Times New Roman"/>
                        </a:rPr>
                      </a:br>
                      <a:r>
                        <a:rPr lang="nl-NL" sz="1050" b="1" dirty="0">
                          <a:latin typeface="Arial"/>
                          <a:ea typeface="Times New Roman"/>
                        </a:rPr>
                        <a:t>Ze zoeken een kroeg voor je uit en een kerk,</a:t>
                      </a:r>
                      <a:br>
                        <a:rPr lang="nl-NL" sz="1050" b="1" dirty="0">
                          <a:latin typeface="Arial"/>
                          <a:ea typeface="Times New Roman"/>
                        </a:rPr>
                      </a:br>
                      <a:r>
                        <a:rPr lang="nl-NL" sz="1050" b="1" dirty="0">
                          <a:latin typeface="Arial"/>
                          <a:ea typeface="Times New Roman"/>
                        </a:rPr>
                        <a:t>En wat j' aan de armen moet geven.</a:t>
                      </a:r>
                      <a:br>
                        <a:rPr lang="nl-NL" sz="1050" b="1" dirty="0">
                          <a:latin typeface="Arial"/>
                          <a:ea typeface="Times New Roman"/>
                        </a:rPr>
                      </a:br>
                      <a:r>
                        <a:rPr lang="nl-NL" sz="1050" b="1" dirty="0">
                          <a:latin typeface="Arial"/>
                          <a:ea typeface="Times New Roman"/>
                        </a:rPr>
                        <a:t>Mens, is dat te leven?  </a:t>
                      </a:r>
                      <a:endParaRPr lang="nl-NL" sz="1050" dirty="0">
                        <a:latin typeface="Times New Roman"/>
                        <a:ea typeface="Times New Roman"/>
                      </a:endParaRPr>
                    </a:p>
                  </a:txBody>
                  <a:tcPr marL="5873" marR="5873" marT="5873" marB="587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el 5"/>
          <p:cNvGraphicFramePr>
            <a:graphicFrameLocks noGrp="1"/>
          </p:cNvGraphicFramePr>
          <p:nvPr/>
        </p:nvGraphicFramePr>
        <p:xfrm>
          <a:off x="4572000" y="1916832"/>
          <a:ext cx="4176464" cy="4780023"/>
        </p:xfrm>
        <a:graphic>
          <a:graphicData uri="http://schemas.openxmlformats.org/drawingml/2006/table">
            <a:tbl>
              <a:tblPr/>
              <a:tblGrid>
                <a:gridCol w="4176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08512">
                <a:tc>
                  <a:txBody>
                    <a:bodyPr/>
                    <a:lstStyle/>
                    <a:p>
                      <a:pPr marL="16002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100" b="1" dirty="0">
                          <a:latin typeface="Arial"/>
                          <a:ea typeface="Times New Roman"/>
                        </a:rPr>
                        <a:t>De mensen - ze schrijven je leefregels voor,</a:t>
                      </a:r>
                      <a:br>
                        <a:rPr lang="nl-NL" sz="1100" b="1" dirty="0">
                          <a:latin typeface="Arial"/>
                          <a:ea typeface="Times New Roman"/>
                        </a:rPr>
                      </a:br>
                      <a:r>
                        <a:rPr lang="nl-NL" sz="1100" b="1" dirty="0">
                          <a:latin typeface="Arial"/>
                          <a:ea typeface="Times New Roman"/>
                        </a:rPr>
                        <a:t>Ze geven je raad, en roepen in koor:</a:t>
                      </a:r>
                      <a:br>
                        <a:rPr lang="nl-NL" sz="1100" b="1" dirty="0">
                          <a:latin typeface="Arial"/>
                          <a:ea typeface="Times New Roman"/>
                        </a:rPr>
                      </a:br>
                      <a:r>
                        <a:rPr lang="nl-NL" sz="1100" b="1" dirty="0">
                          <a:latin typeface="Arial"/>
                          <a:ea typeface="Times New Roman"/>
                        </a:rPr>
                        <a:t>Zoo moet je leven!</a:t>
                      </a:r>
                    </a:p>
                    <a:p>
                      <a:pPr marL="16002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100" b="1" dirty="0">
                          <a:latin typeface="Arial"/>
                          <a:ea typeface="Times New Roman"/>
                        </a:rPr>
                        <a:t>Met die mag je omgaan, maar die is te min.</a:t>
                      </a:r>
                      <a:br>
                        <a:rPr lang="nl-NL" sz="1100" b="1" dirty="0">
                          <a:latin typeface="Arial"/>
                          <a:ea typeface="Times New Roman"/>
                        </a:rPr>
                      </a:br>
                      <a:r>
                        <a:rPr lang="nl-NL" sz="1100" b="1" dirty="0">
                          <a:latin typeface="Arial"/>
                          <a:ea typeface="Times New Roman"/>
                        </a:rPr>
                        <a:t>Met die moet je trouwen, - al heb je geen zin.</a:t>
                      </a:r>
                      <a:br>
                        <a:rPr lang="nl-NL" sz="1100" b="1" dirty="0">
                          <a:latin typeface="Arial"/>
                          <a:ea typeface="Times New Roman"/>
                        </a:rPr>
                      </a:br>
                      <a:r>
                        <a:rPr lang="nl-NL" sz="1100" b="1" dirty="0">
                          <a:latin typeface="Arial"/>
                          <a:ea typeface="Times New Roman"/>
                        </a:rPr>
                        <a:t>En daar moet je wonen, dat eist je fatsoen - </a:t>
                      </a:r>
                      <a:br>
                        <a:rPr lang="nl-NL" sz="1100" b="1" dirty="0">
                          <a:latin typeface="Arial"/>
                          <a:ea typeface="Times New Roman"/>
                        </a:rPr>
                      </a:br>
                      <a:r>
                        <a:rPr lang="nl-NL" sz="1100" b="1" dirty="0">
                          <a:latin typeface="Arial"/>
                          <a:ea typeface="Times New Roman"/>
                        </a:rPr>
                        <a:t>En je wordt genegeerd als je 't anders zou doen,</a:t>
                      </a:r>
                      <a:br>
                        <a:rPr lang="nl-NL" sz="1100" b="1" dirty="0">
                          <a:latin typeface="Arial"/>
                          <a:ea typeface="Times New Roman"/>
                        </a:rPr>
                      </a:br>
                      <a:r>
                        <a:rPr lang="nl-NL" sz="1100" b="1" dirty="0">
                          <a:latin typeface="Arial"/>
                          <a:ea typeface="Times New Roman"/>
                        </a:rPr>
                        <a:t>Alsof je iets ergs had misdreven,</a:t>
                      </a:r>
                      <a:br>
                        <a:rPr lang="nl-NL" sz="1100" b="1" dirty="0">
                          <a:latin typeface="Arial"/>
                          <a:ea typeface="Times New Roman"/>
                        </a:rPr>
                      </a:br>
                      <a:r>
                        <a:rPr lang="nl-NL" sz="1100" b="1" dirty="0">
                          <a:latin typeface="Arial"/>
                          <a:ea typeface="Times New Roman"/>
                        </a:rPr>
                        <a:t>Mens, is dat leven? </a:t>
                      </a:r>
                    </a:p>
                    <a:p>
                      <a:pPr marL="16002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nl-NL" sz="1200" dirty="0">
                        <a:latin typeface="Times New Roman"/>
                        <a:ea typeface="Times New Roman"/>
                      </a:endParaRPr>
                    </a:p>
                    <a:p>
                      <a:pPr marL="16002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100" b="1" dirty="0">
                          <a:latin typeface="Arial"/>
                          <a:ea typeface="Times New Roman"/>
                        </a:rPr>
                        <a:t>Het leven is heerlijk, het leven is mooi.</a:t>
                      </a:r>
                      <a:br>
                        <a:rPr lang="nl-NL" sz="1100" b="1" dirty="0">
                          <a:latin typeface="Arial"/>
                          <a:ea typeface="Times New Roman"/>
                        </a:rPr>
                      </a:br>
                      <a:r>
                        <a:rPr lang="nl-NL" sz="1100" b="1" dirty="0">
                          <a:latin typeface="Arial"/>
                          <a:ea typeface="Times New Roman"/>
                        </a:rPr>
                        <a:t>Maar - vlieg uit in de lucht, en kruip niet in een kooi!</a:t>
                      </a:r>
                      <a:br>
                        <a:rPr lang="nl-NL" sz="1100" b="1" dirty="0">
                          <a:latin typeface="Arial"/>
                          <a:ea typeface="Times New Roman"/>
                        </a:rPr>
                      </a:br>
                      <a:r>
                        <a:rPr lang="nl-NL" sz="1100" b="1" dirty="0">
                          <a:latin typeface="Arial"/>
                          <a:ea typeface="Times New Roman"/>
                        </a:rPr>
                        <a:t>Mens! durf te leven!</a:t>
                      </a:r>
                      <a:br>
                        <a:rPr lang="nl-NL" sz="1100" b="1" dirty="0">
                          <a:latin typeface="Arial"/>
                          <a:ea typeface="Times New Roman"/>
                        </a:rPr>
                      </a:br>
                      <a:r>
                        <a:rPr lang="nl-NL" sz="1100" b="1" dirty="0">
                          <a:latin typeface="Arial"/>
                          <a:ea typeface="Times New Roman"/>
                        </a:rPr>
                        <a:t>Je kop in de hoogte, je neus in de wind,</a:t>
                      </a:r>
                      <a:br>
                        <a:rPr lang="nl-NL" sz="1100" b="1" dirty="0">
                          <a:latin typeface="Arial"/>
                          <a:ea typeface="Times New Roman"/>
                        </a:rPr>
                      </a:br>
                      <a:r>
                        <a:rPr lang="nl-NL" sz="1100" b="1" dirty="0">
                          <a:latin typeface="Arial"/>
                          <a:ea typeface="Times New Roman"/>
                        </a:rPr>
                        <a:t>En lap aan je laars hoe een ander het vindt!</a:t>
                      </a:r>
                      <a:br>
                        <a:rPr lang="nl-NL" sz="1100" b="1" dirty="0">
                          <a:latin typeface="Arial"/>
                          <a:ea typeface="Times New Roman"/>
                        </a:rPr>
                      </a:br>
                      <a:r>
                        <a:rPr lang="nl-NL" sz="1100" b="1" dirty="0">
                          <a:latin typeface="Arial"/>
                          <a:ea typeface="Times New Roman"/>
                        </a:rPr>
                        <a:t>Hou een hart vol warmte en van liefde in je borst,</a:t>
                      </a:r>
                      <a:br>
                        <a:rPr lang="nl-NL" sz="1100" b="1" dirty="0">
                          <a:latin typeface="Arial"/>
                          <a:ea typeface="Times New Roman"/>
                        </a:rPr>
                      </a:br>
                      <a:r>
                        <a:rPr lang="nl-NL" sz="1100" b="1" dirty="0">
                          <a:latin typeface="Arial"/>
                          <a:ea typeface="Times New Roman"/>
                        </a:rPr>
                        <a:t>Maar wees op je vierkante meter een Vorst!</a:t>
                      </a:r>
                      <a:br>
                        <a:rPr lang="nl-NL" sz="1100" b="1" dirty="0">
                          <a:latin typeface="Arial"/>
                          <a:ea typeface="Times New Roman"/>
                        </a:rPr>
                      </a:br>
                      <a:r>
                        <a:rPr lang="nl-NL" sz="1100" b="1" dirty="0">
                          <a:latin typeface="Arial"/>
                          <a:ea typeface="Times New Roman"/>
                        </a:rPr>
                        <a:t>Wat je zoekt kan geen ander je geven!</a:t>
                      </a:r>
                      <a:br>
                        <a:rPr lang="nl-NL" sz="1100" b="1" dirty="0">
                          <a:latin typeface="Arial"/>
                          <a:ea typeface="Times New Roman"/>
                        </a:rPr>
                      </a:br>
                      <a:r>
                        <a:rPr lang="nl-NL" sz="1100" b="1" dirty="0">
                          <a:latin typeface="Arial"/>
                          <a:ea typeface="Times New Roman"/>
                        </a:rPr>
                        <a:t>Mens, durf te leven</a:t>
                      </a:r>
                      <a:r>
                        <a:rPr lang="nl-NL" sz="600" b="1" dirty="0">
                          <a:latin typeface="Arial"/>
                          <a:ea typeface="Times New Roman"/>
                        </a:rPr>
                        <a:t>!</a:t>
                      </a:r>
                      <a:endParaRPr lang="nl-NL" sz="700" dirty="0">
                        <a:latin typeface="Times New Roman"/>
                        <a:ea typeface="Times New Roman"/>
                      </a:endParaRPr>
                    </a:p>
                  </a:txBody>
                  <a:tcPr marL="5237" marR="5237" marT="5237" marB="52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00FF"/>
                </a:solidFill>
              </a:rPr>
              <a:t>Veranderen</a:t>
            </a:r>
            <a:r>
              <a:rPr lang="en-US" b="1" dirty="0">
                <a:solidFill>
                  <a:srgbClr val="0000FF"/>
                </a:solidFill>
              </a:rPr>
              <a:t> op </a:t>
            </a:r>
            <a:r>
              <a:rPr lang="en-US" b="1" dirty="0" err="1">
                <a:solidFill>
                  <a:srgbClr val="0000FF"/>
                </a:solidFill>
              </a:rPr>
              <a:t>identiteitsniveau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i="1" dirty="0">
                <a:solidFill>
                  <a:srgbClr val="0000FF"/>
                </a:solidFill>
              </a:rPr>
              <a:t>Love</a:t>
            </a:r>
            <a:endParaRPr lang="nl-NL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b="1" i="1" dirty="0">
                <a:solidFill>
                  <a:srgbClr val="0000FF"/>
                </a:solidFill>
              </a:rPr>
              <a:t>is an expression</a:t>
            </a:r>
            <a:endParaRPr lang="nl-NL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b="1" i="1" dirty="0">
                <a:solidFill>
                  <a:srgbClr val="0000FF"/>
                </a:solidFill>
              </a:rPr>
              <a:t>of the willingness</a:t>
            </a:r>
            <a:r>
              <a:rPr lang="nl-NL" dirty="0">
                <a:solidFill>
                  <a:srgbClr val="0000FF"/>
                </a:solidFill>
              </a:rPr>
              <a:t> </a:t>
            </a:r>
            <a:r>
              <a:rPr lang="en-US" b="1" i="1" dirty="0">
                <a:solidFill>
                  <a:srgbClr val="0000FF"/>
                </a:solidFill>
              </a:rPr>
              <a:t>to create space</a:t>
            </a:r>
            <a:endParaRPr lang="nl-NL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b="1" i="1" dirty="0">
                <a:solidFill>
                  <a:srgbClr val="0000FF"/>
                </a:solidFill>
              </a:rPr>
              <a:t>in which something</a:t>
            </a:r>
            <a:endParaRPr lang="nl-NL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b="1" i="1" dirty="0">
                <a:solidFill>
                  <a:srgbClr val="0000FF"/>
                </a:solidFill>
              </a:rPr>
              <a:t>is allowed to change.</a:t>
            </a:r>
            <a:endParaRPr lang="nl-NL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nl-NL" dirty="0">
                <a:solidFill>
                  <a:srgbClr val="0000FF"/>
                </a:solidFill>
              </a:rPr>
              <a:t>Harry </a:t>
            </a:r>
            <a:r>
              <a:rPr lang="nl-NL" dirty="0" err="1">
                <a:solidFill>
                  <a:srgbClr val="0000FF"/>
                </a:solidFill>
              </a:rPr>
              <a:t>Palmer</a:t>
            </a:r>
            <a:r>
              <a:rPr lang="nl-NL" dirty="0">
                <a:solidFill>
                  <a:srgbClr val="0000FF"/>
                </a:solidFill>
              </a:rPr>
              <a:t> </a:t>
            </a:r>
          </a:p>
          <a:p>
            <a:pPr>
              <a:buNone/>
            </a:pPr>
            <a:r>
              <a:rPr lang="nl-NL" dirty="0">
                <a:solidFill>
                  <a:srgbClr val="0000FF"/>
                </a:solidFill>
              </a:rPr>
              <a:t>(Een oefening uit Avatar)</a:t>
            </a:r>
          </a:p>
          <a:p>
            <a:pPr>
              <a:buNone/>
            </a:pPr>
            <a:endParaRPr lang="nl-NL" dirty="0">
              <a:solidFill>
                <a:srgbClr val="0000FF"/>
              </a:solidFill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4860032" y="1628800"/>
            <a:ext cx="39604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nl-NL" sz="2800" dirty="0">
                <a:solidFill>
                  <a:srgbClr val="0000FF"/>
                </a:solidFill>
              </a:rPr>
              <a:t>vertaling: </a:t>
            </a:r>
          </a:p>
          <a:p>
            <a:pPr>
              <a:buNone/>
            </a:pPr>
            <a:r>
              <a:rPr lang="nl-NL" sz="2800" dirty="0">
                <a:solidFill>
                  <a:srgbClr val="0000FF"/>
                </a:solidFill>
              </a:rPr>
              <a:t>Liefde is een uitdrukking van de bereidheid om ruimte te creëren waarin je iets toestemming geeft om te veranderen.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>
                <a:solidFill>
                  <a:srgbClr val="0000FF"/>
                </a:solidFill>
              </a:rPr>
              <a:t>Juist als ik zelf ……..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dirty="0">
                <a:solidFill>
                  <a:srgbClr val="0000FF"/>
                </a:solidFill>
              </a:rPr>
              <a:t>"Juist als ik zelf, zoekt deze persoon een beetje geluk in zijn/haar leven”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>
                <a:solidFill>
                  <a:srgbClr val="0000FF"/>
                </a:solidFill>
              </a:rPr>
              <a:t>"Juist als ik zelf, probeert deze persoon in zijn/haar leven, lijden te vermijden.” 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>
                <a:solidFill>
                  <a:srgbClr val="0000FF"/>
                </a:solidFill>
              </a:rPr>
              <a:t>"Juist als ik zelf, heeft deze persoon verdriet, eenzaamheid en wanhoop gekend.”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>
                <a:solidFill>
                  <a:srgbClr val="0000FF"/>
                </a:solidFill>
              </a:rPr>
              <a:t>"Juist als ik zelf, zoekt deze persoon de mogelijkheid om in zijn/haar behoeften te voorzien”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>
                <a:solidFill>
                  <a:srgbClr val="0000FF"/>
                </a:solidFill>
              </a:rPr>
              <a:t> "Juist als ik zelf, leert deze persoon iets over het leven."</a:t>
            </a:r>
          </a:p>
          <a:p>
            <a:pPr marL="514350" indent="-514350">
              <a:buFont typeface="+mj-lt"/>
              <a:buAutoNum type="arabicPeriod"/>
            </a:pPr>
            <a:endParaRPr lang="nl-NL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nl-NL" b="1" dirty="0">
                <a:solidFill>
                  <a:srgbClr val="0000FF"/>
                </a:solidFill>
              </a:rPr>
              <a:t>Geluk op identiteitsniveau</a:t>
            </a: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</p:nvPr>
        </p:nvGraphicFramePr>
        <p:xfrm>
          <a:off x="5580111" y="2780929"/>
          <a:ext cx="3384377" cy="3024333"/>
        </p:xfrm>
        <a:graphic>
          <a:graphicData uri="http://schemas.openxmlformats.org/drawingml/2006/table">
            <a:tbl>
              <a:tblPr/>
              <a:tblGrid>
                <a:gridCol w="1268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36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26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8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8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hthoek 4"/>
          <p:cNvSpPr/>
          <p:nvPr/>
        </p:nvSpPr>
        <p:spPr>
          <a:xfrm>
            <a:off x="107504" y="1314048"/>
            <a:ext cx="532859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dirty="0">
                <a:solidFill>
                  <a:srgbClr val="0000FF"/>
                </a:solidFill>
              </a:rPr>
              <a:t>Wil je </a:t>
            </a:r>
            <a:r>
              <a:rPr lang="nl-NL" sz="2000" dirty="0" err="1">
                <a:solidFill>
                  <a:srgbClr val="0000FF"/>
                </a:solidFill>
              </a:rPr>
              <a:t>je</a:t>
            </a:r>
            <a:r>
              <a:rPr lang="nl-NL" sz="2000" dirty="0">
                <a:solidFill>
                  <a:srgbClr val="0000FF"/>
                </a:solidFill>
              </a:rPr>
              <a:t> positieve gevoelens vergroten? </a:t>
            </a:r>
          </a:p>
          <a:p>
            <a:r>
              <a:rPr lang="nl-NL" sz="2000" dirty="0">
                <a:solidFill>
                  <a:srgbClr val="0000FF"/>
                </a:solidFill>
              </a:rPr>
              <a:t>Ecologie check: is het goed voor mezelf? Is het goed voor mijn omgeving?  En de wereld? </a:t>
            </a:r>
          </a:p>
          <a:p>
            <a:endParaRPr lang="nl-NL" sz="2000" dirty="0">
              <a:solidFill>
                <a:srgbClr val="0000FF"/>
              </a:solidFill>
            </a:endParaRPr>
          </a:p>
          <a:p>
            <a:r>
              <a:rPr lang="nl-NL" sz="2000" dirty="0">
                <a:solidFill>
                  <a:srgbClr val="0000FF"/>
                </a:solidFill>
              </a:rPr>
              <a:t> Schrijf in ieder vakje iets dat je heel graag wilt doen. </a:t>
            </a:r>
          </a:p>
          <a:p>
            <a:r>
              <a:rPr lang="nl-NL" sz="2000" dirty="0">
                <a:solidFill>
                  <a:srgbClr val="0000FF"/>
                </a:solidFill>
              </a:rPr>
              <a:t>Knip de vakjes los.</a:t>
            </a:r>
          </a:p>
          <a:p>
            <a:r>
              <a:rPr lang="nl-NL" sz="2000" dirty="0">
                <a:solidFill>
                  <a:srgbClr val="0000FF"/>
                </a:solidFill>
              </a:rPr>
              <a:t>Maak van ieder stukje papier een bolletje</a:t>
            </a:r>
          </a:p>
          <a:p>
            <a:r>
              <a:rPr lang="nl-NL" sz="2000" dirty="0">
                <a:solidFill>
                  <a:srgbClr val="0000FF"/>
                </a:solidFill>
              </a:rPr>
              <a:t>Doe die bolletjes in het bakje dat je hebt gekregen.</a:t>
            </a:r>
          </a:p>
          <a:p>
            <a:r>
              <a:rPr lang="nl-NL" sz="2000" dirty="0">
                <a:solidFill>
                  <a:srgbClr val="0000FF"/>
                </a:solidFill>
              </a:rPr>
              <a:t>Pak elke dag dat je tijd hebt een van de bolletjes eruit en doe wat er op het papier staat. </a:t>
            </a:r>
          </a:p>
          <a:p>
            <a:r>
              <a:rPr lang="nl-NL" sz="2000" dirty="0">
                <a:solidFill>
                  <a:srgbClr val="0000FF"/>
                </a:solidFill>
              </a:rPr>
              <a:t>Doe dat vanavond en morgen en …………. </a:t>
            </a:r>
          </a:p>
          <a:p>
            <a:r>
              <a:rPr lang="nl-NL" sz="2000" dirty="0">
                <a:solidFill>
                  <a:srgbClr val="0000FF"/>
                </a:solidFill>
              </a:rPr>
              <a:t>Dit is jouw </a:t>
            </a:r>
            <a:r>
              <a:rPr lang="nl-NL" sz="2000" b="1" dirty="0">
                <a:solidFill>
                  <a:srgbClr val="0000FF"/>
                </a:solidFill>
              </a:rPr>
              <a:t>“</a:t>
            </a:r>
            <a:r>
              <a:rPr lang="nl-NL" sz="2000" b="1" dirty="0" err="1">
                <a:solidFill>
                  <a:srgbClr val="0000FF"/>
                </a:solidFill>
              </a:rPr>
              <a:t>gelukkig-zijn</a:t>
            </a:r>
            <a:r>
              <a:rPr lang="nl-NL" sz="2000" b="1" dirty="0">
                <a:solidFill>
                  <a:srgbClr val="0000FF"/>
                </a:solidFill>
              </a:rPr>
              <a:t>” onderzoek</a:t>
            </a:r>
            <a:r>
              <a:rPr lang="nl-NL" sz="2000" dirty="0">
                <a:solidFill>
                  <a:srgbClr val="0000FF"/>
                </a:solidFill>
              </a:rPr>
              <a:t> is.</a:t>
            </a:r>
          </a:p>
          <a:p>
            <a:endParaRPr lang="nl-NL" sz="2000" dirty="0">
              <a:solidFill>
                <a:srgbClr val="0000FF"/>
              </a:solidFill>
            </a:endParaRPr>
          </a:p>
          <a:p>
            <a:r>
              <a:rPr lang="nl-NL" sz="2000" dirty="0">
                <a:solidFill>
                  <a:srgbClr val="0000FF"/>
                </a:solidFill>
              </a:rPr>
              <a:t>Idee ontwikkeld naar: </a:t>
            </a:r>
            <a:r>
              <a:rPr lang="nl-NL" sz="2000" dirty="0" err="1">
                <a:solidFill>
                  <a:srgbClr val="0000FF"/>
                </a:solidFill>
              </a:rPr>
              <a:t>Rip</a:t>
            </a:r>
            <a:r>
              <a:rPr lang="nl-NL" sz="2000" dirty="0">
                <a:solidFill>
                  <a:srgbClr val="0000FF"/>
                </a:solidFill>
              </a:rPr>
              <a:t> </a:t>
            </a:r>
            <a:r>
              <a:rPr lang="nl-NL" sz="2000" dirty="0" err="1">
                <a:solidFill>
                  <a:srgbClr val="0000FF"/>
                </a:solidFill>
              </a:rPr>
              <a:t>it</a:t>
            </a:r>
            <a:r>
              <a:rPr lang="nl-NL" sz="2000" dirty="0">
                <a:solidFill>
                  <a:srgbClr val="0000FF"/>
                </a:solidFill>
              </a:rPr>
              <a:t> up, Richard </a:t>
            </a:r>
            <a:r>
              <a:rPr lang="nl-NL" sz="2000" dirty="0" err="1">
                <a:solidFill>
                  <a:srgbClr val="0000FF"/>
                </a:solidFill>
              </a:rPr>
              <a:t>Wiseman</a:t>
            </a:r>
            <a:r>
              <a:rPr lang="nl-NL" sz="2000" dirty="0">
                <a:solidFill>
                  <a:srgbClr val="0000FF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whitegadget.com/attachments/pc-wallpapers/130338d1358923418-photo-frame-photo-frame-image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-457200"/>
            <a:ext cx="9145016" cy="73152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581528" cy="1143000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Open Frame</a:t>
            </a:r>
            <a:endParaRPr lang="nl-NL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15616" y="1600201"/>
            <a:ext cx="7128792" cy="2980927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0000FF"/>
                </a:solidFill>
              </a:rPr>
              <a:t>Vragen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 err="1">
                <a:solidFill>
                  <a:srgbClr val="0000FF"/>
                </a:solidFill>
              </a:rPr>
              <a:t>Gebeurtenissen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 err="1">
                <a:solidFill>
                  <a:srgbClr val="0000FF"/>
                </a:solidFill>
              </a:rPr>
              <a:t>Korte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verhalen</a:t>
            </a: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0000FF"/>
                </a:solidFill>
              </a:rPr>
              <a:t>Deel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een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echte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levenservaring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om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nate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denken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vanuit</a:t>
            </a:r>
            <a:r>
              <a:rPr lang="en-US" dirty="0">
                <a:solidFill>
                  <a:srgbClr val="0000FF"/>
                </a:solidFill>
              </a:rPr>
              <a:t> NLP</a:t>
            </a:r>
            <a:endParaRPr lang="nl-NL" dirty="0">
              <a:solidFill>
                <a:srgbClr val="0000FF"/>
              </a:solidFill>
            </a:endParaRP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899592" y="4581128"/>
            <a:ext cx="7497216" cy="65645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i="1" dirty="0" err="1">
                <a:solidFill>
                  <a:srgbClr val="0000FF"/>
                </a:solidFill>
              </a:rPr>
              <a:t>Doel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toepassen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van NLP in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jouw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eigen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werkelijkheid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nl-NL" sz="32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>
                <a:solidFill>
                  <a:srgbClr val="0000FF"/>
                </a:solidFill>
              </a:rPr>
              <a:t>Je wereldmodel in caroussel ontdekken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2776"/>
            <a:ext cx="3466728" cy="544522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dirty="0">
                <a:solidFill>
                  <a:srgbClr val="0000FF"/>
                </a:solidFill>
              </a:rPr>
              <a:t>In tweetallen </a:t>
            </a:r>
          </a:p>
          <a:p>
            <a:pPr marL="0" indent="0">
              <a:buNone/>
            </a:pPr>
            <a:r>
              <a:rPr lang="nl-NL" dirty="0">
                <a:solidFill>
                  <a:srgbClr val="0000FF"/>
                </a:solidFill>
              </a:rPr>
              <a:t>Tegenover elkaar zitten</a:t>
            </a:r>
          </a:p>
          <a:p>
            <a:pPr marL="0" indent="0">
              <a:buNone/>
            </a:pPr>
            <a:r>
              <a:rPr lang="nl-NL" dirty="0">
                <a:solidFill>
                  <a:srgbClr val="0000FF"/>
                </a:solidFill>
              </a:rPr>
              <a:t>Cirkel vormen</a:t>
            </a:r>
          </a:p>
          <a:p>
            <a:pPr marL="0" indent="0">
              <a:buNone/>
            </a:pPr>
            <a:r>
              <a:rPr lang="nl-NL" dirty="0">
                <a:solidFill>
                  <a:srgbClr val="0000FF"/>
                </a:solidFill>
              </a:rPr>
              <a:t>A begint met omgeving te (zie </a:t>
            </a:r>
            <a:r>
              <a:rPr lang="nl-NL" dirty="0" err="1">
                <a:solidFill>
                  <a:srgbClr val="0000FF"/>
                </a:solidFill>
              </a:rPr>
              <a:t>blz</a:t>
            </a:r>
            <a:r>
              <a:rPr lang="nl-NL" dirty="0">
                <a:solidFill>
                  <a:srgbClr val="0000FF"/>
                </a:solidFill>
              </a:rPr>
              <a:t> 32) lezen en schrijft B’s antwoorden op in handboek van B.. </a:t>
            </a:r>
          </a:p>
          <a:p>
            <a:pPr marL="0" indent="0">
              <a:buNone/>
            </a:pPr>
            <a:r>
              <a:rPr lang="nl-NL" dirty="0">
                <a:solidFill>
                  <a:srgbClr val="0000FF"/>
                </a:solidFill>
              </a:rPr>
              <a:t>2 minuten</a:t>
            </a:r>
          </a:p>
          <a:p>
            <a:pPr marL="0" indent="0">
              <a:buNone/>
            </a:pPr>
            <a:r>
              <a:rPr lang="nl-NL" dirty="0">
                <a:solidFill>
                  <a:srgbClr val="0000FF"/>
                </a:solidFill>
              </a:rPr>
              <a:t>A en B draaien de rollen om. B schrijft in het boek van A.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De B’s </a:t>
            </a:r>
            <a:r>
              <a:rPr lang="en-US" dirty="0" err="1">
                <a:solidFill>
                  <a:srgbClr val="0000FF"/>
                </a:solidFill>
              </a:rPr>
              <a:t>gaan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één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plaats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naar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rechts</a:t>
            </a: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0000FF"/>
                </a:solidFill>
              </a:rPr>
              <a:t>Zelfde</a:t>
            </a:r>
            <a:r>
              <a:rPr lang="en-US" dirty="0">
                <a:solidFill>
                  <a:srgbClr val="0000FF"/>
                </a:solidFill>
              </a:rPr>
              <a:t> met ‘</a:t>
            </a:r>
            <a:r>
              <a:rPr lang="en-US" dirty="0" err="1">
                <a:solidFill>
                  <a:srgbClr val="0000FF"/>
                </a:solidFill>
              </a:rPr>
              <a:t>gedrag</a:t>
            </a:r>
            <a:r>
              <a:rPr lang="en-US" dirty="0">
                <a:solidFill>
                  <a:srgbClr val="0000FF"/>
                </a:solidFill>
              </a:rPr>
              <a:t>’, 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En de </a:t>
            </a:r>
            <a:r>
              <a:rPr lang="en-US" dirty="0" err="1">
                <a:solidFill>
                  <a:srgbClr val="0000FF"/>
                </a:solidFill>
              </a:rPr>
              <a:t>andere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niveaus</a:t>
            </a:r>
            <a:endParaRPr lang="nl-NL" dirty="0">
              <a:solidFill>
                <a:srgbClr val="0000FF"/>
              </a:solidFill>
            </a:endParaRPr>
          </a:p>
          <a:p>
            <a:pPr>
              <a:buNone/>
            </a:pPr>
            <a:endParaRPr lang="nl-NL" dirty="0">
              <a:solidFill>
                <a:srgbClr val="0000FF"/>
              </a:solidFill>
            </a:endParaRPr>
          </a:p>
        </p:txBody>
      </p:sp>
      <p:pic>
        <p:nvPicPr>
          <p:cNvPr id="4" name="Afbeelding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4604" y="1772816"/>
            <a:ext cx="486939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IJL-RECHTS 4"/>
          <p:cNvSpPr/>
          <p:nvPr/>
        </p:nvSpPr>
        <p:spPr>
          <a:xfrm rot="9897303">
            <a:off x="5766684" y="1897487"/>
            <a:ext cx="1008112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PIJL-RECHTS 5"/>
          <p:cNvSpPr/>
          <p:nvPr/>
        </p:nvSpPr>
        <p:spPr>
          <a:xfrm rot="3267174">
            <a:off x="4276500" y="5038458"/>
            <a:ext cx="1008112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PIJL-RECHTS 6"/>
          <p:cNvSpPr/>
          <p:nvPr/>
        </p:nvSpPr>
        <p:spPr>
          <a:xfrm rot="6703494">
            <a:off x="4146181" y="3121622"/>
            <a:ext cx="1008112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PIJL-RECHTS 7"/>
          <p:cNvSpPr/>
          <p:nvPr/>
        </p:nvSpPr>
        <p:spPr>
          <a:xfrm rot="13627805">
            <a:off x="7913819" y="2473551"/>
            <a:ext cx="1008112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PIJL-RECHTS 8"/>
          <p:cNvSpPr/>
          <p:nvPr/>
        </p:nvSpPr>
        <p:spPr>
          <a:xfrm>
            <a:off x="6113618" y="6021288"/>
            <a:ext cx="1008112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PIJL-RECHTS 9"/>
          <p:cNvSpPr/>
          <p:nvPr/>
        </p:nvSpPr>
        <p:spPr>
          <a:xfrm rot="16707412">
            <a:off x="8424592" y="4236098"/>
            <a:ext cx="1008112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PIJL-RECHTS 10"/>
          <p:cNvSpPr/>
          <p:nvPr/>
        </p:nvSpPr>
        <p:spPr>
          <a:xfrm rot="19206910">
            <a:off x="7826214" y="5453930"/>
            <a:ext cx="825232" cy="34262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/>
          <p:cNvSpPr/>
          <p:nvPr/>
        </p:nvSpPr>
        <p:spPr>
          <a:xfrm>
            <a:off x="5724128" y="3068960"/>
            <a:ext cx="2160240" cy="2088232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0000FF"/>
                </a:solidFill>
              </a:rPr>
              <a:t>Wat heeft jouw vooronderstelling met je gedaan?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04048" y="3645024"/>
            <a:ext cx="4032448" cy="250973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nl-NL" dirty="0">
                <a:solidFill>
                  <a:srgbClr val="0000FF"/>
                </a:solidFill>
              </a:rPr>
              <a:t>Tai Chi: Aandacht/Respect </a:t>
            </a:r>
          </a:p>
          <a:p>
            <a:pPr>
              <a:buNone/>
            </a:pPr>
            <a:r>
              <a:rPr lang="nl-NL" dirty="0">
                <a:solidFill>
                  <a:srgbClr val="0000FF"/>
                </a:solidFill>
              </a:rPr>
              <a:t>Voor het model van de wereld van mijzelf</a:t>
            </a:r>
          </a:p>
          <a:p>
            <a:pPr>
              <a:buNone/>
            </a:pPr>
            <a:r>
              <a:rPr lang="nl-NL" dirty="0">
                <a:solidFill>
                  <a:srgbClr val="0000FF"/>
                </a:solidFill>
              </a:rPr>
              <a:t>en dat van de ander.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 l="18700" t="16800" r="40351" b="9701"/>
          <a:stretch>
            <a:fillRect/>
          </a:stretch>
        </p:blipFill>
        <p:spPr bwMode="auto">
          <a:xfrm>
            <a:off x="107504" y="2015449"/>
            <a:ext cx="4783623" cy="4829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303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22114"/>
          </a:xfrm>
        </p:spPr>
        <p:txBody>
          <a:bodyPr/>
          <a:lstStyle/>
          <a:p>
            <a:r>
              <a:rPr lang="nl-NL" dirty="0">
                <a:solidFill>
                  <a:srgbClr val="0000FF"/>
                </a:solidFill>
              </a:rPr>
              <a:t>Zintuiglijke scherpzinnigheid</a:t>
            </a:r>
          </a:p>
        </p:txBody>
      </p:sp>
      <p:pic>
        <p:nvPicPr>
          <p:cNvPr id="4" name="Afbeelding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30000"/>
            <a:ext cx="6408711" cy="522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3664E858-F06E-4D30-A641-997B02A88402}"/>
              </a:ext>
            </a:extLst>
          </p:cNvPr>
          <p:cNvSpPr txBox="1"/>
          <p:nvPr/>
        </p:nvSpPr>
        <p:spPr>
          <a:xfrm>
            <a:off x="107504" y="922114"/>
            <a:ext cx="54043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>
                <a:solidFill>
                  <a:srgbClr val="0000FF"/>
                </a:solidFill>
              </a:rPr>
              <a:t>Hoe meer we onze zintuigen gebruiken </a:t>
            </a:r>
          </a:p>
          <a:p>
            <a:r>
              <a:rPr lang="nl-NL" sz="2000" dirty="0">
                <a:solidFill>
                  <a:srgbClr val="0000FF"/>
                </a:solidFill>
              </a:rPr>
              <a:t>hoe meer we ons kunnen verbinden met de ander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1F39600-7AE5-467B-A297-3D4E05653F70}"/>
              </a:ext>
            </a:extLst>
          </p:cNvPr>
          <p:cNvSpPr txBox="1"/>
          <p:nvPr/>
        </p:nvSpPr>
        <p:spPr>
          <a:xfrm>
            <a:off x="107504" y="1843662"/>
            <a:ext cx="46133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</a:rPr>
              <a:t>Hoe gebruiken  we onze zintuigen?</a:t>
            </a:r>
          </a:p>
          <a:p>
            <a:r>
              <a:rPr lang="nl-NL" sz="2400" b="1" dirty="0">
                <a:solidFill>
                  <a:srgbClr val="FF0000"/>
                </a:solidFill>
              </a:rPr>
              <a:t>hoe kunnen we ze vertrouwen?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C437CA6-6C3A-4477-9446-4303D7EA1998}"/>
              </a:ext>
            </a:extLst>
          </p:cNvPr>
          <p:cNvSpPr txBox="1"/>
          <p:nvPr/>
        </p:nvSpPr>
        <p:spPr>
          <a:xfrm>
            <a:off x="107504" y="2901605"/>
            <a:ext cx="2128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</a:rPr>
              <a:t>Wat staat hier?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EAE2D5F-646D-4141-96D2-73D4723BA103}"/>
              </a:ext>
            </a:extLst>
          </p:cNvPr>
          <p:cNvSpPr txBox="1"/>
          <p:nvPr/>
        </p:nvSpPr>
        <p:spPr>
          <a:xfrm>
            <a:off x="6431505" y="3068960"/>
            <a:ext cx="27617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</a:rPr>
              <a:t>Wat lezen we?</a:t>
            </a:r>
            <a:r>
              <a:rPr lang="nl-NL" dirty="0"/>
              <a:t> </a:t>
            </a:r>
          </a:p>
          <a:p>
            <a:r>
              <a:rPr lang="nl-NL" sz="2400" b="1" dirty="0">
                <a:solidFill>
                  <a:srgbClr val="FF0000"/>
                </a:solidFill>
              </a:rPr>
              <a:t>Wat staat er echt? </a:t>
            </a:r>
          </a:p>
          <a:p>
            <a:r>
              <a:rPr lang="nl-NL" sz="2400" b="1" dirty="0">
                <a:solidFill>
                  <a:srgbClr val="FF0000"/>
                </a:solidFill>
              </a:rPr>
              <a:t> </a:t>
            </a:r>
          </a:p>
          <a:p>
            <a:r>
              <a:rPr lang="nl-NL" sz="2400" b="1" dirty="0">
                <a:solidFill>
                  <a:srgbClr val="FF0000"/>
                </a:solidFill>
              </a:rPr>
              <a:t>Wat laat je weg?</a:t>
            </a:r>
          </a:p>
          <a:p>
            <a:r>
              <a:rPr lang="nl-NL" sz="2400" b="1" dirty="0">
                <a:solidFill>
                  <a:srgbClr val="FF0000"/>
                </a:solidFill>
              </a:rPr>
              <a:t> </a:t>
            </a:r>
          </a:p>
          <a:p>
            <a:r>
              <a:rPr lang="nl-NL" sz="2400" b="1" dirty="0">
                <a:solidFill>
                  <a:srgbClr val="FF0000"/>
                </a:solidFill>
              </a:rPr>
              <a:t>Wat doen onze zintuigen?</a:t>
            </a:r>
          </a:p>
          <a:p>
            <a:endParaRPr lang="nl-NL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6" grpId="0" build="p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hthoek 26"/>
          <p:cNvSpPr/>
          <p:nvPr/>
        </p:nvSpPr>
        <p:spPr>
          <a:xfrm>
            <a:off x="6300192" y="0"/>
            <a:ext cx="288032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nl-NL" sz="6600" b="1" dirty="0">
                <a:solidFill>
                  <a:srgbClr val="FF0000"/>
                </a:solidFill>
              </a:rPr>
              <a:t>Gebied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26" name="Rechthoek 25"/>
          <p:cNvSpPr/>
          <p:nvPr/>
        </p:nvSpPr>
        <p:spPr>
          <a:xfrm>
            <a:off x="0" y="0"/>
            <a:ext cx="3275856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nl-NL" sz="5400" b="1" dirty="0">
                <a:solidFill>
                  <a:schemeClr val="tx2">
                    <a:lumMod val="75000"/>
                  </a:schemeClr>
                </a:solidFill>
              </a:rPr>
              <a:t>Kaart</a:t>
            </a:r>
            <a:endParaRPr lang="nl-NL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0" name="Shape 2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NL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6</a:t>
            </a:fld>
            <a:endParaRPr lang="nl-NL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Shape 221"/>
          <p:cNvSpPr/>
          <p:nvPr/>
        </p:nvSpPr>
        <p:spPr>
          <a:xfrm>
            <a:off x="4430712" y="6069012"/>
            <a:ext cx="2519361" cy="71755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nl-NL" sz="3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Gedrag</a:t>
            </a:r>
          </a:p>
        </p:txBody>
      </p:sp>
      <p:pic>
        <p:nvPicPr>
          <p:cNvPr id="222" name="Shape 222" descr="gezicht"/>
          <p:cNvPicPr preferRelativeResize="0"/>
          <p:nvPr/>
        </p:nvPicPr>
        <p:blipFill rotWithShape="1">
          <a:blip r:embed="rId3" cstate="print">
            <a:alphaModFix/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6510337" y="985837"/>
            <a:ext cx="1381125" cy="5070475"/>
          </a:xfrm>
          <a:prstGeom prst="rect">
            <a:avLst/>
          </a:prstGeom>
          <a:noFill/>
          <a:ln w="9525" cap="flat" cmpd="sng">
            <a:solidFill>
              <a:srgbClr val="FFFF99"/>
            </a:solidFill>
            <a:prstDash val="solid"/>
            <a:miter/>
            <a:headEnd type="none" w="med" len="med"/>
            <a:tailEnd type="none" w="med" len="med"/>
          </a:ln>
        </p:spPr>
      </p:pic>
      <p:grpSp>
        <p:nvGrpSpPr>
          <p:cNvPr id="2" name="Shape 223"/>
          <p:cNvGrpSpPr/>
          <p:nvPr/>
        </p:nvGrpSpPr>
        <p:grpSpPr>
          <a:xfrm>
            <a:off x="7036730" y="1583084"/>
            <a:ext cx="2320651" cy="2158306"/>
            <a:chOff x="4432" y="997"/>
            <a:chExt cx="1461" cy="1359"/>
          </a:xfrm>
        </p:grpSpPr>
        <p:sp>
          <p:nvSpPr>
            <p:cNvPr id="224" name="Shape 224"/>
            <p:cNvSpPr/>
            <p:nvPr/>
          </p:nvSpPr>
          <p:spPr>
            <a:xfrm rot="-1742448">
              <a:off x="4579" y="1224"/>
              <a:ext cx="1168" cy="906"/>
            </a:xfrm>
            <a:prstGeom prst="leftArrow">
              <a:avLst>
                <a:gd name="adj1" fmla="val 50000"/>
                <a:gd name="adj2" fmla="val 32257"/>
              </a:avLst>
            </a:prstGeom>
            <a:solidFill>
              <a:srgbClr val="FFFF00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Shape 225"/>
            <p:cNvSpPr/>
            <p:nvPr/>
          </p:nvSpPr>
          <p:spPr>
            <a:xfrm rot="-1759665">
              <a:off x="4699" y="1483"/>
              <a:ext cx="900" cy="370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0000"/>
                  </a:solidFill>
                  <a:latin typeface="Arial Black"/>
                </a:rPr>
                <a:t>Externe</a:t>
              </a:r>
              <a:br>
                <a:rPr b="0" i="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0000"/>
                  </a:solidFill>
                  <a:latin typeface="Arial Black"/>
                </a:rPr>
              </a:br>
              <a:r>
                <a:rPr b="0" i="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0000"/>
                  </a:solidFill>
                  <a:latin typeface="Arial Black"/>
                </a:rPr>
                <a:t>Prikkel</a:t>
              </a:r>
            </a:p>
          </p:txBody>
        </p:sp>
      </p:grpSp>
      <p:sp>
        <p:nvSpPr>
          <p:cNvPr id="226" name="Shape 226"/>
          <p:cNvSpPr/>
          <p:nvPr/>
        </p:nvSpPr>
        <p:spPr>
          <a:xfrm>
            <a:off x="344487" y="1174750"/>
            <a:ext cx="2519361" cy="1049338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nl-NL" sz="3200" b="1" dirty="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Interne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nl-NL" sz="3200" b="1" dirty="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Voorstelling</a:t>
            </a:r>
          </a:p>
        </p:txBody>
      </p:sp>
      <p:sp>
        <p:nvSpPr>
          <p:cNvPr id="227" name="Shape 227"/>
          <p:cNvSpPr/>
          <p:nvPr/>
        </p:nvSpPr>
        <p:spPr>
          <a:xfrm>
            <a:off x="1214437" y="2320925"/>
            <a:ext cx="839787" cy="763587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FFFF00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Shape 228"/>
          <p:cNvSpPr/>
          <p:nvPr/>
        </p:nvSpPr>
        <p:spPr>
          <a:xfrm>
            <a:off x="368300" y="3221038"/>
            <a:ext cx="2519362" cy="93027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nl-NL" sz="3600" b="1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Stemming</a:t>
            </a:r>
          </a:p>
        </p:txBody>
      </p:sp>
      <p:sp>
        <p:nvSpPr>
          <p:cNvPr id="229" name="Shape 229"/>
          <p:cNvSpPr/>
          <p:nvPr/>
        </p:nvSpPr>
        <p:spPr>
          <a:xfrm>
            <a:off x="1228725" y="4357687"/>
            <a:ext cx="839788" cy="896937"/>
          </a:xfrm>
          <a:prstGeom prst="upDownArrow">
            <a:avLst>
              <a:gd name="adj1" fmla="val 50000"/>
              <a:gd name="adj2" fmla="val 21361"/>
            </a:avLst>
          </a:prstGeom>
          <a:solidFill>
            <a:srgbClr val="FFFF00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Shape 230"/>
          <p:cNvSpPr/>
          <p:nvPr/>
        </p:nvSpPr>
        <p:spPr>
          <a:xfrm>
            <a:off x="377825" y="5421312"/>
            <a:ext cx="2519362" cy="854074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nl-NL" sz="3600" b="1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Fysiologie</a:t>
            </a:r>
          </a:p>
        </p:txBody>
      </p:sp>
      <p:sp>
        <p:nvSpPr>
          <p:cNvPr id="231" name="Shape 231"/>
          <p:cNvSpPr txBox="1"/>
          <p:nvPr/>
        </p:nvSpPr>
        <p:spPr>
          <a:xfrm>
            <a:off x="3359150" y="931862"/>
            <a:ext cx="3014663" cy="5076147"/>
          </a:xfrm>
          <a:prstGeom prst="rect">
            <a:avLst/>
          </a:prstGeom>
          <a:solidFill>
            <a:srgbClr val="FFCC99"/>
          </a:solidFill>
          <a:ln w="2857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Shape 232"/>
          <p:cNvSpPr/>
          <p:nvPr/>
        </p:nvSpPr>
        <p:spPr>
          <a:xfrm>
            <a:off x="3556000" y="1003300"/>
            <a:ext cx="2543174" cy="4572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 Black"/>
              </a:rPr>
              <a:t>FILTERS</a:t>
            </a:r>
          </a:p>
        </p:txBody>
      </p:sp>
      <p:sp>
        <p:nvSpPr>
          <p:cNvPr id="234" name="Shape 234"/>
          <p:cNvSpPr/>
          <p:nvPr/>
        </p:nvSpPr>
        <p:spPr>
          <a:xfrm>
            <a:off x="3513137" y="1731963"/>
            <a:ext cx="2636837" cy="3047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gradFill>
                  <a:gsLst>
                    <a:gs pos="0">
                      <a:srgbClr val="000076"/>
                    </a:gs>
                    <a:gs pos="100000">
                      <a:srgbClr val="99CCFF"/>
                    </a:gs>
                  </a:gsLst>
                  <a:lin ang="0" scaled="0"/>
                </a:gradFill>
                <a:latin typeface="Arial Black"/>
              </a:rPr>
              <a:t>Weglaten</a:t>
            </a:r>
          </a:p>
        </p:txBody>
      </p:sp>
      <p:sp>
        <p:nvSpPr>
          <p:cNvPr id="235" name="Shape 235"/>
          <p:cNvSpPr/>
          <p:nvPr/>
        </p:nvSpPr>
        <p:spPr>
          <a:xfrm>
            <a:off x="3556000" y="2074863"/>
            <a:ext cx="2641599" cy="4190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00FF"/>
                </a:solidFill>
                <a:latin typeface="Times New Roman"/>
              </a:rPr>
              <a:t>Vervormen</a:t>
            </a:r>
          </a:p>
        </p:txBody>
      </p:sp>
      <p:sp>
        <p:nvSpPr>
          <p:cNvPr id="236" name="Shape 236"/>
          <p:cNvSpPr/>
          <p:nvPr/>
        </p:nvSpPr>
        <p:spPr>
          <a:xfrm>
            <a:off x="3706812" y="2474913"/>
            <a:ext cx="2441574" cy="3429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 Black"/>
              </a:rPr>
              <a:t>Generaliseren</a:t>
            </a:r>
          </a:p>
        </p:txBody>
      </p:sp>
      <p:sp>
        <p:nvSpPr>
          <p:cNvPr id="237" name="Shape 237"/>
          <p:cNvSpPr/>
          <p:nvPr/>
        </p:nvSpPr>
        <p:spPr>
          <a:xfrm rot="2898783">
            <a:off x="2467768" y="2413793"/>
            <a:ext cx="1436687" cy="1063625"/>
          </a:xfrm>
          <a:prstGeom prst="leftArrow">
            <a:avLst>
              <a:gd name="adj1" fmla="val 50000"/>
              <a:gd name="adj2" fmla="val 33769"/>
            </a:avLst>
          </a:prstGeom>
          <a:solidFill>
            <a:srgbClr val="FFFF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" name="Shape 239"/>
          <p:cNvGrpSpPr/>
          <p:nvPr/>
        </p:nvGrpSpPr>
        <p:grpSpPr>
          <a:xfrm>
            <a:off x="6057987" y="2828680"/>
            <a:ext cx="1162923" cy="2037311"/>
            <a:chOff x="3816" y="1781"/>
            <a:chExt cx="732" cy="1283"/>
          </a:xfrm>
        </p:grpSpPr>
        <p:sp>
          <p:nvSpPr>
            <p:cNvPr id="240" name="Shape 240"/>
            <p:cNvSpPr/>
            <p:nvPr/>
          </p:nvSpPr>
          <p:spPr>
            <a:xfrm rot="542469">
              <a:off x="3836" y="1814"/>
              <a:ext cx="431" cy="287"/>
            </a:xfrm>
            <a:prstGeom prst="leftArrow">
              <a:avLst>
                <a:gd name="adj1" fmla="val 50000"/>
                <a:gd name="adj2" fmla="val 37500"/>
              </a:avLst>
            </a:prstGeom>
            <a:solidFill>
              <a:srgbClr val="FFFF00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Shape 241"/>
            <p:cNvSpPr/>
            <p:nvPr/>
          </p:nvSpPr>
          <p:spPr>
            <a:xfrm rot="-1568690">
              <a:off x="3979" y="2165"/>
              <a:ext cx="504" cy="287"/>
            </a:xfrm>
            <a:prstGeom prst="leftArrow">
              <a:avLst>
                <a:gd name="adj1" fmla="val 50000"/>
                <a:gd name="adj2" fmla="val 43750"/>
              </a:avLst>
            </a:prstGeom>
            <a:solidFill>
              <a:srgbClr val="FFFF00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Shape 242"/>
            <p:cNvSpPr/>
            <p:nvPr/>
          </p:nvSpPr>
          <p:spPr>
            <a:xfrm rot="-2625491">
              <a:off x="3953" y="2617"/>
              <a:ext cx="576" cy="288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" name="Tekstvak 34">
            <a:extLst>
              <a:ext uri="{FF2B5EF4-FFF2-40B4-BE49-F238E27FC236}">
                <a16:creationId xmlns:a16="http://schemas.microsoft.com/office/drawing/2014/main" id="{19D66B2C-C174-4F37-A72F-5E54DB3EEC40}"/>
              </a:ext>
            </a:extLst>
          </p:cNvPr>
          <p:cNvSpPr txBox="1"/>
          <p:nvPr/>
        </p:nvSpPr>
        <p:spPr>
          <a:xfrm>
            <a:off x="8815091" y="6432258"/>
            <a:ext cx="2551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rgbClr val="020202"/>
                </a:solidFill>
              </a:rPr>
              <a:t>s</a:t>
            </a:r>
            <a:endParaRPr lang="nl-NL" dirty="0">
              <a:solidFill>
                <a:srgbClr val="020202"/>
              </a:solidFill>
            </a:endParaRPr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24EA5B6E-2779-4FFC-9E81-83CB58535DB1}"/>
              </a:ext>
            </a:extLst>
          </p:cNvPr>
          <p:cNvSpPr/>
          <p:nvPr/>
        </p:nvSpPr>
        <p:spPr>
          <a:xfrm>
            <a:off x="2800301" y="499906"/>
            <a:ext cx="4032448" cy="280831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6" name="Afbeelding 35">
            <a:extLst>
              <a:ext uri="{FF2B5EF4-FFF2-40B4-BE49-F238E27FC236}">
                <a16:creationId xmlns:a16="http://schemas.microsoft.com/office/drawing/2014/main" id="{9D91E07B-DDF7-4603-8AE3-2252A40593D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314" y="3237216"/>
            <a:ext cx="2892775" cy="2814682"/>
          </a:xfrm>
          <a:prstGeom prst="rect">
            <a:avLst/>
          </a:prstGeom>
        </p:spPr>
      </p:pic>
      <p:sp>
        <p:nvSpPr>
          <p:cNvPr id="238" name="Shape 238"/>
          <p:cNvSpPr/>
          <p:nvPr/>
        </p:nvSpPr>
        <p:spPr>
          <a:xfrm rot="-8209209">
            <a:off x="2044700" y="5062538"/>
            <a:ext cx="3111499" cy="692149"/>
          </a:xfrm>
          <a:prstGeom prst="leftArrow">
            <a:avLst>
              <a:gd name="adj1" fmla="val 50000"/>
              <a:gd name="adj2" fmla="val 112385"/>
            </a:avLst>
          </a:prstGeom>
          <a:solidFill>
            <a:srgbClr val="FFFF00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01816" y="274638"/>
            <a:ext cx="2890664" cy="4162474"/>
          </a:xfrm>
        </p:spPr>
        <p:txBody>
          <a:bodyPr>
            <a:noAutofit/>
          </a:bodyPr>
          <a:lstStyle/>
          <a:p>
            <a:r>
              <a:rPr lang="nl-NL" b="1" dirty="0">
                <a:solidFill>
                  <a:srgbClr val="0000FF"/>
                </a:solidFill>
              </a:rPr>
              <a:t>Waar is Napoleon, zijn vrouw en zijn zoon?</a:t>
            </a:r>
          </a:p>
        </p:txBody>
      </p:sp>
      <p:pic>
        <p:nvPicPr>
          <p:cNvPr id="4" name="Afbeelding 3" descr="korporaalviooltje"/>
          <p:cNvPicPr/>
          <p:nvPr/>
        </p:nvPicPr>
        <p:blipFill>
          <a:blip r:embed="rId2" cstate="screen">
            <a:lum contrast="18000"/>
          </a:blip>
          <a:srcRect/>
          <a:stretch>
            <a:fillRect/>
          </a:stretch>
        </p:blipFill>
        <p:spPr bwMode="auto">
          <a:xfrm>
            <a:off x="0" y="0"/>
            <a:ext cx="53767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4" descr="NapolionviooltjesI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103440" y="0"/>
            <a:ext cx="504056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22114"/>
          </a:xfrm>
        </p:spPr>
        <p:txBody>
          <a:bodyPr>
            <a:noAutofit/>
          </a:bodyPr>
          <a:lstStyle/>
          <a:p>
            <a:r>
              <a:rPr lang="nl-NL" sz="2800" b="1" dirty="0">
                <a:solidFill>
                  <a:srgbClr val="0000FF"/>
                </a:solidFill>
              </a:rPr>
              <a:t>Oefening 14: Hoeveel meer zie je als je meer aandacht hebt?</a:t>
            </a:r>
          </a:p>
        </p:txBody>
      </p:sp>
      <p:pic>
        <p:nvPicPr>
          <p:cNvPr id="4" name="Afbeelding 3" descr="oud_gezicht2.jpg"/>
          <p:cNvPicPr/>
          <p:nvPr/>
        </p:nvPicPr>
        <p:blipFill>
          <a:blip r:embed="rId2" cstate="print"/>
          <a:srcRect r="10196"/>
          <a:stretch>
            <a:fillRect/>
          </a:stretch>
        </p:blipFill>
        <p:spPr>
          <a:xfrm>
            <a:off x="0" y="908720"/>
            <a:ext cx="5940152" cy="5949280"/>
          </a:xfrm>
          <a:prstGeom prst="rect">
            <a:avLst/>
          </a:prstGeom>
        </p:spPr>
      </p:pic>
      <p:sp>
        <p:nvSpPr>
          <p:cNvPr id="1026" name="Text Box 1388"/>
          <p:cNvSpPr txBox="1">
            <a:spLocks noChangeArrowheads="1"/>
          </p:cNvSpPr>
          <p:nvPr/>
        </p:nvSpPr>
        <p:spPr bwMode="auto">
          <a:xfrm>
            <a:off x="5903640" y="2348880"/>
            <a:ext cx="3240360" cy="4392488"/>
          </a:xfrm>
          <a:prstGeom prst="rect">
            <a:avLst/>
          </a:prstGeom>
          <a:solidFill>
            <a:srgbClr val="DDDDD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AutoNum type="arabicPeriod"/>
              <a:tabLst>
                <a:tab pos="1882775" algn="l"/>
              </a:tabLst>
            </a:pPr>
            <a:r>
              <a:rPr kumimoji="0" lang="nl-NL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Arial" pitchFamily="34" charset="0"/>
              </a:rPr>
              <a:t>Kleur van de huid	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>
                <a:tab pos="1882775" algn="l"/>
              </a:tabLst>
            </a:pPr>
            <a:r>
              <a:rPr kumimoji="0" lang="nl-N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Arial" pitchFamily="34" charset="0"/>
              </a:rPr>
              <a:t>Licht  …………………………………………Donker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kumimoji="0" lang="nl-NL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Arial" pitchFamily="34" charset="0"/>
              </a:rPr>
              <a:t>2. Spanning van de huid	</a:t>
            </a:r>
          </a:p>
          <a:p>
            <a:pPr marL="1143000" lvl="2" indent="-1143000" fontAlgn="base">
              <a:spcBef>
                <a:spcPct val="0"/>
              </a:spcBef>
              <a:spcAft>
                <a:spcPts val="1000"/>
              </a:spcAft>
              <a:tabLst>
                <a:tab pos="1882775" algn="l"/>
              </a:tabLst>
            </a:pPr>
            <a:r>
              <a:rPr kumimoji="0" lang="nl-N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Arial" pitchFamily="34" charset="0"/>
              </a:rPr>
              <a:t>Glimmend …………………………………Niet glimmend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Arial" pitchFamily="34" charset="0"/>
              </a:rPr>
              <a:t>Asymmetrisch………………………………Symmetrisch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Arial" pitchFamily="34" charset="0"/>
              </a:rPr>
              <a:t>4. Gezicht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l-NL" sz="1100" dirty="0">
                <a:latin typeface="Calibri" pitchFamily="34" charset="0"/>
                <a:ea typeface="MS Mincho" pitchFamily="49" charset="-128"/>
                <a:cs typeface="Arial" pitchFamily="34" charset="0"/>
              </a:rPr>
              <a:t>Lijnen…………………………………………..Geen lijnen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Arial" pitchFamily="34" charset="0"/>
              </a:rPr>
              <a:t>Mondhoek omhoog……………………..Mondhoek omlaag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Arial" pitchFamily="34" charset="0"/>
              </a:rPr>
              <a:t>5. Ogen (niet te noteren bij gesloten ogen)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Arial" pitchFamily="34" charset="0"/>
              </a:rPr>
              <a:t>Pupil:</a:t>
            </a:r>
            <a:r>
              <a:rPr kumimoji="0" lang="nl-N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Arial" pitchFamily="34" charset="0"/>
              </a:rPr>
              <a:t>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Arial" pitchFamily="34" charset="0"/>
              </a:rPr>
              <a:t>Verwijd……………………………………….Niet verwijd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l-NL" sz="1100" b="1" dirty="0">
                <a:latin typeface="Calibri" pitchFamily="34" charset="0"/>
                <a:ea typeface="MS Mincho" pitchFamily="49" charset="-128"/>
                <a:cs typeface="Arial" pitchFamily="34" charset="0"/>
              </a:rPr>
              <a:t>Oogleden </a:t>
            </a:r>
            <a:r>
              <a:rPr lang="nl-NL" sz="1100" dirty="0">
                <a:latin typeface="Calibri" pitchFamily="34" charset="0"/>
                <a:ea typeface="MS Mincho" pitchFamily="49" charset="-128"/>
                <a:cs typeface="Arial" pitchFamily="34" charset="0"/>
              </a:rPr>
              <a:t>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l-NL" sz="1100" dirty="0">
                <a:latin typeface="Calibri" pitchFamily="34" charset="0"/>
                <a:ea typeface="MS Mincho" pitchFamily="49" charset="-128"/>
                <a:cs typeface="Arial" pitchFamily="34" charset="0"/>
              </a:rPr>
              <a:t>Dicht……………………………………………Open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nl-NL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MS Mincho" pitchFamily="49" charset="-128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l-NL" sz="1100" dirty="0">
                <a:latin typeface="Calibri" pitchFamily="34" charset="0"/>
                <a:ea typeface="MS Mincho" pitchFamily="49" charset="-128"/>
                <a:cs typeface="Arial" pitchFamily="34" charset="0"/>
              </a:rPr>
              <a:t>EMOTIE?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nl-NL" sz="3200" b="1" dirty="0">
                <a:solidFill>
                  <a:srgbClr val="0000FF"/>
                </a:solidFill>
              </a:rPr>
              <a:t>Oefening 15 </a:t>
            </a:r>
            <a:r>
              <a:rPr lang="nl-NL" sz="3200" b="1" dirty="0" err="1">
                <a:solidFill>
                  <a:srgbClr val="0000FF"/>
                </a:solidFill>
              </a:rPr>
              <a:t>blz</a:t>
            </a:r>
            <a:r>
              <a:rPr lang="nl-NL" sz="3200" b="1" dirty="0">
                <a:solidFill>
                  <a:srgbClr val="0000FF"/>
                </a:solidFill>
              </a:rPr>
              <a:t> 19: </a:t>
            </a:r>
            <a:br>
              <a:rPr lang="nl-NL" sz="3200" b="1" dirty="0">
                <a:solidFill>
                  <a:srgbClr val="0000FF"/>
                </a:solidFill>
              </a:rPr>
            </a:br>
            <a:r>
              <a:rPr lang="nl-NL" sz="3200" b="1" dirty="0">
                <a:solidFill>
                  <a:srgbClr val="0000FF"/>
                </a:solidFill>
              </a:rPr>
              <a:t>Nauwkeurig waarnemen van emoties</a:t>
            </a:r>
          </a:p>
        </p:txBody>
      </p:sp>
      <p:pic>
        <p:nvPicPr>
          <p:cNvPr id="4" name="Afbeelding 3" descr="bang"/>
          <p:cNvPicPr/>
          <p:nvPr/>
        </p:nvPicPr>
        <p:blipFill>
          <a:blip r:embed="rId2" cstate="print">
            <a:lum bright="-6000" contrast="6000"/>
          </a:blip>
          <a:srcRect/>
          <a:stretch>
            <a:fillRect/>
          </a:stretch>
        </p:blipFill>
        <p:spPr bwMode="auto">
          <a:xfrm>
            <a:off x="179512" y="0"/>
            <a:ext cx="11430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4" descr="boo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00808"/>
            <a:ext cx="11906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Afbeelding 6" descr="blij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124450"/>
            <a:ext cx="150495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Afbeelding 13" descr="bedroef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429000"/>
            <a:ext cx="885825" cy="1733550"/>
          </a:xfrm>
          <a:prstGeom prst="rect">
            <a:avLst/>
          </a:prstGeom>
          <a:noFill/>
        </p:spPr>
      </p:pic>
      <p:pic>
        <p:nvPicPr>
          <p:cNvPr id="2051" name="Afbeelding 14" descr="bli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029450"/>
            <a:ext cx="1504950" cy="1733550"/>
          </a:xfrm>
          <a:prstGeom prst="rect">
            <a:avLst/>
          </a:prstGeom>
          <a:noFill/>
        </p:spPr>
      </p:pic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2088232" y="1514683"/>
            <a:ext cx="6300192" cy="54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In tweetallen: (eventueel met fototoestel en foto’s samen bekijken)</a:t>
            </a:r>
            <a:endParaRPr kumimoji="0" lang="nl-NL" sz="9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Maak gelijke briefjes met de 5 B’s: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6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MS Mincho" pitchFamily="49" charset="-128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nl-NL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Blij,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nl-NL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Boos,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nl-NL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Bang,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nl-NL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Bedroefd en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nl-NL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verBaasd</a:t>
            </a:r>
            <a:r>
              <a:rPr kumimoji="0" lang="nl-NL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nl-NL" sz="11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In tweetallen: A pakt een willekeurig briefje met een emotie, zonder dat B kan lezen welke emotie dit is.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1600" dirty="0">
                <a:solidFill>
                  <a:srgbClr val="0000FF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A laat deze emotie op zijn gezicht zien.</a:t>
            </a:r>
            <a:r>
              <a:rPr kumimoji="0" lang="nl-NL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B schrijft de precieze objectieve waarneming op.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1600" dirty="0">
                <a:solidFill>
                  <a:srgbClr val="0000FF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B geeft</a:t>
            </a:r>
            <a:r>
              <a:rPr kumimoji="0" lang="nl-NL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 de interpretatie.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B checkt deze met  A.</a:t>
            </a:r>
            <a:endParaRPr kumimoji="0" lang="nl-NL" sz="9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Doe dit met alle vijf de emoties.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l-NL" sz="1600" dirty="0">
              <a:solidFill>
                <a:srgbClr val="0000FF"/>
              </a:solidFill>
              <a:latin typeface="Arial" pitchFamily="34" charset="0"/>
              <a:ea typeface="MS Mincho" pitchFamily="49" charset="-128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Draai de rollen om</a:t>
            </a:r>
            <a:endParaRPr kumimoji="0" lang="nl-NL" sz="9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0" y="2190750"/>
            <a:ext cx="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0" y="4381500"/>
            <a:ext cx="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0" y="6572250"/>
            <a:ext cx="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0" y="876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Draai de rollen daarna om.</a:t>
            </a: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5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5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5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5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5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5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5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5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build="p"/>
    </p:bld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1350</Words>
  <Application>Microsoft Office PowerPoint</Application>
  <PresentationFormat>Diavoorstelling (4:3)</PresentationFormat>
  <Paragraphs>283</Paragraphs>
  <Slides>30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30</vt:i4>
      </vt:variant>
    </vt:vector>
  </HeadingPairs>
  <TitlesOfParts>
    <vt:vector size="38" baseType="lpstr">
      <vt:lpstr>AR HERMANN</vt:lpstr>
      <vt:lpstr>Arial</vt:lpstr>
      <vt:lpstr>Arial Black</vt:lpstr>
      <vt:lpstr>Arial Unicode MS</vt:lpstr>
      <vt:lpstr>Calibri</vt:lpstr>
      <vt:lpstr>Cambria</vt:lpstr>
      <vt:lpstr>Times New Roman</vt:lpstr>
      <vt:lpstr>Office-thema</vt:lpstr>
      <vt:lpstr>NLP-vervolgcursus  “Je ongekende vermogens nog beter leren kennen”</vt:lpstr>
      <vt:lpstr>Zonnestraaltjes</vt:lpstr>
      <vt:lpstr>Open Frame</vt:lpstr>
      <vt:lpstr>Wat heeft jouw vooronderstelling met je gedaan?</vt:lpstr>
      <vt:lpstr>Zintuiglijke scherpzinnigheid</vt:lpstr>
      <vt:lpstr>PowerPoint-presentatie</vt:lpstr>
      <vt:lpstr>Waar is Napoleon, zijn vrouw en zijn zoon?</vt:lpstr>
      <vt:lpstr>Oefening 14: Hoeveel meer zie je als je meer aandacht hebt?</vt:lpstr>
      <vt:lpstr>Oefening 15 blz 19:  Nauwkeurig waarnemen van emoties</vt:lpstr>
      <vt:lpstr>PowerPoint-presentatie</vt:lpstr>
      <vt:lpstr>PowerPoint-presentatie</vt:lpstr>
      <vt:lpstr>PowerPoint-presentatie</vt:lpstr>
      <vt:lpstr>PowerPoint-presentatie</vt:lpstr>
      <vt:lpstr>Gat in je hand? (oef. 19)</vt:lpstr>
      <vt:lpstr>Zwevende vinger? (oef 20)</vt:lpstr>
      <vt:lpstr>Oefening: Waarneming en interpretatie in je eigen leven</vt:lpstr>
      <vt:lpstr>De Kaart is niet het gebied Alfred Korzibsky</vt:lpstr>
      <vt:lpstr>Auditieve submodaliteiten</vt:lpstr>
      <vt:lpstr>Invloed auditieve submodaliteiten</vt:lpstr>
      <vt:lpstr>PowerPoint-presentatie</vt:lpstr>
      <vt:lpstr>Welk deel van je communicatie bestaat uit tonaliteit?</vt:lpstr>
      <vt:lpstr>Als je ruzie wilt laten escaleren . . . . . . .</vt:lpstr>
      <vt:lpstr>De drie levensvragen</vt:lpstr>
      <vt:lpstr>Welke betekenis geef je er aan?</vt:lpstr>
      <vt:lpstr>Wat doe je?</vt:lpstr>
      <vt:lpstr>PowerPoint-presentatie</vt:lpstr>
      <vt:lpstr>Veranderen op identiteitsniveau</vt:lpstr>
      <vt:lpstr>Juist als ik zelf ……..</vt:lpstr>
      <vt:lpstr>Geluk op identiteitsniveau</vt:lpstr>
      <vt:lpstr>Je wereldmodel in caroussel ontdekken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 jij ‘je ongekende vermogens’ leren kennen?</dc:title>
  <dc:creator>Sytse</dc:creator>
  <cp:lastModifiedBy>sytse tjallingii</cp:lastModifiedBy>
  <cp:revision>40</cp:revision>
  <dcterms:created xsi:type="dcterms:W3CDTF">2015-01-05T14:54:59Z</dcterms:created>
  <dcterms:modified xsi:type="dcterms:W3CDTF">2019-10-01T15:52:18Z</dcterms:modified>
</cp:coreProperties>
</file>