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322" r:id="rId2"/>
    <p:sldId id="344" r:id="rId3"/>
    <p:sldId id="345" r:id="rId4"/>
    <p:sldId id="346" r:id="rId5"/>
    <p:sldId id="347" r:id="rId6"/>
    <p:sldId id="270" r:id="rId7"/>
    <p:sldId id="325" r:id="rId8"/>
    <p:sldId id="326" r:id="rId9"/>
    <p:sldId id="327" r:id="rId10"/>
    <p:sldId id="328" r:id="rId11"/>
    <p:sldId id="329" r:id="rId12"/>
    <p:sldId id="330" r:id="rId13"/>
    <p:sldId id="331" r:id="rId14"/>
    <p:sldId id="333" r:id="rId15"/>
    <p:sldId id="339" r:id="rId16"/>
    <p:sldId id="340" r:id="rId17"/>
    <p:sldId id="332" r:id="rId18"/>
    <p:sldId id="275" r:id="rId19"/>
    <p:sldId id="276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348" r:id="rId28"/>
    <p:sldId id="341" r:id="rId29"/>
    <p:sldId id="334" r:id="rId30"/>
    <p:sldId id="335" r:id="rId31"/>
    <p:sldId id="336" r:id="rId32"/>
    <p:sldId id="337" r:id="rId33"/>
    <p:sldId id="338" r:id="rId34"/>
    <p:sldId id="343" r:id="rId35"/>
    <p:sldId id="342" r:id="rId36"/>
    <p:sldId id="286" r:id="rId37"/>
    <p:sldId id="288" r:id="rId3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1ABC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74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DC09EA-5A2A-4797-82C3-0BA961D27762}" type="datetimeFigureOut">
              <a:rPr lang="nl-NL" smtClean="0"/>
              <a:pPr/>
              <a:t>12-12-2020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226BDF-E127-42DD-BD06-5499A0C58681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4318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98A50-776E-4A35-8B3E-E9D793C2CAF6}" type="datetimeFigureOut">
              <a:rPr lang="nl-NL" smtClean="0"/>
              <a:pPr/>
              <a:t>12-12-2020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59D88-D3C1-4D72-BC79-74B3B8742A1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98A50-776E-4A35-8B3E-E9D793C2CAF6}" type="datetimeFigureOut">
              <a:rPr lang="nl-NL" smtClean="0"/>
              <a:pPr/>
              <a:t>12-12-2020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59D88-D3C1-4D72-BC79-74B3B8742A1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98A50-776E-4A35-8B3E-E9D793C2CAF6}" type="datetimeFigureOut">
              <a:rPr lang="nl-NL" smtClean="0"/>
              <a:pPr/>
              <a:t>12-12-2020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59D88-D3C1-4D72-BC79-74B3B8742A1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98A50-776E-4A35-8B3E-E9D793C2CAF6}" type="datetimeFigureOut">
              <a:rPr lang="nl-NL" smtClean="0"/>
              <a:pPr/>
              <a:t>12-12-2020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59D88-D3C1-4D72-BC79-74B3B8742A1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98A50-776E-4A35-8B3E-E9D793C2CAF6}" type="datetimeFigureOut">
              <a:rPr lang="nl-NL" smtClean="0"/>
              <a:pPr/>
              <a:t>12-12-2020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59D88-D3C1-4D72-BC79-74B3B8742A1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98A50-776E-4A35-8B3E-E9D793C2CAF6}" type="datetimeFigureOut">
              <a:rPr lang="nl-NL" smtClean="0"/>
              <a:pPr/>
              <a:t>12-12-2020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59D88-D3C1-4D72-BC79-74B3B8742A1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98A50-776E-4A35-8B3E-E9D793C2CAF6}" type="datetimeFigureOut">
              <a:rPr lang="nl-NL" smtClean="0"/>
              <a:pPr/>
              <a:t>12-12-2020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59D88-D3C1-4D72-BC79-74B3B8742A1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98A50-776E-4A35-8B3E-E9D793C2CAF6}" type="datetimeFigureOut">
              <a:rPr lang="nl-NL" smtClean="0"/>
              <a:pPr/>
              <a:t>12-12-2020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59D88-D3C1-4D72-BC79-74B3B8742A1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98A50-776E-4A35-8B3E-E9D793C2CAF6}" type="datetimeFigureOut">
              <a:rPr lang="nl-NL" smtClean="0"/>
              <a:pPr/>
              <a:t>12-12-2020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59D88-D3C1-4D72-BC79-74B3B8742A1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98A50-776E-4A35-8B3E-E9D793C2CAF6}" type="datetimeFigureOut">
              <a:rPr lang="nl-NL" smtClean="0"/>
              <a:pPr/>
              <a:t>12-12-2020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59D88-D3C1-4D72-BC79-74B3B8742A1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98A50-776E-4A35-8B3E-E9D793C2CAF6}" type="datetimeFigureOut">
              <a:rPr lang="nl-NL" smtClean="0"/>
              <a:pPr/>
              <a:t>12-12-2020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59D88-D3C1-4D72-BC79-74B3B8742A1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98A50-776E-4A35-8B3E-E9D793C2CAF6}" type="datetimeFigureOut">
              <a:rPr lang="nl-NL" smtClean="0"/>
              <a:pPr/>
              <a:t>12-12-2020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59D88-D3C1-4D72-BC79-74B3B8742A1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7" Type="http://schemas.openxmlformats.org/officeDocument/2006/relationships/image" Target="../media/image29.jpe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13" Type="http://schemas.openxmlformats.org/officeDocument/2006/relationships/image" Target="../media/image37.jpeg"/><Relationship Id="rId3" Type="http://schemas.openxmlformats.org/officeDocument/2006/relationships/image" Target="../media/image32.emf"/><Relationship Id="rId7" Type="http://schemas.openxmlformats.org/officeDocument/2006/relationships/image" Target="../media/image36.emf"/><Relationship Id="rId12" Type="http://schemas.openxmlformats.org/officeDocument/2006/relationships/image" Target="../media/image24.em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emf"/><Relationship Id="rId11" Type="http://schemas.openxmlformats.org/officeDocument/2006/relationships/image" Target="../media/image28.emf"/><Relationship Id="rId5" Type="http://schemas.openxmlformats.org/officeDocument/2006/relationships/image" Target="../media/image34.emf"/><Relationship Id="rId10" Type="http://schemas.openxmlformats.org/officeDocument/2006/relationships/image" Target="../media/image26.emf"/><Relationship Id="rId4" Type="http://schemas.openxmlformats.org/officeDocument/2006/relationships/image" Target="../media/image33.emf"/><Relationship Id="rId9" Type="http://schemas.openxmlformats.org/officeDocument/2006/relationships/image" Target="../media/image2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13" Type="http://schemas.openxmlformats.org/officeDocument/2006/relationships/image" Target="../media/image53.jpeg"/><Relationship Id="rId18" Type="http://schemas.openxmlformats.org/officeDocument/2006/relationships/image" Target="../media/image5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12" Type="http://schemas.openxmlformats.org/officeDocument/2006/relationships/image" Target="../media/image52.jpeg"/><Relationship Id="rId17" Type="http://schemas.openxmlformats.org/officeDocument/2006/relationships/image" Target="../media/image57.jpeg"/><Relationship Id="rId2" Type="http://schemas.openxmlformats.org/officeDocument/2006/relationships/image" Target="../media/image42.jpeg"/><Relationship Id="rId16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11" Type="http://schemas.openxmlformats.org/officeDocument/2006/relationships/image" Target="../media/image51.jpeg"/><Relationship Id="rId5" Type="http://schemas.openxmlformats.org/officeDocument/2006/relationships/image" Target="../media/image45.jpeg"/><Relationship Id="rId15" Type="http://schemas.openxmlformats.org/officeDocument/2006/relationships/image" Target="../media/image55.jpeg"/><Relationship Id="rId10" Type="http://schemas.openxmlformats.org/officeDocument/2006/relationships/image" Target="../media/image50.jpeg"/><Relationship Id="rId19" Type="http://schemas.openxmlformats.org/officeDocument/2006/relationships/image" Target="../media/image59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Relationship Id="rId14" Type="http://schemas.openxmlformats.org/officeDocument/2006/relationships/image" Target="../media/image5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7" Type="http://schemas.openxmlformats.org/officeDocument/2006/relationships/image" Target="../media/image29.jpe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7" Type="http://schemas.openxmlformats.org/officeDocument/2006/relationships/image" Target="../media/image37.jpe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image" Target="../media/image28.emf"/><Relationship Id="rId4" Type="http://schemas.openxmlformats.org/officeDocument/2006/relationships/image" Target="../media/image26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Afbeelding 0" descr="wereldbol.jpg"/>
          <p:cNvPicPr>
            <a:picLocks noChangeAspect="1" noChangeArrowheads="1"/>
          </p:cNvPicPr>
          <p:nvPr/>
        </p:nvPicPr>
        <p:blipFill>
          <a:blip r:embed="rId2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0"/>
            <a:ext cx="5976664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WordArt 4"/>
          <p:cNvSpPr>
            <a:spLocks noChangeArrowheads="1" noChangeShapeType="1" noTextEdit="1"/>
          </p:cNvSpPr>
          <p:nvPr/>
        </p:nvSpPr>
        <p:spPr bwMode="auto">
          <a:xfrm>
            <a:off x="2162899" y="227210"/>
            <a:ext cx="4830418" cy="4388221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365567"/>
              </a:avLst>
            </a:prstTxWarp>
          </a:bodyPr>
          <a:lstStyle/>
          <a:p>
            <a:pPr algn="ctr" rtl="0"/>
            <a:r>
              <a:rPr lang="nl-NL" sz="6000" kern="10" spc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Brush Script MT"/>
              </a:rPr>
              <a:t>Respect voor het model van de wereld van de ander en dat van mijzelf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6453336"/>
            <a:ext cx="3456384" cy="404664"/>
          </a:xfrm>
        </p:spPr>
        <p:txBody>
          <a:bodyPr>
            <a:noAutofit/>
          </a:bodyPr>
          <a:lstStyle/>
          <a:p>
            <a:r>
              <a:rPr lang="nl-NL" sz="2000" dirty="0">
                <a:solidFill>
                  <a:schemeClr val="accent2">
                    <a:lumMod val="75000"/>
                  </a:schemeClr>
                </a:solidFill>
              </a:rPr>
              <a:t>Volksuniversiteit Zwolle</a:t>
            </a:r>
          </a:p>
        </p:txBody>
      </p:sp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0" y="5589240"/>
            <a:ext cx="9144000" cy="792088"/>
          </a:xfrm>
        </p:spPr>
        <p:txBody>
          <a:bodyPr>
            <a:normAutofit fontScale="90000"/>
          </a:bodyPr>
          <a:lstStyle/>
          <a:p>
            <a:r>
              <a:rPr lang="nl-NL" sz="3200" b="1" dirty="0">
                <a:solidFill>
                  <a:srgbClr val="FF0000"/>
                </a:solidFill>
              </a:rPr>
              <a:t>bij de </a:t>
            </a:r>
            <a:r>
              <a:rPr lang="nl-NL" sz="3200" b="1" dirty="0" err="1">
                <a:solidFill>
                  <a:srgbClr val="FF0000"/>
                </a:solidFill>
              </a:rPr>
              <a:t>NLP-vervolgcursus</a:t>
            </a:r>
            <a:r>
              <a:rPr lang="nl-NL" sz="3200" b="1" dirty="0">
                <a:solidFill>
                  <a:srgbClr val="FF0000"/>
                </a:solidFill>
              </a:rPr>
              <a:t> </a:t>
            </a:r>
            <a:br>
              <a:rPr lang="nl-NL" sz="3200" b="1" dirty="0">
                <a:solidFill>
                  <a:srgbClr val="FF0000"/>
                </a:solidFill>
              </a:rPr>
            </a:br>
            <a:r>
              <a:rPr lang="nl-NL" sz="3200" b="1" dirty="0">
                <a:solidFill>
                  <a:srgbClr val="FF0000"/>
                </a:solidFill>
              </a:rPr>
              <a:t>“Je ongekende vermogens nog beter leren kennen”</a:t>
            </a:r>
          </a:p>
        </p:txBody>
      </p:sp>
      <p:sp>
        <p:nvSpPr>
          <p:cNvPr id="6" name="Ondertitel 2"/>
          <p:cNvSpPr txBox="1">
            <a:spLocks/>
          </p:cNvSpPr>
          <p:nvPr/>
        </p:nvSpPr>
        <p:spPr>
          <a:xfrm>
            <a:off x="4860032" y="6525344"/>
            <a:ext cx="2440360" cy="332656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nl-NL" sz="4300" b="1" dirty="0">
                <a:solidFill>
                  <a:srgbClr val="0000FF"/>
                </a:solidFill>
              </a:rPr>
              <a:t>Najaar 2019 week 10</a:t>
            </a:r>
            <a:endParaRPr kumimoji="0" lang="nl-NL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2987824" y="1844824"/>
            <a:ext cx="3491880" cy="128776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300" b="1" i="1" u="none" strike="noStrike" kern="1200" cap="none" spc="0" normalizeH="0" baseline="0" noProof="0" dirty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Welkom</a:t>
            </a:r>
            <a:r>
              <a:rPr kumimoji="0" lang="en-US" sz="7300" b="1" i="1" u="none" strike="noStrike" kern="1200" cap="none" spc="0" normalizeH="0" baseline="0" noProof="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! </a:t>
            </a:r>
            <a:endParaRPr kumimoji="0" lang="nl-NL" sz="4400" b="1" i="1" u="none" strike="noStrike" kern="1200" cap="none" spc="0" normalizeH="0" baseline="0" noProof="0" dirty="0">
              <a:ln>
                <a:solidFill>
                  <a:schemeClr val="bg1"/>
                </a:solidFill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/>
      <p:bldP spid="3" grpId="0" build="p"/>
      <p:bldP spid="5" grpId="0"/>
      <p:bldP spid="6" grpId="0" build="p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7772400" cy="1143000"/>
          </a:xfrm>
        </p:spPr>
        <p:txBody>
          <a:bodyPr/>
          <a:lstStyle/>
          <a:p>
            <a:r>
              <a:rPr lang="nl-NL" sz="6000" b="1" dirty="0">
                <a:solidFill>
                  <a:srgbClr val="0000FF"/>
                </a:solidFill>
              </a:rPr>
              <a:t>‘Ik boodschap’</a:t>
            </a:r>
            <a:endParaRPr lang="nl-NL" sz="6000" dirty="0">
              <a:solidFill>
                <a:srgbClr val="0000FF"/>
              </a:solidFill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323528" y="1671186"/>
            <a:ext cx="813690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>
                <a:solidFill>
                  <a:srgbClr val="0000FF"/>
                </a:solidFill>
              </a:rPr>
              <a:t>Een </a:t>
            </a:r>
            <a:r>
              <a:rPr lang="nl-NL" sz="2400" b="1" dirty="0">
                <a:solidFill>
                  <a:srgbClr val="0000FF"/>
                </a:solidFill>
              </a:rPr>
              <a:t>jij</a:t>
            </a:r>
            <a:r>
              <a:rPr lang="nl-NL" sz="2400" dirty="0">
                <a:solidFill>
                  <a:srgbClr val="0000FF"/>
                </a:solidFill>
              </a:rPr>
              <a:t>-boodschap zegt: jij doet iets fout. </a:t>
            </a:r>
          </a:p>
          <a:p>
            <a:r>
              <a:rPr lang="nl-NL" sz="2400" dirty="0">
                <a:solidFill>
                  <a:srgbClr val="0000FF"/>
                </a:solidFill>
              </a:rPr>
              <a:t>Een </a:t>
            </a:r>
            <a:r>
              <a:rPr lang="nl-NL" sz="2400" b="1" dirty="0">
                <a:solidFill>
                  <a:srgbClr val="0000FF"/>
                </a:solidFill>
              </a:rPr>
              <a:t>ik</a:t>
            </a:r>
            <a:r>
              <a:rPr lang="nl-NL" sz="2400" dirty="0">
                <a:solidFill>
                  <a:srgbClr val="0000FF"/>
                </a:solidFill>
              </a:rPr>
              <a:t>-boodschap zegt: ik raak in verwarring. </a:t>
            </a:r>
          </a:p>
          <a:p>
            <a:r>
              <a:rPr lang="nl-NL" sz="2400" dirty="0">
                <a:solidFill>
                  <a:srgbClr val="0000FF"/>
                </a:solidFill>
              </a:rPr>
              <a:t>Een </a:t>
            </a:r>
            <a:r>
              <a:rPr lang="nl-NL" sz="2400" b="1" dirty="0">
                <a:solidFill>
                  <a:srgbClr val="0000FF"/>
                </a:solidFill>
              </a:rPr>
              <a:t>ik</a:t>
            </a:r>
            <a:r>
              <a:rPr lang="nl-NL" sz="2400" dirty="0">
                <a:solidFill>
                  <a:srgbClr val="0000FF"/>
                </a:solidFill>
              </a:rPr>
              <a:t>-boodschap nodigt je gesprekspartner uit om begrip op te brengen voor jouw kant van de zaak en laat ook begrip zien voor de ander.</a:t>
            </a:r>
          </a:p>
          <a:p>
            <a:endParaRPr lang="nl-NL" sz="2400" dirty="0">
              <a:solidFill>
                <a:srgbClr val="0000FF"/>
              </a:solidFill>
            </a:endParaRPr>
          </a:p>
          <a:p>
            <a:r>
              <a:rPr lang="nl-NL" sz="2400" b="1" dirty="0">
                <a:solidFill>
                  <a:srgbClr val="0000FF"/>
                </a:solidFill>
              </a:rPr>
              <a:t>Jij-boodschap</a:t>
            </a:r>
            <a:r>
              <a:rPr lang="nl-NL" sz="2400" dirty="0">
                <a:solidFill>
                  <a:srgbClr val="0000FF"/>
                </a:solidFill>
              </a:rPr>
              <a:t>: Jij maakt me boos, als je schreeuwt.</a:t>
            </a:r>
          </a:p>
          <a:p>
            <a:r>
              <a:rPr lang="nl-NL" sz="2400" b="1" dirty="0">
                <a:solidFill>
                  <a:srgbClr val="0000FF"/>
                </a:solidFill>
              </a:rPr>
              <a:t>Ik-boodschap</a:t>
            </a:r>
            <a:r>
              <a:rPr lang="nl-NL" sz="2400" dirty="0">
                <a:solidFill>
                  <a:srgbClr val="0000FF"/>
                </a:solidFill>
              </a:rPr>
              <a:t>: Ik hoor je harder praten en ik  merk dat ik boos word, mijn behoefte is  verbinding en ik wil graag weten wat jouw behoefte is.</a:t>
            </a:r>
          </a:p>
          <a:p>
            <a:endParaRPr lang="nl-NL" sz="2400" b="1" dirty="0">
              <a:solidFill>
                <a:srgbClr val="0000FF"/>
              </a:solidFill>
            </a:endParaRPr>
          </a:p>
          <a:p>
            <a:r>
              <a:rPr lang="nl-NL" sz="2400" dirty="0">
                <a:solidFill>
                  <a:srgbClr val="0000FF"/>
                </a:solidFill>
              </a:rPr>
              <a:t>Het model van Geweldloos Communiceren is </a:t>
            </a:r>
          </a:p>
          <a:p>
            <a:r>
              <a:rPr lang="nl-NL" sz="2400" dirty="0">
                <a:solidFill>
                  <a:srgbClr val="0000FF"/>
                </a:solidFill>
              </a:rPr>
              <a:t>een uitgebreide ‘Ik boodschap’ (giraf) </a:t>
            </a:r>
          </a:p>
          <a:p>
            <a:r>
              <a:rPr lang="nl-NL" sz="2400" dirty="0">
                <a:solidFill>
                  <a:srgbClr val="0000FF"/>
                </a:solidFill>
              </a:rPr>
              <a:t>De valkuil is de ‘Jij-boodschap’ (jakhals)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Afbeelding 5" descr="giraffe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0"/>
            <a:ext cx="5715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5148263" y="333375"/>
            <a:ext cx="3414712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nl-NL" sz="3200" b="1" dirty="0">
                <a:solidFill>
                  <a:schemeClr val="accent6"/>
                </a:solidFill>
                <a:latin typeface="Arial" pitchFamily="34" charset="0"/>
              </a:rPr>
              <a:t>Geweldloos Communiceren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giraffe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275856" y="332656"/>
            <a:ext cx="4320480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itel 1"/>
          <p:cNvSpPr>
            <a:spLocks noGrp="1"/>
          </p:cNvSpPr>
          <p:nvPr>
            <p:ph type="title"/>
          </p:nvPr>
        </p:nvSpPr>
        <p:spPr>
          <a:xfrm>
            <a:off x="0" y="333375"/>
            <a:ext cx="4932363" cy="2016125"/>
          </a:xfrm>
        </p:spPr>
        <p:txBody>
          <a:bodyPr>
            <a:normAutofit fontScale="90000"/>
          </a:bodyPr>
          <a:lstStyle/>
          <a:p>
            <a:r>
              <a:rPr lang="nl-NL" b="1" dirty="0">
                <a:solidFill>
                  <a:srgbClr val="0000FF"/>
                </a:solidFill>
                <a:latin typeface="Calibri" pitchFamily="34" charset="0"/>
              </a:rPr>
              <a:t>Welk lichaamsdeel hoort bij welke stap?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580112" y="548680"/>
            <a:ext cx="1008112" cy="431899"/>
          </a:xfrm>
        </p:spPr>
        <p:txBody>
          <a:bodyPr>
            <a:normAutofit fontScale="92500"/>
          </a:bodyPr>
          <a:lstStyle/>
          <a:p>
            <a:pPr>
              <a:buFontTx/>
              <a:buNone/>
            </a:pPr>
            <a:r>
              <a:rPr lang="nl-NL" sz="2400" b="1" dirty="0">
                <a:solidFill>
                  <a:srgbClr val="0000FF"/>
                </a:solidFill>
                <a:latin typeface="Calibri" pitchFamily="34" charset="0"/>
              </a:rPr>
              <a:t>Hoofd:</a:t>
            </a:r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 bwMode="auto">
          <a:xfrm>
            <a:off x="7308305" y="404664"/>
            <a:ext cx="1584176" cy="648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nl-NL" i="1" kern="0" dirty="0">
                <a:solidFill>
                  <a:srgbClr val="0000FF"/>
                </a:solidFill>
                <a:latin typeface="Calibri" pitchFamily="34" charset="0"/>
              </a:rPr>
              <a:t>1 Waarnemen, zonder oordeel</a:t>
            </a:r>
          </a:p>
        </p:txBody>
      </p:sp>
      <p:sp>
        <p:nvSpPr>
          <p:cNvPr id="7" name="Tijdelijke aanduiding voor inhoud 2"/>
          <p:cNvSpPr txBox="1">
            <a:spLocks/>
          </p:cNvSpPr>
          <p:nvPr/>
        </p:nvSpPr>
        <p:spPr bwMode="auto">
          <a:xfrm>
            <a:off x="6660232" y="3284984"/>
            <a:ext cx="86409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nl-NL" sz="2400" b="1" dirty="0">
                <a:solidFill>
                  <a:srgbClr val="0000FF"/>
                </a:solidFill>
                <a:latin typeface="Calibri" pitchFamily="34" charset="0"/>
              </a:rPr>
              <a:t>Hart:</a:t>
            </a:r>
          </a:p>
        </p:txBody>
      </p:sp>
      <p:sp>
        <p:nvSpPr>
          <p:cNvPr id="8" name="Tijdelijke aanduiding voor inhoud 2"/>
          <p:cNvSpPr txBox="1">
            <a:spLocks/>
          </p:cNvSpPr>
          <p:nvPr/>
        </p:nvSpPr>
        <p:spPr bwMode="auto">
          <a:xfrm>
            <a:off x="7380312" y="3356992"/>
            <a:ext cx="1152128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nl-NL" sz="1800" i="1" kern="0" dirty="0">
                <a:solidFill>
                  <a:srgbClr val="0000FF"/>
                </a:solidFill>
                <a:latin typeface="Calibri" pitchFamily="34" charset="0"/>
              </a:rPr>
              <a:t>2 Voelen</a:t>
            </a:r>
          </a:p>
        </p:txBody>
      </p:sp>
      <p:sp>
        <p:nvSpPr>
          <p:cNvPr id="9" name="Tijdelijke aanduiding voor inhoud 2"/>
          <p:cNvSpPr txBox="1">
            <a:spLocks/>
          </p:cNvSpPr>
          <p:nvPr/>
        </p:nvSpPr>
        <p:spPr bwMode="auto">
          <a:xfrm>
            <a:off x="6300192" y="4293096"/>
            <a:ext cx="864096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nl-NL" sz="2400" b="1" kern="0" dirty="0">
                <a:solidFill>
                  <a:srgbClr val="0000FF"/>
                </a:solidFill>
                <a:latin typeface="Calibri" pitchFamily="34" charset="0"/>
              </a:rPr>
              <a:t>Buik:</a:t>
            </a:r>
          </a:p>
        </p:txBody>
      </p:sp>
      <p:sp>
        <p:nvSpPr>
          <p:cNvPr id="10" name="Tijdelijke aanduiding voor inhoud 2"/>
          <p:cNvSpPr txBox="1">
            <a:spLocks/>
          </p:cNvSpPr>
          <p:nvPr/>
        </p:nvSpPr>
        <p:spPr bwMode="auto">
          <a:xfrm>
            <a:off x="7020272" y="4364781"/>
            <a:ext cx="1656184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nl-NL" sz="1800" i="1" kern="0" dirty="0">
                <a:solidFill>
                  <a:srgbClr val="0000FF"/>
                </a:solidFill>
                <a:latin typeface="Calibri" pitchFamily="34" charset="0"/>
              </a:rPr>
              <a:t>3 Behoeften</a:t>
            </a:r>
          </a:p>
        </p:txBody>
      </p:sp>
      <p:sp>
        <p:nvSpPr>
          <p:cNvPr id="11" name="Tijdelijke aanduiding voor inhoud 2"/>
          <p:cNvSpPr txBox="1">
            <a:spLocks/>
          </p:cNvSpPr>
          <p:nvPr/>
        </p:nvSpPr>
        <p:spPr bwMode="auto">
          <a:xfrm>
            <a:off x="6156176" y="5013176"/>
            <a:ext cx="115212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nl-NL" sz="2400" b="1" kern="0" dirty="0">
                <a:solidFill>
                  <a:srgbClr val="0000FF"/>
                </a:solidFill>
                <a:latin typeface="Calibri" pitchFamily="34" charset="0"/>
              </a:rPr>
              <a:t>Poten:</a:t>
            </a:r>
            <a:endParaRPr lang="nl-NL" b="1" kern="0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12" name="Tijdelijke aanduiding voor inhoud 2"/>
          <p:cNvSpPr txBox="1">
            <a:spLocks/>
          </p:cNvSpPr>
          <p:nvPr/>
        </p:nvSpPr>
        <p:spPr bwMode="auto">
          <a:xfrm>
            <a:off x="7164288" y="5084862"/>
            <a:ext cx="1979712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nl-NL" i="1" kern="0" dirty="0">
                <a:solidFill>
                  <a:srgbClr val="0000FF"/>
                </a:solidFill>
                <a:latin typeface="Calibri" pitchFamily="34" charset="0"/>
              </a:rPr>
              <a:t>4 Opties voor actie</a:t>
            </a:r>
          </a:p>
        </p:txBody>
      </p:sp>
      <p:sp>
        <p:nvSpPr>
          <p:cNvPr id="1026" name="AutoShape 2" descr="Afbeeldingsresultaat voor h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028" name="AutoShape 4" descr="Afbeeldingsresultaat voor h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030" name="Picture 6" descr="http://nancyhart.nl/wp-content/uploads/2012/02/har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3212976"/>
            <a:ext cx="769268" cy="715419"/>
          </a:xfrm>
          <a:prstGeom prst="rect">
            <a:avLst/>
          </a:prstGeom>
          <a:noFill/>
        </p:spPr>
      </p:pic>
      <p:sp>
        <p:nvSpPr>
          <p:cNvPr id="16" name="PIJL-RECHTS 15"/>
          <p:cNvSpPr/>
          <p:nvPr/>
        </p:nvSpPr>
        <p:spPr>
          <a:xfrm flipH="1">
            <a:off x="5940152" y="3429000"/>
            <a:ext cx="720080" cy="21602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jdelijke aanduiding voor inhoud 2"/>
          <p:cNvSpPr txBox="1">
            <a:spLocks/>
          </p:cNvSpPr>
          <p:nvPr/>
        </p:nvSpPr>
        <p:spPr bwMode="auto">
          <a:xfrm>
            <a:off x="6444208" y="6092974"/>
            <a:ext cx="1728192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nl-NL" i="1" kern="0" dirty="0">
                <a:solidFill>
                  <a:srgbClr val="0000FF"/>
                </a:solidFill>
                <a:latin typeface="Calibri" pitchFamily="34" charset="0"/>
              </a:rPr>
              <a:t>5 Actie/verzoek</a:t>
            </a:r>
          </a:p>
        </p:txBody>
      </p:sp>
      <p:sp>
        <p:nvSpPr>
          <p:cNvPr id="21" name="PIJL-RECHTS 20"/>
          <p:cNvSpPr/>
          <p:nvPr/>
        </p:nvSpPr>
        <p:spPr>
          <a:xfrm rot="742567" flipH="1">
            <a:off x="5082062" y="4309711"/>
            <a:ext cx="1154900" cy="181263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PIJL-RECHTS 21"/>
          <p:cNvSpPr/>
          <p:nvPr/>
        </p:nvSpPr>
        <p:spPr>
          <a:xfrm rot="742567" flipH="1">
            <a:off x="4396923" y="4987473"/>
            <a:ext cx="1786391" cy="9613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PIJL-RECHTS 22"/>
          <p:cNvSpPr/>
          <p:nvPr/>
        </p:nvSpPr>
        <p:spPr>
          <a:xfrm flipH="1">
            <a:off x="4067944" y="5205070"/>
            <a:ext cx="2088232" cy="9613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PIJL-RECHTS 23"/>
          <p:cNvSpPr/>
          <p:nvPr/>
        </p:nvSpPr>
        <p:spPr>
          <a:xfrm rot="2275294" flipH="1">
            <a:off x="5629050" y="4903326"/>
            <a:ext cx="613707" cy="98557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PIJL-RECHTS 24"/>
          <p:cNvSpPr/>
          <p:nvPr/>
        </p:nvSpPr>
        <p:spPr>
          <a:xfrm rot="1304991" flipH="1">
            <a:off x="5422587" y="4982360"/>
            <a:ext cx="781010" cy="105907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PIJL-RECHTS 25"/>
          <p:cNvSpPr/>
          <p:nvPr/>
        </p:nvSpPr>
        <p:spPr>
          <a:xfrm>
            <a:off x="5796136" y="5517232"/>
            <a:ext cx="2592288" cy="79208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hangingPunct="0">
              <a:spcBef>
                <a:spcPct val="20000"/>
              </a:spcBef>
              <a:defRPr/>
            </a:pPr>
            <a:r>
              <a:rPr lang="nl-NL" sz="2400" b="1" kern="0" dirty="0">
                <a:solidFill>
                  <a:srgbClr val="0000FF"/>
                </a:solidFill>
                <a:latin typeface="Calibri" pitchFamily="34" charset="0"/>
              </a:rPr>
              <a:t>1e Stap vooruit:</a:t>
            </a:r>
            <a:endParaRPr lang="nl-NL" sz="2400" i="1" kern="0" dirty="0">
              <a:solidFill>
                <a:srgbClr val="0000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8" grpId="0"/>
      <p:bldP spid="9" grpId="0"/>
      <p:bldP spid="10" grpId="0"/>
      <p:bldP spid="11" grpId="0"/>
      <p:bldP spid="12" grpId="0"/>
      <p:bldP spid="16" grpId="0" animBg="1"/>
      <p:bldP spid="20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59113" y="0"/>
            <a:ext cx="6084887" cy="908050"/>
          </a:xfrm>
        </p:spPr>
        <p:txBody>
          <a:bodyPr/>
          <a:lstStyle/>
          <a:p>
            <a:pPr>
              <a:defRPr/>
            </a:pPr>
            <a:r>
              <a:rPr lang="nl-NL" b="1" dirty="0">
                <a:solidFill>
                  <a:schemeClr val="accent6"/>
                </a:solidFill>
                <a:latin typeface="Calibri" pitchFamily="34" charset="0"/>
              </a:rPr>
              <a:t>De stappen van de Giraf</a:t>
            </a:r>
          </a:p>
        </p:txBody>
      </p:sp>
      <p:pic>
        <p:nvPicPr>
          <p:cNvPr id="32773" name="Afbeelding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851" t="28748" r="17725" b="12029"/>
          <a:stretch>
            <a:fillRect/>
          </a:stretch>
        </p:blipFill>
        <p:spPr bwMode="auto">
          <a:xfrm>
            <a:off x="179388" y="0"/>
            <a:ext cx="227330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69" name="Afbeelding 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988" r="16301" b="9351"/>
          <a:stretch>
            <a:fillRect/>
          </a:stretch>
        </p:blipFill>
        <p:spPr bwMode="auto">
          <a:xfrm>
            <a:off x="5508625" y="5170488"/>
            <a:ext cx="2808288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ep 14"/>
          <p:cNvGrpSpPr>
            <a:grpSpLocks/>
          </p:cNvGrpSpPr>
          <p:nvPr/>
        </p:nvGrpSpPr>
        <p:grpSpPr bwMode="auto">
          <a:xfrm>
            <a:off x="2555875" y="2492375"/>
            <a:ext cx="2879725" cy="1584325"/>
            <a:chOff x="2555776" y="2420888"/>
            <a:chExt cx="2592288" cy="1320552"/>
          </a:xfrm>
        </p:grpSpPr>
        <p:pic>
          <p:nvPicPr>
            <p:cNvPr id="16395" name="Afbeelding 5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909" t="19539" r="6729" b="20740"/>
            <a:stretch>
              <a:fillRect/>
            </a:stretch>
          </p:blipFill>
          <p:spPr bwMode="auto">
            <a:xfrm>
              <a:off x="2555776" y="2420888"/>
              <a:ext cx="2592288" cy="1320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96" name="Tekstvak 11"/>
            <p:cNvSpPr txBox="1">
              <a:spLocks noChangeArrowheads="1"/>
            </p:cNvSpPr>
            <p:nvPr/>
          </p:nvSpPr>
          <p:spPr bwMode="auto">
            <a:xfrm>
              <a:off x="4860032" y="2420888"/>
              <a:ext cx="288032" cy="6463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nl-NL" sz="1200"/>
            </a:p>
            <a:p>
              <a:endParaRPr lang="nl-NL"/>
            </a:p>
          </p:txBody>
        </p:sp>
      </p:grpSp>
      <p:grpSp>
        <p:nvGrpSpPr>
          <p:cNvPr id="4" name="Groep 15"/>
          <p:cNvGrpSpPr>
            <a:grpSpLocks/>
          </p:cNvGrpSpPr>
          <p:nvPr/>
        </p:nvGrpSpPr>
        <p:grpSpPr bwMode="auto">
          <a:xfrm>
            <a:off x="3492500" y="3716338"/>
            <a:ext cx="3095625" cy="1512887"/>
            <a:chOff x="3491880" y="3789040"/>
            <a:chExt cx="2736304" cy="1206252"/>
          </a:xfrm>
        </p:grpSpPr>
        <p:pic>
          <p:nvPicPr>
            <p:cNvPr id="16393" name="Afbeelding 7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30836" r="4533" b="22047"/>
            <a:stretch>
              <a:fillRect/>
            </a:stretch>
          </p:blipFill>
          <p:spPr bwMode="auto">
            <a:xfrm>
              <a:off x="3491880" y="4005064"/>
              <a:ext cx="2664296" cy="990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94" name="Tekstvak 13"/>
            <p:cNvSpPr txBox="1">
              <a:spLocks noChangeArrowheads="1"/>
            </p:cNvSpPr>
            <p:nvPr/>
          </p:nvSpPr>
          <p:spPr bwMode="auto">
            <a:xfrm>
              <a:off x="5796136" y="3789040"/>
              <a:ext cx="432048" cy="6463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nl-NL" sz="1200"/>
            </a:p>
            <a:p>
              <a:endParaRPr lang="nl-NL"/>
            </a:p>
          </p:txBody>
        </p:sp>
      </p:grpSp>
      <p:pic>
        <p:nvPicPr>
          <p:cNvPr id="32772" name="Afbeelding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016" t="27296" r="22493" b="22073"/>
          <a:stretch>
            <a:fillRect/>
          </a:stretch>
        </p:blipFill>
        <p:spPr bwMode="auto">
          <a:xfrm>
            <a:off x="1476375" y="1052513"/>
            <a:ext cx="2354263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Afbeelding 16" descr="giraffe1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2492375"/>
            <a:ext cx="210502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116013" y="188913"/>
            <a:ext cx="72310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nl-NL" sz="3600" b="1" dirty="0">
                <a:solidFill>
                  <a:schemeClr val="accent6"/>
                </a:solidFill>
                <a:latin typeface="Arial" pitchFamily="34" charset="0"/>
              </a:rPr>
              <a:t>Aanvallend Communiceren</a:t>
            </a:r>
          </a:p>
        </p:txBody>
      </p:sp>
      <p:pic>
        <p:nvPicPr>
          <p:cNvPr id="20483" name="Afbeelding 5" descr="jackal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900113" y="1125538"/>
            <a:ext cx="7950200" cy="542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 Box 7"/>
          <p:cNvSpPr txBox="1">
            <a:spLocks noChangeArrowheads="1"/>
          </p:cNvSpPr>
          <p:nvPr/>
        </p:nvSpPr>
        <p:spPr bwMode="auto">
          <a:xfrm>
            <a:off x="3347864" y="980728"/>
            <a:ext cx="489585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NL" sz="3200" b="1" i="1" dirty="0">
                <a:solidFill>
                  <a:srgbClr val="FF0000"/>
                </a:solidFill>
                <a:latin typeface="Arial" charset="0"/>
              </a:rPr>
              <a:t>De valkuilen van de Jakhals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5" descr="jackal.jpg"/>
          <p:cNvPicPr>
            <a:picLocks noChangeAspect="1"/>
          </p:cNvPicPr>
          <p:nvPr/>
        </p:nvPicPr>
        <p:blipFill>
          <a:blip r:embed="rId2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9744" y="1196752"/>
            <a:ext cx="230425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492"/>
          <a:stretch>
            <a:fillRect/>
          </a:stretch>
        </p:blipFill>
        <p:spPr bwMode="auto">
          <a:xfrm>
            <a:off x="3707904" y="0"/>
            <a:ext cx="2457450" cy="15811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855"/>
          <a:stretch>
            <a:fillRect/>
          </a:stretch>
        </p:blipFill>
        <p:spPr bwMode="auto">
          <a:xfrm>
            <a:off x="4455765" y="1628800"/>
            <a:ext cx="2276475" cy="14382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367"/>
          <a:stretch>
            <a:fillRect/>
          </a:stretch>
        </p:blipFill>
        <p:spPr bwMode="auto">
          <a:xfrm>
            <a:off x="5585651" y="2996953"/>
            <a:ext cx="2226709" cy="136815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504"/>
          <a:stretch>
            <a:fillRect/>
          </a:stretch>
        </p:blipFill>
        <p:spPr bwMode="auto">
          <a:xfrm>
            <a:off x="6255965" y="4365104"/>
            <a:ext cx="2132459" cy="11521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9046" y="5517233"/>
            <a:ext cx="2457450" cy="134076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5580112" y="216694"/>
            <a:ext cx="3563888" cy="9080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nl-NL" sz="3600" b="1" dirty="0">
                <a:solidFill>
                  <a:schemeClr val="accent6"/>
                </a:solidFill>
                <a:latin typeface="Calibri" pitchFamily="34" charset="0"/>
              </a:rPr>
              <a:t>De valkuilen van de Jakhals</a:t>
            </a:r>
          </a:p>
        </p:txBody>
      </p:sp>
      <p:grpSp>
        <p:nvGrpSpPr>
          <p:cNvPr id="2" name="Groep 19"/>
          <p:cNvGrpSpPr/>
          <p:nvPr/>
        </p:nvGrpSpPr>
        <p:grpSpPr>
          <a:xfrm>
            <a:off x="-36512" y="0"/>
            <a:ext cx="6192688" cy="6858000"/>
            <a:chOff x="-36512" y="0"/>
            <a:chExt cx="6192688" cy="6858000"/>
          </a:xfrm>
        </p:grpSpPr>
        <p:grpSp>
          <p:nvGrpSpPr>
            <p:cNvPr id="3" name="Groep 14"/>
            <p:cNvGrpSpPr/>
            <p:nvPr/>
          </p:nvGrpSpPr>
          <p:grpSpPr>
            <a:xfrm>
              <a:off x="-36512" y="0"/>
              <a:ext cx="6192688" cy="6858000"/>
              <a:chOff x="-36512" y="0"/>
              <a:chExt cx="6192688" cy="6858000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8" cstate="email">
                <a:grayscl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b="9351"/>
              <a:stretch>
                <a:fillRect/>
              </a:stretch>
            </p:blipFill>
            <p:spPr bwMode="auto">
              <a:xfrm>
                <a:off x="3707904" y="5334435"/>
                <a:ext cx="2448272" cy="152356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</p:pic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>
              <a:blip r:embed="rId9" cstate="email">
                <a:grayscl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b="22047"/>
              <a:stretch>
                <a:fillRect/>
              </a:stretch>
            </p:blipFill>
            <p:spPr bwMode="auto">
              <a:xfrm>
                <a:off x="2843808" y="4125277"/>
                <a:ext cx="2665859" cy="1319947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</p:pic>
          <p:pic>
            <p:nvPicPr>
              <p:cNvPr id="1030" name="Picture 6"/>
              <p:cNvPicPr>
                <a:picLocks noChangeAspect="1" noChangeArrowheads="1"/>
              </p:cNvPicPr>
              <p:nvPr/>
            </p:nvPicPr>
            <p:blipFill>
              <a:blip r:embed="rId10" cstate="email">
                <a:grayscl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b="20740"/>
              <a:stretch>
                <a:fillRect/>
              </a:stretch>
            </p:blipFill>
            <p:spPr bwMode="auto">
              <a:xfrm>
                <a:off x="1854324" y="2708920"/>
                <a:ext cx="2501652" cy="15188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</p:pic>
          <p:pic>
            <p:nvPicPr>
              <p:cNvPr id="1032" name="Picture 8"/>
              <p:cNvPicPr>
                <a:picLocks noChangeAspect="1" noChangeArrowheads="1"/>
              </p:cNvPicPr>
              <p:nvPr/>
            </p:nvPicPr>
            <p:blipFill>
              <a:blip r:embed="rId11" cstate="email">
                <a:grayscl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b="22073"/>
              <a:stretch>
                <a:fillRect/>
              </a:stretch>
            </p:blipFill>
            <p:spPr bwMode="auto">
              <a:xfrm>
                <a:off x="971600" y="1412776"/>
                <a:ext cx="2647950" cy="143827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</p:pic>
          <p:pic>
            <p:nvPicPr>
              <p:cNvPr id="1034" name="Picture 10"/>
              <p:cNvPicPr>
                <a:picLocks noChangeAspect="1" noChangeArrowheads="1"/>
              </p:cNvPicPr>
              <p:nvPr/>
            </p:nvPicPr>
            <p:blipFill>
              <a:blip r:embed="rId12" cstate="email">
                <a:grayscl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b="12029"/>
              <a:stretch>
                <a:fillRect/>
              </a:stretch>
            </p:blipFill>
            <p:spPr bwMode="auto">
              <a:xfrm>
                <a:off x="-36512" y="0"/>
                <a:ext cx="2552700" cy="158115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</p:pic>
          <p:pic>
            <p:nvPicPr>
              <p:cNvPr id="17" name="Afbeelding 16" descr="giraffe1.jpg"/>
              <p:cNvPicPr>
                <a:picLocks noChangeAspect="1"/>
              </p:cNvPicPr>
              <p:nvPr/>
            </p:nvPicPr>
            <p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6512" y="3141240"/>
                <a:ext cx="1850723" cy="3672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9" name="Titel 1"/>
            <p:cNvSpPr txBox="1">
              <a:spLocks/>
            </p:cNvSpPr>
            <p:nvPr/>
          </p:nvSpPr>
          <p:spPr>
            <a:xfrm>
              <a:off x="1043608" y="5805264"/>
              <a:ext cx="2699792" cy="90805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36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Calibri" pitchFamily="34" charset="0"/>
                  <a:ea typeface="+mj-ea"/>
                  <a:cs typeface="+mj-cs"/>
                </a:rPr>
                <a:t>De stappen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36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Calibri" pitchFamily="34" charset="0"/>
                  <a:ea typeface="+mj-ea"/>
                  <a:cs typeface="+mj-cs"/>
                </a:rPr>
                <a:t>van de Giraf</a:t>
              </a:r>
            </a:p>
          </p:txBody>
        </p:sp>
      </p:grpSp>
      <p:sp>
        <p:nvSpPr>
          <p:cNvPr id="21" name="PIJL-RECHTS 20"/>
          <p:cNvSpPr/>
          <p:nvPr/>
        </p:nvSpPr>
        <p:spPr>
          <a:xfrm>
            <a:off x="2627784" y="620688"/>
            <a:ext cx="1008112" cy="288032"/>
          </a:xfrm>
          <a:prstGeom prst="righ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PIJL-RECHTS 21"/>
          <p:cNvSpPr/>
          <p:nvPr/>
        </p:nvSpPr>
        <p:spPr>
          <a:xfrm>
            <a:off x="3491880" y="2204864"/>
            <a:ext cx="864096" cy="288032"/>
          </a:xfrm>
          <a:prstGeom prst="righ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PIJL-RECHTS 22"/>
          <p:cNvSpPr/>
          <p:nvPr/>
        </p:nvSpPr>
        <p:spPr>
          <a:xfrm>
            <a:off x="4283968" y="3645024"/>
            <a:ext cx="1224136" cy="288032"/>
          </a:xfrm>
          <a:prstGeom prst="righ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PIJL-RECHTS 23"/>
          <p:cNvSpPr/>
          <p:nvPr/>
        </p:nvSpPr>
        <p:spPr>
          <a:xfrm>
            <a:off x="5364088" y="4941168"/>
            <a:ext cx="864096" cy="288032"/>
          </a:xfrm>
          <a:prstGeom prst="righ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PIJL-RECHTS 24"/>
          <p:cNvSpPr/>
          <p:nvPr/>
        </p:nvSpPr>
        <p:spPr>
          <a:xfrm>
            <a:off x="5796136" y="6165304"/>
            <a:ext cx="720080" cy="288032"/>
          </a:xfrm>
          <a:prstGeom prst="righ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louterpromoveren.nl/wp-content/uploads/2012/02/show_image_in_imgtag.php_1-150x1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746188">
            <a:off x="-109076" y="4400119"/>
            <a:ext cx="1911229" cy="2037145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nl-NL" sz="5400" b="1" dirty="0">
                <a:solidFill>
                  <a:srgbClr val="0000FF"/>
                </a:solidFill>
              </a:rPr>
              <a:t>Het Jakhals café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808112"/>
            <a:ext cx="9144000" cy="6046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dirty="0">
                <a:solidFill>
                  <a:srgbClr val="0000FF"/>
                </a:solidFill>
              </a:rPr>
              <a:t>Ongeremd alle oordelen spuien naar de mensen om je heen!</a:t>
            </a:r>
          </a:p>
        </p:txBody>
      </p:sp>
      <p:pic>
        <p:nvPicPr>
          <p:cNvPr id="49154" name="Picture 2" descr="http://www.louterpromoveren.nl/wp-content/uploads/2012/02/show_image_in_imgtag.php_1-150x1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280630">
            <a:off x="323369" y="1808153"/>
            <a:ext cx="2143722" cy="2143722"/>
          </a:xfrm>
          <a:prstGeom prst="rect">
            <a:avLst/>
          </a:prstGeom>
          <a:noFill/>
        </p:spPr>
      </p:pic>
      <p:pic>
        <p:nvPicPr>
          <p:cNvPr id="5" name="Picture 2" descr="http://www.louterpromoveren.nl/wp-content/uploads/2012/02/show_image_in_imgtag.php_1-150x15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579531" flipH="1">
            <a:off x="5628005" y="1363460"/>
            <a:ext cx="1513660" cy="1868967"/>
          </a:xfrm>
          <a:prstGeom prst="rect">
            <a:avLst/>
          </a:prstGeom>
          <a:noFill/>
        </p:spPr>
      </p:pic>
      <p:pic>
        <p:nvPicPr>
          <p:cNvPr id="7" name="Picture 2" descr="http://www.louterpromoveren.nl/wp-content/uploads/2012/02/show_image_in_imgtag.php_1-150x1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17986" flipH="1">
            <a:off x="6734264" y="3575040"/>
            <a:ext cx="2359586" cy="2359586"/>
          </a:xfrm>
          <a:prstGeom prst="rect">
            <a:avLst/>
          </a:prstGeom>
          <a:noFill/>
        </p:spPr>
      </p:pic>
      <p:sp>
        <p:nvSpPr>
          <p:cNvPr id="8" name="Rechthoek 7"/>
          <p:cNvSpPr/>
          <p:nvPr/>
        </p:nvSpPr>
        <p:spPr>
          <a:xfrm rot="21053710">
            <a:off x="1975408" y="2462324"/>
            <a:ext cx="2091067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0000FF"/>
                </a:solidFill>
              </a:rPr>
              <a:t>Jij doet ook altijd …</a:t>
            </a:r>
          </a:p>
        </p:txBody>
      </p:sp>
      <p:sp>
        <p:nvSpPr>
          <p:cNvPr id="9" name="Rechthoek 8"/>
          <p:cNvSpPr/>
          <p:nvPr/>
        </p:nvSpPr>
        <p:spPr>
          <a:xfrm rot="986315">
            <a:off x="1261498" y="5505258"/>
            <a:ext cx="3145241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0000FF"/>
                </a:solidFill>
              </a:rPr>
              <a:t>Ik kom nooit aan bod door jou</a:t>
            </a:r>
          </a:p>
        </p:txBody>
      </p:sp>
      <p:sp>
        <p:nvSpPr>
          <p:cNvPr id="10" name="Rechthoek 9"/>
          <p:cNvSpPr/>
          <p:nvPr/>
        </p:nvSpPr>
        <p:spPr>
          <a:xfrm rot="673226">
            <a:off x="2420384" y="1820789"/>
            <a:ext cx="3496011" cy="432048"/>
          </a:xfrm>
          <a:prstGeom prst="rect">
            <a:avLst/>
          </a:prstGeom>
          <a:solidFill>
            <a:schemeClr val="bg1">
              <a:alpha val="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0000FF"/>
                </a:solidFill>
              </a:rPr>
              <a:t>Jij ziet alleen maar wat ik niet doe</a:t>
            </a:r>
          </a:p>
        </p:txBody>
      </p:sp>
      <p:pic>
        <p:nvPicPr>
          <p:cNvPr id="12" name="Picture 2" descr="http://www.louterpromoveren.nl/wp-content/uploads/2012/02/show_image_in_imgtag.php_1-150x1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9489890" flipH="1" flipV="1">
            <a:off x="2182777" y="2966915"/>
            <a:ext cx="2152367" cy="2026042"/>
          </a:xfrm>
          <a:prstGeom prst="rect">
            <a:avLst/>
          </a:prstGeom>
          <a:noFill/>
        </p:spPr>
      </p:pic>
      <p:sp>
        <p:nvSpPr>
          <p:cNvPr id="13" name="Rechthoek 12"/>
          <p:cNvSpPr/>
          <p:nvPr/>
        </p:nvSpPr>
        <p:spPr>
          <a:xfrm rot="20686305">
            <a:off x="5174247" y="4801233"/>
            <a:ext cx="2218147" cy="432048"/>
          </a:xfrm>
          <a:prstGeom prst="rect">
            <a:avLst/>
          </a:prstGeom>
          <a:solidFill>
            <a:schemeClr val="bg1">
              <a:alpha val="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0000FF"/>
                </a:solidFill>
              </a:rPr>
              <a:t>Ik doe nooit iets goed</a:t>
            </a:r>
          </a:p>
        </p:txBody>
      </p:sp>
      <p:sp>
        <p:nvSpPr>
          <p:cNvPr id="11" name="Rechthoek 10"/>
          <p:cNvSpPr/>
          <p:nvPr/>
        </p:nvSpPr>
        <p:spPr>
          <a:xfrm rot="20964354">
            <a:off x="3800724" y="3712728"/>
            <a:ext cx="2218147" cy="432048"/>
          </a:xfrm>
          <a:prstGeom prst="rect">
            <a:avLst/>
          </a:prstGeom>
          <a:solidFill>
            <a:schemeClr val="bg1">
              <a:alpha val="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0000FF"/>
                </a:solidFill>
              </a:rPr>
              <a:t>Jij maakt me boos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  <p:bldP spid="9" grpId="0" animBg="1"/>
      <p:bldP spid="10" grpId="0" animBg="1"/>
      <p:bldP spid="13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4"/>
          <p:cNvGrpSpPr>
            <a:grpSpLocks/>
          </p:cNvGrpSpPr>
          <p:nvPr/>
        </p:nvGrpSpPr>
        <p:grpSpPr bwMode="auto">
          <a:xfrm>
            <a:off x="1692275" y="765175"/>
            <a:ext cx="6848475" cy="5975350"/>
            <a:chOff x="1692275" y="765175"/>
            <a:chExt cx="6848475" cy="5975350"/>
          </a:xfrm>
        </p:grpSpPr>
        <p:grpSp>
          <p:nvGrpSpPr>
            <p:cNvPr id="3" name="Groep 11"/>
            <p:cNvGrpSpPr>
              <a:grpSpLocks/>
            </p:cNvGrpSpPr>
            <p:nvPr/>
          </p:nvGrpSpPr>
          <p:grpSpPr bwMode="auto">
            <a:xfrm>
              <a:off x="1692275" y="765175"/>
              <a:ext cx="6848475" cy="5975350"/>
              <a:chOff x="1692275" y="765175"/>
              <a:chExt cx="6848475" cy="5975350"/>
            </a:xfrm>
          </p:grpSpPr>
          <p:pic>
            <p:nvPicPr>
              <p:cNvPr id="8205" name="Picture 2" descr="communicatie simpel"/>
              <p:cNvPicPr>
                <a:picLocks noChangeAspect="1" noChangeArrowheads="1"/>
              </p:cNvPicPr>
              <p:nvPr/>
            </p:nvPicPr>
            <p:blipFill>
              <a:blip r:embed="rId2" cstate="email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2275" y="765175"/>
                <a:ext cx="6848475" cy="59753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" name="Tekstvak 4"/>
              <p:cNvSpPr txBox="1"/>
              <p:nvPr/>
            </p:nvSpPr>
            <p:spPr>
              <a:xfrm>
                <a:off x="6156176" y="5876925"/>
                <a:ext cx="1295971" cy="523875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nl-NL" sz="2800" b="1" dirty="0">
                    <a:solidFill>
                      <a:srgbClr val="0000FF"/>
                    </a:solidFill>
                    <a:latin typeface="Calibri" pitchFamily="34" charset="0"/>
                  </a:rPr>
                  <a:t>gedrag</a:t>
                </a:r>
                <a:endParaRPr lang="nl-NL" sz="3200" b="1" dirty="0">
                  <a:solidFill>
                    <a:srgbClr val="0000FF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14" name="Afgeronde rechthoek 13"/>
            <p:cNvSpPr/>
            <p:nvPr/>
          </p:nvSpPr>
          <p:spPr>
            <a:xfrm>
              <a:off x="2195513" y="2565400"/>
              <a:ext cx="1296987" cy="576263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 sz="1600" b="1" dirty="0">
                <a:solidFill>
                  <a:srgbClr val="0000FF"/>
                </a:solidFill>
                <a:latin typeface="Calibri" pitchFamily="34" charset="0"/>
              </a:endParaRPr>
            </a:p>
            <a:p>
              <a:pPr algn="ctr">
                <a:defRPr/>
              </a:pPr>
              <a:endParaRPr lang="nl-NL" sz="900" b="1" dirty="0">
                <a:solidFill>
                  <a:srgbClr val="0000FF"/>
                </a:solidFill>
                <a:latin typeface="Calibri" pitchFamily="34" charset="0"/>
              </a:endParaRPr>
            </a:p>
            <a:p>
              <a:pPr algn="ctr">
                <a:defRPr/>
              </a:pPr>
              <a:endParaRPr lang="nl-NL" sz="200" b="1" dirty="0">
                <a:solidFill>
                  <a:srgbClr val="0000FF"/>
                </a:solidFill>
                <a:latin typeface="Calibri" pitchFamily="34" charset="0"/>
              </a:endParaRPr>
            </a:p>
            <a:p>
              <a:pPr algn="ctr">
                <a:defRPr/>
              </a:pPr>
              <a:r>
                <a:rPr lang="nl-NL" sz="1600" b="1" dirty="0">
                  <a:solidFill>
                    <a:srgbClr val="0000FF"/>
                  </a:solidFill>
                  <a:latin typeface="Calibri" pitchFamily="34" charset="0"/>
                </a:rPr>
                <a:t>Interne voorstelling</a:t>
              </a:r>
              <a:endParaRPr lang="nl-NL" sz="1800" b="1" dirty="0">
                <a:solidFill>
                  <a:srgbClr val="0000FF"/>
                </a:solidFill>
                <a:latin typeface="Calibri" pitchFamily="34" charset="0"/>
              </a:endParaRPr>
            </a:p>
            <a:p>
              <a:pPr algn="ctr">
                <a:defRPr/>
              </a:pPr>
              <a:endParaRPr lang="nl-NL" sz="2800" dirty="0">
                <a:solidFill>
                  <a:srgbClr val="0000FF"/>
                </a:solidFill>
              </a:endParaRPr>
            </a:p>
          </p:txBody>
        </p:sp>
      </p:grpSp>
      <p:sp>
        <p:nvSpPr>
          <p:cNvPr id="6" name="Tekstvak 5"/>
          <p:cNvSpPr txBox="1"/>
          <p:nvPr/>
        </p:nvSpPr>
        <p:spPr>
          <a:xfrm>
            <a:off x="324073" y="1628800"/>
            <a:ext cx="1871663" cy="10144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nl-NL" sz="2000" b="1" dirty="0">
                <a:solidFill>
                  <a:srgbClr val="0000FF"/>
                </a:solidFill>
                <a:latin typeface="Calibri" pitchFamily="34" charset="0"/>
              </a:rPr>
              <a:t>Int. voorstelling</a:t>
            </a:r>
          </a:p>
          <a:p>
            <a:pPr>
              <a:defRPr/>
            </a:pPr>
            <a:r>
              <a:rPr lang="nl-NL" sz="2000" b="1" dirty="0">
                <a:solidFill>
                  <a:srgbClr val="0000FF"/>
                </a:solidFill>
                <a:latin typeface="Calibri" pitchFamily="34" charset="0"/>
              </a:rPr>
              <a:t>aan de kant van de oorzaak</a:t>
            </a:r>
            <a:endParaRPr lang="nl-NL" b="1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684213" y="0"/>
            <a:ext cx="67675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nl-NL" sz="6000" b="1">
                <a:solidFill>
                  <a:srgbClr val="FF0000"/>
                </a:solidFill>
                <a:latin typeface="Arial" charset="0"/>
              </a:rPr>
              <a:t>Wat gebeurt er?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7524750" y="5876925"/>
            <a:ext cx="1008063" cy="4000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nl-NL" sz="2000" b="1" dirty="0">
                <a:solidFill>
                  <a:srgbClr val="0000FF"/>
                </a:solidFill>
                <a:latin typeface="Calibri" pitchFamily="34" charset="0"/>
              </a:rPr>
              <a:t>Giraf</a:t>
            </a:r>
            <a:endParaRPr lang="nl-NL" b="1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252413" y="3706789"/>
            <a:ext cx="1871663" cy="1016000"/>
          </a:xfrm>
          <a:prstGeom prst="rect">
            <a:avLst/>
          </a:prstGeom>
          <a:solidFill>
            <a:srgbClr val="F47A62"/>
          </a:solidFill>
          <a:ln>
            <a:solidFill>
              <a:srgbClr val="0000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nl-NL" sz="2000" b="1" dirty="0">
                <a:solidFill>
                  <a:srgbClr val="0000FF"/>
                </a:solidFill>
                <a:latin typeface="Calibri" pitchFamily="34" charset="0"/>
              </a:rPr>
              <a:t>Int. voorstelling aan de kant van het gevolg</a:t>
            </a:r>
            <a:endParaRPr lang="nl-NL" b="1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7524750" y="6457950"/>
            <a:ext cx="1008063" cy="400050"/>
          </a:xfrm>
          <a:prstGeom prst="rect">
            <a:avLst/>
          </a:prstGeom>
          <a:solidFill>
            <a:srgbClr val="F47A62"/>
          </a:solidFill>
          <a:ln>
            <a:solidFill>
              <a:srgbClr val="0000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nl-NL" sz="2000" b="1" dirty="0">
                <a:solidFill>
                  <a:srgbClr val="0000FF"/>
                </a:solidFill>
                <a:latin typeface="Calibri" pitchFamily="34" charset="0"/>
              </a:rPr>
              <a:t>Jakhals </a:t>
            </a:r>
            <a:endParaRPr lang="nl-NL" b="1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10" name="PIJL-RECHTS 9"/>
          <p:cNvSpPr/>
          <p:nvPr/>
        </p:nvSpPr>
        <p:spPr>
          <a:xfrm rot="1860000">
            <a:off x="3359150" y="5226050"/>
            <a:ext cx="2973388" cy="419100"/>
          </a:xfrm>
          <a:prstGeom prst="rightArrow">
            <a:avLst>
              <a:gd name="adj1" fmla="val 51973"/>
              <a:gd name="adj2" fmla="val 80643"/>
            </a:avLst>
          </a:prstGeom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1" name="PIJL-RECHTS 10"/>
          <p:cNvSpPr/>
          <p:nvPr/>
        </p:nvSpPr>
        <p:spPr>
          <a:xfrm rot="1860000">
            <a:off x="3243263" y="5532438"/>
            <a:ext cx="2974975" cy="420687"/>
          </a:xfrm>
          <a:prstGeom prst="rightArrow">
            <a:avLst>
              <a:gd name="adj1" fmla="val 51973"/>
              <a:gd name="adj2" fmla="val 80643"/>
            </a:avLst>
          </a:prstGeom>
          <a:solidFill>
            <a:srgbClr val="F47A62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pic>
        <p:nvPicPr>
          <p:cNvPr id="8200" name="Picture 8" descr="http://www.praktijkvrij.com/blog/wp-content/uploads/2014/03/boo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8600" y="2060575"/>
            <a:ext cx="129540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kstvak 14"/>
          <p:cNvSpPr txBox="1"/>
          <p:nvPr/>
        </p:nvSpPr>
        <p:spPr>
          <a:xfrm>
            <a:off x="7452320" y="1628800"/>
            <a:ext cx="1691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rgbClr val="0000FF"/>
                </a:solidFill>
              </a:rPr>
              <a:t>1 Waarnemen</a:t>
            </a:r>
            <a:endParaRPr lang="nl-NL" b="1" dirty="0">
              <a:solidFill>
                <a:srgbClr val="0000FF"/>
              </a:solidFill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755576" y="1268760"/>
            <a:ext cx="1187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rgbClr val="0000FF"/>
                </a:solidFill>
              </a:rPr>
              <a:t>2 Voelen</a:t>
            </a:r>
            <a:endParaRPr lang="nl-NL" b="1" dirty="0">
              <a:solidFill>
                <a:srgbClr val="0000FF"/>
              </a:solidFill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3294782" y="3781896"/>
            <a:ext cx="147565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rgbClr val="0000FF"/>
                </a:solidFill>
              </a:rPr>
              <a:t>3 Behoefte</a:t>
            </a:r>
            <a:endParaRPr lang="nl-NL" b="1" dirty="0">
              <a:solidFill>
                <a:srgbClr val="0000FF"/>
              </a:solidFill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7956376" y="5085184"/>
            <a:ext cx="108012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rgbClr val="0000FF"/>
                </a:solidFill>
              </a:rPr>
              <a:t>5 Actie / verzoek</a:t>
            </a:r>
            <a:endParaRPr lang="nl-NL" b="1" dirty="0">
              <a:solidFill>
                <a:srgbClr val="0000FF"/>
              </a:solidFill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85977" y="2674370"/>
            <a:ext cx="115212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rgbClr val="0000FF"/>
                </a:solidFill>
              </a:rPr>
              <a:t>4 Opties</a:t>
            </a:r>
            <a:endParaRPr lang="nl-NL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  <p:bldP spid="8" grpId="0" animBg="1" autoUpdateAnimBg="0"/>
      <p:bldP spid="7" grpId="0" animBg="1" autoUpdateAnimBg="0"/>
      <p:bldP spid="9" grpId="0" animBg="1" autoUpdateAnimBg="0"/>
      <p:bldP spid="10" grpId="0" animBg="1"/>
      <p:bldP spid="11" grpId="0" animBg="1"/>
      <p:bldP spid="15" grpId="0"/>
      <p:bldP spid="16" grpId="0"/>
      <p:bldP spid="17" grpId="0" animBg="1"/>
      <p:bldP spid="18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Afbeelding 25" descr="Model zw Geweldloos-communiceren1.jpg"/>
          <p:cNvPicPr>
            <a:picLocks noChangeAspect="1"/>
          </p:cNvPicPr>
          <p:nvPr/>
        </p:nvPicPr>
        <p:blipFill>
          <a:blip r:embed="rId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2238" y="3573463"/>
            <a:ext cx="140176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Afbeelding 15" descr="NVC jij pijlen.jpg"/>
          <p:cNvPicPr>
            <a:picLocks noChangeAspect="1"/>
          </p:cNvPicPr>
          <p:nvPr/>
        </p:nvPicPr>
        <p:blipFill>
          <a:blip r:embed="rId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175" y="2924175"/>
            <a:ext cx="1728788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213" y="188913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nl-NL" b="1" dirty="0">
                <a:solidFill>
                  <a:schemeClr val="accent6"/>
                </a:solidFill>
              </a:rPr>
              <a:t>De stappen van de Giraf</a:t>
            </a:r>
          </a:p>
        </p:txBody>
      </p:sp>
      <p:pic>
        <p:nvPicPr>
          <p:cNvPr id="4" name="Afbeelding 3" descr="Model zw Geweldloos-communiceren1.jpg"/>
          <p:cNvPicPr>
            <a:picLocks noChangeAspect="1"/>
          </p:cNvPicPr>
          <p:nvPr/>
        </p:nvPicPr>
        <p:blipFill>
          <a:blip r:embed="rId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7571" y="3068638"/>
            <a:ext cx="1657350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Afbeelding 8" descr="Model zw Geweldloos-communiceren1.jpg"/>
          <p:cNvPicPr>
            <a:picLocks noChangeAspect="1"/>
          </p:cNvPicPr>
          <p:nvPr/>
        </p:nvPicPr>
        <p:blipFill>
          <a:blip r:embed="rId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6946" y="3068638"/>
            <a:ext cx="1655763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Afbeelding 11" descr="Model zw Geweldloos-communiceren1.jpg"/>
          <p:cNvPicPr>
            <a:picLocks noChangeAspect="1"/>
          </p:cNvPicPr>
          <p:nvPr/>
        </p:nvPicPr>
        <p:blipFill>
          <a:blip r:embed="rId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366249">
            <a:off x="3005609" y="2135188"/>
            <a:ext cx="5762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Afbeelding 12" descr="Model zw Geweldloos-communiceren1.jpg"/>
          <p:cNvPicPr>
            <a:picLocks noChangeAspect="1"/>
          </p:cNvPicPr>
          <p:nvPr/>
        </p:nvPicPr>
        <p:blipFill>
          <a:blip r:embed="rId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584880">
            <a:off x="1258888" y="2852738"/>
            <a:ext cx="5762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Afbeelding 13" descr="Model zw Geweldloos-communiceren1.jpg"/>
          <p:cNvPicPr>
            <a:picLocks noChangeAspect="1"/>
          </p:cNvPicPr>
          <p:nvPr/>
        </p:nvPicPr>
        <p:blipFill>
          <a:blip r:embed="rId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6496" y="4724400"/>
            <a:ext cx="18732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Afbeelding 17" descr="Model zw Geweldloos-communiceren1.jpg"/>
          <p:cNvPicPr>
            <a:picLocks noChangeAspect="1"/>
          </p:cNvPicPr>
          <p:nvPr/>
        </p:nvPicPr>
        <p:blipFill>
          <a:blip r:embed="rId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288" y="2060575"/>
            <a:ext cx="12239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Afbeelding 24" descr="NVC jij pijlen2.jpg"/>
          <p:cNvPicPr>
            <a:picLocks noChangeAspect="1"/>
          </p:cNvPicPr>
          <p:nvPr/>
        </p:nvPicPr>
        <p:blipFill>
          <a:blip r:embed="rId1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71" y="4724400"/>
            <a:ext cx="1871663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Afbeelding 19" descr="Model zw Geweldloos-communiceren1.jpg"/>
          <p:cNvPicPr>
            <a:picLocks noChangeAspect="1"/>
          </p:cNvPicPr>
          <p:nvPr/>
        </p:nvPicPr>
        <p:blipFill>
          <a:blip r:embed="rId1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093104">
            <a:off x="8008892" y="2833040"/>
            <a:ext cx="503237" cy="76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Afbeelding 14" descr="Model zw Geweldloos-communiceren1.jpg"/>
          <p:cNvPicPr>
            <a:picLocks noChangeAspect="1"/>
          </p:cNvPicPr>
          <p:nvPr/>
        </p:nvPicPr>
        <p:blipFill>
          <a:blip r:embed="rId1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834" y="3573463"/>
            <a:ext cx="1655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Afbeelding 16" descr="Model zw Geweldloos-communiceren1.jpg"/>
          <p:cNvPicPr>
            <a:picLocks noChangeAspect="1"/>
          </p:cNvPicPr>
          <p:nvPr/>
        </p:nvPicPr>
        <p:blipFill>
          <a:blip r:embed="rId1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8796" y="2060575"/>
            <a:ext cx="10795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Afbeelding 18" descr="Model zw Geweldloos-communiceren1.jpg"/>
          <p:cNvPicPr>
            <a:picLocks noChangeAspect="1"/>
          </p:cNvPicPr>
          <p:nvPr/>
        </p:nvPicPr>
        <p:blipFill>
          <a:blip r:embed="rId1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4076700"/>
            <a:ext cx="6477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Afbeelding 28" descr="NVC jij pijlen.jpg"/>
          <p:cNvPicPr>
            <a:picLocks noChangeAspect="1"/>
          </p:cNvPicPr>
          <p:nvPr/>
        </p:nvPicPr>
        <p:blipFill>
          <a:blip r:embed="rId1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6221" y="2204864"/>
            <a:ext cx="1081088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Afbeelding 30" descr="Model zw Geweldloos-communiceren1.jpg"/>
          <p:cNvPicPr>
            <a:picLocks noChangeAspect="1"/>
          </p:cNvPicPr>
          <p:nvPr/>
        </p:nvPicPr>
        <p:blipFill>
          <a:blip r:embed="rId1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 flipV="1">
            <a:off x="7886402" y="4149080"/>
            <a:ext cx="791369" cy="5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Afbeelding 23" descr="NVC 3b.jpg"/>
          <p:cNvPicPr>
            <a:picLocks noChangeAspect="1"/>
          </p:cNvPicPr>
          <p:nvPr/>
        </p:nvPicPr>
        <p:blipFill>
          <a:blip r:embed="rId1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2924944"/>
            <a:ext cx="1782762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Afbeelding 26" descr="Opties.jpg"/>
          <p:cNvPicPr>
            <a:picLocks noChangeAspect="1"/>
          </p:cNvPicPr>
          <p:nvPr/>
        </p:nvPicPr>
        <p:blipFill>
          <a:blip r:embed="rId1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4725144"/>
            <a:ext cx="1440160" cy="550380"/>
          </a:xfrm>
          <a:prstGeom prst="rect">
            <a:avLst/>
          </a:prstGeom>
        </p:spPr>
      </p:pic>
      <p:pic>
        <p:nvPicPr>
          <p:cNvPr id="32" name="Afbeelding 31" descr="Opties.jpg"/>
          <p:cNvPicPr>
            <a:picLocks noChangeAspect="1"/>
          </p:cNvPicPr>
          <p:nvPr/>
        </p:nvPicPr>
        <p:blipFill>
          <a:blip r:embed="rId1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4725144"/>
            <a:ext cx="1440160" cy="550380"/>
          </a:xfrm>
          <a:prstGeom prst="rect">
            <a:avLst/>
          </a:prstGeom>
        </p:spPr>
      </p:pic>
      <p:pic>
        <p:nvPicPr>
          <p:cNvPr id="34" name="Afbeelding 33" descr="NVC jij pijlen.jpg"/>
          <p:cNvPicPr>
            <a:picLocks noChangeAspect="1"/>
          </p:cNvPicPr>
          <p:nvPr/>
        </p:nvPicPr>
        <p:blipFill>
          <a:blip r:embed="rId1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2204864"/>
            <a:ext cx="1081088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Afbeelding 22" descr="pijl.jpg"/>
          <p:cNvPicPr>
            <a:picLocks noChangeAspect="1"/>
          </p:cNvPicPr>
          <p:nvPr/>
        </p:nvPicPr>
        <p:blipFill>
          <a:blip r:embed="rId1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475479">
            <a:off x="3061203" y="1776906"/>
            <a:ext cx="757237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kstvak 32"/>
          <p:cNvSpPr txBox="1"/>
          <p:nvPr/>
        </p:nvSpPr>
        <p:spPr>
          <a:xfrm>
            <a:off x="1259632" y="1340768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chemeClr val="accent6">
                    <a:lumMod val="75000"/>
                  </a:schemeClr>
                </a:solidFill>
              </a:rPr>
              <a:t>Gedachten</a:t>
            </a:r>
            <a:endParaRPr lang="nl-NL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5" name="Tekstvak 34"/>
          <p:cNvSpPr txBox="1"/>
          <p:nvPr/>
        </p:nvSpPr>
        <p:spPr>
          <a:xfrm>
            <a:off x="7127776" y="1412776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chemeClr val="accent6">
                    <a:lumMod val="75000"/>
                  </a:schemeClr>
                </a:solidFill>
              </a:rPr>
              <a:t>Gedachten</a:t>
            </a:r>
            <a:endParaRPr lang="nl-NL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6" name="Afbeelding 35" descr="pijl.jpg"/>
          <p:cNvPicPr>
            <a:picLocks noChangeAspect="1"/>
          </p:cNvPicPr>
          <p:nvPr/>
        </p:nvPicPr>
        <p:blipFill>
          <a:blip r:embed="rId1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01307" flipV="1">
            <a:off x="6423409" y="1699206"/>
            <a:ext cx="757237" cy="584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Afbeelding 27" descr="pijl.jpg"/>
          <p:cNvPicPr>
            <a:picLocks noChangeAspect="1"/>
          </p:cNvPicPr>
          <p:nvPr/>
        </p:nvPicPr>
        <p:blipFill>
          <a:blip r:embed="rId1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688" y="2205038"/>
            <a:ext cx="757237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giraffe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404813"/>
            <a:ext cx="3157538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2555875" y="1484313"/>
            <a:ext cx="5791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nl-NL" sz="6000" b="1">
                <a:solidFill>
                  <a:srgbClr val="FF0000"/>
                </a:solidFill>
                <a:latin typeface="Arial" charset="0"/>
              </a:rPr>
              <a:t>1. Waarnemen</a:t>
            </a: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3995738" y="2924175"/>
            <a:ext cx="4275137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nl-NL" sz="3200" b="1">
                <a:solidFill>
                  <a:schemeClr val="accent2"/>
                </a:solidFill>
                <a:latin typeface="Arial" charset="0"/>
              </a:rPr>
              <a:t>zonder oordeel of interpretatie</a:t>
            </a:r>
          </a:p>
          <a:p>
            <a:pPr>
              <a:spcBef>
                <a:spcPct val="20000"/>
              </a:spcBef>
            </a:pPr>
            <a:endParaRPr lang="nl-NL" sz="3200" b="1">
              <a:solidFill>
                <a:schemeClr val="accent2"/>
              </a:solidFill>
              <a:latin typeface="Arial" charset="0"/>
            </a:endParaRPr>
          </a:p>
          <a:p>
            <a:pPr>
              <a:spcBef>
                <a:spcPct val="20000"/>
              </a:spcBef>
            </a:pPr>
            <a:r>
              <a:rPr lang="nl-NL" sz="3200" b="1">
                <a:solidFill>
                  <a:schemeClr val="accent2"/>
                </a:solidFill>
                <a:latin typeface="Arial" charset="0"/>
              </a:rPr>
              <a:t>“Ik zie............... “</a:t>
            </a:r>
          </a:p>
          <a:p>
            <a:pPr>
              <a:spcBef>
                <a:spcPct val="20000"/>
              </a:spcBef>
            </a:pPr>
            <a:r>
              <a:rPr lang="nl-NL" sz="3200" b="1">
                <a:solidFill>
                  <a:schemeClr val="accent2"/>
                </a:solidFill>
                <a:latin typeface="Arial" charset="0"/>
              </a:rPr>
              <a:t>“Ik hoor............ “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 descr="http://knowledgeoverflow.com/wp-content/uploads/2012/06/happy-smiley-4.jpg?b867bc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188640"/>
            <a:ext cx="2389920" cy="2376264"/>
          </a:xfrm>
          <a:prstGeom prst="rect">
            <a:avLst/>
          </a:prstGeom>
          <a:noFill/>
        </p:spPr>
      </p:pic>
      <p:sp>
        <p:nvSpPr>
          <p:cNvPr id="17" name="PIJL-OMLAAG 16"/>
          <p:cNvSpPr/>
          <p:nvPr/>
        </p:nvSpPr>
        <p:spPr>
          <a:xfrm rot="17995293">
            <a:off x="5283749" y="41342"/>
            <a:ext cx="432048" cy="6877179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PIJL-OMLAAG 13"/>
          <p:cNvSpPr/>
          <p:nvPr/>
        </p:nvSpPr>
        <p:spPr>
          <a:xfrm rot="19973382">
            <a:off x="2100224" y="2492752"/>
            <a:ext cx="432048" cy="3066170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PIJL-OMLAAG 14"/>
          <p:cNvSpPr/>
          <p:nvPr/>
        </p:nvSpPr>
        <p:spPr>
          <a:xfrm>
            <a:off x="381903" y="2636912"/>
            <a:ext cx="432048" cy="2736304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PIJL-OMLAAG 15"/>
          <p:cNvSpPr/>
          <p:nvPr/>
        </p:nvSpPr>
        <p:spPr>
          <a:xfrm rot="19030909">
            <a:off x="3418862" y="1705974"/>
            <a:ext cx="432048" cy="4198274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PIJL-OMLAAG 17"/>
          <p:cNvSpPr/>
          <p:nvPr/>
        </p:nvSpPr>
        <p:spPr>
          <a:xfrm rot="21046863">
            <a:off x="1233540" y="2667473"/>
            <a:ext cx="432048" cy="2699031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51920" y="620688"/>
            <a:ext cx="4104456" cy="504056"/>
          </a:xfrm>
        </p:spPr>
        <p:txBody>
          <a:bodyPr>
            <a:noAutofit/>
          </a:bodyPr>
          <a:lstStyle/>
          <a:p>
            <a:r>
              <a:rPr lang="en-US" b="1" dirty="0" err="1">
                <a:solidFill>
                  <a:srgbClr val="0000FF"/>
                </a:solidFill>
              </a:rPr>
              <a:t>Zonnestraaltjes</a:t>
            </a:r>
            <a:endParaRPr lang="nl-NL" b="1" dirty="0">
              <a:solidFill>
                <a:srgbClr val="0000FF"/>
              </a:solidFill>
            </a:endParaRPr>
          </a:p>
        </p:txBody>
      </p:sp>
      <p:pic>
        <p:nvPicPr>
          <p:cNvPr id="21" name="Afbeelding 20" descr="blij 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5445224"/>
            <a:ext cx="1395966" cy="1412776"/>
          </a:xfrm>
          <a:prstGeom prst="rect">
            <a:avLst/>
          </a:prstGeom>
        </p:spPr>
      </p:pic>
      <p:pic>
        <p:nvPicPr>
          <p:cNvPr id="22" name="Afbeelding 21" descr="blij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68144" y="5445224"/>
            <a:ext cx="1581209" cy="1412776"/>
          </a:xfrm>
          <a:prstGeom prst="rect">
            <a:avLst/>
          </a:prstGeom>
        </p:spPr>
      </p:pic>
      <p:pic>
        <p:nvPicPr>
          <p:cNvPr id="23" name="Afbeelding 22" descr="blij-4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31640" y="5445224"/>
            <a:ext cx="1332941" cy="1412776"/>
          </a:xfrm>
          <a:prstGeom prst="rect">
            <a:avLst/>
          </a:prstGeom>
        </p:spPr>
      </p:pic>
      <p:pic>
        <p:nvPicPr>
          <p:cNvPr id="24" name="Afbeelding 23" descr="blij5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35896" y="5445224"/>
            <a:ext cx="1130222" cy="1412776"/>
          </a:xfrm>
          <a:prstGeom prst="rect">
            <a:avLst/>
          </a:prstGeom>
        </p:spPr>
      </p:pic>
      <p:pic>
        <p:nvPicPr>
          <p:cNvPr id="25" name="Afbeelding 24" descr="blij-gezicht 1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784" y="5445224"/>
            <a:ext cx="1061705" cy="1412776"/>
          </a:xfrm>
          <a:prstGeom prst="rect">
            <a:avLst/>
          </a:prstGeom>
        </p:spPr>
      </p:pic>
      <p:sp>
        <p:nvSpPr>
          <p:cNvPr id="27" name="PIJL-OMLAAG 26"/>
          <p:cNvSpPr/>
          <p:nvPr/>
        </p:nvSpPr>
        <p:spPr>
          <a:xfrm rot="18367347">
            <a:off x="4402237" y="923041"/>
            <a:ext cx="432048" cy="5415856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8" name="Afbeelding 27" descr="blij 8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52320" y="5439330"/>
            <a:ext cx="1728192" cy="1418670"/>
          </a:xfrm>
          <a:prstGeom prst="rect">
            <a:avLst/>
          </a:prstGeom>
        </p:spPr>
      </p:pic>
      <p:pic>
        <p:nvPicPr>
          <p:cNvPr id="13" name="Afbeelding 12" descr="blij 6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4008" y="5445225"/>
            <a:ext cx="1327958" cy="1412776"/>
          </a:xfrm>
          <a:prstGeom prst="rect">
            <a:avLst/>
          </a:prstGeom>
        </p:spPr>
      </p:pic>
      <p:sp>
        <p:nvSpPr>
          <p:cNvPr id="29" name="PIJL-OMLAAG 28"/>
          <p:cNvSpPr/>
          <p:nvPr/>
        </p:nvSpPr>
        <p:spPr>
          <a:xfrm rot="19567209">
            <a:off x="2696238" y="2217905"/>
            <a:ext cx="432048" cy="3434243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2348880"/>
            <a:ext cx="9144000" cy="25202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NL" sz="2800" dirty="0">
                <a:solidFill>
                  <a:srgbClr val="0000FF"/>
                </a:solidFill>
              </a:rPr>
              <a:t>In tweetallen, 2 minuten elk, de één luistert ander praat.</a:t>
            </a:r>
          </a:p>
          <a:p>
            <a:pPr marL="0" indent="0">
              <a:buNone/>
            </a:pPr>
            <a:r>
              <a:rPr lang="nl-NL" sz="2800" dirty="0">
                <a:solidFill>
                  <a:srgbClr val="0000FF"/>
                </a:solidFill>
              </a:rPr>
              <a:t>Focus op een recente gebeurtenis waarin je </a:t>
            </a:r>
            <a:r>
              <a:rPr lang="nl-NL" sz="2800" b="1" u="sng" dirty="0">
                <a:solidFill>
                  <a:srgbClr val="0000FF"/>
                </a:solidFill>
              </a:rPr>
              <a:t>energie, blijheid of geluk </a:t>
            </a:r>
            <a:r>
              <a:rPr lang="nl-NL" sz="2800" dirty="0">
                <a:solidFill>
                  <a:srgbClr val="0000FF"/>
                </a:solidFill>
              </a:rPr>
              <a:t>voelde.</a:t>
            </a:r>
          </a:p>
          <a:p>
            <a:pPr marL="0" indent="0">
              <a:buNone/>
            </a:pPr>
            <a:r>
              <a:rPr lang="nl-NL" sz="2800" dirty="0">
                <a:solidFill>
                  <a:srgbClr val="0000FF"/>
                </a:solidFill>
              </a:rPr>
              <a:t>Deel in de hele groep de titel van jouw ervaring en laat je gevoelens op je gezicht zien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4" grpId="0" animBg="1"/>
      <p:bldP spid="15" grpId="0" animBg="1"/>
      <p:bldP spid="16" grpId="0" animBg="1"/>
      <p:bldP spid="18" grpId="0" animBg="1"/>
      <p:bldP spid="27" grpId="0" animBg="1"/>
      <p:bldP spid="29" grpId="0" animBg="1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59113" y="1916113"/>
            <a:ext cx="5676900" cy="1143000"/>
          </a:xfrm>
        </p:spPr>
        <p:txBody>
          <a:bodyPr/>
          <a:lstStyle/>
          <a:p>
            <a:pPr eaLnBrk="1" hangingPunct="1"/>
            <a:r>
              <a:rPr lang="nl-NL" sz="6000" b="1">
                <a:solidFill>
                  <a:srgbClr val="FF0000"/>
                </a:solidFill>
                <a:latin typeface="Arial" charset="0"/>
              </a:rPr>
              <a:t>2. Voelen</a:t>
            </a: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2268538" y="3505200"/>
            <a:ext cx="6875462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nl-NL" sz="3200" b="1">
                <a:solidFill>
                  <a:schemeClr val="accent2"/>
                </a:solidFill>
                <a:latin typeface="Arial" charset="0"/>
              </a:rPr>
              <a:t>	Herken jouw gevoelens</a:t>
            </a:r>
          </a:p>
          <a:p>
            <a:pPr>
              <a:spcBef>
                <a:spcPct val="20000"/>
              </a:spcBef>
            </a:pPr>
            <a:r>
              <a:rPr lang="nl-NL" sz="3200" b="1">
                <a:solidFill>
                  <a:schemeClr val="accent2"/>
                </a:solidFill>
                <a:latin typeface="Arial" charset="0"/>
              </a:rPr>
              <a:t>	Erken jouw gevoelens</a:t>
            </a:r>
          </a:p>
          <a:p>
            <a:pPr>
              <a:spcBef>
                <a:spcPct val="20000"/>
              </a:spcBef>
            </a:pPr>
            <a:r>
              <a:rPr lang="nl-NL" sz="3200" b="1">
                <a:solidFill>
                  <a:schemeClr val="accent2"/>
                </a:solidFill>
                <a:latin typeface="Arial" charset="0"/>
              </a:rPr>
              <a:t>	“Ik voel me daarbij...............”</a:t>
            </a:r>
          </a:p>
        </p:txBody>
      </p:sp>
      <p:pic>
        <p:nvPicPr>
          <p:cNvPr id="7" name="Afbeelding 6" descr="giraffe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404813"/>
            <a:ext cx="3157538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10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giraffe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596336" y="116632"/>
            <a:ext cx="1422338" cy="2008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0" name="Tekstvak 289"/>
          <p:cNvSpPr txBox="1"/>
          <p:nvPr/>
        </p:nvSpPr>
        <p:spPr>
          <a:xfrm>
            <a:off x="395536" y="332656"/>
            <a:ext cx="69130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215900" algn="l"/>
              </a:tabLst>
              <a:defRPr/>
            </a:pPr>
            <a:r>
              <a:rPr lang="nl-NL" sz="2800" b="1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Gevoelens als je behoeften vervuld zijn</a:t>
            </a:r>
            <a:endParaRPr lang="nl-NL" sz="2800" dirty="0">
              <a:solidFill>
                <a:schemeClr val="accent6"/>
              </a:solidFill>
            </a:endParaRPr>
          </a:p>
        </p:txBody>
      </p:sp>
      <p:pic>
        <p:nvPicPr>
          <p:cNvPr id="575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2060575"/>
            <a:ext cx="8208963" cy="468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6" name="Rechthoek 575"/>
          <p:cNvSpPr>
            <a:spLocks noChangeArrowheads="1"/>
          </p:cNvSpPr>
          <p:nvPr/>
        </p:nvSpPr>
        <p:spPr bwMode="auto">
          <a:xfrm>
            <a:off x="251520" y="1268760"/>
            <a:ext cx="74888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215900" algn="l"/>
                <a:tab pos="449263" algn="l"/>
              </a:tabLst>
            </a:pPr>
            <a:r>
              <a:rPr lang="nl-NL" sz="2000" b="1" i="1" dirty="0">
                <a:solidFill>
                  <a:srgbClr val="FF0000"/>
                </a:solidFill>
                <a:latin typeface="Arial" charset="0"/>
                <a:cs typeface="Arial" charset="0"/>
              </a:rPr>
              <a:t>Ik neem verantwoordelijkheid voor mijn eigen gevoelens</a:t>
            </a:r>
            <a:endParaRPr lang="en-US" sz="2000" b="1" dirty="0">
              <a:solidFill>
                <a:srgbClr val="FF0000"/>
              </a:solidFill>
              <a:latin typeface="Arial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23850" y="1268413"/>
            <a:ext cx="7593013" cy="6114218"/>
            <a:chOff x="-3" y="0"/>
            <a:chExt cx="2623" cy="9286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0" y="0"/>
              <a:ext cx="2617" cy="8421"/>
              <a:chOff x="0" y="0"/>
              <a:chExt cx="2617" cy="8421"/>
            </a:xfrm>
          </p:grpSpPr>
          <p:sp>
            <p:nvSpPr>
              <p:cNvPr id="11272" name="Rectangle 5"/>
              <p:cNvSpPr>
                <a:spLocks noChangeArrowheads="1"/>
              </p:cNvSpPr>
              <p:nvPr/>
            </p:nvSpPr>
            <p:spPr bwMode="auto">
              <a:xfrm>
                <a:off x="28" y="0"/>
                <a:ext cx="2561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tabLst>
                    <a:tab pos="215900" algn="l"/>
                  </a:tabLst>
                </a:pPr>
                <a:endParaRPr lang="en-US" sz="1200" b="1"/>
              </a:p>
            </p:txBody>
          </p:sp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>
                <a:off x="0" y="730"/>
                <a:ext cx="692" cy="401"/>
                <a:chOff x="0" y="730"/>
                <a:chExt cx="692" cy="401"/>
              </a:xfrm>
            </p:grpSpPr>
            <p:sp>
              <p:nvSpPr>
                <p:cNvPr id="11460" name="Rectangle 11"/>
                <p:cNvSpPr>
                  <a:spLocks noChangeArrowheads="1"/>
                </p:cNvSpPr>
                <p:nvPr/>
              </p:nvSpPr>
              <p:spPr bwMode="auto">
                <a:xfrm>
                  <a:off x="47" y="766"/>
                  <a:ext cx="636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449263" algn="l"/>
                    </a:tabLst>
                  </a:pPr>
                  <a:r>
                    <a:rPr lang="nl-NL" sz="1200" b="1" dirty="0">
                      <a:solidFill>
                        <a:srgbClr val="0000FF"/>
                      </a:solidFill>
                      <a:latin typeface="Arial" charset="0"/>
                      <a:cs typeface="Arial" charset="0"/>
                    </a:rPr>
                    <a:t>1.</a:t>
                  </a:r>
                  <a:r>
                    <a:rPr lang="nl-NL" sz="1200" b="1" dirty="0">
                      <a:solidFill>
                        <a:srgbClr val="0000FF"/>
                      </a:solidFill>
                      <a:cs typeface="Times New Roman" pitchFamily="18" charset="0"/>
                    </a:rPr>
                    <a:t>     </a:t>
                  </a:r>
                  <a:r>
                    <a:rPr lang="nl-NL" sz="1200" b="1" dirty="0">
                      <a:solidFill>
                        <a:srgbClr val="0000FF"/>
                      </a:solidFill>
                      <a:latin typeface="Arial" charset="0"/>
                      <a:cs typeface="Arial" charset="0"/>
                    </a:rPr>
                    <a:t>aangetast</a:t>
                  </a:r>
                  <a:endParaRPr lang="en-US" sz="1200" b="1" dirty="0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215900" algn="l"/>
                      <a:tab pos="449263" algn="l"/>
                    </a:tabLst>
                  </a:pPr>
                  <a:endParaRPr lang="en-US" sz="1200" b="1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1461" name="Rectangle 12"/>
                <p:cNvSpPr>
                  <a:spLocks noChangeArrowheads="1"/>
                </p:cNvSpPr>
                <p:nvPr/>
              </p:nvSpPr>
              <p:spPr bwMode="auto">
                <a:xfrm>
                  <a:off x="0" y="730"/>
                  <a:ext cx="692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5" name="Group 13"/>
              <p:cNvGrpSpPr>
                <a:grpSpLocks/>
              </p:cNvGrpSpPr>
              <p:nvPr/>
            </p:nvGrpSpPr>
            <p:grpSpPr bwMode="auto">
              <a:xfrm>
                <a:off x="692" y="730"/>
                <a:ext cx="905" cy="365"/>
                <a:chOff x="692" y="730"/>
                <a:chExt cx="905" cy="365"/>
              </a:xfrm>
            </p:grpSpPr>
            <p:sp>
              <p:nvSpPr>
                <p:cNvPr id="11458" name="Rectangle 14"/>
                <p:cNvSpPr>
                  <a:spLocks noChangeArrowheads="1"/>
                </p:cNvSpPr>
                <p:nvPr/>
              </p:nvSpPr>
              <p:spPr bwMode="auto">
                <a:xfrm>
                  <a:off x="720" y="730"/>
                  <a:ext cx="849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225425" algn="l"/>
                      <a:tab pos="914400" algn="l"/>
                    </a:tabLst>
                  </a:pPr>
                  <a:r>
                    <a:rPr lang="nl-NL" sz="1200" b="1" dirty="0">
                      <a:solidFill>
                        <a:srgbClr val="0000FF"/>
                      </a:solidFill>
                      <a:latin typeface="Arial" charset="0"/>
                      <a:cs typeface="Arial" charset="0"/>
                    </a:rPr>
                    <a:t>22.</a:t>
                  </a:r>
                  <a:r>
                    <a:rPr lang="nl-NL" sz="1200" b="1" dirty="0">
                      <a:solidFill>
                        <a:srgbClr val="0000FF"/>
                      </a:solidFill>
                      <a:cs typeface="Times New Roman" pitchFamily="18" charset="0"/>
                    </a:rPr>
                    <a:t>     </a:t>
                  </a:r>
                  <a:r>
                    <a:rPr lang="nl-NL" sz="1200" b="1" dirty="0">
                      <a:solidFill>
                        <a:srgbClr val="0000FF"/>
                      </a:solidFill>
                      <a:latin typeface="Arial" charset="0"/>
                      <a:cs typeface="Arial" charset="0"/>
                    </a:rPr>
                    <a:t>hulpeloos</a:t>
                  </a:r>
                  <a:endParaRPr lang="en-US" sz="1200" b="1" dirty="0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215900" algn="l"/>
                      <a:tab pos="225425" algn="l"/>
                      <a:tab pos="914400" algn="l"/>
                    </a:tabLst>
                  </a:pPr>
                  <a:endParaRPr lang="en-US" sz="1200" b="1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1459" name="Rectangle 15"/>
                <p:cNvSpPr>
                  <a:spLocks noChangeArrowheads="1"/>
                </p:cNvSpPr>
                <p:nvPr/>
              </p:nvSpPr>
              <p:spPr bwMode="auto">
                <a:xfrm>
                  <a:off x="692" y="730"/>
                  <a:ext cx="905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6" name="Group 16"/>
              <p:cNvGrpSpPr>
                <a:grpSpLocks/>
              </p:cNvGrpSpPr>
              <p:nvPr/>
            </p:nvGrpSpPr>
            <p:grpSpPr bwMode="auto">
              <a:xfrm>
                <a:off x="1597" y="730"/>
                <a:ext cx="1020" cy="365"/>
                <a:chOff x="1597" y="730"/>
                <a:chExt cx="1020" cy="365"/>
              </a:xfrm>
            </p:grpSpPr>
            <p:sp>
              <p:nvSpPr>
                <p:cNvPr id="11456" name="Rectangle 17"/>
                <p:cNvSpPr>
                  <a:spLocks noChangeArrowheads="1"/>
                </p:cNvSpPr>
                <p:nvPr/>
              </p:nvSpPr>
              <p:spPr bwMode="auto">
                <a:xfrm>
                  <a:off x="1625" y="730"/>
                  <a:ext cx="964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225425" algn="l"/>
                      <a:tab pos="457200" algn="l"/>
                    </a:tabLst>
                  </a:pP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43.</a:t>
                  </a:r>
                  <a:r>
                    <a:rPr lang="nl-NL" sz="1200" b="1">
                      <a:solidFill>
                        <a:srgbClr val="0000FF"/>
                      </a:solidFill>
                      <a:cs typeface="Times New Roman" pitchFamily="18" charset="0"/>
                    </a:rPr>
                    <a:t>     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niet gewenst</a:t>
                  </a:r>
                  <a:endParaRPr lang="en-US" sz="1200" b="1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215900" algn="l"/>
                      <a:tab pos="225425" algn="l"/>
                      <a:tab pos="457200" algn="l"/>
                    </a:tabLst>
                  </a:pPr>
                  <a:endParaRPr lang="en-US" sz="1200" b="1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1457" name="Rectangle 18"/>
                <p:cNvSpPr>
                  <a:spLocks noChangeArrowheads="1"/>
                </p:cNvSpPr>
                <p:nvPr/>
              </p:nvSpPr>
              <p:spPr bwMode="auto">
                <a:xfrm>
                  <a:off x="1597" y="730"/>
                  <a:ext cx="1020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7" name="Group 19"/>
              <p:cNvGrpSpPr>
                <a:grpSpLocks/>
              </p:cNvGrpSpPr>
              <p:nvPr/>
            </p:nvGrpSpPr>
            <p:grpSpPr bwMode="auto">
              <a:xfrm>
                <a:off x="0" y="1095"/>
                <a:ext cx="692" cy="401"/>
                <a:chOff x="0" y="1095"/>
                <a:chExt cx="692" cy="401"/>
              </a:xfrm>
            </p:grpSpPr>
            <p:sp>
              <p:nvSpPr>
                <p:cNvPr id="11454" name="Rectangle 20"/>
                <p:cNvSpPr>
                  <a:spLocks noChangeArrowheads="1"/>
                </p:cNvSpPr>
                <p:nvPr/>
              </p:nvSpPr>
              <p:spPr bwMode="auto">
                <a:xfrm>
                  <a:off x="47" y="1131"/>
                  <a:ext cx="636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449263" algn="l"/>
                    </a:tabLst>
                  </a:pPr>
                  <a:r>
                    <a:rPr lang="nl-NL" sz="1200" b="1" dirty="0">
                      <a:solidFill>
                        <a:srgbClr val="0000FF"/>
                      </a:solidFill>
                      <a:latin typeface="Arial" charset="0"/>
                      <a:cs typeface="Arial" charset="0"/>
                    </a:rPr>
                    <a:t>2.</a:t>
                  </a:r>
                  <a:r>
                    <a:rPr lang="nl-NL" sz="1200" b="1" dirty="0">
                      <a:solidFill>
                        <a:srgbClr val="0000FF"/>
                      </a:solidFill>
                      <a:cs typeface="Times New Roman" pitchFamily="18" charset="0"/>
                    </a:rPr>
                    <a:t>     </a:t>
                  </a:r>
                  <a:r>
                    <a:rPr lang="nl-NL" sz="1200" b="1" dirty="0">
                      <a:solidFill>
                        <a:srgbClr val="0000FF"/>
                      </a:solidFill>
                      <a:latin typeface="Arial" charset="0"/>
                      <a:cs typeface="Arial" charset="0"/>
                    </a:rPr>
                    <a:t>aangevallen </a:t>
                  </a:r>
                  <a:endParaRPr lang="en-US" sz="1200" b="1" dirty="0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215900" algn="l"/>
                      <a:tab pos="449263" algn="l"/>
                    </a:tabLst>
                  </a:pPr>
                  <a:endParaRPr lang="en-US" sz="1200" b="1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1455" name="Rectangle 21"/>
                <p:cNvSpPr>
                  <a:spLocks noChangeArrowheads="1"/>
                </p:cNvSpPr>
                <p:nvPr/>
              </p:nvSpPr>
              <p:spPr bwMode="auto">
                <a:xfrm>
                  <a:off x="0" y="1095"/>
                  <a:ext cx="692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8" name="Group 22"/>
              <p:cNvGrpSpPr>
                <a:grpSpLocks/>
              </p:cNvGrpSpPr>
              <p:nvPr/>
            </p:nvGrpSpPr>
            <p:grpSpPr bwMode="auto">
              <a:xfrm>
                <a:off x="692" y="1095"/>
                <a:ext cx="905" cy="365"/>
                <a:chOff x="692" y="1095"/>
                <a:chExt cx="905" cy="365"/>
              </a:xfrm>
            </p:grpSpPr>
            <p:sp>
              <p:nvSpPr>
                <p:cNvPr id="11452" name="Rectangle 23"/>
                <p:cNvSpPr>
                  <a:spLocks noChangeArrowheads="1"/>
                </p:cNvSpPr>
                <p:nvPr/>
              </p:nvSpPr>
              <p:spPr bwMode="auto">
                <a:xfrm>
                  <a:off x="720" y="1095"/>
                  <a:ext cx="849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225425" algn="l"/>
                      <a:tab pos="914400" algn="l"/>
                    </a:tabLst>
                  </a:pP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cs typeface="Arial" charset="0"/>
                    </a:rPr>
                    <a:t>23.</a:t>
                  </a:r>
                  <a:r>
                    <a:rPr lang="nl-NL" sz="1200" b="1">
                      <a:solidFill>
                        <a:srgbClr val="0000FF"/>
                      </a:solidFill>
                      <a:cs typeface="Times New Roman" pitchFamily="18" charset="0"/>
                    </a:rPr>
                    <a:t>     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cs typeface="Arial" charset="0"/>
                    </a:rPr>
                    <a:t>in het</a:t>
                  </a:r>
                  <a:r>
                    <a:rPr lang="nl-NL" sz="1200" b="1" i="1">
                      <a:solidFill>
                        <a:srgbClr val="0000FF"/>
                      </a:solidFill>
                      <a:latin typeface="Arial" charset="0"/>
                      <a:cs typeface="Arial" charset="0"/>
                    </a:rPr>
                    <a:t> 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cs typeface="Arial" charset="0"/>
                    </a:rPr>
                    <a:t>nauw gedreven </a:t>
                  </a:r>
                  <a:endParaRPr lang="en-US" sz="1200" b="1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215900" algn="l"/>
                      <a:tab pos="225425" algn="l"/>
                      <a:tab pos="914400" algn="l"/>
                    </a:tabLst>
                  </a:pPr>
                  <a:endParaRPr lang="en-US" sz="1200" b="1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1453" name="Rectangle 24"/>
                <p:cNvSpPr>
                  <a:spLocks noChangeArrowheads="1"/>
                </p:cNvSpPr>
                <p:nvPr/>
              </p:nvSpPr>
              <p:spPr bwMode="auto">
                <a:xfrm>
                  <a:off x="692" y="1095"/>
                  <a:ext cx="905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9" name="Group 25"/>
              <p:cNvGrpSpPr>
                <a:grpSpLocks/>
              </p:cNvGrpSpPr>
              <p:nvPr/>
            </p:nvGrpSpPr>
            <p:grpSpPr bwMode="auto">
              <a:xfrm>
                <a:off x="1597" y="1095"/>
                <a:ext cx="1020" cy="365"/>
                <a:chOff x="1597" y="1095"/>
                <a:chExt cx="1020" cy="365"/>
              </a:xfrm>
            </p:grpSpPr>
            <p:sp>
              <p:nvSpPr>
                <p:cNvPr id="11450" name="Rectangle 26"/>
                <p:cNvSpPr>
                  <a:spLocks noChangeArrowheads="1"/>
                </p:cNvSpPr>
                <p:nvPr/>
              </p:nvSpPr>
              <p:spPr bwMode="auto">
                <a:xfrm>
                  <a:off x="1625" y="1095"/>
                  <a:ext cx="964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225425" algn="l"/>
                      <a:tab pos="457200" algn="l"/>
                    </a:tabLst>
                  </a:pP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44.</a:t>
                  </a:r>
                  <a:r>
                    <a:rPr lang="nl-NL" sz="1200" b="1">
                      <a:solidFill>
                        <a:srgbClr val="0000FF"/>
                      </a:solidFill>
                      <a:cs typeface="Times New Roman" pitchFamily="18" charset="0"/>
                    </a:rPr>
                    <a:t>     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verveeld</a:t>
                  </a:r>
                  <a:endParaRPr lang="en-US" sz="1200" b="1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215900" algn="l"/>
                      <a:tab pos="225425" algn="l"/>
                      <a:tab pos="457200" algn="l"/>
                    </a:tabLst>
                  </a:pPr>
                  <a:endParaRPr lang="en-US" sz="1200" b="1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1451" name="Rectangle 27"/>
                <p:cNvSpPr>
                  <a:spLocks noChangeArrowheads="1"/>
                </p:cNvSpPr>
                <p:nvPr/>
              </p:nvSpPr>
              <p:spPr bwMode="auto">
                <a:xfrm>
                  <a:off x="1597" y="1095"/>
                  <a:ext cx="1020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10" name="Group 28"/>
              <p:cNvGrpSpPr>
                <a:grpSpLocks/>
              </p:cNvGrpSpPr>
              <p:nvPr/>
            </p:nvGrpSpPr>
            <p:grpSpPr bwMode="auto">
              <a:xfrm>
                <a:off x="0" y="1460"/>
                <a:ext cx="692" cy="400"/>
                <a:chOff x="0" y="1460"/>
                <a:chExt cx="692" cy="400"/>
              </a:xfrm>
            </p:grpSpPr>
            <p:sp>
              <p:nvSpPr>
                <p:cNvPr id="11448" name="Rectangle 29"/>
                <p:cNvSpPr>
                  <a:spLocks noChangeArrowheads="1"/>
                </p:cNvSpPr>
                <p:nvPr/>
              </p:nvSpPr>
              <p:spPr bwMode="auto">
                <a:xfrm>
                  <a:off x="47" y="1495"/>
                  <a:ext cx="636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449263" algn="l"/>
                    </a:tabLst>
                  </a:pPr>
                  <a:r>
                    <a:rPr lang="nl-NL" sz="1200" b="1" dirty="0">
                      <a:solidFill>
                        <a:srgbClr val="0000FF"/>
                      </a:solidFill>
                      <a:latin typeface="Arial" charset="0"/>
                      <a:cs typeface="Arial" charset="0"/>
                    </a:rPr>
                    <a:t>3.</a:t>
                  </a:r>
                  <a:r>
                    <a:rPr lang="nl-NL" sz="1200" b="1" dirty="0">
                      <a:solidFill>
                        <a:srgbClr val="0000FF"/>
                      </a:solidFill>
                      <a:cs typeface="Times New Roman" pitchFamily="18" charset="0"/>
                    </a:rPr>
                    <a:t>     </a:t>
                  </a:r>
                  <a:r>
                    <a:rPr lang="nl-NL" sz="1200" b="1" dirty="0">
                      <a:solidFill>
                        <a:srgbClr val="0000FF"/>
                      </a:solidFill>
                      <a:latin typeface="Arial" charset="0"/>
                      <a:cs typeface="Arial" charset="0"/>
                    </a:rPr>
                    <a:t>afgescheiden </a:t>
                  </a:r>
                  <a:endParaRPr lang="en-US" sz="1200" b="1" dirty="0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215900" algn="l"/>
                      <a:tab pos="449263" algn="l"/>
                    </a:tabLst>
                  </a:pPr>
                  <a:endParaRPr lang="en-US" sz="1200" b="1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1449" name="Rectangle 30"/>
                <p:cNvSpPr>
                  <a:spLocks noChangeArrowheads="1"/>
                </p:cNvSpPr>
                <p:nvPr/>
              </p:nvSpPr>
              <p:spPr bwMode="auto">
                <a:xfrm>
                  <a:off x="0" y="1460"/>
                  <a:ext cx="692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11" name="Group 31"/>
              <p:cNvGrpSpPr>
                <a:grpSpLocks/>
              </p:cNvGrpSpPr>
              <p:nvPr/>
            </p:nvGrpSpPr>
            <p:grpSpPr bwMode="auto">
              <a:xfrm>
                <a:off x="692" y="1460"/>
                <a:ext cx="905" cy="365"/>
                <a:chOff x="692" y="1460"/>
                <a:chExt cx="905" cy="365"/>
              </a:xfrm>
            </p:grpSpPr>
            <p:sp>
              <p:nvSpPr>
                <p:cNvPr id="11446" name="Rectangle 32"/>
                <p:cNvSpPr>
                  <a:spLocks noChangeArrowheads="1"/>
                </p:cNvSpPr>
                <p:nvPr/>
              </p:nvSpPr>
              <p:spPr bwMode="auto">
                <a:xfrm>
                  <a:off x="720" y="1460"/>
                  <a:ext cx="849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225425" algn="l"/>
                      <a:tab pos="914400" algn="l"/>
                    </a:tabLst>
                  </a:pP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cs typeface="Arial" charset="0"/>
                    </a:rPr>
                    <a:t>24.</a:t>
                  </a:r>
                  <a:r>
                    <a:rPr lang="nl-NL" sz="1200" b="1">
                      <a:solidFill>
                        <a:srgbClr val="0000FF"/>
                      </a:solidFill>
                      <a:cs typeface="Times New Roman" pitchFamily="18" charset="0"/>
                    </a:rPr>
                    <a:t>     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cs typeface="Arial" charset="0"/>
                    </a:rPr>
                    <a:t>in de steek gelaten </a:t>
                  </a:r>
                  <a:endParaRPr lang="en-US" sz="1200" b="1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215900" algn="l"/>
                      <a:tab pos="225425" algn="l"/>
                      <a:tab pos="914400" algn="l"/>
                    </a:tabLst>
                  </a:pPr>
                  <a:endParaRPr lang="en-US" sz="1200" b="1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1447" name="Rectangle 33"/>
                <p:cNvSpPr>
                  <a:spLocks noChangeArrowheads="1"/>
                </p:cNvSpPr>
                <p:nvPr/>
              </p:nvSpPr>
              <p:spPr bwMode="auto">
                <a:xfrm>
                  <a:off x="692" y="1460"/>
                  <a:ext cx="905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12" name="Group 34"/>
              <p:cNvGrpSpPr>
                <a:grpSpLocks/>
              </p:cNvGrpSpPr>
              <p:nvPr/>
            </p:nvGrpSpPr>
            <p:grpSpPr bwMode="auto">
              <a:xfrm>
                <a:off x="1597" y="1460"/>
                <a:ext cx="1020" cy="365"/>
                <a:chOff x="1597" y="1460"/>
                <a:chExt cx="1020" cy="365"/>
              </a:xfrm>
            </p:grpSpPr>
            <p:sp>
              <p:nvSpPr>
                <p:cNvPr id="11444" name="Rectangle 35"/>
                <p:cNvSpPr>
                  <a:spLocks noChangeArrowheads="1"/>
                </p:cNvSpPr>
                <p:nvPr/>
              </p:nvSpPr>
              <p:spPr bwMode="auto">
                <a:xfrm>
                  <a:off x="1625" y="1460"/>
                  <a:ext cx="964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225425" algn="l"/>
                      <a:tab pos="457200" algn="l"/>
                    </a:tabLst>
                  </a:pP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45.</a:t>
                  </a:r>
                  <a:r>
                    <a:rPr lang="nl-NL" sz="1200" b="1">
                      <a:solidFill>
                        <a:srgbClr val="0000FF"/>
                      </a:solidFill>
                      <a:cs typeface="Times New Roman" pitchFamily="18" charset="0"/>
                    </a:rPr>
                    <a:t>     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niet gezien </a:t>
                  </a:r>
                  <a:endParaRPr lang="en-US" sz="1200" b="1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215900" algn="l"/>
                      <a:tab pos="225425" algn="l"/>
                      <a:tab pos="457200" algn="l"/>
                    </a:tabLst>
                  </a:pPr>
                  <a:endParaRPr lang="en-US" sz="1200" b="1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1445" name="Rectangle 36"/>
                <p:cNvSpPr>
                  <a:spLocks noChangeArrowheads="1"/>
                </p:cNvSpPr>
                <p:nvPr/>
              </p:nvSpPr>
              <p:spPr bwMode="auto">
                <a:xfrm>
                  <a:off x="1597" y="1460"/>
                  <a:ext cx="1020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13" name="Group 37"/>
              <p:cNvGrpSpPr>
                <a:grpSpLocks/>
              </p:cNvGrpSpPr>
              <p:nvPr/>
            </p:nvGrpSpPr>
            <p:grpSpPr bwMode="auto">
              <a:xfrm>
                <a:off x="0" y="1825"/>
                <a:ext cx="692" cy="400"/>
                <a:chOff x="0" y="1825"/>
                <a:chExt cx="692" cy="400"/>
              </a:xfrm>
            </p:grpSpPr>
            <p:sp>
              <p:nvSpPr>
                <p:cNvPr id="11442" name="Rectangle 38"/>
                <p:cNvSpPr>
                  <a:spLocks noChangeArrowheads="1"/>
                </p:cNvSpPr>
                <p:nvPr/>
              </p:nvSpPr>
              <p:spPr bwMode="auto">
                <a:xfrm>
                  <a:off x="47" y="1860"/>
                  <a:ext cx="636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449263" algn="l"/>
                    </a:tabLst>
                  </a:pPr>
                  <a:r>
                    <a:rPr lang="nl-NL" sz="1200" b="1" dirty="0">
                      <a:solidFill>
                        <a:srgbClr val="0000FF"/>
                      </a:solidFill>
                      <a:latin typeface="Arial" charset="0"/>
                      <a:cs typeface="Arial" charset="0"/>
                    </a:rPr>
                    <a:t>4.</a:t>
                  </a:r>
                  <a:r>
                    <a:rPr lang="nl-NL" sz="1200" b="1" dirty="0">
                      <a:solidFill>
                        <a:srgbClr val="0000FF"/>
                      </a:solidFill>
                      <a:cs typeface="Times New Roman" pitchFamily="18" charset="0"/>
                    </a:rPr>
                    <a:t>     </a:t>
                  </a:r>
                  <a:r>
                    <a:rPr lang="nl-NL" sz="1200" b="1" dirty="0">
                      <a:solidFill>
                        <a:srgbClr val="0000FF"/>
                      </a:solidFill>
                      <a:latin typeface="Arial" charset="0"/>
                      <a:cs typeface="Arial" charset="0"/>
                    </a:rPr>
                    <a:t>afgewezen </a:t>
                  </a:r>
                  <a:endParaRPr lang="en-US" sz="1200" b="1" dirty="0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215900" algn="l"/>
                      <a:tab pos="449263" algn="l"/>
                    </a:tabLst>
                  </a:pPr>
                  <a:endParaRPr lang="en-US" sz="1200" b="1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1443" name="Rectangle 39"/>
                <p:cNvSpPr>
                  <a:spLocks noChangeArrowheads="1"/>
                </p:cNvSpPr>
                <p:nvPr/>
              </p:nvSpPr>
              <p:spPr bwMode="auto">
                <a:xfrm>
                  <a:off x="0" y="1825"/>
                  <a:ext cx="692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14" name="Group 40"/>
              <p:cNvGrpSpPr>
                <a:grpSpLocks/>
              </p:cNvGrpSpPr>
              <p:nvPr/>
            </p:nvGrpSpPr>
            <p:grpSpPr bwMode="auto">
              <a:xfrm>
                <a:off x="692" y="1825"/>
                <a:ext cx="905" cy="365"/>
                <a:chOff x="692" y="1825"/>
                <a:chExt cx="905" cy="365"/>
              </a:xfrm>
            </p:grpSpPr>
            <p:sp>
              <p:nvSpPr>
                <p:cNvPr id="11440" name="Rectangle 41"/>
                <p:cNvSpPr>
                  <a:spLocks noChangeArrowheads="1"/>
                </p:cNvSpPr>
                <p:nvPr/>
              </p:nvSpPr>
              <p:spPr bwMode="auto">
                <a:xfrm>
                  <a:off x="720" y="1825"/>
                  <a:ext cx="849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225425" algn="l"/>
                      <a:tab pos="914400" algn="l"/>
                    </a:tabLst>
                  </a:pP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cs typeface="Arial" charset="0"/>
                    </a:rPr>
                    <a:t>25.</a:t>
                  </a:r>
                  <a:r>
                    <a:rPr lang="nl-NL" sz="1200" b="1">
                      <a:solidFill>
                        <a:srgbClr val="0000FF"/>
                      </a:solidFill>
                      <a:cs typeface="Times New Roman" pitchFamily="18" charset="0"/>
                    </a:rPr>
                    <a:t>     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cs typeface="Arial" charset="0"/>
                    </a:rPr>
                    <a:t>ingelijfd </a:t>
                  </a:r>
                  <a:endParaRPr lang="en-US" sz="1200" b="1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215900" algn="l"/>
                      <a:tab pos="225425" algn="l"/>
                      <a:tab pos="914400" algn="l"/>
                    </a:tabLst>
                  </a:pPr>
                  <a:endParaRPr lang="en-US" sz="1200" b="1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1441" name="Rectangle 42"/>
                <p:cNvSpPr>
                  <a:spLocks noChangeArrowheads="1"/>
                </p:cNvSpPr>
                <p:nvPr/>
              </p:nvSpPr>
              <p:spPr bwMode="auto">
                <a:xfrm>
                  <a:off x="692" y="1825"/>
                  <a:ext cx="905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15" name="Group 43"/>
              <p:cNvGrpSpPr>
                <a:grpSpLocks/>
              </p:cNvGrpSpPr>
              <p:nvPr/>
            </p:nvGrpSpPr>
            <p:grpSpPr bwMode="auto">
              <a:xfrm>
                <a:off x="1597" y="1825"/>
                <a:ext cx="1020" cy="365"/>
                <a:chOff x="1597" y="1825"/>
                <a:chExt cx="1020" cy="365"/>
              </a:xfrm>
            </p:grpSpPr>
            <p:sp>
              <p:nvSpPr>
                <p:cNvPr id="11438" name="Rectangle 44"/>
                <p:cNvSpPr>
                  <a:spLocks noChangeArrowheads="1"/>
                </p:cNvSpPr>
                <p:nvPr/>
              </p:nvSpPr>
              <p:spPr bwMode="auto">
                <a:xfrm>
                  <a:off x="1625" y="1825"/>
                  <a:ext cx="964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225425" algn="l"/>
                      <a:tab pos="457200" algn="l"/>
                    </a:tabLst>
                  </a:pP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46.</a:t>
                  </a:r>
                  <a:r>
                    <a:rPr lang="nl-NL" sz="1200" b="1">
                      <a:solidFill>
                        <a:srgbClr val="0000FF"/>
                      </a:solidFill>
                      <a:cs typeface="Times New Roman" pitchFamily="18" charset="0"/>
                    </a:rPr>
                    <a:t>     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verwachtingsvol </a:t>
                  </a:r>
                  <a:endParaRPr lang="en-US" sz="1200" b="1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215900" algn="l"/>
                      <a:tab pos="225425" algn="l"/>
                      <a:tab pos="457200" algn="l"/>
                    </a:tabLst>
                  </a:pPr>
                  <a:endParaRPr lang="en-US" sz="1200" b="1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1439" name="Rectangle 45"/>
                <p:cNvSpPr>
                  <a:spLocks noChangeArrowheads="1"/>
                </p:cNvSpPr>
                <p:nvPr/>
              </p:nvSpPr>
              <p:spPr bwMode="auto">
                <a:xfrm>
                  <a:off x="1597" y="1825"/>
                  <a:ext cx="1020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16" name="Group 46"/>
              <p:cNvGrpSpPr>
                <a:grpSpLocks/>
              </p:cNvGrpSpPr>
              <p:nvPr/>
            </p:nvGrpSpPr>
            <p:grpSpPr bwMode="auto">
              <a:xfrm>
                <a:off x="0" y="2190"/>
                <a:ext cx="692" cy="399"/>
                <a:chOff x="0" y="2190"/>
                <a:chExt cx="692" cy="399"/>
              </a:xfrm>
            </p:grpSpPr>
            <p:sp>
              <p:nvSpPr>
                <p:cNvPr id="11436" name="Rectangle 47"/>
                <p:cNvSpPr>
                  <a:spLocks noChangeArrowheads="1"/>
                </p:cNvSpPr>
                <p:nvPr/>
              </p:nvSpPr>
              <p:spPr bwMode="auto">
                <a:xfrm>
                  <a:off x="47" y="2224"/>
                  <a:ext cx="636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449263" algn="l"/>
                    </a:tabLst>
                  </a:pPr>
                  <a:r>
                    <a:rPr lang="nl-NL" sz="1200" b="1" dirty="0">
                      <a:solidFill>
                        <a:srgbClr val="0000FF"/>
                      </a:solidFill>
                      <a:latin typeface="Arial" charset="0"/>
                      <a:cs typeface="Arial" charset="0"/>
                    </a:rPr>
                    <a:t>5.</a:t>
                  </a:r>
                  <a:r>
                    <a:rPr lang="nl-NL" sz="1200" b="1" dirty="0">
                      <a:solidFill>
                        <a:srgbClr val="0000FF"/>
                      </a:solidFill>
                      <a:cs typeface="Times New Roman" pitchFamily="18" charset="0"/>
                    </a:rPr>
                    <a:t>     </a:t>
                  </a:r>
                  <a:r>
                    <a:rPr lang="nl-NL" sz="1200" b="1" dirty="0">
                      <a:solidFill>
                        <a:srgbClr val="0000FF"/>
                      </a:solidFill>
                      <a:latin typeface="Arial" charset="0"/>
                      <a:cs typeface="Arial" charset="0"/>
                    </a:rPr>
                    <a:t>bedreigd </a:t>
                  </a:r>
                  <a:endParaRPr lang="en-US" sz="1200" b="1" dirty="0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215900" algn="l"/>
                      <a:tab pos="449263" algn="l"/>
                    </a:tabLst>
                  </a:pPr>
                  <a:endParaRPr lang="en-US" sz="1200" b="1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1437" name="Rectangle 48"/>
                <p:cNvSpPr>
                  <a:spLocks noChangeArrowheads="1"/>
                </p:cNvSpPr>
                <p:nvPr/>
              </p:nvSpPr>
              <p:spPr bwMode="auto">
                <a:xfrm>
                  <a:off x="0" y="2190"/>
                  <a:ext cx="692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17" name="Group 49"/>
              <p:cNvGrpSpPr>
                <a:grpSpLocks/>
              </p:cNvGrpSpPr>
              <p:nvPr/>
            </p:nvGrpSpPr>
            <p:grpSpPr bwMode="auto">
              <a:xfrm>
                <a:off x="692" y="2190"/>
                <a:ext cx="905" cy="365"/>
                <a:chOff x="692" y="2190"/>
                <a:chExt cx="905" cy="365"/>
              </a:xfrm>
            </p:grpSpPr>
            <p:sp>
              <p:nvSpPr>
                <p:cNvPr id="11434" name="Rectangle 50"/>
                <p:cNvSpPr>
                  <a:spLocks noChangeArrowheads="1"/>
                </p:cNvSpPr>
                <p:nvPr/>
              </p:nvSpPr>
              <p:spPr bwMode="auto">
                <a:xfrm>
                  <a:off x="720" y="2190"/>
                  <a:ext cx="849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225425" algn="l"/>
                      <a:tab pos="914400" algn="l"/>
                    </a:tabLst>
                  </a:pP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cs typeface="Arial" charset="0"/>
                    </a:rPr>
                    <a:t>26.</a:t>
                  </a:r>
                  <a:r>
                    <a:rPr lang="nl-NL" sz="1200" b="1">
                      <a:solidFill>
                        <a:srgbClr val="0000FF"/>
                      </a:solidFill>
                      <a:cs typeface="Times New Roman" pitchFamily="18" charset="0"/>
                    </a:rPr>
                    <a:t>     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cs typeface="Arial" charset="0"/>
                    </a:rPr>
                    <a:t>jaloers </a:t>
                  </a:r>
                  <a:endParaRPr lang="en-US" sz="1200" b="1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215900" algn="l"/>
                      <a:tab pos="225425" algn="l"/>
                      <a:tab pos="914400" algn="l"/>
                    </a:tabLst>
                  </a:pPr>
                  <a:endParaRPr lang="en-US" sz="1200" b="1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1435" name="Rectangle 51"/>
                <p:cNvSpPr>
                  <a:spLocks noChangeArrowheads="1"/>
                </p:cNvSpPr>
                <p:nvPr/>
              </p:nvSpPr>
              <p:spPr bwMode="auto">
                <a:xfrm>
                  <a:off x="692" y="2190"/>
                  <a:ext cx="905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18" name="Group 52"/>
              <p:cNvGrpSpPr>
                <a:grpSpLocks/>
              </p:cNvGrpSpPr>
              <p:nvPr/>
            </p:nvGrpSpPr>
            <p:grpSpPr bwMode="auto">
              <a:xfrm>
                <a:off x="1597" y="2190"/>
                <a:ext cx="1020" cy="365"/>
                <a:chOff x="1597" y="2190"/>
                <a:chExt cx="1020" cy="365"/>
              </a:xfrm>
            </p:grpSpPr>
            <p:sp>
              <p:nvSpPr>
                <p:cNvPr id="11432" name="Rectangle 53"/>
                <p:cNvSpPr>
                  <a:spLocks noChangeArrowheads="1"/>
                </p:cNvSpPr>
                <p:nvPr/>
              </p:nvSpPr>
              <p:spPr bwMode="auto">
                <a:xfrm>
                  <a:off x="1625" y="2190"/>
                  <a:ext cx="964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225425" algn="l"/>
                      <a:tab pos="457200" algn="l"/>
                    </a:tabLst>
                  </a:pP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47.</a:t>
                  </a:r>
                  <a:r>
                    <a:rPr lang="nl-NL" sz="1200" b="1">
                      <a:solidFill>
                        <a:srgbClr val="0000FF"/>
                      </a:solidFill>
                      <a:cs typeface="Times New Roman" pitchFamily="18" charset="0"/>
                    </a:rPr>
                    <a:t>     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teleurgesteld </a:t>
                  </a:r>
                  <a:endParaRPr lang="en-US" sz="1200" b="1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215900" algn="l"/>
                      <a:tab pos="225425" algn="l"/>
                      <a:tab pos="457200" algn="l"/>
                    </a:tabLst>
                  </a:pPr>
                  <a:endParaRPr lang="en-US" sz="1200" b="1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1433" name="Rectangle 54"/>
                <p:cNvSpPr>
                  <a:spLocks noChangeArrowheads="1"/>
                </p:cNvSpPr>
                <p:nvPr/>
              </p:nvSpPr>
              <p:spPr bwMode="auto">
                <a:xfrm>
                  <a:off x="1597" y="2190"/>
                  <a:ext cx="1020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19" name="Group 55"/>
              <p:cNvGrpSpPr>
                <a:grpSpLocks/>
              </p:cNvGrpSpPr>
              <p:nvPr/>
            </p:nvGrpSpPr>
            <p:grpSpPr bwMode="auto">
              <a:xfrm>
                <a:off x="0" y="2555"/>
                <a:ext cx="692" cy="399"/>
                <a:chOff x="0" y="2555"/>
                <a:chExt cx="692" cy="399"/>
              </a:xfrm>
            </p:grpSpPr>
            <p:sp>
              <p:nvSpPr>
                <p:cNvPr id="11430" name="Rectangle 56"/>
                <p:cNvSpPr>
                  <a:spLocks noChangeArrowheads="1"/>
                </p:cNvSpPr>
                <p:nvPr/>
              </p:nvSpPr>
              <p:spPr bwMode="auto">
                <a:xfrm>
                  <a:off x="47" y="2589"/>
                  <a:ext cx="636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449263" algn="l"/>
                    </a:tabLst>
                  </a:pPr>
                  <a:r>
                    <a:rPr lang="nl-NL" sz="1200" b="1" dirty="0">
                      <a:solidFill>
                        <a:srgbClr val="0000FF"/>
                      </a:solidFill>
                      <a:latin typeface="Arial" charset="0"/>
                      <a:cs typeface="Arial" charset="0"/>
                    </a:rPr>
                    <a:t>6.</a:t>
                  </a:r>
                  <a:r>
                    <a:rPr lang="nl-NL" sz="1200" b="1" dirty="0">
                      <a:solidFill>
                        <a:srgbClr val="0000FF"/>
                      </a:solidFill>
                      <a:cs typeface="Times New Roman" pitchFamily="18" charset="0"/>
                    </a:rPr>
                    <a:t>     </a:t>
                  </a:r>
                  <a:r>
                    <a:rPr lang="nl-NL" sz="1200" b="1" dirty="0">
                      <a:solidFill>
                        <a:srgbClr val="0000FF"/>
                      </a:solidFill>
                      <a:latin typeface="Arial" charset="0"/>
                      <a:cs typeface="Arial" charset="0"/>
                    </a:rPr>
                    <a:t>bedrogen </a:t>
                  </a:r>
                  <a:endParaRPr lang="en-US" sz="1200" b="1" dirty="0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215900" algn="l"/>
                      <a:tab pos="449263" algn="l"/>
                    </a:tabLst>
                  </a:pPr>
                  <a:endParaRPr lang="en-US" sz="1200" b="1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1431" name="Rectangle 57"/>
                <p:cNvSpPr>
                  <a:spLocks noChangeArrowheads="1"/>
                </p:cNvSpPr>
                <p:nvPr/>
              </p:nvSpPr>
              <p:spPr bwMode="auto">
                <a:xfrm>
                  <a:off x="0" y="2555"/>
                  <a:ext cx="692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20" name="Group 58"/>
              <p:cNvGrpSpPr>
                <a:grpSpLocks/>
              </p:cNvGrpSpPr>
              <p:nvPr/>
            </p:nvGrpSpPr>
            <p:grpSpPr bwMode="auto">
              <a:xfrm>
                <a:off x="692" y="2555"/>
                <a:ext cx="905" cy="365"/>
                <a:chOff x="692" y="2555"/>
                <a:chExt cx="905" cy="365"/>
              </a:xfrm>
            </p:grpSpPr>
            <p:sp>
              <p:nvSpPr>
                <p:cNvPr id="11428" name="Rectangle 59"/>
                <p:cNvSpPr>
                  <a:spLocks noChangeArrowheads="1"/>
                </p:cNvSpPr>
                <p:nvPr/>
              </p:nvSpPr>
              <p:spPr bwMode="auto">
                <a:xfrm>
                  <a:off x="720" y="2555"/>
                  <a:ext cx="849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225425" algn="l"/>
                      <a:tab pos="914400" algn="l"/>
                    </a:tabLst>
                  </a:pP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cs typeface="Arial" charset="0"/>
                    </a:rPr>
                    <a:t>27.</a:t>
                  </a:r>
                  <a:r>
                    <a:rPr lang="nl-NL" sz="1200" b="1">
                      <a:solidFill>
                        <a:srgbClr val="0000FF"/>
                      </a:solidFill>
                      <a:cs typeface="Times New Roman" pitchFamily="18" charset="0"/>
                    </a:rPr>
                    <a:t>     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cs typeface="Arial" charset="0"/>
                    </a:rPr>
                    <a:t>misbruikt </a:t>
                  </a:r>
                  <a:endParaRPr lang="en-US" sz="1200" b="1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215900" algn="l"/>
                      <a:tab pos="225425" algn="l"/>
                      <a:tab pos="914400" algn="l"/>
                    </a:tabLst>
                  </a:pPr>
                  <a:endParaRPr lang="en-US" sz="1200" b="1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1429" name="Rectangle 60"/>
                <p:cNvSpPr>
                  <a:spLocks noChangeArrowheads="1"/>
                </p:cNvSpPr>
                <p:nvPr/>
              </p:nvSpPr>
              <p:spPr bwMode="auto">
                <a:xfrm>
                  <a:off x="692" y="2555"/>
                  <a:ext cx="905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21" name="Group 61"/>
              <p:cNvGrpSpPr>
                <a:grpSpLocks/>
              </p:cNvGrpSpPr>
              <p:nvPr/>
            </p:nvGrpSpPr>
            <p:grpSpPr bwMode="auto">
              <a:xfrm>
                <a:off x="1597" y="2555"/>
                <a:ext cx="1020" cy="365"/>
                <a:chOff x="1597" y="2555"/>
                <a:chExt cx="1020" cy="365"/>
              </a:xfrm>
            </p:grpSpPr>
            <p:sp>
              <p:nvSpPr>
                <p:cNvPr id="11426" name="Rectangle 62"/>
                <p:cNvSpPr>
                  <a:spLocks noChangeArrowheads="1"/>
                </p:cNvSpPr>
                <p:nvPr/>
              </p:nvSpPr>
              <p:spPr bwMode="auto">
                <a:xfrm>
                  <a:off x="1625" y="2555"/>
                  <a:ext cx="964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225425" algn="l"/>
                      <a:tab pos="457200" algn="l"/>
                    </a:tabLst>
                  </a:pP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48.</a:t>
                  </a:r>
                  <a:r>
                    <a:rPr lang="nl-NL" sz="1200" b="1">
                      <a:solidFill>
                        <a:srgbClr val="0000FF"/>
                      </a:solidFill>
                      <a:cs typeface="Times New Roman" pitchFamily="18" charset="0"/>
                    </a:rPr>
                    <a:t>     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vervreemd </a:t>
                  </a:r>
                  <a:endParaRPr lang="en-US" sz="1200" b="1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215900" algn="l"/>
                      <a:tab pos="225425" algn="l"/>
                      <a:tab pos="457200" algn="l"/>
                    </a:tabLst>
                  </a:pPr>
                  <a:endParaRPr lang="en-US" sz="1200" b="1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1427" name="Rectangle 63"/>
                <p:cNvSpPr>
                  <a:spLocks noChangeArrowheads="1"/>
                </p:cNvSpPr>
                <p:nvPr/>
              </p:nvSpPr>
              <p:spPr bwMode="auto">
                <a:xfrm>
                  <a:off x="1597" y="2555"/>
                  <a:ext cx="1020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22" name="Group 64"/>
              <p:cNvGrpSpPr>
                <a:grpSpLocks/>
              </p:cNvGrpSpPr>
              <p:nvPr/>
            </p:nvGrpSpPr>
            <p:grpSpPr bwMode="auto">
              <a:xfrm>
                <a:off x="0" y="2920"/>
                <a:ext cx="692" cy="398"/>
                <a:chOff x="0" y="2920"/>
                <a:chExt cx="692" cy="398"/>
              </a:xfrm>
            </p:grpSpPr>
            <p:sp>
              <p:nvSpPr>
                <p:cNvPr id="11424" name="Rectangle 65"/>
                <p:cNvSpPr>
                  <a:spLocks noChangeArrowheads="1"/>
                </p:cNvSpPr>
                <p:nvPr/>
              </p:nvSpPr>
              <p:spPr bwMode="auto">
                <a:xfrm>
                  <a:off x="47" y="2953"/>
                  <a:ext cx="636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449263" algn="l"/>
                    </a:tabLst>
                  </a:pPr>
                  <a:r>
                    <a:rPr lang="nl-NL" sz="1200" b="1" dirty="0">
                      <a:solidFill>
                        <a:srgbClr val="0000FF"/>
                      </a:solidFill>
                      <a:latin typeface="Arial" charset="0"/>
                      <a:cs typeface="Arial" charset="0"/>
                    </a:rPr>
                    <a:t>7.</a:t>
                  </a:r>
                  <a:r>
                    <a:rPr lang="nl-NL" sz="1200" b="1" dirty="0">
                      <a:solidFill>
                        <a:srgbClr val="0000FF"/>
                      </a:solidFill>
                      <a:cs typeface="Times New Roman" pitchFamily="18" charset="0"/>
                    </a:rPr>
                    <a:t>     </a:t>
                  </a:r>
                  <a:r>
                    <a:rPr lang="nl-NL" sz="1200" b="1" dirty="0">
                      <a:solidFill>
                        <a:srgbClr val="0000FF"/>
                      </a:solidFill>
                      <a:latin typeface="Arial" charset="0"/>
                      <a:cs typeface="Arial" charset="0"/>
                    </a:rPr>
                    <a:t>beschaamd </a:t>
                  </a:r>
                  <a:endParaRPr lang="en-US" sz="1200" b="1" dirty="0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215900" algn="l"/>
                      <a:tab pos="449263" algn="l"/>
                    </a:tabLst>
                  </a:pPr>
                  <a:endParaRPr lang="en-US" sz="1200" b="1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1425" name="Rectangle 66"/>
                <p:cNvSpPr>
                  <a:spLocks noChangeArrowheads="1"/>
                </p:cNvSpPr>
                <p:nvPr/>
              </p:nvSpPr>
              <p:spPr bwMode="auto">
                <a:xfrm>
                  <a:off x="0" y="2920"/>
                  <a:ext cx="692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23" name="Group 67"/>
              <p:cNvGrpSpPr>
                <a:grpSpLocks/>
              </p:cNvGrpSpPr>
              <p:nvPr/>
            </p:nvGrpSpPr>
            <p:grpSpPr bwMode="auto">
              <a:xfrm>
                <a:off x="692" y="2920"/>
                <a:ext cx="905" cy="365"/>
                <a:chOff x="692" y="2920"/>
                <a:chExt cx="905" cy="365"/>
              </a:xfrm>
            </p:grpSpPr>
            <p:sp>
              <p:nvSpPr>
                <p:cNvPr id="11422" name="Rectangle 68"/>
                <p:cNvSpPr>
                  <a:spLocks noChangeArrowheads="1"/>
                </p:cNvSpPr>
                <p:nvPr/>
              </p:nvSpPr>
              <p:spPr bwMode="auto">
                <a:xfrm>
                  <a:off x="720" y="2920"/>
                  <a:ext cx="849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225425" algn="l"/>
                      <a:tab pos="914400" algn="l"/>
                    </a:tabLst>
                  </a:pP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cs typeface="Arial" charset="0"/>
                    </a:rPr>
                    <a:t>28.</a:t>
                  </a:r>
                  <a:r>
                    <a:rPr lang="nl-NL" sz="1200" b="1">
                      <a:solidFill>
                        <a:srgbClr val="0000FF"/>
                      </a:solidFill>
                      <a:cs typeface="Times New Roman" pitchFamily="18" charset="0"/>
                    </a:rPr>
                    <a:t>     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cs typeface="Arial" charset="0"/>
                    </a:rPr>
                    <a:t>mishandeld </a:t>
                  </a:r>
                  <a:endParaRPr lang="en-US" sz="1200" b="1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215900" algn="l"/>
                      <a:tab pos="225425" algn="l"/>
                      <a:tab pos="914400" algn="l"/>
                    </a:tabLst>
                  </a:pPr>
                  <a:endParaRPr lang="en-US" sz="1200" b="1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1423" name="Rectangle 69"/>
                <p:cNvSpPr>
                  <a:spLocks noChangeArrowheads="1"/>
                </p:cNvSpPr>
                <p:nvPr/>
              </p:nvSpPr>
              <p:spPr bwMode="auto">
                <a:xfrm>
                  <a:off x="692" y="2920"/>
                  <a:ext cx="905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24" name="Group 70"/>
              <p:cNvGrpSpPr>
                <a:grpSpLocks/>
              </p:cNvGrpSpPr>
              <p:nvPr/>
            </p:nvGrpSpPr>
            <p:grpSpPr bwMode="auto">
              <a:xfrm>
                <a:off x="1597" y="2920"/>
                <a:ext cx="1020" cy="365"/>
                <a:chOff x="1597" y="2920"/>
                <a:chExt cx="1020" cy="365"/>
              </a:xfrm>
            </p:grpSpPr>
            <p:sp>
              <p:nvSpPr>
                <p:cNvPr id="11420" name="Rectangle 71"/>
                <p:cNvSpPr>
                  <a:spLocks noChangeArrowheads="1"/>
                </p:cNvSpPr>
                <p:nvPr/>
              </p:nvSpPr>
              <p:spPr bwMode="auto">
                <a:xfrm>
                  <a:off x="1625" y="2920"/>
                  <a:ext cx="964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225425" algn="l"/>
                      <a:tab pos="457200" algn="l"/>
                    </a:tabLst>
                  </a:pP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49.</a:t>
                  </a:r>
                  <a:r>
                    <a:rPr lang="nl-NL" sz="1200" b="1">
                      <a:solidFill>
                        <a:srgbClr val="0000FF"/>
                      </a:solidFill>
                      <a:cs typeface="Times New Roman" pitchFamily="18" charset="0"/>
                    </a:rPr>
                    <a:t>     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terneergeslagen </a:t>
                  </a:r>
                  <a:endParaRPr lang="en-US" sz="1200" b="1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215900" algn="l"/>
                      <a:tab pos="225425" algn="l"/>
                      <a:tab pos="457200" algn="l"/>
                    </a:tabLst>
                  </a:pPr>
                  <a:endParaRPr lang="en-US" sz="1200" b="1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1421" name="Rectangle 72"/>
                <p:cNvSpPr>
                  <a:spLocks noChangeArrowheads="1"/>
                </p:cNvSpPr>
                <p:nvPr/>
              </p:nvSpPr>
              <p:spPr bwMode="auto">
                <a:xfrm>
                  <a:off x="1597" y="2920"/>
                  <a:ext cx="1020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25" name="Group 73"/>
              <p:cNvGrpSpPr>
                <a:grpSpLocks/>
              </p:cNvGrpSpPr>
              <p:nvPr/>
            </p:nvGrpSpPr>
            <p:grpSpPr bwMode="auto">
              <a:xfrm>
                <a:off x="0" y="3285"/>
                <a:ext cx="692" cy="398"/>
                <a:chOff x="0" y="3285"/>
                <a:chExt cx="692" cy="398"/>
              </a:xfrm>
            </p:grpSpPr>
            <p:sp>
              <p:nvSpPr>
                <p:cNvPr id="11418" name="Rectangle 74"/>
                <p:cNvSpPr>
                  <a:spLocks noChangeArrowheads="1"/>
                </p:cNvSpPr>
                <p:nvPr/>
              </p:nvSpPr>
              <p:spPr bwMode="auto">
                <a:xfrm>
                  <a:off x="28" y="3318"/>
                  <a:ext cx="636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449263" algn="l"/>
                    </a:tabLst>
                  </a:pPr>
                  <a:r>
                    <a:rPr lang="nl-NL" sz="1200" b="1" dirty="0">
                      <a:solidFill>
                        <a:srgbClr val="0000FF"/>
                      </a:solidFill>
                      <a:latin typeface="Arial" charset="0"/>
                      <a:cs typeface="Arial" charset="0"/>
                    </a:rPr>
                    <a:t>8.</a:t>
                  </a:r>
                  <a:r>
                    <a:rPr lang="nl-NL" sz="1200" b="1" dirty="0">
                      <a:solidFill>
                        <a:srgbClr val="0000FF"/>
                      </a:solidFill>
                      <a:cs typeface="Times New Roman" pitchFamily="18" charset="0"/>
                    </a:rPr>
                    <a:t>     </a:t>
                  </a:r>
                  <a:r>
                    <a:rPr lang="nl-NL" sz="1200" b="1" dirty="0">
                      <a:solidFill>
                        <a:srgbClr val="0000FF"/>
                      </a:solidFill>
                      <a:latin typeface="Arial" charset="0"/>
                      <a:cs typeface="Arial" charset="0"/>
                    </a:rPr>
                    <a:t>betrokken </a:t>
                  </a:r>
                  <a:endParaRPr lang="en-US" sz="1200" b="1" dirty="0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215900" algn="l"/>
                      <a:tab pos="449263" algn="l"/>
                    </a:tabLst>
                  </a:pPr>
                  <a:endParaRPr lang="en-US" sz="1200" b="1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1419" name="Rectangle 75"/>
                <p:cNvSpPr>
                  <a:spLocks noChangeArrowheads="1"/>
                </p:cNvSpPr>
                <p:nvPr/>
              </p:nvSpPr>
              <p:spPr bwMode="auto">
                <a:xfrm>
                  <a:off x="0" y="3285"/>
                  <a:ext cx="692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26" name="Group 76"/>
              <p:cNvGrpSpPr>
                <a:grpSpLocks/>
              </p:cNvGrpSpPr>
              <p:nvPr/>
            </p:nvGrpSpPr>
            <p:grpSpPr bwMode="auto">
              <a:xfrm>
                <a:off x="692" y="3285"/>
                <a:ext cx="905" cy="365"/>
                <a:chOff x="692" y="3285"/>
                <a:chExt cx="905" cy="365"/>
              </a:xfrm>
            </p:grpSpPr>
            <p:sp>
              <p:nvSpPr>
                <p:cNvPr id="11416" name="Rectangle 77"/>
                <p:cNvSpPr>
                  <a:spLocks noChangeArrowheads="1"/>
                </p:cNvSpPr>
                <p:nvPr/>
              </p:nvSpPr>
              <p:spPr bwMode="auto">
                <a:xfrm>
                  <a:off x="720" y="3285"/>
                  <a:ext cx="849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225425" algn="l"/>
                      <a:tab pos="914400" algn="l"/>
                    </a:tabLst>
                  </a:pP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29.</a:t>
                  </a:r>
                  <a:r>
                    <a:rPr lang="nl-NL" sz="1200" b="1">
                      <a:solidFill>
                        <a:srgbClr val="0000FF"/>
                      </a:solidFill>
                      <a:cs typeface="Times New Roman" pitchFamily="18" charset="0"/>
                    </a:rPr>
                    <a:t>     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vernederd</a:t>
                  </a:r>
                  <a:endParaRPr lang="en-US" sz="1200" b="1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215900" algn="l"/>
                      <a:tab pos="225425" algn="l"/>
                      <a:tab pos="914400" algn="l"/>
                    </a:tabLst>
                  </a:pPr>
                  <a:endParaRPr lang="en-US" sz="1200" b="1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1417" name="Rectangle 78"/>
                <p:cNvSpPr>
                  <a:spLocks noChangeArrowheads="1"/>
                </p:cNvSpPr>
                <p:nvPr/>
              </p:nvSpPr>
              <p:spPr bwMode="auto">
                <a:xfrm>
                  <a:off x="692" y="3285"/>
                  <a:ext cx="905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27" name="Group 79"/>
              <p:cNvGrpSpPr>
                <a:grpSpLocks/>
              </p:cNvGrpSpPr>
              <p:nvPr/>
            </p:nvGrpSpPr>
            <p:grpSpPr bwMode="auto">
              <a:xfrm>
                <a:off x="1597" y="3285"/>
                <a:ext cx="1020" cy="365"/>
                <a:chOff x="1597" y="3285"/>
                <a:chExt cx="1020" cy="365"/>
              </a:xfrm>
            </p:grpSpPr>
            <p:sp>
              <p:nvSpPr>
                <p:cNvPr id="11414" name="Rectangle 80"/>
                <p:cNvSpPr>
                  <a:spLocks noChangeArrowheads="1"/>
                </p:cNvSpPr>
                <p:nvPr/>
              </p:nvSpPr>
              <p:spPr bwMode="auto">
                <a:xfrm>
                  <a:off x="1625" y="3285"/>
                  <a:ext cx="964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225425" algn="l"/>
                      <a:tab pos="457200" algn="l"/>
                    </a:tabLst>
                  </a:pP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50.</a:t>
                  </a:r>
                  <a:r>
                    <a:rPr lang="nl-NL" sz="1200" b="1">
                      <a:solidFill>
                        <a:srgbClr val="0000FF"/>
                      </a:solidFill>
                      <a:cs typeface="Times New Roman" pitchFamily="18" charset="0"/>
                    </a:rPr>
                    <a:t>     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verwaarloosd </a:t>
                  </a:r>
                  <a:endParaRPr lang="en-US" sz="1200" b="1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215900" algn="l"/>
                      <a:tab pos="225425" algn="l"/>
                      <a:tab pos="457200" algn="l"/>
                    </a:tabLst>
                  </a:pPr>
                  <a:endParaRPr lang="en-US" sz="1200" b="1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1415" name="Rectangle 81"/>
                <p:cNvSpPr>
                  <a:spLocks noChangeArrowheads="1"/>
                </p:cNvSpPr>
                <p:nvPr/>
              </p:nvSpPr>
              <p:spPr bwMode="auto">
                <a:xfrm>
                  <a:off x="1597" y="3285"/>
                  <a:ext cx="1020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28" name="Group 82"/>
              <p:cNvGrpSpPr>
                <a:grpSpLocks/>
              </p:cNvGrpSpPr>
              <p:nvPr/>
            </p:nvGrpSpPr>
            <p:grpSpPr bwMode="auto">
              <a:xfrm>
                <a:off x="0" y="3650"/>
                <a:ext cx="692" cy="397"/>
                <a:chOff x="0" y="3650"/>
                <a:chExt cx="692" cy="397"/>
              </a:xfrm>
            </p:grpSpPr>
            <p:sp>
              <p:nvSpPr>
                <p:cNvPr id="11412" name="Rectangle 83"/>
                <p:cNvSpPr>
                  <a:spLocks noChangeArrowheads="1"/>
                </p:cNvSpPr>
                <p:nvPr/>
              </p:nvSpPr>
              <p:spPr bwMode="auto">
                <a:xfrm>
                  <a:off x="28" y="3682"/>
                  <a:ext cx="636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449263" algn="l"/>
                    </a:tabLst>
                  </a:pPr>
                  <a:r>
                    <a:rPr lang="nl-NL" sz="1200" b="1" dirty="0">
                      <a:solidFill>
                        <a:srgbClr val="0000FF"/>
                      </a:solidFill>
                      <a:latin typeface="Arial" charset="0"/>
                      <a:cs typeface="Arial" charset="0"/>
                    </a:rPr>
                    <a:t>9.</a:t>
                  </a:r>
                  <a:r>
                    <a:rPr lang="nl-NL" sz="1200" b="1" dirty="0">
                      <a:solidFill>
                        <a:srgbClr val="0000FF"/>
                      </a:solidFill>
                      <a:cs typeface="Times New Roman" pitchFamily="18" charset="0"/>
                    </a:rPr>
                    <a:t>     </a:t>
                  </a:r>
                  <a:r>
                    <a:rPr lang="nl-NL" sz="1200" b="1" dirty="0">
                      <a:solidFill>
                        <a:srgbClr val="0000FF"/>
                      </a:solidFill>
                      <a:latin typeface="Arial" charset="0"/>
                      <a:cs typeface="Arial" charset="0"/>
                    </a:rPr>
                    <a:t>bezorgd </a:t>
                  </a:r>
                  <a:endParaRPr lang="en-US" sz="1200" b="1" dirty="0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215900" algn="l"/>
                      <a:tab pos="449263" algn="l"/>
                    </a:tabLst>
                  </a:pPr>
                  <a:endParaRPr lang="en-US" sz="1200" b="1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1413" name="Rectangle 84"/>
                <p:cNvSpPr>
                  <a:spLocks noChangeArrowheads="1"/>
                </p:cNvSpPr>
                <p:nvPr/>
              </p:nvSpPr>
              <p:spPr bwMode="auto">
                <a:xfrm>
                  <a:off x="0" y="3650"/>
                  <a:ext cx="692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29" name="Group 85"/>
              <p:cNvGrpSpPr>
                <a:grpSpLocks/>
              </p:cNvGrpSpPr>
              <p:nvPr/>
            </p:nvGrpSpPr>
            <p:grpSpPr bwMode="auto">
              <a:xfrm>
                <a:off x="692" y="3650"/>
                <a:ext cx="905" cy="365"/>
                <a:chOff x="692" y="3650"/>
                <a:chExt cx="905" cy="365"/>
              </a:xfrm>
            </p:grpSpPr>
            <p:sp>
              <p:nvSpPr>
                <p:cNvPr id="11410" name="Rectangle 86"/>
                <p:cNvSpPr>
                  <a:spLocks noChangeArrowheads="1"/>
                </p:cNvSpPr>
                <p:nvPr/>
              </p:nvSpPr>
              <p:spPr bwMode="auto">
                <a:xfrm>
                  <a:off x="720" y="3650"/>
                  <a:ext cx="849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225425" algn="l"/>
                      <a:tab pos="914400" algn="l"/>
                    </a:tabLst>
                  </a:pP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30.</a:t>
                  </a:r>
                  <a:r>
                    <a:rPr lang="nl-NL" sz="1200" b="1">
                      <a:solidFill>
                        <a:srgbClr val="0000FF"/>
                      </a:solidFill>
                      <a:cs typeface="Times New Roman" pitchFamily="18" charset="0"/>
                    </a:rPr>
                    <a:t>     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opgelaten</a:t>
                  </a:r>
                  <a:endParaRPr lang="en-US" sz="1200" b="1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215900" algn="l"/>
                      <a:tab pos="225425" algn="l"/>
                      <a:tab pos="914400" algn="l"/>
                    </a:tabLst>
                  </a:pPr>
                  <a:endParaRPr lang="en-US" sz="1200" b="1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1411" name="Rectangle 87"/>
                <p:cNvSpPr>
                  <a:spLocks noChangeArrowheads="1"/>
                </p:cNvSpPr>
                <p:nvPr/>
              </p:nvSpPr>
              <p:spPr bwMode="auto">
                <a:xfrm>
                  <a:off x="692" y="3650"/>
                  <a:ext cx="905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30" name="Group 88"/>
              <p:cNvGrpSpPr>
                <a:grpSpLocks/>
              </p:cNvGrpSpPr>
              <p:nvPr/>
            </p:nvGrpSpPr>
            <p:grpSpPr bwMode="auto">
              <a:xfrm>
                <a:off x="1597" y="3650"/>
                <a:ext cx="1020" cy="365"/>
                <a:chOff x="1597" y="3650"/>
                <a:chExt cx="1020" cy="365"/>
              </a:xfrm>
            </p:grpSpPr>
            <p:sp>
              <p:nvSpPr>
                <p:cNvPr id="11408" name="Rectangle 89"/>
                <p:cNvSpPr>
                  <a:spLocks noChangeArrowheads="1"/>
                </p:cNvSpPr>
                <p:nvPr/>
              </p:nvSpPr>
              <p:spPr bwMode="auto">
                <a:xfrm>
                  <a:off x="1625" y="3650"/>
                  <a:ext cx="964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225425" algn="l"/>
                      <a:tab pos="457200" algn="l"/>
                    </a:tabLst>
                  </a:pP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51.</a:t>
                  </a:r>
                  <a:r>
                    <a:rPr lang="nl-NL" sz="1200" b="1">
                      <a:solidFill>
                        <a:srgbClr val="0000FF"/>
                      </a:solidFill>
                      <a:cs typeface="Times New Roman" pitchFamily="18" charset="0"/>
                    </a:rPr>
                    <a:t>     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op mijn nummer gezet</a:t>
                  </a:r>
                  <a:endParaRPr lang="en-US" sz="1200" b="1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215900" algn="l"/>
                      <a:tab pos="225425" algn="l"/>
                      <a:tab pos="457200" algn="l"/>
                    </a:tabLst>
                  </a:pPr>
                  <a:endParaRPr lang="en-US" sz="1200" b="1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1409" name="Rectangle 90"/>
                <p:cNvSpPr>
                  <a:spLocks noChangeArrowheads="1"/>
                </p:cNvSpPr>
                <p:nvPr/>
              </p:nvSpPr>
              <p:spPr bwMode="auto">
                <a:xfrm>
                  <a:off x="1597" y="3650"/>
                  <a:ext cx="1020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31" name="Group 91"/>
              <p:cNvGrpSpPr>
                <a:grpSpLocks/>
              </p:cNvGrpSpPr>
              <p:nvPr/>
            </p:nvGrpSpPr>
            <p:grpSpPr bwMode="auto">
              <a:xfrm>
                <a:off x="0" y="4010"/>
                <a:ext cx="692" cy="402"/>
                <a:chOff x="0" y="4010"/>
                <a:chExt cx="692" cy="402"/>
              </a:xfrm>
            </p:grpSpPr>
            <p:sp>
              <p:nvSpPr>
                <p:cNvPr id="11406" name="Rectangle 92"/>
                <p:cNvSpPr>
                  <a:spLocks noChangeArrowheads="1"/>
                </p:cNvSpPr>
                <p:nvPr/>
              </p:nvSpPr>
              <p:spPr bwMode="auto">
                <a:xfrm>
                  <a:off x="28" y="4047"/>
                  <a:ext cx="636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449263" algn="l"/>
                    </a:tabLst>
                  </a:pPr>
                  <a:r>
                    <a:rPr lang="nl-NL" sz="1200" b="1" dirty="0">
                      <a:solidFill>
                        <a:srgbClr val="0000FF"/>
                      </a:solidFill>
                      <a:latin typeface="Arial" charset="0"/>
                      <a:cs typeface="Arial" charset="0"/>
                    </a:rPr>
                    <a:t>10.</a:t>
                  </a:r>
                  <a:r>
                    <a:rPr lang="nl-NL" sz="1200" b="1" dirty="0">
                      <a:solidFill>
                        <a:srgbClr val="0000FF"/>
                      </a:solidFill>
                      <a:cs typeface="Times New Roman" pitchFamily="18" charset="0"/>
                    </a:rPr>
                    <a:t>  </a:t>
                  </a:r>
                  <a:r>
                    <a:rPr lang="nl-NL" sz="1200" b="1" dirty="0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toegenegen</a:t>
                  </a:r>
                  <a:endParaRPr lang="en-US" sz="1200" b="1" dirty="0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215900" algn="l"/>
                      <a:tab pos="449263" algn="l"/>
                    </a:tabLst>
                  </a:pPr>
                  <a:endParaRPr lang="en-US" sz="1200" b="1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1407" name="Rectangle 93"/>
                <p:cNvSpPr>
                  <a:spLocks noChangeArrowheads="1"/>
                </p:cNvSpPr>
                <p:nvPr/>
              </p:nvSpPr>
              <p:spPr bwMode="auto">
                <a:xfrm>
                  <a:off x="0" y="4010"/>
                  <a:ext cx="692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11462" name="Group 94"/>
              <p:cNvGrpSpPr>
                <a:grpSpLocks/>
              </p:cNvGrpSpPr>
              <p:nvPr/>
            </p:nvGrpSpPr>
            <p:grpSpPr bwMode="auto">
              <a:xfrm>
                <a:off x="692" y="4015"/>
                <a:ext cx="905" cy="365"/>
                <a:chOff x="692" y="4015"/>
                <a:chExt cx="905" cy="365"/>
              </a:xfrm>
            </p:grpSpPr>
            <p:sp>
              <p:nvSpPr>
                <p:cNvPr id="11404" name="Rectangle 95"/>
                <p:cNvSpPr>
                  <a:spLocks noChangeArrowheads="1"/>
                </p:cNvSpPr>
                <p:nvPr/>
              </p:nvSpPr>
              <p:spPr bwMode="auto">
                <a:xfrm>
                  <a:off x="720" y="4015"/>
                  <a:ext cx="849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225425" algn="l"/>
                      <a:tab pos="914400" algn="l"/>
                    </a:tabLst>
                  </a:pP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31.</a:t>
                  </a:r>
                  <a:r>
                    <a:rPr lang="nl-NL" sz="1200" b="1">
                      <a:solidFill>
                        <a:srgbClr val="0000FF"/>
                      </a:solidFill>
                      <a:cs typeface="Times New Roman" pitchFamily="18" charset="0"/>
                    </a:rPr>
                    <a:t>     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onveilig </a:t>
                  </a:r>
                  <a:endParaRPr lang="en-US" sz="1200" b="1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215900" algn="l"/>
                      <a:tab pos="225425" algn="l"/>
                      <a:tab pos="914400" algn="l"/>
                    </a:tabLst>
                  </a:pPr>
                  <a:endParaRPr lang="en-US" sz="1200" b="1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1405" name="Rectangle 96"/>
                <p:cNvSpPr>
                  <a:spLocks noChangeArrowheads="1"/>
                </p:cNvSpPr>
                <p:nvPr/>
              </p:nvSpPr>
              <p:spPr bwMode="auto">
                <a:xfrm>
                  <a:off x="692" y="4015"/>
                  <a:ext cx="905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11463" name="Group 97"/>
              <p:cNvGrpSpPr>
                <a:grpSpLocks/>
              </p:cNvGrpSpPr>
              <p:nvPr/>
            </p:nvGrpSpPr>
            <p:grpSpPr bwMode="auto">
              <a:xfrm>
                <a:off x="1597" y="4015"/>
                <a:ext cx="1020" cy="365"/>
                <a:chOff x="1597" y="4015"/>
                <a:chExt cx="1020" cy="365"/>
              </a:xfrm>
            </p:grpSpPr>
            <p:sp>
              <p:nvSpPr>
                <p:cNvPr id="11402" name="Rectangle 98"/>
                <p:cNvSpPr>
                  <a:spLocks noChangeArrowheads="1"/>
                </p:cNvSpPr>
                <p:nvPr/>
              </p:nvSpPr>
              <p:spPr bwMode="auto">
                <a:xfrm>
                  <a:off x="1625" y="4015"/>
                  <a:ext cx="964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225425" algn="l"/>
                      <a:tab pos="457200" algn="l"/>
                    </a:tabLst>
                  </a:pP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52.</a:t>
                  </a:r>
                  <a:r>
                    <a:rPr lang="nl-NL" sz="1200" b="1">
                      <a:solidFill>
                        <a:srgbClr val="0000FF"/>
                      </a:solidFill>
                      <a:cs typeface="Times New Roman" pitchFamily="18" charset="0"/>
                    </a:rPr>
                    <a:t>     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niet serieus genomen</a:t>
                  </a:r>
                  <a:endParaRPr lang="en-US" sz="1200" b="1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215900" algn="l"/>
                      <a:tab pos="225425" algn="l"/>
                      <a:tab pos="457200" algn="l"/>
                    </a:tabLst>
                  </a:pPr>
                  <a:endParaRPr lang="en-US" sz="1200" b="1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1403" name="Rectangle 99"/>
                <p:cNvSpPr>
                  <a:spLocks noChangeArrowheads="1"/>
                </p:cNvSpPr>
                <p:nvPr/>
              </p:nvSpPr>
              <p:spPr bwMode="auto">
                <a:xfrm>
                  <a:off x="1597" y="4015"/>
                  <a:ext cx="1020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sp>
            <p:nvSpPr>
              <p:cNvPr id="11400" name="Rectangle 101"/>
              <p:cNvSpPr>
                <a:spLocks noChangeArrowheads="1"/>
              </p:cNvSpPr>
              <p:nvPr/>
            </p:nvSpPr>
            <p:spPr bwMode="auto">
              <a:xfrm>
                <a:off x="28" y="4411"/>
                <a:ext cx="636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tabLst>
                    <a:tab pos="215900" algn="l"/>
                    <a:tab pos="449263" algn="l"/>
                  </a:tabLst>
                </a:pPr>
                <a:r>
                  <a:rPr lang="nl-NL" sz="1200" b="1" dirty="0">
                    <a:solidFill>
                      <a:srgbClr val="0000FF"/>
                    </a:solidFill>
                    <a:latin typeface="Arial" charset="0"/>
                    <a:cs typeface="Arial" charset="0"/>
                  </a:rPr>
                  <a:t>11.</a:t>
                </a:r>
                <a:r>
                  <a:rPr lang="nl-NL" sz="1200" b="1" dirty="0">
                    <a:solidFill>
                      <a:srgbClr val="0000FF"/>
                    </a:solidFill>
                    <a:cs typeface="Times New Roman" pitchFamily="18" charset="0"/>
                  </a:rPr>
                  <a:t>  </a:t>
                </a:r>
                <a:r>
                  <a:rPr lang="nl-NL" sz="1200" b="1" dirty="0">
                    <a:solidFill>
                      <a:srgbClr val="0000FF"/>
                    </a:solidFill>
                    <a:latin typeface="Arial" charset="0"/>
                    <a:cs typeface="Arial" charset="0"/>
                  </a:rPr>
                  <a:t>gedeprimeerd </a:t>
                </a:r>
                <a:endParaRPr lang="en-US" sz="1200" b="1" dirty="0">
                  <a:solidFill>
                    <a:srgbClr val="0000FF"/>
                  </a:solidFill>
                  <a:latin typeface="Arial" charset="0"/>
                  <a:cs typeface="Arial" charset="0"/>
                </a:endParaRPr>
              </a:p>
              <a:p>
                <a:pPr eaLnBrk="0" hangingPunct="0">
                  <a:tabLst>
                    <a:tab pos="215900" algn="l"/>
                    <a:tab pos="449263" algn="l"/>
                  </a:tabLst>
                </a:pPr>
                <a:endParaRPr lang="en-US" sz="1200" b="1" dirty="0">
                  <a:solidFill>
                    <a:srgbClr val="0000FF"/>
                  </a:solidFill>
                </a:endParaRPr>
              </a:p>
            </p:txBody>
          </p:sp>
          <p:grpSp>
            <p:nvGrpSpPr>
              <p:cNvPr id="11464" name="Group 103"/>
              <p:cNvGrpSpPr>
                <a:grpSpLocks/>
              </p:cNvGrpSpPr>
              <p:nvPr/>
            </p:nvGrpSpPr>
            <p:grpSpPr bwMode="auto">
              <a:xfrm>
                <a:off x="692" y="4380"/>
                <a:ext cx="905" cy="365"/>
                <a:chOff x="692" y="4380"/>
                <a:chExt cx="905" cy="365"/>
              </a:xfrm>
            </p:grpSpPr>
            <p:sp>
              <p:nvSpPr>
                <p:cNvPr id="11398" name="Rectangle 104"/>
                <p:cNvSpPr>
                  <a:spLocks noChangeArrowheads="1"/>
                </p:cNvSpPr>
                <p:nvPr/>
              </p:nvSpPr>
              <p:spPr bwMode="auto">
                <a:xfrm>
                  <a:off x="720" y="4380"/>
                  <a:ext cx="849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225425" algn="l"/>
                      <a:tab pos="914400" algn="l"/>
                    </a:tabLst>
                  </a:pP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32.</a:t>
                  </a:r>
                  <a:r>
                    <a:rPr lang="nl-NL" sz="1200" b="1">
                      <a:solidFill>
                        <a:srgbClr val="0000FF"/>
                      </a:solidFill>
                      <a:cs typeface="Times New Roman" pitchFamily="18" charset="0"/>
                    </a:rPr>
                    <a:t>     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verontwaardigd</a:t>
                  </a:r>
                  <a:endParaRPr lang="en-US" sz="1200" b="1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215900" algn="l"/>
                      <a:tab pos="225425" algn="l"/>
                      <a:tab pos="914400" algn="l"/>
                    </a:tabLst>
                  </a:pPr>
                  <a:endParaRPr lang="en-US" sz="1200" b="1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1399" name="Rectangle 105"/>
                <p:cNvSpPr>
                  <a:spLocks noChangeArrowheads="1"/>
                </p:cNvSpPr>
                <p:nvPr/>
              </p:nvSpPr>
              <p:spPr bwMode="auto">
                <a:xfrm>
                  <a:off x="692" y="4380"/>
                  <a:ext cx="905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11465" name="Group 106"/>
              <p:cNvGrpSpPr>
                <a:grpSpLocks/>
              </p:cNvGrpSpPr>
              <p:nvPr/>
            </p:nvGrpSpPr>
            <p:grpSpPr bwMode="auto">
              <a:xfrm>
                <a:off x="1597" y="4380"/>
                <a:ext cx="1020" cy="365"/>
                <a:chOff x="1597" y="4380"/>
                <a:chExt cx="1020" cy="365"/>
              </a:xfrm>
            </p:grpSpPr>
            <p:sp>
              <p:nvSpPr>
                <p:cNvPr id="11396" name="Rectangle 107"/>
                <p:cNvSpPr>
                  <a:spLocks noChangeArrowheads="1"/>
                </p:cNvSpPr>
                <p:nvPr/>
              </p:nvSpPr>
              <p:spPr bwMode="auto">
                <a:xfrm>
                  <a:off x="1625" y="4380"/>
                  <a:ext cx="964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225425" algn="l"/>
                      <a:tab pos="457200" algn="l"/>
                    </a:tabLst>
                  </a:pP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53.</a:t>
                  </a:r>
                  <a:r>
                    <a:rPr lang="nl-NL" sz="1200" b="1">
                      <a:solidFill>
                        <a:srgbClr val="0000FF"/>
                      </a:solidFill>
                      <a:cs typeface="Times New Roman" pitchFamily="18" charset="0"/>
                    </a:rPr>
                    <a:t>     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neerbuigend behandeld</a:t>
                  </a:r>
                  <a:endParaRPr lang="en-US" sz="1200" b="1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215900" algn="l"/>
                      <a:tab pos="225425" algn="l"/>
                      <a:tab pos="457200" algn="l"/>
                    </a:tabLst>
                  </a:pPr>
                  <a:endParaRPr lang="en-US" sz="1200" b="1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1397" name="Rectangle 108"/>
                <p:cNvSpPr>
                  <a:spLocks noChangeArrowheads="1"/>
                </p:cNvSpPr>
                <p:nvPr/>
              </p:nvSpPr>
              <p:spPr bwMode="auto">
                <a:xfrm>
                  <a:off x="1597" y="4380"/>
                  <a:ext cx="1020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11466" name="Group 109"/>
              <p:cNvGrpSpPr>
                <a:grpSpLocks/>
              </p:cNvGrpSpPr>
              <p:nvPr/>
            </p:nvGrpSpPr>
            <p:grpSpPr bwMode="auto">
              <a:xfrm>
                <a:off x="0" y="4745"/>
                <a:ext cx="692" cy="396"/>
                <a:chOff x="0" y="4745"/>
                <a:chExt cx="692" cy="396"/>
              </a:xfrm>
            </p:grpSpPr>
            <p:sp>
              <p:nvSpPr>
                <p:cNvPr id="11394" name="Rectangle 110"/>
                <p:cNvSpPr>
                  <a:spLocks noChangeArrowheads="1"/>
                </p:cNvSpPr>
                <p:nvPr/>
              </p:nvSpPr>
              <p:spPr bwMode="auto">
                <a:xfrm>
                  <a:off x="28" y="4776"/>
                  <a:ext cx="636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449263" algn="l"/>
                    </a:tabLst>
                  </a:pPr>
                  <a:r>
                    <a:rPr lang="nl-NL" sz="1200" b="1" dirty="0">
                      <a:solidFill>
                        <a:srgbClr val="0000FF"/>
                      </a:solidFill>
                      <a:latin typeface="Arial" charset="0"/>
                      <a:cs typeface="Arial" charset="0"/>
                    </a:rPr>
                    <a:t>12.</a:t>
                  </a:r>
                  <a:r>
                    <a:rPr lang="nl-NL" sz="1200" b="1" dirty="0">
                      <a:solidFill>
                        <a:srgbClr val="0000FF"/>
                      </a:solidFill>
                      <a:cs typeface="Times New Roman" pitchFamily="18" charset="0"/>
                    </a:rPr>
                    <a:t>  </a:t>
                  </a:r>
                  <a:r>
                    <a:rPr lang="nl-NL" sz="1200" b="1" dirty="0">
                      <a:solidFill>
                        <a:srgbClr val="0000FF"/>
                      </a:solidFill>
                      <a:latin typeface="Arial" charset="0"/>
                      <a:cs typeface="Arial" charset="0"/>
                    </a:rPr>
                    <a:t>gehinderd </a:t>
                  </a:r>
                  <a:endParaRPr lang="en-US" sz="1200" b="1" dirty="0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215900" algn="l"/>
                      <a:tab pos="449263" algn="l"/>
                    </a:tabLst>
                  </a:pPr>
                  <a:endParaRPr lang="en-US" sz="1200" b="1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1395" name="Rectangle 111"/>
                <p:cNvSpPr>
                  <a:spLocks noChangeArrowheads="1"/>
                </p:cNvSpPr>
                <p:nvPr/>
              </p:nvSpPr>
              <p:spPr bwMode="auto">
                <a:xfrm>
                  <a:off x="0" y="4745"/>
                  <a:ext cx="692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11467" name="Group 112"/>
              <p:cNvGrpSpPr>
                <a:grpSpLocks/>
              </p:cNvGrpSpPr>
              <p:nvPr/>
            </p:nvGrpSpPr>
            <p:grpSpPr bwMode="auto">
              <a:xfrm>
                <a:off x="692" y="4745"/>
                <a:ext cx="905" cy="365"/>
                <a:chOff x="692" y="4745"/>
                <a:chExt cx="905" cy="365"/>
              </a:xfrm>
            </p:grpSpPr>
            <p:sp>
              <p:nvSpPr>
                <p:cNvPr id="11392" name="Rectangle 113"/>
                <p:cNvSpPr>
                  <a:spLocks noChangeArrowheads="1"/>
                </p:cNvSpPr>
                <p:nvPr/>
              </p:nvSpPr>
              <p:spPr bwMode="auto">
                <a:xfrm>
                  <a:off x="720" y="4745"/>
                  <a:ext cx="849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225425" algn="l"/>
                      <a:tab pos="914400" algn="l"/>
                    </a:tabLst>
                  </a:pP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33.</a:t>
                  </a:r>
                  <a:r>
                    <a:rPr lang="nl-NL" sz="1200" b="1">
                      <a:solidFill>
                        <a:srgbClr val="0000FF"/>
                      </a:solidFill>
                      <a:cs typeface="Times New Roman" pitchFamily="18" charset="0"/>
                    </a:rPr>
                    <a:t>     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verraden</a:t>
                  </a:r>
                  <a:endParaRPr lang="en-US" sz="1200" b="1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215900" algn="l"/>
                      <a:tab pos="225425" algn="l"/>
                      <a:tab pos="914400" algn="l"/>
                    </a:tabLst>
                  </a:pPr>
                  <a:endParaRPr lang="en-US" sz="1200" b="1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1393" name="Rectangle 114"/>
                <p:cNvSpPr>
                  <a:spLocks noChangeArrowheads="1"/>
                </p:cNvSpPr>
                <p:nvPr/>
              </p:nvSpPr>
              <p:spPr bwMode="auto">
                <a:xfrm>
                  <a:off x="692" y="4745"/>
                  <a:ext cx="905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11468" name="Group 115"/>
              <p:cNvGrpSpPr>
                <a:grpSpLocks/>
              </p:cNvGrpSpPr>
              <p:nvPr/>
            </p:nvGrpSpPr>
            <p:grpSpPr bwMode="auto">
              <a:xfrm>
                <a:off x="1597" y="4745"/>
                <a:ext cx="1020" cy="365"/>
                <a:chOff x="1597" y="4745"/>
                <a:chExt cx="1020" cy="365"/>
              </a:xfrm>
            </p:grpSpPr>
            <p:sp>
              <p:nvSpPr>
                <p:cNvPr id="11390" name="Rectangle 116"/>
                <p:cNvSpPr>
                  <a:spLocks noChangeArrowheads="1"/>
                </p:cNvSpPr>
                <p:nvPr/>
              </p:nvSpPr>
              <p:spPr bwMode="auto">
                <a:xfrm>
                  <a:off x="1625" y="4745"/>
                  <a:ext cx="964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225425" algn="l"/>
                      <a:tab pos="457200" algn="l"/>
                    </a:tabLst>
                  </a:pP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54.</a:t>
                  </a:r>
                  <a:r>
                    <a:rPr lang="nl-NL" sz="1200" b="1">
                      <a:solidFill>
                        <a:srgbClr val="0000FF"/>
                      </a:solidFill>
                      <a:cs typeface="Times New Roman" pitchFamily="18" charset="0"/>
                    </a:rPr>
                    <a:t>     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wantrouwig</a:t>
                  </a:r>
                  <a:endParaRPr lang="en-US" sz="1200" b="1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215900" algn="l"/>
                      <a:tab pos="225425" algn="l"/>
                      <a:tab pos="457200" algn="l"/>
                    </a:tabLst>
                  </a:pPr>
                  <a:endParaRPr lang="en-US" sz="1200" b="1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1391" name="Rectangle 117"/>
                <p:cNvSpPr>
                  <a:spLocks noChangeArrowheads="1"/>
                </p:cNvSpPr>
                <p:nvPr/>
              </p:nvSpPr>
              <p:spPr bwMode="auto">
                <a:xfrm>
                  <a:off x="1597" y="4745"/>
                  <a:ext cx="1020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11469" name="Group 118"/>
              <p:cNvGrpSpPr>
                <a:grpSpLocks/>
              </p:cNvGrpSpPr>
              <p:nvPr/>
            </p:nvGrpSpPr>
            <p:grpSpPr bwMode="auto">
              <a:xfrm>
                <a:off x="0" y="5110"/>
                <a:ext cx="692" cy="395"/>
                <a:chOff x="0" y="5110"/>
                <a:chExt cx="692" cy="395"/>
              </a:xfrm>
            </p:grpSpPr>
            <p:sp>
              <p:nvSpPr>
                <p:cNvPr id="11388" name="Rectangle 119"/>
                <p:cNvSpPr>
                  <a:spLocks noChangeArrowheads="1"/>
                </p:cNvSpPr>
                <p:nvPr/>
              </p:nvSpPr>
              <p:spPr bwMode="auto">
                <a:xfrm>
                  <a:off x="28" y="5140"/>
                  <a:ext cx="636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449263" algn="l"/>
                    </a:tabLst>
                  </a:pP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cs typeface="Arial" charset="0"/>
                    </a:rPr>
                    <a:t>13.</a:t>
                  </a:r>
                  <a:r>
                    <a:rPr lang="nl-NL" sz="1200" b="1">
                      <a:solidFill>
                        <a:srgbClr val="0000FF"/>
                      </a:solidFill>
                      <a:cs typeface="Times New Roman" pitchFamily="18" charset="0"/>
                    </a:rPr>
                    <a:t>  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cs typeface="Arial" charset="0"/>
                    </a:rPr>
                    <a:t>geïnspireerd </a:t>
                  </a:r>
                  <a:endParaRPr lang="en-US" sz="1200" b="1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215900" algn="l"/>
                      <a:tab pos="449263" algn="l"/>
                    </a:tabLst>
                  </a:pPr>
                  <a:endParaRPr lang="en-US" sz="1200" b="1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1389" name="Rectangle 120"/>
                <p:cNvSpPr>
                  <a:spLocks noChangeArrowheads="1"/>
                </p:cNvSpPr>
                <p:nvPr/>
              </p:nvSpPr>
              <p:spPr bwMode="auto">
                <a:xfrm>
                  <a:off x="0" y="5110"/>
                  <a:ext cx="692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11470" name="Group 121"/>
              <p:cNvGrpSpPr>
                <a:grpSpLocks/>
              </p:cNvGrpSpPr>
              <p:nvPr/>
            </p:nvGrpSpPr>
            <p:grpSpPr bwMode="auto">
              <a:xfrm>
                <a:off x="692" y="5110"/>
                <a:ext cx="905" cy="365"/>
                <a:chOff x="692" y="5110"/>
                <a:chExt cx="905" cy="365"/>
              </a:xfrm>
            </p:grpSpPr>
            <p:sp>
              <p:nvSpPr>
                <p:cNvPr id="11386" name="Rectangle 122"/>
                <p:cNvSpPr>
                  <a:spLocks noChangeArrowheads="1"/>
                </p:cNvSpPr>
                <p:nvPr/>
              </p:nvSpPr>
              <p:spPr bwMode="auto">
                <a:xfrm>
                  <a:off x="720" y="5110"/>
                  <a:ext cx="849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225425" algn="l"/>
                      <a:tab pos="914400" algn="l"/>
                    </a:tabLst>
                  </a:pP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34.</a:t>
                  </a:r>
                  <a:r>
                    <a:rPr lang="nl-NL" sz="1200" b="1">
                      <a:solidFill>
                        <a:srgbClr val="0000FF"/>
                      </a:solidFill>
                      <a:cs typeface="Times New Roman" pitchFamily="18" charset="0"/>
                    </a:rPr>
                    <a:t>     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netelig</a:t>
                  </a:r>
                  <a:endParaRPr lang="en-US" sz="1200" b="1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215900" algn="l"/>
                      <a:tab pos="225425" algn="l"/>
                      <a:tab pos="914400" algn="l"/>
                    </a:tabLst>
                  </a:pPr>
                  <a:endParaRPr lang="en-US" sz="1200" b="1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1387" name="Rectangle 123"/>
                <p:cNvSpPr>
                  <a:spLocks noChangeArrowheads="1"/>
                </p:cNvSpPr>
                <p:nvPr/>
              </p:nvSpPr>
              <p:spPr bwMode="auto">
                <a:xfrm>
                  <a:off x="692" y="5110"/>
                  <a:ext cx="905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11471" name="Group 124"/>
              <p:cNvGrpSpPr>
                <a:grpSpLocks/>
              </p:cNvGrpSpPr>
              <p:nvPr/>
            </p:nvGrpSpPr>
            <p:grpSpPr bwMode="auto">
              <a:xfrm>
                <a:off x="1597" y="5110"/>
                <a:ext cx="1020" cy="365"/>
                <a:chOff x="1597" y="5110"/>
                <a:chExt cx="1020" cy="365"/>
              </a:xfrm>
            </p:grpSpPr>
            <p:sp>
              <p:nvSpPr>
                <p:cNvPr id="11384" name="Rectangle 125"/>
                <p:cNvSpPr>
                  <a:spLocks noChangeArrowheads="1"/>
                </p:cNvSpPr>
                <p:nvPr/>
              </p:nvSpPr>
              <p:spPr bwMode="auto">
                <a:xfrm>
                  <a:off x="1625" y="5110"/>
                  <a:ext cx="964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225425" algn="l"/>
                      <a:tab pos="457200" algn="l"/>
                    </a:tabLst>
                  </a:pP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55.</a:t>
                  </a:r>
                  <a:r>
                    <a:rPr lang="nl-NL" sz="1200" b="1">
                      <a:solidFill>
                        <a:srgbClr val="0000FF"/>
                      </a:solidFill>
                      <a:cs typeface="Times New Roman" pitchFamily="18" charset="0"/>
                    </a:rPr>
                    <a:t>     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onder druk gezet</a:t>
                  </a:r>
                  <a:endParaRPr lang="en-US" sz="1200" b="1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215900" algn="l"/>
                      <a:tab pos="225425" algn="l"/>
                      <a:tab pos="457200" algn="l"/>
                    </a:tabLst>
                  </a:pPr>
                  <a:endParaRPr lang="en-US" sz="1200" b="1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1385" name="Rectangle 126"/>
                <p:cNvSpPr>
                  <a:spLocks noChangeArrowheads="1"/>
                </p:cNvSpPr>
                <p:nvPr/>
              </p:nvSpPr>
              <p:spPr bwMode="auto">
                <a:xfrm>
                  <a:off x="1597" y="5110"/>
                  <a:ext cx="1020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11472" name="Group 127"/>
              <p:cNvGrpSpPr>
                <a:grpSpLocks/>
              </p:cNvGrpSpPr>
              <p:nvPr/>
            </p:nvGrpSpPr>
            <p:grpSpPr bwMode="auto">
              <a:xfrm>
                <a:off x="0" y="5475"/>
                <a:ext cx="692" cy="395"/>
                <a:chOff x="0" y="5475"/>
                <a:chExt cx="692" cy="395"/>
              </a:xfrm>
            </p:grpSpPr>
            <p:sp>
              <p:nvSpPr>
                <p:cNvPr id="11382" name="Rectangle 128"/>
                <p:cNvSpPr>
                  <a:spLocks noChangeArrowheads="1"/>
                </p:cNvSpPr>
                <p:nvPr/>
              </p:nvSpPr>
              <p:spPr bwMode="auto">
                <a:xfrm>
                  <a:off x="28" y="5505"/>
                  <a:ext cx="636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449263" algn="l"/>
                    </a:tabLst>
                  </a:pPr>
                  <a:r>
                    <a:rPr lang="nl-NL" sz="1200" b="1" dirty="0">
                      <a:solidFill>
                        <a:srgbClr val="0000FF"/>
                      </a:solidFill>
                      <a:latin typeface="Arial" charset="0"/>
                      <a:cs typeface="Arial" charset="0"/>
                    </a:rPr>
                    <a:t>14.</a:t>
                  </a:r>
                  <a:r>
                    <a:rPr lang="nl-NL" sz="1200" b="1" dirty="0">
                      <a:solidFill>
                        <a:srgbClr val="0000FF"/>
                      </a:solidFill>
                      <a:cs typeface="Times New Roman" pitchFamily="18" charset="0"/>
                    </a:rPr>
                    <a:t>  </a:t>
                  </a:r>
                  <a:r>
                    <a:rPr lang="nl-NL" sz="1200" b="1" dirty="0">
                      <a:solidFill>
                        <a:srgbClr val="0000FF"/>
                      </a:solidFill>
                      <a:latin typeface="Arial" charset="0"/>
                      <a:cs typeface="Arial" charset="0"/>
                    </a:rPr>
                    <a:t>geïntimideerd </a:t>
                  </a:r>
                  <a:endParaRPr lang="en-US" sz="1200" b="1" dirty="0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215900" algn="l"/>
                      <a:tab pos="449263" algn="l"/>
                    </a:tabLst>
                  </a:pPr>
                  <a:endParaRPr lang="en-US" sz="1200" b="1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1383" name="Rectangle 129"/>
                <p:cNvSpPr>
                  <a:spLocks noChangeArrowheads="1"/>
                </p:cNvSpPr>
                <p:nvPr/>
              </p:nvSpPr>
              <p:spPr bwMode="auto">
                <a:xfrm>
                  <a:off x="0" y="5475"/>
                  <a:ext cx="692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11473" name="Group 130"/>
              <p:cNvGrpSpPr>
                <a:grpSpLocks/>
              </p:cNvGrpSpPr>
              <p:nvPr/>
            </p:nvGrpSpPr>
            <p:grpSpPr bwMode="auto">
              <a:xfrm>
                <a:off x="692" y="5475"/>
                <a:ext cx="905" cy="365"/>
                <a:chOff x="692" y="5475"/>
                <a:chExt cx="905" cy="365"/>
              </a:xfrm>
            </p:grpSpPr>
            <p:sp>
              <p:nvSpPr>
                <p:cNvPr id="11380" name="Rectangle 131"/>
                <p:cNvSpPr>
                  <a:spLocks noChangeArrowheads="1"/>
                </p:cNvSpPr>
                <p:nvPr/>
              </p:nvSpPr>
              <p:spPr bwMode="auto">
                <a:xfrm>
                  <a:off x="720" y="5475"/>
                  <a:ext cx="849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225425" algn="l"/>
                      <a:tab pos="914400" algn="l"/>
                    </a:tabLst>
                  </a:pP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35.</a:t>
                  </a:r>
                  <a:r>
                    <a:rPr lang="nl-NL" sz="1200" b="1">
                      <a:solidFill>
                        <a:srgbClr val="0000FF"/>
                      </a:solidFill>
                      <a:cs typeface="Times New Roman" pitchFamily="18" charset="0"/>
                    </a:rPr>
                    <a:t>     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overheerst</a:t>
                  </a:r>
                  <a:endParaRPr lang="en-US" sz="1200" b="1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215900" algn="l"/>
                      <a:tab pos="225425" algn="l"/>
                      <a:tab pos="914400" algn="l"/>
                    </a:tabLst>
                  </a:pPr>
                  <a:endParaRPr lang="en-US" sz="1200" b="1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1381" name="Rectangle 132"/>
                <p:cNvSpPr>
                  <a:spLocks noChangeArrowheads="1"/>
                </p:cNvSpPr>
                <p:nvPr/>
              </p:nvSpPr>
              <p:spPr bwMode="auto">
                <a:xfrm>
                  <a:off x="692" y="5475"/>
                  <a:ext cx="905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11474" name="Group 133"/>
              <p:cNvGrpSpPr>
                <a:grpSpLocks/>
              </p:cNvGrpSpPr>
              <p:nvPr/>
            </p:nvGrpSpPr>
            <p:grpSpPr bwMode="auto">
              <a:xfrm>
                <a:off x="1597" y="5475"/>
                <a:ext cx="1020" cy="365"/>
                <a:chOff x="1597" y="5475"/>
                <a:chExt cx="1020" cy="365"/>
              </a:xfrm>
            </p:grpSpPr>
            <p:sp>
              <p:nvSpPr>
                <p:cNvPr id="11378" name="Rectangle 134"/>
                <p:cNvSpPr>
                  <a:spLocks noChangeArrowheads="1"/>
                </p:cNvSpPr>
                <p:nvPr/>
              </p:nvSpPr>
              <p:spPr bwMode="auto">
                <a:xfrm>
                  <a:off x="1625" y="5475"/>
                  <a:ext cx="964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225425" algn="l"/>
                      <a:tab pos="457200" algn="l"/>
                    </a:tabLst>
                  </a:pP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56.</a:t>
                  </a:r>
                  <a:r>
                    <a:rPr lang="nl-NL" sz="1200" b="1">
                      <a:solidFill>
                        <a:srgbClr val="0000FF"/>
                      </a:solidFill>
                      <a:cs typeface="Times New Roman" pitchFamily="18" charset="0"/>
                    </a:rPr>
                    <a:t>     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verdoofd</a:t>
                  </a:r>
                  <a:endParaRPr lang="en-US" sz="1200" b="1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215900" algn="l"/>
                      <a:tab pos="225425" algn="l"/>
                      <a:tab pos="457200" algn="l"/>
                    </a:tabLst>
                  </a:pPr>
                  <a:endParaRPr lang="en-US" sz="1200" b="1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1379" name="Rectangle 135"/>
                <p:cNvSpPr>
                  <a:spLocks noChangeArrowheads="1"/>
                </p:cNvSpPr>
                <p:nvPr/>
              </p:nvSpPr>
              <p:spPr bwMode="auto">
                <a:xfrm>
                  <a:off x="1597" y="5475"/>
                  <a:ext cx="1020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11475" name="Group 136"/>
              <p:cNvGrpSpPr>
                <a:grpSpLocks/>
              </p:cNvGrpSpPr>
              <p:nvPr/>
            </p:nvGrpSpPr>
            <p:grpSpPr bwMode="auto">
              <a:xfrm>
                <a:off x="0" y="5840"/>
                <a:ext cx="692" cy="394"/>
                <a:chOff x="0" y="5840"/>
                <a:chExt cx="692" cy="394"/>
              </a:xfrm>
            </p:grpSpPr>
            <p:sp>
              <p:nvSpPr>
                <p:cNvPr id="11376" name="Rectangle 137"/>
                <p:cNvSpPr>
                  <a:spLocks noChangeArrowheads="1"/>
                </p:cNvSpPr>
                <p:nvPr/>
              </p:nvSpPr>
              <p:spPr bwMode="auto">
                <a:xfrm>
                  <a:off x="28" y="5869"/>
                  <a:ext cx="636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449263" algn="l"/>
                    </a:tabLst>
                  </a:pPr>
                  <a:r>
                    <a:rPr lang="nl-NL" sz="1200" b="1" dirty="0">
                      <a:solidFill>
                        <a:srgbClr val="0000FF"/>
                      </a:solidFill>
                      <a:latin typeface="Arial" charset="0"/>
                      <a:cs typeface="Arial" charset="0"/>
                    </a:rPr>
                    <a:t>15.</a:t>
                  </a:r>
                  <a:r>
                    <a:rPr lang="nl-NL" sz="1200" b="1" dirty="0">
                      <a:solidFill>
                        <a:srgbClr val="0000FF"/>
                      </a:solidFill>
                      <a:cs typeface="Times New Roman" pitchFamily="18" charset="0"/>
                    </a:rPr>
                    <a:t>  </a:t>
                  </a:r>
                  <a:r>
                    <a:rPr lang="nl-NL" sz="1200" b="1" dirty="0">
                      <a:solidFill>
                        <a:srgbClr val="0000FF"/>
                      </a:solidFill>
                      <a:latin typeface="Arial" charset="0"/>
                      <a:cs typeface="Arial" charset="0"/>
                    </a:rPr>
                    <a:t>gekweld </a:t>
                  </a:r>
                  <a:endParaRPr lang="en-US" sz="1200" b="1" dirty="0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215900" algn="l"/>
                      <a:tab pos="449263" algn="l"/>
                    </a:tabLst>
                  </a:pPr>
                  <a:endParaRPr lang="en-US" sz="1200" b="1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1377" name="Rectangle 138"/>
                <p:cNvSpPr>
                  <a:spLocks noChangeArrowheads="1"/>
                </p:cNvSpPr>
                <p:nvPr/>
              </p:nvSpPr>
              <p:spPr bwMode="auto">
                <a:xfrm>
                  <a:off x="0" y="5840"/>
                  <a:ext cx="692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11476" name="Group 139"/>
              <p:cNvGrpSpPr>
                <a:grpSpLocks/>
              </p:cNvGrpSpPr>
              <p:nvPr/>
            </p:nvGrpSpPr>
            <p:grpSpPr bwMode="auto">
              <a:xfrm>
                <a:off x="692" y="5840"/>
                <a:ext cx="905" cy="365"/>
                <a:chOff x="692" y="5840"/>
                <a:chExt cx="905" cy="365"/>
              </a:xfrm>
            </p:grpSpPr>
            <p:sp>
              <p:nvSpPr>
                <p:cNvPr id="11374" name="Rectangle 140"/>
                <p:cNvSpPr>
                  <a:spLocks noChangeArrowheads="1"/>
                </p:cNvSpPr>
                <p:nvPr/>
              </p:nvSpPr>
              <p:spPr bwMode="auto">
                <a:xfrm>
                  <a:off x="720" y="5840"/>
                  <a:ext cx="849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225425" algn="l"/>
                      <a:tab pos="914400" algn="l"/>
                    </a:tabLst>
                  </a:pP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36.</a:t>
                  </a:r>
                  <a:r>
                    <a:rPr lang="nl-NL" sz="1200" b="1">
                      <a:solidFill>
                        <a:srgbClr val="0000FF"/>
                      </a:solidFill>
                      <a:cs typeface="Times New Roman" pitchFamily="18" charset="0"/>
                    </a:rPr>
                    <a:t>     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niet gehoord </a:t>
                  </a:r>
                  <a:endParaRPr lang="en-US" sz="1200" b="1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215900" algn="l"/>
                      <a:tab pos="225425" algn="l"/>
                      <a:tab pos="914400" algn="l"/>
                    </a:tabLst>
                  </a:pPr>
                  <a:endParaRPr lang="en-US" sz="1200" b="1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1375" name="Rectangle 141"/>
                <p:cNvSpPr>
                  <a:spLocks noChangeArrowheads="1"/>
                </p:cNvSpPr>
                <p:nvPr/>
              </p:nvSpPr>
              <p:spPr bwMode="auto">
                <a:xfrm>
                  <a:off x="692" y="5840"/>
                  <a:ext cx="905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11477" name="Group 142"/>
              <p:cNvGrpSpPr>
                <a:grpSpLocks/>
              </p:cNvGrpSpPr>
              <p:nvPr/>
            </p:nvGrpSpPr>
            <p:grpSpPr bwMode="auto">
              <a:xfrm>
                <a:off x="1597" y="5840"/>
                <a:ext cx="1020" cy="365"/>
                <a:chOff x="1597" y="5840"/>
                <a:chExt cx="1020" cy="365"/>
              </a:xfrm>
            </p:grpSpPr>
            <p:sp>
              <p:nvSpPr>
                <p:cNvPr id="11372" name="Rectangle 143"/>
                <p:cNvSpPr>
                  <a:spLocks noChangeArrowheads="1"/>
                </p:cNvSpPr>
                <p:nvPr/>
              </p:nvSpPr>
              <p:spPr bwMode="auto">
                <a:xfrm>
                  <a:off x="1625" y="5840"/>
                  <a:ext cx="964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225425" algn="l"/>
                      <a:tab pos="457200" algn="l"/>
                    </a:tabLst>
                  </a:pP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57.</a:t>
                  </a:r>
                  <a:r>
                    <a:rPr lang="nl-NL" sz="1200" b="1">
                      <a:solidFill>
                        <a:srgbClr val="0000FF"/>
                      </a:solidFill>
                      <a:cs typeface="Times New Roman" pitchFamily="18" charset="0"/>
                    </a:rPr>
                    <a:t>     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onderbroken</a:t>
                  </a:r>
                  <a:endParaRPr lang="en-US" sz="1200" b="1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215900" algn="l"/>
                      <a:tab pos="225425" algn="l"/>
                      <a:tab pos="457200" algn="l"/>
                    </a:tabLst>
                  </a:pPr>
                  <a:endParaRPr lang="en-US" sz="1200" b="1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1373" name="Rectangle 144"/>
                <p:cNvSpPr>
                  <a:spLocks noChangeArrowheads="1"/>
                </p:cNvSpPr>
                <p:nvPr/>
              </p:nvSpPr>
              <p:spPr bwMode="auto">
                <a:xfrm>
                  <a:off x="1597" y="5840"/>
                  <a:ext cx="1020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11478" name="Group 145"/>
              <p:cNvGrpSpPr>
                <a:grpSpLocks/>
              </p:cNvGrpSpPr>
              <p:nvPr/>
            </p:nvGrpSpPr>
            <p:grpSpPr bwMode="auto">
              <a:xfrm>
                <a:off x="0" y="6205"/>
                <a:ext cx="692" cy="394"/>
                <a:chOff x="0" y="6205"/>
                <a:chExt cx="692" cy="394"/>
              </a:xfrm>
            </p:grpSpPr>
            <p:sp>
              <p:nvSpPr>
                <p:cNvPr id="11370" name="Rectangle 146"/>
                <p:cNvSpPr>
                  <a:spLocks noChangeArrowheads="1"/>
                </p:cNvSpPr>
                <p:nvPr/>
              </p:nvSpPr>
              <p:spPr bwMode="auto">
                <a:xfrm>
                  <a:off x="28" y="6234"/>
                  <a:ext cx="636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449263" algn="l"/>
                    </a:tabLst>
                  </a:pP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cs typeface="Arial" charset="0"/>
                    </a:rPr>
                    <a:t>16.</a:t>
                  </a:r>
                  <a:r>
                    <a:rPr lang="nl-NL" sz="1200" b="1">
                      <a:solidFill>
                        <a:srgbClr val="0000FF"/>
                      </a:solidFill>
                      <a:cs typeface="Times New Roman" pitchFamily="18" charset="0"/>
                    </a:rPr>
                    <a:t>  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cs typeface="Arial" charset="0"/>
                    </a:rPr>
                    <a:t>gekwetst </a:t>
                  </a:r>
                  <a:endParaRPr lang="en-US" sz="1200" b="1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215900" algn="l"/>
                      <a:tab pos="449263" algn="l"/>
                    </a:tabLst>
                  </a:pPr>
                  <a:endParaRPr lang="en-US" sz="1200" b="1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1371" name="Rectangle 147"/>
                <p:cNvSpPr>
                  <a:spLocks noChangeArrowheads="1"/>
                </p:cNvSpPr>
                <p:nvPr/>
              </p:nvSpPr>
              <p:spPr bwMode="auto">
                <a:xfrm>
                  <a:off x="0" y="6205"/>
                  <a:ext cx="692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11479" name="Group 148"/>
              <p:cNvGrpSpPr>
                <a:grpSpLocks/>
              </p:cNvGrpSpPr>
              <p:nvPr/>
            </p:nvGrpSpPr>
            <p:grpSpPr bwMode="auto">
              <a:xfrm>
                <a:off x="692" y="6205"/>
                <a:ext cx="905" cy="365"/>
                <a:chOff x="692" y="6205"/>
                <a:chExt cx="905" cy="365"/>
              </a:xfrm>
            </p:grpSpPr>
            <p:sp>
              <p:nvSpPr>
                <p:cNvPr id="11368" name="Rectangle 149"/>
                <p:cNvSpPr>
                  <a:spLocks noChangeArrowheads="1"/>
                </p:cNvSpPr>
                <p:nvPr/>
              </p:nvSpPr>
              <p:spPr bwMode="auto">
                <a:xfrm>
                  <a:off x="720" y="6205"/>
                  <a:ext cx="849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225425" algn="l"/>
                      <a:tab pos="914400" algn="l"/>
                    </a:tabLst>
                  </a:pP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37.</a:t>
                  </a:r>
                  <a:r>
                    <a:rPr lang="nl-NL" sz="1200" b="1">
                      <a:solidFill>
                        <a:srgbClr val="0000FF"/>
                      </a:solidFill>
                      <a:cs typeface="Times New Roman" pitchFamily="18" charset="0"/>
                    </a:rPr>
                    <a:t>     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overwerkt verslagen</a:t>
                  </a:r>
                  <a:endParaRPr lang="en-US" sz="1200" b="1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215900" algn="l"/>
                      <a:tab pos="225425" algn="l"/>
                      <a:tab pos="914400" algn="l"/>
                    </a:tabLst>
                  </a:pPr>
                  <a:endParaRPr lang="en-US" sz="1200" b="1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1369" name="Rectangle 150"/>
                <p:cNvSpPr>
                  <a:spLocks noChangeArrowheads="1"/>
                </p:cNvSpPr>
                <p:nvPr/>
              </p:nvSpPr>
              <p:spPr bwMode="auto">
                <a:xfrm>
                  <a:off x="692" y="6205"/>
                  <a:ext cx="905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11480" name="Group 151"/>
              <p:cNvGrpSpPr>
                <a:grpSpLocks/>
              </p:cNvGrpSpPr>
              <p:nvPr/>
            </p:nvGrpSpPr>
            <p:grpSpPr bwMode="auto">
              <a:xfrm>
                <a:off x="1597" y="6205"/>
                <a:ext cx="1020" cy="365"/>
                <a:chOff x="1597" y="6205"/>
                <a:chExt cx="1020" cy="365"/>
              </a:xfrm>
            </p:grpSpPr>
            <p:sp>
              <p:nvSpPr>
                <p:cNvPr id="11366" name="Rectangle 152"/>
                <p:cNvSpPr>
                  <a:spLocks noChangeArrowheads="1"/>
                </p:cNvSpPr>
                <p:nvPr/>
              </p:nvSpPr>
              <p:spPr bwMode="auto">
                <a:xfrm>
                  <a:off x="1625" y="6205"/>
                  <a:ext cx="964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225425" algn="l"/>
                      <a:tab pos="457200" algn="l"/>
                    </a:tabLst>
                  </a:pP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58.</a:t>
                  </a:r>
                  <a:r>
                    <a:rPr lang="nl-NL" sz="1200" b="1">
                      <a:solidFill>
                        <a:srgbClr val="0000FF"/>
                      </a:solidFill>
                      <a:cs typeface="Times New Roman" pitchFamily="18" charset="0"/>
                    </a:rPr>
                    <a:t>     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onderdrukt</a:t>
                  </a:r>
                  <a:endParaRPr lang="en-US" sz="1200" b="1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215900" algn="l"/>
                      <a:tab pos="225425" algn="l"/>
                      <a:tab pos="457200" algn="l"/>
                    </a:tabLst>
                  </a:pPr>
                  <a:endParaRPr lang="en-US" sz="1200" b="1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1367" name="Rectangle 153"/>
                <p:cNvSpPr>
                  <a:spLocks noChangeArrowheads="1"/>
                </p:cNvSpPr>
                <p:nvPr/>
              </p:nvSpPr>
              <p:spPr bwMode="auto">
                <a:xfrm>
                  <a:off x="1597" y="6205"/>
                  <a:ext cx="1020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11481" name="Group 154"/>
              <p:cNvGrpSpPr>
                <a:grpSpLocks/>
              </p:cNvGrpSpPr>
              <p:nvPr/>
            </p:nvGrpSpPr>
            <p:grpSpPr bwMode="auto">
              <a:xfrm>
                <a:off x="0" y="6570"/>
                <a:ext cx="692" cy="393"/>
                <a:chOff x="0" y="6570"/>
                <a:chExt cx="692" cy="393"/>
              </a:xfrm>
            </p:grpSpPr>
            <p:sp>
              <p:nvSpPr>
                <p:cNvPr id="11364" name="Rectangle 155"/>
                <p:cNvSpPr>
                  <a:spLocks noChangeArrowheads="1"/>
                </p:cNvSpPr>
                <p:nvPr/>
              </p:nvSpPr>
              <p:spPr bwMode="auto">
                <a:xfrm>
                  <a:off x="28" y="6598"/>
                  <a:ext cx="636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449263" algn="l"/>
                    </a:tabLst>
                  </a:pP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cs typeface="Arial" charset="0"/>
                    </a:rPr>
                    <a:t>17.</a:t>
                  </a:r>
                  <a:r>
                    <a:rPr lang="nl-NL" sz="1200" b="1">
                      <a:solidFill>
                        <a:srgbClr val="0000FF"/>
                      </a:solidFill>
                      <a:cs typeface="Times New Roman" pitchFamily="18" charset="0"/>
                    </a:rPr>
                    <a:t>  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cs typeface="Arial" charset="0"/>
                    </a:rPr>
                    <a:t>gemanipuleerd </a:t>
                  </a:r>
                  <a:endParaRPr lang="en-US" sz="1200" b="1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215900" algn="l"/>
                      <a:tab pos="449263" algn="l"/>
                    </a:tabLst>
                  </a:pPr>
                  <a:endParaRPr lang="en-US" sz="1200" b="1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1365" name="Rectangle 156"/>
                <p:cNvSpPr>
                  <a:spLocks noChangeArrowheads="1"/>
                </p:cNvSpPr>
                <p:nvPr/>
              </p:nvSpPr>
              <p:spPr bwMode="auto">
                <a:xfrm>
                  <a:off x="0" y="6570"/>
                  <a:ext cx="692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11482" name="Group 157"/>
              <p:cNvGrpSpPr>
                <a:grpSpLocks/>
              </p:cNvGrpSpPr>
              <p:nvPr/>
            </p:nvGrpSpPr>
            <p:grpSpPr bwMode="auto">
              <a:xfrm>
                <a:off x="692" y="6570"/>
                <a:ext cx="905" cy="365"/>
                <a:chOff x="692" y="6570"/>
                <a:chExt cx="905" cy="365"/>
              </a:xfrm>
            </p:grpSpPr>
            <p:sp>
              <p:nvSpPr>
                <p:cNvPr id="11362" name="Rectangle 158"/>
                <p:cNvSpPr>
                  <a:spLocks noChangeArrowheads="1"/>
                </p:cNvSpPr>
                <p:nvPr/>
              </p:nvSpPr>
              <p:spPr bwMode="auto">
                <a:xfrm>
                  <a:off x="720" y="6570"/>
                  <a:ext cx="849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225425" algn="l"/>
                      <a:tab pos="914400" algn="l"/>
                    </a:tabLst>
                  </a:pP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38.</a:t>
                  </a:r>
                  <a:r>
                    <a:rPr lang="nl-NL" sz="1200" b="1">
                      <a:solidFill>
                        <a:srgbClr val="0000FF"/>
                      </a:solidFill>
                      <a:cs typeface="Times New Roman" pitchFamily="18" charset="0"/>
                    </a:rPr>
                    <a:t>     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niet gesteund </a:t>
                  </a:r>
                  <a:endParaRPr lang="en-US" sz="1200" b="1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215900" algn="l"/>
                      <a:tab pos="225425" algn="l"/>
                      <a:tab pos="914400" algn="l"/>
                    </a:tabLst>
                  </a:pPr>
                  <a:endParaRPr lang="en-US" sz="1200" b="1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1363" name="Rectangle 159"/>
                <p:cNvSpPr>
                  <a:spLocks noChangeArrowheads="1"/>
                </p:cNvSpPr>
                <p:nvPr/>
              </p:nvSpPr>
              <p:spPr bwMode="auto">
                <a:xfrm>
                  <a:off x="692" y="6570"/>
                  <a:ext cx="905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11483" name="Group 160"/>
              <p:cNvGrpSpPr>
                <a:grpSpLocks/>
              </p:cNvGrpSpPr>
              <p:nvPr/>
            </p:nvGrpSpPr>
            <p:grpSpPr bwMode="auto">
              <a:xfrm>
                <a:off x="1597" y="6570"/>
                <a:ext cx="1020" cy="365"/>
                <a:chOff x="1597" y="6570"/>
                <a:chExt cx="1020" cy="365"/>
              </a:xfrm>
            </p:grpSpPr>
            <p:sp>
              <p:nvSpPr>
                <p:cNvPr id="11360" name="Rectangle 161"/>
                <p:cNvSpPr>
                  <a:spLocks noChangeArrowheads="1"/>
                </p:cNvSpPr>
                <p:nvPr/>
              </p:nvSpPr>
              <p:spPr bwMode="auto">
                <a:xfrm>
                  <a:off x="1625" y="6570"/>
                  <a:ext cx="964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225425" algn="l"/>
                      <a:tab pos="457200" algn="l"/>
                    </a:tabLst>
                  </a:pP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59.</a:t>
                  </a:r>
                  <a:r>
                    <a:rPr lang="nl-NL" sz="1200" b="1">
                      <a:solidFill>
                        <a:srgbClr val="0000FF"/>
                      </a:solidFill>
                      <a:cs typeface="Times New Roman" pitchFamily="18" charset="0"/>
                    </a:rPr>
                    <a:t>     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ongerust</a:t>
                  </a:r>
                  <a:endParaRPr lang="en-US" sz="1200" b="1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215900" algn="l"/>
                      <a:tab pos="225425" algn="l"/>
                      <a:tab pos="457200" algn="l"/>
                    </a:tabLst>
                  </a:pPr>
                  <a:endParaRPr lang="en-US" sz="1200" b="1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1361" name="Rectangle 162"/>
                <p:cNvSpPr>
                  <a:spLocks noChangeArrowheads="1"/>
                </p:cNvSpPr>
                <p:nvPr/>
              </p:nvSpPr>
              <p:spPr bwMode="auto">
                <a:xfrm>
                  <a:off x="1597" y="6570"/>
                  <a:ext cx="1020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11484" name="Group 163"/>
              <p:cNvGrpSpPr>
                <a:grpSpLocks/>
              </p:cNvGrpSpPr>
              <p:nvPr/>
            </p:nvGrpSpPr>
            <p:grpSpPr bwMode="auto">
              <a:xfrm>
                <a:off x="0" y="6935"/>
                <a:ext cx="692" cy="393"/>
                <a:chOff x="0" y="6935"/>
                <a:chExt cx="692" cy="393"/>
              </a:xfrm>
            </p:grpSpPr>
            <p:sp>
              <p:nvSpPr>
                <p:cNvPr id="11358" name="Rectangle 164"/>
                <p:cNvSpPr>
                  <a:spLocks noChangeArrowheads="1"/>
                </p:cNvSpPr>
                <p:nvPr/>
              </p:nvSpPr>
              <p:spPr bwMode="auto">
                <a:xfrm>
                  <a:off x="28" y="6963"/>
                  <a:ext cx="636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449263" algn="l"/>
                    </a:tabLst>
                  </a:pPr>
                  <a:r>
                    <a:rPr lang="nl-NL" sz="1200" b="1" dirty="0">
                      <a:solidFill>
                        <a:srgbClr val="0000FF"/>
                      </a:solidFill>
                      <a:latin typeface="Arial" charset="0"/>
                      <a:cs typeface="Arial" charset="0"/>
                    </a:rPr>
                    <a:t>18.</a:t>
                  </a:r>
                  <a:r>
                    <a:rPr lang="nl-NL" sz="1200" b="1" dirty="0">
                      <a:solidFill>
                        <a:srgbClr val="0000FF"/>
                      </a:solidFill>
                      <a:cs typeface="Times New Roman" pitchFamily="18" charset="0"/>
                    </a:rPr>
                    <a:t>  </a:t>
                  </a:r>
                  <a:r>
                    <a:rPr lang="nl-NL" sz="1200" b="1" dirty="0">
                      <a:solidFill>
                        <a:srgbClr val="0000FF"/>
                      </a:solidFill>
                      <a:latin typeface="Arial" charset="0"/>
                      <a:cs typeface="Arial" charset="0"/>
                    </a:rPr>
                    <a:t>getergd </a:t>
                  </a:r>
                  <a:endParaRPr lang="en-US" sz="1200" b="1" dirty="0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215900" algn="l"/>
                      <a:tab pos="449263" algn="l"/>
                    </a:tabLst>
                  </a:pPr>
                  <a:endParaRPr lang="en-US" sz="1200" b="1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1359" name="Rectangle 165"/>
                <p:cNvSpPr>
                  <a:spLocks noChangeArrowheads="1"/>
                </p:cNvSpPr>
                <p:nvPr/>
              </p:nvSpPr>
              <p:spPr bwMode="auto">
                <a:xfrm>
                  <a:off x="0" y="6935"/>
                  <a:ext cx="692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11485" name="Group 166"/>
              <p:cNvGrpSpPr>
                <a:grpSpLocks/>
              </p:cNvGrpSpPr>
              <p:nvPr/>
            </p:nvGrpSpPr>
            <p:grpSpPr bwMode="auto">
              <a:xfrm>
                <a:off x="692" y="6935"/>
                <a:ext cx="905" cy="365"/>
                <a:chOff x="692" y="6935"/>
                <a:chExt cx="905" cy="365"/>
              </a:xfrm>
            </p:grpSpPr>
            <p:sp>
              <p:nvSpPr>
                <p:cNvPr id="11356" name="Rectangle 167"/>
                <p:cNvSpPr>
                  <a:spLocks noChangeArrowheads="1"/>
                </p:cNvSpPr>
                <p:nvPr/>
              </p:nvSpPr>
              <p:spPr bwMode="auto">
                <a:xfrm>
                  <a:off x="720" y="6935"/>
                  <a:ext cx="849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225425" algn="l"/>
                      <a:tab pos="914400" algn="l"/>
                    </a:tabLst>
                  </a:pP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39.</a:t>
                  </a:r>
                  <a:r>
                    <a:rPr lang="nl-NL" sz="1200" b="1">
                      <a:solidFill>
                        <a:srgbClr val="0000FF"/>
                      </a:solidFill>
                      <a:cs typeface="Times New Roman" pitchFamily="18" charset="0"/>
                    </a:rPr>
                    <a:t>     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sceptisch </a:t>
                  </a:r>
                  <a:endParaRPr lang="en-US" sz="1200" b="1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215900" algn="l"/>
                      <a:tab pos="225425" algn="l"/>
                      <a:tab pos="914400" algn="l"/>
                    </a:tabLst>
                  </a:pPr>
                  <a:endParaRPr lang="en-US" sz="1200" b="1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1357" name="Rectangle 168"/>
                <p:cNvSpPr>
                  <a:spLocks noChangeArrowheads="1"/>
                </p:cNvSpPr>
                <p:nvPr/>
              </p:nvSpPr>
              <p:spPr bwMode="auto">
                <a:xfrm>
                  <a:off x="692" y="6935"/>
                  <a:ext cx="905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11486" name="Group 169"/>
              <p:cNvGrpSpPr>
                <a:grpSpLocks/>
              </p:cNvGrpSpPr>
              <p:nvPr/>
            </p:nvGrpSpPr>
            <p:grpSpPr bwMode="auto">
              <a:xfrm>
                <a:off x="1597" y="6935"/>
                <a:ext cx="1020" cy="365"/>
                <a:chOff x="1597" y="6935"/>
                <a:chExt cx="1020" cy="365"/>
              </a:xfrm>
            </p:grpSpPr>
            <p:sp>
              <p:nvSpPr>
                <p:cNvPr id="11354" name="Rectangle 170"/>
                <p:cNvSpPr>
                  <a:spLocks noChangeArrowheads="1"/>
                </p:cNvSpPr>
                <p:nvPr/>
              </p:nvSpPr>
              <p:spPr bwMode="auto">
                <a:xfrm>
                  <a:off x="1625" y="6935"/>
                  <a:ext cx="964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225425" algn="l"/>
                      <a:tab pos="457200" algn="l"/>
                    </a:tabLst>
                  </a:pP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60.</a:t>
                  </a:r>
                  <a:r>
                    <a:rPr lang="nl-NL" sz="1200" b="1">
                      <a:solidFill>
                        <a:srgbClr val="0000FF"/>
                      </a:solidFill>
                      <a:cs typeface="Times New Roman" pitchFamily="18" charset="0"/>
                    </a:rPr>
                    <a:t>     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verkeerd begrepen</a:t>
                  </a:r>
                  <a:endParaRPr lang="en-US" sz="1200" b="1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215900" algn="l"/>
                      <a:tab pos="225425" algn="l"/>
                      <a:tab pos="457200" algn="l"/>
                    </a:tabLst>
                  </a:pPr>
                  <a:endParaRPr lang="en-US" sz="1200" b="1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1355" name="Rectangle 171"/>
                <p:cNvSpPr>
                  <a:spLocks noChangeArrowheads="1"/>
                </p:cNvSpPr>
                <p:nvPr/>
              </p:nvSpPr>
              <p:spPr bwMode="auto">
                <a:xfrm>
                  <a:off x="1597" y="6935"/>
                  <a:ext cx="1020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sp>
            <p:nvSpPr>
              <p:cNvPr id="11352" name="Rectangle 173"/>
              <p:cNvSpPr>
                <a:spLocks noChangeArrowheads="1"/>
              </p:cNvSpPr>
              <p:nvPr/>
            </p:nvSpPr>
            <p:spPr bwMode="auto">
              <a:xfrm>
                <a:off x="28" y="7327"/>
                <a:ext cx="636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tabLst>
                    <a:tab pos="215900" algn="l"/>
                    <a:tab pos="449263" algn="l"/>
                  </a:tabLst>
                </a:pPr>
                <a:r>
                  <a:rPr lang="nl-NL" sz="1200" b="1" dirty="0">
                    <a:solidFill>
                      <a:srgbClr val="0000FF"/>
                    </a:solidFill>
                    <a:latin typeface="Arial" charset="0"/>
                    <a:cs typeface="Arial" charset="0"/>
                  </a:rPr>
                  <a:t>19.</a:t>
                </a:r>
                <a:r>
                  <a:rPr lang="nl-NL" sz="1200" b="1" dirty="0">
                    <a:solidFill>
                      <a:srgbClr val="0000FF"/>
                    </a:solidFill>
                    <a:cs typeface="Times New Roman" pitchFamily="18" charset="0"/>
                  </a:rPr>
                  <a:t>  </a:t>
                </a:r>
                <a:r>
                  <a:rPr lang="nl-NL" sz="1200" b="1" dirty="0">
                    <a:solidFill>
                      <a:srgbClr val="0000FF"/>
                    </a:solidFill>
                    <a:latin typeface="Arial" charset="0"/>
                    <a:cs typeface="Arial" charset="0"/>
                  </a:rPr>
                  <a:t>getiranniseerd</a:t>
                </a:r>
                <a:endParaRPr lang="en-US" sz="1200" b="1" dirty="0">
                  <a:solidFill>
                    <a:srgbClr val="0000FF"/>
                  </a:solidFill>
                  <a:latin typeface="Arial" charset="0"/>
                  <a:cs typeface="Arial" charset="0"/>
                </a:endParaRPr>
              </a:p>
              <a:p>
                <a:pPr eaLnBrk="0" hangingPunct="0">
                  <a:tabLst>
                    <a:tab pos="215900" algn="l"/>
                    <a:tab pos="449263" algn="l"/>
                  </a:tabLst>
                </a:pPr>
                <a:endParaRPr lang="en-US" sz="1200" b="1" dirty="0">
                  <a:solidFill>
                    <a:srgbClr val="0000FF"/>
                  </a:solidFill>
                </a:endParaRPr>
              </a:p>
            </p:txBody>
          </p:sp>
          <p:grpSp>
            <p:nvGrpSpPr>
              <p:cNvPr id="11487" name="Group 175"/>
              <p:cNvGrpSpPr>
                <a:grpSpLocks/>
              </p:cNvGrpSpPr>
              <p:nvPr/>
            </p:nvGrpSpPr>
            <p:grpSpPr bwMode="auto">
              <a:xfrm>
                <a:off x="692" y="7300"/>
                <a:ext cx="905" cy="365"/>
                <a:chOff x="692" y="7300"/>
                <a:chExt cx="905" cy="365"/>
              </a:xfrm>
            </p:grpSpPr>
            <p:sp>
              <p:nvSpPr>
                <p:cNvPr id="11350" name="Rectangle 176"/>
                <p:cNvSpPr>
                  <a:spLocks noChangeArrowheads="1"/>
                </p:cNvSpPr>
                <p:nvPr/>
              </p:nvSpPr>
              <p:spPr bwMode="auto">
                <a:xfrm>
                  <a:off x="720" y="7300"/>
                  <a:ext cx="849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225425" algn="l"/>
                      <a:tab pos="914400" algn="l"/>
                    </a:tabLst>
                  </a:pP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40.</a:t>
                  </a:r>
                  <a:r>
                    <a:rPr lang="nl-NL" sz="1200" b="1">
                      <a:solidFill>
                        <a:srgbClr val="0000FF"/>
                      </a:solidFill>
                      <a:cs typeface="Times New Roman" pitchFamily="18" charset="0"/>
                    </a:rPr>
                    <a:t>     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versterkt</a:t>
                  </a:r>
                  <a:endParaRPr lang="en-US" sz="1200" b="1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215900" algn="l"/>
                      <a:tab pos="225425" algn="l"/>
                      <a:tab pos="914400" algn="l"/>
                    </a:tabLst>
                  </a:pPr>
                  <a:endParaRPr lang="en-US" sz="1200" b="1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1351" name="Rectangle 177"/>
                <p:cNvSpPr>
                  <a:spLocks noChangeArrowheads="1"/>
                </p:cNvSpPr>
                <p:nvPr/>
              </p:nvSpPr>
              <p:spPr bwMode="auto">
                <a:xfrm>
                  <a:off x="692" y="7300"/>
                  <a:ext cx="905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11264" name="Group 178"/>
              <p:cNvGrpSpPr>
                <a:grpSpLocks/>
              </p:cNvGrpSpPr>
              <p:nvPr/>
            </p:nvGrpSpPr>
            <p:grpSpPr bwMode="auto">
              <a:xfrm>
                <a:off x="1597" y="7300"/>
                <a:ext cx="1020" cy="365"/>
                <a:chOff x="1597" y="7300"/>
                <a:chExt cx="1020" cy="365"/>
              </a:xfrm>
            </p:grpSpPr>
            <p:sp>
              <p:nvSpPr>
                <p:cNvPr id="11348" name="Rectangle 179"/>
                <p:cNvSpPr>
                  <a:spLocks noChangeArrowheads="1"/>
                </p:cNvSpPr>
                <p:nvPr/>
              </p:nvSpPr>
              <p:spPr bwMode="auto">
                <a:xfrm>
                  <a:off x="1625" y="7300"/>
                  <a:ext cx="964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225425" algn="l"/>
                      <a:tab pos="457200" algn="l"/>
                    </a:tabLst>
                  </a:pP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61.</a:t>
                  </a:r>
                  <a:r>
                    <a:rPr lang="nl-NL" sz="1200" b="1">
                      <a:solidFill>
                        <a:srgbClr val="0000FF"/>
                      </a:solidFill>
                      <a:cs typeface="Times New Roman" pitchFamily="18" charset="0"/>
                    </a:rPr>
                    <a:t>     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ontgoocheld</a:t>
                  </a:r>
                  <a:endParaRPr lang="en-US" sz="1200" b="1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215900" algn="l"/>
                      <a:tab pos="225425" algn="l"/>
                      <a:tab pos="457200" algn="l"/>
                    </a:tabLst>
                  </a:pPr>
                  <a:endParaRPr lang="en-US" sz="1200" b="1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1349" name="Rectangle 180"/>
                <p:cNvSpPr>
                  <a:spLocks noChangeArrowheads="1"/>
                </p:cNvSpPr>
                <p:nvPr/>
              </p:nvSpPr>
              <p:spPr bwMode="auto">
                <a:xfrm>
                  <a:off x="1597" y="7300"/>
                  <a:ext cx="1020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11265" name="Group 181"/>
              <p:cNvGrpSpPr>
                <a:grpSpLocks/>
              </p:cNvGrpSpPr>
              <p:nvPr/>
            </p:nvGrpSpPr>
            <p:grpSpPr bwMode="auto">
              <a:xfrm>
                <a:off x="0" y="7665"/>
                <a:ext cx="692" cy="392"/>
                <a:chOff x="0" y="7665"/>
                <a:chExt cx="692" cy="392"/>
              </a:xfrm>
            </p:grpSpPr>
            <p:sp>
              <p:nvSpPr>
                <p:cNvPr id="11346" name="Rectangle 182"/>
                <p:cNvSpPr>
                  <a:spLocks noChangeArrowheads="1"/>
                </p:cNvSpPr>
                <p:nvPr/>
              </p:nvSpPr>
              <p:spPr bwMode="auto">
                <a:xfrm>
                  <a:off x="28" y="7692"/>
                  <a:ext cx="636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449263" algn="l"/>
                    </a:tabLst>
                  </a:pPr>
                  <a:r>
                    <a:rPr lang="nl-NL" sz="1200" b="1" dirty="0">
                      <a:solidFill>
                        <a:srgbClr val="0000FF"/>
                      </a:solidFill>
                      <a:latin typeface="Arial" charset="0"/>
                      <a:cs typeface="Arial" charset="0"/>
                    </a:rPr>
                    <a:t>20.</a:t>
                  </a:r>
                  <a:r>
                    <a:rPr lang="nl-NL" sz="1200" b="1" dirty="0">
                      <a:solidFill>
                        <a:srgbClr val="0000FF"/>
                      </a:solidFill>
                      <a:cs typeface="Times New Roman" pitchFamily="18" charset="0"/>
                    </a:rPr>
                    <a:t>  </a:t>
                  </a:r>
                  <a:r>
                    <a:rPr lang="nl-NL" sz="1200" b="1" dirty="0">
                      <a:solidFill>
                        <a:srgbClr val="0000FF"/>
                      </a:solidFill>
                      <a:latin typeface="Arial" charset="0"/>
                      <a:cs typeface="Arial" charset="0"/>
                    </a:rPr>
                    <a:t>gewantrouwd </a:t>
                  </a:r>
                  <a:endParaRPr lang="en-US" sz="1200" b="1" dirty="0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215900" algn="l"/>
                      <a:tab pos="449263" algn="l"/>
                    </a:tabLst>
                  </a:pPr>
                  <a:endParaRPr lang="en-US" sz="1200" b="1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1347" name="Rectangle 183"/>
                <p:cNvSpPr>
                  <a:spLocks noChangeArrowheads="1"/>
                </p:cNvSpPr>
                <p:nvPr/>
              </p:nvSpPr>
              <p:spPr bwMode="auto">
                <a:xfrm>
                  <a:off x="0" y="7665"/>
                  <a:ext cx="692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11266" name="Group 184"/>
              <p:cNvGrpSpPr>
                <a:grpSpLocks/>
              </p:cNvGrpSpPr>
              <p:nvPr/>
            </p:nvGrpSpPr>
            <p:grpSpPr bwMode="auto">
              <a:xfrm>
                <a:off x="692" y="7665"/>
                <a:ext cx="905" cy="365"/>
                <a:chOff x="692" y="7665"/>
                <a:chExt cx="905" cy="365"/>
              </a:xfrm>
            </p:grpSpPr>
            <p:sp>
              <p:nvSpPr>
                <p:cNvPr id="11344" name="Rectangle 185"/>
                <p:cNvSpPr>
                  <a:spLocks noChangeArrowheads="1"/>
                </p:cNvSpPr>
                <p:nvPr/>
              </p:nvSpPr>
              <p:spPr bwMode="auto">
                <a:xfrm>
                  <a:off x="720" y="7665"/>
                  <a:ext cx="849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225425" algn="l"/>
                      <a:tab pos="914400" algn="l"/>
                    </a:tabLst>
                  </a:pP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41.</a:t>
                  </a:r>
                  <a:r>
                    <a:rPr lang="nl-NL" sz="1200" b="1">
                      <a:solidFill>
                        <a:srgbClr val="0000FF"/>
                      </a:solidFill>
                      <a:cs typeface="Times New Roman" pitchFamily="18" charset="0"/>
                    </a:rPr>
                    <a:t>     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niet gewaardeerd </a:t>
                  </a:r>
                  <a:endParaRPr lang="en-US" sz="1200" b="1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215900" algn="l"/>
                      <a:tab pos="225425" algn="l"/>
                      <a:tab pos="914400" algn="l"/>
                    </a:tabLst>
                  </a:pPr>
                  <a:endParaRPr lang="en-US" sz="1200" b="1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1345" name="Rectangle 186"/>
                <p:cNvSpPr>
                  <a:spLocks noChangeArrowheads="1"/>
                </p:cNvSpPr>
                <p:nvPr/>
              </p:nvSpPr>
              <p:spPr bwMode="auto">
                <a:xfrm>
                  <a:off x="692" y="7665"/>
                  <a:ext cx="905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11268" name="Group 187"/>
              <p:cNvGrpSpPr>
                <a:grpSpLocks/>
              </p:cNvGrpSpPr>
              <p:nvPr/>
            </p:nvGrpSpPr>
            <p:grpSpPr bwMode="auto">
              <a:xfrm>
                <a:off x="1597" y="7665"/>
                <a:ext cx="1020" cy="365"/>
                <a:chOff x="1597" y="7665"/>
                <a:chExt cx="1020" cy="365"/>
              </a:xfrm>
            </p:grpSpPr>
            <p:sp>
              <p:nvSpPr>
                <p:cNvPr id="11342" name="Rectangle 188"/>
                <p:cNvSpPr>
                  <a:spLocks noChangeArrowheads="1"/>
                </p:cNvSpPr>
                <p:nvPr/>
              </p:nvSpPr>
              <p:spPr bwMode="auto">
                <a:xfrm>
                  <a:off x="1625" y="7665"/>
                  <a:ext cx="964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225425" algn="l"/>
                      <a:tab pos="457200" algn="l"/>
                    </a:tabLst>
                  </a:pP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62.</a:t>
                  </a:r>
                  <a:r>
                    <a:rPr lang="nl-NL" sz="1200" b="1">
                      <a:solidFill>
                        <a:srgbClr val="0000FF"/>
                      </a:solidFill>
                      <a:cs typeface="Times New Roman" pitchFamily="18" charset="0"/>
                    </a:rPr>
                    <a:t>     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verlangend</a:t>
                  </a:r>
                  <a:endParaRPr lang="en-US" sz="1200" b="1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215900" algn="l"/>
                      <a:tab pos="225425" algn="l"/>
                      <a:tab pos="457200" algn="l"/>
                    </a:tabLst>
                  </a:pPr>
                  <a:endParaRPr lang="en-US" sz="1200" b="1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1343" name="Rectangle 189"/>
                <p:cNvSpPr>
                  <a:spLocks noChangeArrowheads="1"/>
                </p:cNvSpPr>
                <p:nvPr/>
              </p:nvSpPr>
              <p:spPr bwMode="auto">
                <a:xfrm>
                  <a:off x="1597" y="7665"/>
                  <a:ext cx="1020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11269" name="Group 190"/>
              <p:cNvGrpSpPr>
                <a:grpSpLocks/>
              </p:cNvGrpSpPr>
              <p:nvPr/>
            </p:nvGrpSpPr>
            <p:grpSpPr bwMode="auto">
              <a:xfrm>
                <a:off x="0" y="8030"/>
                <a:ext cx="692" cy="391"/>
                <a:chOff x="0" y="8030"/>
                <a:chExt cx="692" cy="391"/>
              </a:xfrm>
            </p:grpSpPr>
            <p:sp>
              <p:nvSpPr>
                <p:cNvPr id="11340" name="Rectangle 191"/>
                <p:cNvSpPr>
                  <a:spLocks noChangeArrowheads="1"/>
                </p:cNvSpPr>
                <p:nvPr/>
              </p:nvSpPr>
              <p:spPr bwMode="auto">
                <a:xfrm>
                  <a:off x="28" y="8056"/>
                  <a:ext cx="636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449263" algn="l"/>
                    </a:tabLst>
                  </a:pPr>
                  <a:r>
                    <a:rPr lang="nl-NL" sz="1200" b="1" dirty="0">
                      <a:solidFill>
                        <a:srgbClr val="0000FF"/>
                      </a:solidFill>
                      <a:latin typeface="Arial" charset="0"/>
                      <a:cs typeface="Arial" charset="0"/>
                    </a:rPr>
                    <a:t>21.</a:t>
                  </a:r>
                  <a:r>
                    <a:rPr lang="nl-NL" sz="1200" b="1" dirty="0">
                      <a:solidFill>
                        <a:srgbClr val="0000FF"/>
                      </a:solidFill>
                      <a:cs typeface="Times New Roman" pitchFamily="18" charset="0"/>
                    </a:rPr>
                    <a:t>  </a:t>
                  </a:r>
                  <a:r>
                    <a:rPr lang="nl-NL" sz="1200" b="1" dirty="0">
                      <a:solidFill>
                        <a:srgbClr val="0000FF"/>
                      </a:solidFill>
                      <a:latin typeface="Arial" charset="0"/>
                      <a:cs typeface="Arial" charset="0"/>
                    </a:rPr>
                    <a:t>haatdragend</a:t>
                  </a:r>
                  <a:endParaRPr lang="en-US" sz="1200" b="1" dirty="0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215900" algn="l"/>
                      <a:tab pos="449263" algn="l"/>
                    </a:tabLst>
                  </a:pPr>
                  <a:endParaRPr lang="en-US" sz="1200" b="1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1341" name="Rectangle 192"/>
                <p:cNvSpPr>
                  <a:spLocks noChangeArrowheads="1"/>
                </p:cNvSpPr>
                <p:nvPr/>
              </p:nvSpPr>
              <p:spPr bwMode="auto">
                <a:xfrm>
                  <a:off x="0" y="8030"/>
                  <a:ext cx="692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11270" name="Group 193"/>
              <p:cNvGrpSpPr>
                <a:grpSpLocks/>
              </p:cNvGrpSpPr>
              <p:nvPr/>
            </p:nvGrpSpPr>
            <p:grpSpPr bwMode="auto">
              <a:xfrm>
                <a:off x="692" y="8030"/>
                <a:ext cx="905" cy="365"/>
                <a:chOff x="692" y="8030"/>
                <a:chExt cx="905" cy="365"/>
              </a:xfrm>
            </p:grpSpPr>
            <p:sp>
              <p:nvSpPr>
                <p:cNvPr id="11338" name="Rectangle 194"/>
                <p:cNvSpPr>
                  <a:spLocks noChangeArrowheads="1"/>
                </p:cNvSpPr>
                <p:nvPr/>
              </p:nvSpPr>
              <p:spPr bwMode="auto">
                <a:xfrm>
                  <a:off x="720" y="8030"/>
                  <a:ext cx="849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225425" algn="l"/>
                      <a:tab pos="914400" algn="l"/>
                    </a:tabLst>
                  </a:pP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42.</a:t>
                  </a:r>
                  <a:r>
                    <a:rPr lang="nl-NL" sz="1200" b="1">
                      <a:solidFill>
                        <a:srgbClr val="0000FF"/>
                      </a:solidFill>
                      <a:cs typeface="Times New Roman" pitchFamily="18" charset="0"/>
                    </a:rPr>
                    <a:t>     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schuldig vertrouwd</a:t>
                  </a:r>
                  <a:endParaRPr lang="en-US" sz="1200" b="1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215900" algn="l"/>
                      <a:tab pos="225425" algn="l"/>
                      <a:tab pos="914400" algn="l"/>
                    </a:tabLst>
                  </a:pPr>
                  <a:endParaRPr lang="en-US" sz="1200" b="1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1339" name="Rectangle 195"/>
                <p:cNvSpPr>
                  <a:spLocks noChangeArrowheads="1"/>
                </p:cNvSpPr>
                <p:nvPr/>
              </p:nvSpPr>
              <p:spPr bwMode="auto">
                <a:xfrm>
                  <a:off x="692" y="8030"/>
                  <a:ext cx="905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grpSp>
            <p:nvGrpSpPr>
              <p:cNvPr id="11273" name="Group 196"/>
              <p:cNvGrpSpPr>
                <a:grpSpLocks/>
              </p:cNvGrpSpPr>
              <p:nvPr/>
            </p:nvGrpSpPr>
            <p:grpSpPr bwMode="auto">
              <a:xfrm>
                <a:off x="1597" y="8030"/>
                <a:ext cx="1020" cy="365"/>
                <a:chOff x="1597" y="8030"/>
                <a:chExt cx="1020" cy="365"/>
              </a:xfrm>
            </p:grpSpPr>
            <p:sp>
              <p:nvSpPr>
                <p:cNvPr id="11336" name="Rectangle 197"/>
                <p:cNvSpPr>
                  <a:spLocks noChangeArrowheads="1"/>
                </p:cNvSpPr>
                <p:nvPr/>
              </p:nvSpPr>
              <p:spPr bwMode="auto">
                <a:xfrm>
                  <a:off x="1625" y="8030"/>
                  <a:ext cx="964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225425" algn="l"/>
                      <a:tab pos="457200" algn="l"/>
                    </a:tabLst>
                  </a:pP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63.</a:t>
                  </a:r>
                  <a:r>
                    <a:rPr lang="nl-NL" sz="1200" b="1">
                      <a:solidFill>
                        <a:srgbClr val="0000FF"/>
                      </a:solidFill>
                      <a:cs typeface="Times New Roman" pitchFamily="18" charset="0"/>
                    </a:rPr>
                    <a:t>     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cs typeface="Arial" charset="0"/>
                    </a:rPr>
                    <a:t>gebruikt</a:t>
                  </a:r>
                  <a:endParaRPr lang="en-US" sz="1200" b="1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215900" algn="l"/>
                      <a:tab pos="225425" algn="l"/>
                      <a:tab pos="457200" algn="l"/>
                    </a:tabLst>
                  </a:pPr>
                  <a:endParaRPr lang="en-US" sz="1200" b="1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1337" name="Rectangle 198"/>
                <p:cNvSpPr>
                  <a:spLocks noChangeArrowheads="1"/>
                </p:cNvSpPr>
                <p:nvPr/>
              </p:nvSpPr>
              <p:spPr bwMode="auto">
                <a:xfrm>
                  <a:off x="1597" y="8030"/>
                  <a:ext cx="1020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/>
                </a:p>
              </p:txBody>
            </p:sp>
          </p:grpSp>
        </p:grpSp>
        <p:sp>
          <p:nvSpPr>
            <p:cNvPr id="11271" name="Rectangle 217"/>
            <p:cNvSpPr>
              <a:spLocks noChangeArrowheads="1"/>
            </p:cNvSpPr>
            <p:nvPr/>
          </p:nvSpPr>
          <p:spPr bwMode="auto">
            <a:xfrm>
              <a:off x="-3" y="704"/>
              <a:ext cx="2623" cy="8582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l-NL">
                <a:solidFill>
                  <a:srgbClr val="0000FF"/>
                </a:solidFill>
              </a:endParaRPr>
            </a:p>
          </p:txBody>
        </p:sp>
      </p:grpSp>
      <p:pic>
        <p:nvPicPr>
          <p:cNvPr id="11267" name="Picture 218" descr="C:\Documents and Settings\Eigenaar\Mijn documenten\Mijn Afbeeldingen\afb\nlp\Black_Backed_Jackal_color.jpg"/>
          <p:cNvPicPr>
            <a:picLocks noChangeAspect="1" noChangeArrowheads="1"/>
          </p:cNvPicPr>
          <p:nvPr/>
        </p:nvPicPr>
        <p:blipFill>
          <a:blip r:embed="rId2" cstate="email">
            <a:lum bright="12000" contrast="42000"/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2250" y="76200"/>
            <a:ext cx="2419350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1" name="Tekstvak 220"/>
          <p:cNvSpPr txBox="1"/>
          <p:nvPr/>
        </p:nvSpPr>
        <p:spPr>
          <a:xfrm>
            <a:off x="179512" y="188913"/>
            <a:ext cx="705678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215900" algn="l"/>
              </a:tabLst>
              <a:defRPr/>
            </a:pPr>
            <a:r>
              <a:rPr lang="nl-NL" sz="2800" b="1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Gevoelens bij onvervulde behoeften</a:t>
            </a:r>
            <a:endParaRPr lang="nl-NL" sz="2800" dirty="0">
              <a:solidFill>
                <a:schemeClr val="accent6"/>
              </a:solidFill>
            </a:endParaRPr>
          </a:p>
        </p:txBody>
      </p:sp>
      <p:sp>
        <p:nvSpPr>
          <p:cNvPr id="222" name="Rechthoek 221"/>
          <p:cNvSpPr>
            <a:spLocks noChangeArrowheads="1"/>
          </p:cNvSpPr>
          <p:nvPr/>
        </p:nvSpPr>
        <p:spPr bwMode="auto">
          <a:xfrm>
            <a:off x="250825" y="1052513"/>
            <a:ext cx="68421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tabLst>
                <a:tab pos="215900" algn="l"/>
                <a:tab pos="449263" algn="l"/>
              </a:tabLst>
            </a:pPr>
            <a:r>
              <a:rPr lang="nl-NL" sz="2400" b="1" i="1" dirty="0">
                <a:solidFill>
                  <a:srgbClr val="FF0000"/>
                </a:solidFill>
                <a:latin typeface="Arial" charset="0"/>
                <a:cs typeface="Arial" charset="0"/>
              </a:rPr>
              <a:t>Ik heb het ‘idee’ dat jij mij dit aandoet</a:t>
            </a:r>
            <a:endParaRPr lang="en-US" sz="2400" b="1" dirty="0">
              <a:solidFill>
                <a:srgbClr val="FF0000"/>
              </a:solidFill>
              <a:latin typeface="Arial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giraffe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404813"/>
            <a:ext cx="3157538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76600" y="1557338"/>
            <a:ext cx="5410200" cy="15017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l-NL" sz="6000" b="1">
                <a:solidFill>
                  <a:srgbClr val="FF0000"/>
                </a:solidFill>
                <a:latin typeface="Arial" charset="0"/>
              </a:rPr>
              <a:t>3. Behoeftes </a:t>
            </a:r>
            <a:br>
              <a:rPr lang="nl-NL" sz="6000" b="1">
                <a:solidFill>
                  <a:srgbClr val="FF0000"/>
                </a:solidFill>
                <a:latin typeface="Arial" charset="0"/>
              </a:rPr>
            </a:br>
            <a:r>
              <a:rPr lang="nl-NL" sz="6000" b="1">
                <a:solidFill>
                  <a:srgbClr val="FF0000"/>
                </a:solidFill>
                <a:latin typeface="Arial" charset="0"/>
              </a:rPr>
              <a:t>   erkennen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55875" y="3886200"/>
            <a:ext cx="6192838" cy="1752600"/>
          </a:xfrm>
        </p:spPr>
        <p:txBody>
          <a:bodyPr>
            <a:normAutofit fontScale="92500" lnSpcReduction="20000"/>
          </a:bodyPr>
          <a:lstStyle/>
          <a:p>
            <a:pPr algn="l" eaLnBrk="1" hangingPunct="1"/>
            <a:r>
              <a:rPr lang="nl-NL" b="1">
                <a:solidFill>
                  <a:schemeClr val="accent2"/>
                </a:solidFill>
                <a:latin typeface="Arial" charset="0"/>
              </a:rPr>
              <a:t>Verbind je gevoel met je behoefte.</a:t>
            </a:r>
          </a:p>
          <a:p>
            <a:pPr algn="l" eaLnBrk="1" hangingPunct="1"/>
            <a:r>
              <a:rPr lang="nl-NL" b="1">
                <a:solidFill>
                  <a:schemeClr val="accent2"/>
                </a:solidFill>
                <a:latin typeface="Arial" charset="0"/>
              </a:rPr>
              <a:t>“Ik voel me....., omdat ik behoefte heb aan...............”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Afbeelding 217" descr="giraffe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236296" y="-27384"/>
            <a:ext cx="1907704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86"/>
          <p:cNvGrpSpPr>
            <a:grpSpLocks/>
          </p:cNvGrpSpPr>
          <p:nvPr/>
        </p:nvGrpSpPr>
        <p:grpSpPr bwMode="auto">
          <a:xfrm>
            <a:off x="304800" y="1101725"/>
            <a:ext cx="1676400" cy="5451475"/>
            <a:chOff x="-3" y="-39"/>
            <a:chExt cx="766" cy="8437"/>
          </a:xfrm>
        </p:grpSpPr>
        <p:grpSp>
          <p:nvGrpSpPr>
            <p:cNvPr id="3" name="Group 584"/>
            <p:cNvGrpSpPr>
              <a:grpSpLocks/>
            </p:cNvGrpSpPr>
            <p:nvPr/>
          </p:nvGrpSpPr>
          <p:grpSpPr bwMode="auto">
            <a:xfrm>
              <a:off x="0" y="-39"/>
              <a:ext cx="762" cy="8434"/>
              <a:chOff x="0" y="-39"/>
              <a:chExt cx="762" cy="8434"/>
            </a:xfrm>
          </p:grpSpPr>
          <p:grpSp>
            <p:nvGrpSpPr>
              <p:cNvPr id="4" name="Group 539"/>
              <p:cNvGrpSpPr>
                <a:grpSpLocks/>
              </p:cNvGrpSpPr>
              <p:nvPr/>
            </p:nvGrpSpPr>
            <p:grpSpPr bwMode="auto">
              <a:xfrm>
                <a:off x="0" y="-39"/>
                <a:ext cx="760" cy="481"/>
                <a:chOff x="0" y="-39"/>
                <a:chExt cx="760" cy="481"/>
              </a:xfrm>
            </p:grpSpPr>
            <p:sp>
              <p:nvSpPr>
                <p:cNvPr id="11480" name="Rectangle 515"/>
                <p:cNvSpPr>
                  <a:spLocks noChangeArrowheads="1"/>
                </p:cNvSpPr>
                <p:nvPr/>
              </p:nvSpPr>
              <p:spPr bwMode="auto">
                <a:xfrm>
                  <a:off x="28" y="-39"/>
                  <a:ext cx="704" cy="48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173038" algn="l"/>
                      <a:tab pos="215900" algn="l"/>
                    </a:tabLst>
                    <a:defRPr/>
                  </a:pPr>
                  <a:r>
                    <a:rPr lang="nl-NL" sz="1400" b="1" i="1" dirty="0">
                      <a:solidFill>
                        <a:schemeClr val="accent6"/>
                      </a:solidFill>
                      <a:latin typeface="Arial" charset="0"/>
                      <a:ea typeface="MS Mincho" pitchFamily="49" charset="-128"/>
                    </a:rPr>
                    <a:t>Eigenheid</a:t>
                  </a:r>
                  <a:endParaRPr lang="en-US" sz="1400" b="1" dirty="0">
                    <a:solidFill>
                      <a:schemeClr val="accent6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173038" algn="l"/>
                      <a:tab pos="215900" algn="l"/>
                    </a:tabLst>
                    <a:defRPr/>
                  </a:pPr>
                  <a:endParaRPr lang="en-US" sz="1200" b="1" dirty="0">
                    <a:latin typeface="Arial" charset="0"/>
                  </a:endParaRPr>
                </a:p>
              </p:txBody>
            </p:sp>
            <p:sp>
              <p:nvSpPr>
                <p:cNvPr id="13529" name="Rectangle 538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760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 b="1"/>
                </a:p>
              </p:txBody>
            </p:sp>
          </p:grpSp>
          <p:grpSp>
            <p:nvGrpSpPr>
              <p:cNvPr id="5" name="Group 541"/>
              <p:cNvGrpSpPr>
                <a:grpSpLocks/>
              </p:cNvGrpSpPr>
              <p:nvPr/>
            </p:nvGrpSpPr>
            <p:grpSpPr bwMode="auto">
              <a:xfrm>
                <a:off x="0" y="365"/>
                <a:ext cx="760" cy="365"/>
                <a:chOff x="0" y="365"/>
                <a:chExt cx="760" cy="365"/>
              </a:xfrm>
            </p:grpSpPr>
            <p:sp>
              <p:nvSpPr>
                <p:cNvPr id="13526" name="Rectangle 516"/>
                <p:cNvSpPr>
                  <a:spLocks noChangeArrowheads="1"/>
                </p:cNvSpPr>
                <p:nvPr/>
              </p:nvSpPr>
              <p:spPr bwMode="auto">
                <a:xfrm>
                  <a:off x="28" y="365"/>
                  <a:ext cx="704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136525" algn="l"/>
                      <a:tab pos="173038" algn="l"/>
                      <a:tab pos="215900" algn="l"/>
                    </a:tabLst>
                  </a:pP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1.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cs typeface="Times New Roman" pitchFamily="18" charset="0"/>
                    </a:rPr>
                    <a:t>   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Authenticiteit</a:t>
                  </a:r>
                  <a:endParaRPr lang="en-US" sz="1200" b="1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136525" algn="l"/>
                      <a:tab pos="173038" algn="l"/>
                      <a:tab pos="215900" algn="l"/>
                    </a:tabLst>
                  </a:pPr>
                  <a:endParaRPr lang="en-US" sz="1200" b="1">
                    <a:solidFill>
                      <a:srgbClr val="0000FF"/>
                    </a:solidFill>
                    <a:latin typeface="Arial" charset="0"/>
                  </a:endParaRPr>
                </a:p>
              </p:txBody>
            </p:sp>
            <p:sp>
              <p:nvSpPr>
                <p:cNvPr id="13527" name="Rectangle 540"/>
                <p:cNvSpPr>
                  <a:spLocks noChangeArrowheads="1"/>
                </p:cNvSpPr>
                <p:nvPr/>
              </p:nvSpPr>
              <p:spPr bwMode="auto">
                <a:xfrm>
                  <a:off x="0" y="365"/>
                  <a:ext cx="760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 b="1"/>
                </a:p>
              </p:txBody>
            </p:sp>
          </p:grpSp>
          <p:grpSp>
            <p:nvGrpSpPr>
              <p:cNvPr id="6" name="Group 543"/>
              <p:cNvGrpSpPr>
                <a:grpSpLocks/>
              </p:cNvGrpSpPr>
              <p:nvPr/>
            </p:nvGrpSpPr>
            <p:grpSpPr bwMode="auto">
              <a:xfrm>
                <a:off x="0" y="730"/>
                <a:ext cx="760" cy="365"/>
                <a:chOff x="0" y="730"/>
                <a:chExt cx="760" cy="365"/>
              </a:xfrm>
            </p:grpSpPr>
            <p:sp>
              <p:nvSpPr>
                <p:cNvPr id="13524" name="Rectangle 517"/>
                <p:cNvSpPr>
                  <a:spLocks noChangeArrowheads="1"/>
                </p:cNvSpPr>
                <p:nvPr/>
              </p:nvSpPr>
              <p:spPr bwMode="auto">
                <a:xfrm>
                  <a:off x="28" y="730"/>
                  <a:ext cx="704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136525" algn="l"/>
                      <a:tab pos="173038" algn="l"/>
                      <a:tab pos="215900" algn="l"/>
                    </a:tabLst>
                  </a:pPr>
                  <a:r>
                    <a:rPr lang="nl-NL" sz="1200" b="1" dirty="0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2.</a:t>
                  </a:r>
                  <a:r>
                    <a:rPr lang="nl-NL" sz="1200" b="1" dirty="0">
                      <a:solidFill>
                        <a:srgbClr val="0000FF"/>
                      </a:solidFill>
                      <a:latin typeface="Arial" charset="0"/>
                      <a:cs typeface="Times New Roman" pitchFamily="18" charset="0"/>
                    </a:rPr>
                    <a:t>   </a:t>
                  </a:r>
                  <a:r>
                    <a:rPr lang="nl-NL" sz="1200" b="1" dirty="0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Autonomie</a:t>
                  </a:r>
                  <a:endParaRPr lang="en-US" sz="1200" b="1" dirty="0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136525" algn="l"/>
                      <a:tab pos="173038" algn="l"/>
                      <a:tab pos="215900" algn="l"/>
                    </a:tabLst>
                  </a:pPr>
                  <a:endParaRPr lang="en-US" sz="1200" b="1" dirty="0">
                    <a:solidFill>
                      <a:srgbClr val="0000FF"/>
                    </a:solidFill>
                    <a:latin typeface="Arial" charset="0"/>
                  </a:endParaRPr>
                </a:p>
              </p:txBody>
            </p:sp>
            <p:sp>
              <p:nvSpPr>
                <p:cNvPr id="13525" name="Rectangle 542"/>
                <p:cNvSpPr>
                  <a:spLocks noChangeArrowheads="1"/>
                </p:cNvSpPr>
                <p:nvPr/>
              </p:nvSpPr>
              <p:spPr bwMode="auto">
                <a:xfrm>
                  <a:off x="0" y="730"/>
                  <a:ext cx="760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 b="1"/>
                </a:p>
              </p:txBody>
            </p:sp>
          </p:grpSp>
          <p:grpSp>
            <p:nvGrpSpPr>
              <p:cNvPr id="7" name="Group 545"/>
              <p:cNvGrpSpPr>
                <a:grpSpLocks/>
              </p:cNvGrpSpPr>
              <p:nvPr/>
            </p:nvGrpSpPr>
            <p:grpSpPr bwMode="auto">
              <a:xfrm>
                <a:off x="0" y="1095"/>
                <a:ext cx="760" cy="365"/>
                <a:chOff x="0" y="1095"/>
                <a:chExt cx="760" cy="365"/>
              </a:xfrm>
            </p:grpSpPr>
            <p:sp>
              <p:nvSpPr>
                <p:cNvPr id="13522" name="Rectangle 518"/>
                <p:cNvSpPr>
                  <a:spLocks noChangeArrowheads="1"/>
                </p:cNvSpPr>
                <p:nvPr/>
              </p:nvSpPr>
              <p:spPr bwMode="auto">
                <a:xfrm>
                  <a:off x="28" y="1095"/>
                  <a:ext cx="704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136525" algn="l"/>
                      <a:tab pos="173038" algn="l"/>
                      <a:tab pos="215900" algn="l"/>
                    </a:tabLst>
                  </a:pP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3.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cs typeface="Times New Roman" pitchFamily="18" charset="0"/>
                    </a:rPr>
                    <a:t>   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Creativiteit</a:t>
                  </a:r>
                  <a:endParaRPr lang="en-US" sz="1200" b="1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136525" algn="l"/>
                      <a:tab pos="173038" algn="l"/>
                      <a:tab pos="215900" algn="l"/>
                    </a:tabLst>
                  </a:pPr>
                  <a:endParaRPr lang="en-US" sz="1200" b="1">
                    <a:solidFill>
                      <a:srgbClr val="0000FF"/>
                    </a:solidFill>
                    <a:latin typeface="Arial" charset="0"/>
                  </a:endParaRPr>
                </a:p>
              </p:txBody>
            </p:sp>
            <p:sp>
              <p:nvSpPr>
                <p:cNvPr id="13523" name="Rectangle 544"/>
                <p:cNvSpPr>
                  <a:spLocks noChangeArrowheads="1"/>
                </p:cNvSpPr>
                <p:nvPr/>
              </p:nvSpPr>
              <p:spPr bwMode="auto">
                <a:xfrm>
                  <a:off x="0" y="1095"/>
                  <a:ext cx="760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 b="1"/>
                </a:p>
              </p:txBody>
            </p:sp>
          </p:grpSp>
          <p:grpSp>
            <p:nvGrpSpPr>
              <p:cNvPr id="8" name="Group 547"/>
              <p:cNvGrpSpPr>
                <a:grpSpLocks/>
              </p:cNvGrpSpPr>
              <p:nvPr/>
            </p:nvGrpSpPr>
            <p:grpSpPr bwMode="auto">
              <a:xfrm>
                <a:off x="0" y="1460"/>
                <a:ext cx="760" cy="365"/>
                <a:chOff x="0" y="1460"/>
                <a:chExt cx="760" cy="365"/>
              </a:xfrm>
            </p:grpSpPr>
            <p:sp>
              <p:nvSpPr>
                <p:cNvPr id="13520" name="Rectangle 519"/>
                <p:cNvSpPr>
                  <a:spLocks noChangeArrowheads="1"/>
                </p:cNvSpPr>
                <p:nvPr/>
              </p:nvSpPr>
              <p:spPr bwMode="auto">
                <a:xfrm>
                  <a:off x="28" y="1460"/>
                  <a:ext cx="704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136525" algn="l"/>
                      <a:tab pos="173038" algn="l"/>
                      <a:tab pos="215900" algn="l"/>
                    </a:tabLst>
                  </a:pP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4.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cs typeface="Times New Roman" pitchFamily="18" charset="0"/>
                    </a:rPr>
                    <a:t>   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Integriteit</a:t>
                  </a:r>
                  <a:endParaRPr lang="en-US" sz="1200" b="1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136525" algn="l"/>
                      <a:tab pos="173038" algn="l"/>
                      <a:tab pos="215900" algn="l"/>
                    </a:tabLst>
                  </a:pPr>
                  <a:endParaRPr lang="en-US" sz="1200" b="1">
                    <a:solidFill>
                      <a:srgbClr val="0000FF"/>
                    </a:solidFill>
                    <a:latin typeface="Arial" charset="0"/>
                  </a:endParaRPr>
                </a:p>
              </p:txBody>
            </p:sp>
            <p:sp>
              <p:nvSpPr>
                <p:cNvPr id="13521" name="Rectangle 546"/>
                <p:cNvSpPr>
                  <a:spLocks noChangeArrowheads="1"/>
                </p:cNvSpPr>
                <p:nvPr/>
              </p:nvSpPr>
              <p:spPr bwMode="auto">
                <a:xfrm>
                  <a:off x="0" y="1460"/>
                  <a:ext cx="760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 b="1"/>
                </a:p>
              </p:txBody>
            </p:sp>
          </p:grpSp>
          <p:grpSp>
            <p:nvGrpSpPr>
              <p:cNvPr id="9" name="Group 549"/>
              <p:cNvGrpSpPr>
                <a:grpSpLocks/>
              </p:cNvGrpSpPr>
              <p:nvPr/>
            </p:nvGrpSpPr>
            <p:grpSpPr bwMode="auto">
              <a:xfrm>
                <a:off x="0" y="1825"/>
                <a:ext cx="760" cy="365"/>
                <a:chOff x="0" y="1825"/>
                <a:chExt cx="760" cy="365"/>
              </a:xfrm>
            </p:grpSpPr>
            <p:sp>
              <p:nvSpPr>
                <p:cNvPr id="13518" name="Rectangle 520"/>
                <p:cNvSpPr>
                  <a:spLocks noChangeArrowheads="1"/>
                </p:cNvSpPr>
                <p:nvPr/>
              </p:nvSpPr>
              <p:spPr bwMode="auto">
                <a:xfrm>
                  <a:off x="28" y="1825"/>
                  <a:ext cx="704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136525" algn="l"/>
                      <a:tab pos="173038" algn="l"/>
                      <a:tab pos="215900" algn="l"/>
                    </a:tabLst>
                  </a:pP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5.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cs typeface="Times New Roman" pitchFamily="18" charset="0"/>
                    </a:rPr>
                    <a:t>   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Zelfexpressie</a:t>
                  </a:r>
                  <a:endParaRPr lang="en-US" sz="1200" b="1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136525" algn="l"/>
                      <a:tab pos="173038" algn="l"/>
                      <a:tab pos="215900" algn="l"/>
                    </a:tabLst>
                  </a:pPr>
                  <a:endParaRPr lang="en-US" sz="1200" b="1">
                    <a:solidFill>
                      <a:srgbClr val="0000FF"/>
                    </a:solidFill>
                    <a:latin typeface="Arial" charset="0"/>
                  </a:endParaRPr>
                </a:p>
              </p:txBody>
            </p:sp>
            <p:sp>
              <p:nvSpPr>
                <p:cNvPr id="13519" name="Rectangle 548"/>
                <p:cNvSpPr>
                  <a:spLocks noChangeArrowheads="1"/>
                </p:cNvSpPr>
                <p:nvPr/>
              </p:nvSpPr>
              <p:spPr bwMode="auto">
                <a:xfrm>
                  <a:off x="0" y="1825"/>
                  <a:ext cx="760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 b="1"/>
                </a:p>
              </p:txBody>
            </p:sp>
          </p:grpSp>
          <p:grpSp>
            <p:nvGrpSpPr>
              <p:cNvPr id="10" name="Group 551"/>
              <p:cNvGrpSpPr>
                <a:grpSpLocks/>
              </p:cNvGrpSpPr>
              <p:nvPr/>
            </p:nvGrpSpPr>
            <p:grpSpPr bwMode="auto">
              <a:xfrm>
                <a:off x="0" y="2190"/>
                <a:ext cx="760" cy="369"/>
                <a:chOff x="0" y="2190"/>
                <a:chExt cx="760" cy="369"/>
              </a:xfrm>
            </p:grpSpPr>
            <p:sp>
              <p:nvSpPr>
                <p:cNvPr id="11468" name="Rectangle 521"/>
                <p:cNvSpPr>
                  <a:spLocks noChangeArrowheads="1"/>
                </p:cNvSpPr>
                <p:nvPr/>
              </p:nvSpPr>
              <p:spPr bwMode="auto">
                <a:xfrm>
                  <a:off x="28" y="2189"/>
                  <a:ext cx="704" cy="36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173038" algn="l"/>
                      <a:tab pos="215900" algn="l"/>
                    </a:tabLst>
                    <a:defRPr/>
                  </a:pPr>
                  <a:r>
                    <a:rPr lang="nl-NL" sz="1400" b="1" i="1" dirty="0">
                      <a:solidFill>
                        <a:schemeClr val="accent6"/>
                      </a:solidFill>
                      <a:latin typeface="Arial" charset="0"/>
                      <a:ea typeface="MS Mincho" pitchFamily="49" charset="-128"/>
                    </a:rPr>
                    <a:t>Emotioneel</a:t>
                  </a:r>
                  <a:endParaRPr lang="en-US" sz="1400" b="1" i="1" dirty="0">
                    <a:solidFill>
                      <a:schemeClr val="accent6"/>
                    </a:solidFill>
                    <a:latin typeface="Arial" charset="0"/>
                    <a:ea typeface="MS Mincho" pitchFamily="49" charset="-128"/>
                  </a:endParaRPr>
                </a:p>
                <a:p>
                  <a:pPr eaLnBrk="0" hangingPunct="0">
                    <a:tabLst>
                      <a:tab pos="173038" algn="l"/>
                      <a:tab pos="215900" algn="l"/>
                    </a:tabLst>
                    <a:defRPr/>
                  </a:pPr>
                  <a:endParaRPr lang="en-US" sz="1200" b="1" dirty="0">
                    <a:latin typeface="Arial" charset="0"/>
                  </a:endParaRPr>
                </a:p>
              </p:txBody>
            </p:sp>
            <p:sp>
              <p:nvSpPr>
                <p:cNvPr id="13517" name="Rectangle 550"/>
                <p:cNvSpPr>
                  <a:spLocks noChangeArrowheads="1"/>
                </p:cNvSpPr>
                <p:nvPr/>
              </p:nvSpPr>
              <p:spPr bwMode="auto">
                <a:xfrm>
                  <a:off x="0" y="2190"/>
                  <a:ext cx="760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 b="1"/>
                </a:p>
              </p:txBody>
            </p:sp>
          </p:grpSp>
          <p:grpSp>
            <p:nvGrpSpPr>
              <p:cNvPr id="11" name="Group 553"/>
              <p:cNvGrpSpPr>
                <a:grpSpLocks/>
              </p:cNvGrpSpPr>
              <p:nvPr/>
            </p:nvGrpSpPr>
            <p:grpSpPr bwMode="auto">
              <a:xfrm>
                <a:off x="0" y="2555"/>
                <a:ext cx="760" cy="365"/>
                <a:chOff x="0" y="2555"/>
                <a:chExt cx="760" cy="365"/>
              </a:xfrm>
            </p:grpSpPr>
            <p:sp>
              <p:nvSpPr>
                <p:cNvPr id="13514" name="Rectangle 522"/>
                <p:cNvSpPr>
                  <a:spLocks noChangeArrowheads="1"/>
                </p:cNvSpPr>
                <p:nvPr/>
              </p:nvSpPr>
              <p:spPr bwMode="auto">
                <a:xfrm>
                  <a:off x="28" y="2555"/>
                  <a:ext cx="704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136525" algn="l"/>
                      <a:tab pos="173038" algn="l"/>
                      <a:tab pos="215900" algn="l"/>
                    </a:tabLst>
                  </a:pP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6.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cs typeface="Times New Roman" pitchFamily="18" charset="0"/>
                    </a:rPr>
                    <a:t>   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Acceptatie</a:t>
                  </a:r>
                  <a:endParaRPr lang="en-US" sz="1200" b="1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136525" algn="l"/>
                      <a:tab pos="173038" algn="l"/>
                      <a:tab pos="215900" algn="l"/>
                    </a:tabLst>
                  </a:pPr>
                  <a:endParaRPr lang="en-US" sz="1200" b="1">
                    <a:solidFill>
                      <a:srgbClr val="0000FF"/>
                    </a:solidFill>
                    <a:latin typeface="Arial" charset="0"/>
                  </a:endParaRPr>
                </a:p>
              </p:txBody>
            </p:sp>
            <p:sp>
              <p:nvSpPr>
                <p:cNvPr id="13515" name="Rectangle 552"/>
                <p:cNvSpPr>
                  <a:spLocks noChangeArrowheads="1"/>
                </p:cNvSpPr>
                <p:nvPr/>
              </p:nvSpPr>
              <p:spPr bwMode="auto">
                <a:xfrm>
                  <a:off x="0" y="2555"/>
                  <a:ext cx="760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 b="1"/>
                </a:p>
              </p:txBody>
            </p:sp>
          </p:grpSp>
          <p:grpSp>
            <p:nvGrpSpPr>
              <p:cNvPr id="12" name="Group 555"/>
              <p:cNvGrpSpPr>
                <a:grpSpLocks/>
              </p:cNvGrpSpPr>
              <p:nvPr/>
            </p:nvGrpSpPr>
            <p:grpSpPr bwMode="auto">
              <a:xfrm>
                <a:off x="0" y="2920"/>
                <a:ext cx="760" cy="365"/>
                <a:chOff x="0" y="2920"/>
                <a:chExt cx="760" cy="365"/>
              </a:xfrm>
            </p:grpSpPr>
            <p:sp>
              <p:nvSpPr>
                <p:cNvPr id="13512" name="Rectangle 523"/>
                <p:cNvSpPr>
                  <a:spLocks noChangeArrowheads="1"/>
                </p:cNvSpPr>
                <p:nvPr/>
              </p:nvSpPr>
              <p:spPr bwMode="auto">
                <a:xfrm>
                  <a:off x="28" y="2920"/>
                  <a:ext cx="704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136525" algn="l"/>
                      <a:tab pos="173038" algn="l"/>
                      <a:tab pos="215900" algn="l"/>
                    </a:tabLst>
                  </a:pP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7.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cs typeface="Times New Roman" pitchFamily="18" charset="0"/>
                    </a:rPr>
                    <a:t>   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Bijdragen</a:t>
                  </a:r>
                  <a:endParaRPr lang="en-US" sz="1200" b="1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136525" algn="l"/>
                      <a:tab pos="173038" algn="l"/>
                      <a:tab pos="215900" algn="l"/>
                    </a:tabLst>
                  </a:pPr>
                  <a:endParaRPr lang="en-US" sz="1200" b="1">
                    <a:solidFill>
                      <a:srgbClr val="0000FF"/>
                    </a:solidFill>
                    <a:latin typeface="Arial" charset="0"/>
                  </a:endParaRPr>
                </a:p>
              </p:txBody>
            </p:sp>
            <p:sp>
              <p:nvSpPr>
                <p:cNvPr id="13513" name="Rectangle 554"/>
                <p:cNvSpPr>
                  <a:spLocks noChangeArrowheads="1"/>
                </p:cNvSpPr>
                <p:nvPr/>
              </p:nvSpPr>
              <p:spPr bwMode="auto">
                <a:xfrm>
                  <a:off x="0" y="2920"/>
                  <a:ext cx="760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 b="1"/>
                </a:p>
              </p:txBody>
            </p:sp>
          </p:grpSp>
          <p:grpSp>
            <p:nvGrpSpPr>
              <p:cNvPr id="13" name="Group 557"/>
              <p:cNvGrpSpPr>
                <a:grpSpLocks/>
              </p:cNvGrpSpPr>
              <p:nvPr/>
            </p:nvGrpSpPr>
            <p:grpSpPr bwMode="auto">
              <a:xfrm>
                <a:off x="0" y="3285"/>
                <a:ext cx="760" cy="365"/>
                <a:chOff x="0" y="3285"/>
                <a:chExt cx="760" cy="365"/>
              </a:xfrm>
            </p:grpSpPr>
            <p:sp>
              <p:nvSpPr>
                <p:cNvPr id="13510" name="Rectangle 524"/>
                <p:cNvSpPr>
                  <a:spLocks noChangeArrowheads="1"/>
                </p:cNvSpPr>
                <p:nvPr/>
              </p:nvSpPr>
              <p:spPr bwMode="auto">
                <a:xfrm>
                  <a:off x="28" y="3285"/>
                  <a:ext cx="704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136525" algn="l"/>
                      <a:tab pos="173038" algn="l"/>
                      <a:tab pos="215900" algn="l"/>
                    </a:tabLst>
                  </a:pP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8.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cs typeface="Times New Roman" pitchFamily="18" charset="0"/>
                    </a:rPr>
                    <a:t>   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Delen</a:t>
                  </a:r>
                  <a:endParaRPr lang="en-US" sz="1200" b="1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136525" algn="l"/>
                      <a:tab pos="173038" algn="l"/>
                      <a:tab pos="215900" algn="l"/>
                    </a:tabLst>
                  </a:pPr>
                  <a:endParaRPr lang="en-US" sz="1200" b="1">
                    <a:solidFill>
                      <a:srgbClr val="0000FF"/>
                    </a:solidFill>
                    <a:latin typeface="Arial" charset="0"/>
                  </a:endParaRPr>
                </a:p>
              </p:txBody>
            </p:sp>
            <p:sp>
              <p:nvSpPr>
                <p:cNvPr id="13511" name="Rectangle 556"/>
                <p:cNvSpPr>
                  <a:spLocks noChangeArrowheads="1"/>
                </p:cNvSpPr>
                <p:nvPr/>
              </p:nvSpPr>
              <p:spPr bwMode="auto">
                <a:xfrm>
                  <a:off x="0" y="3285"/>
                  <a:ext cx="760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 b="1"/>
                </a:p>
              </p:txBody>
            </p:sp>
          </p:grpSp>
          <p:grpSp>
            <p:nvGrpSpPr>
              <p:cNvPr id="14" name="Group 559"/>
              <p:cNvGrpSpPr>
                <a:grpSpLocks/>
              </p:cNvGrpSpPr>
              <p:nvPr/>
            </p:nvGrpSpPr>
            <p:grpSpPr bwMode="auto">
              <a:xfrm>
                <a:off x="0" y="3650"/>
                <a:ext cx="760" cy="365"/>
                <a:chOff x="0" y="3650"/>
                <a:chExt cx="760" cy="365"/>
              </a:xfrm>
            </p:grpSpPr>
            <p:sp>
              <p:nvSpPr>
                <p:cNvPr id="13508" name="Rectangle 525"/>
                <p:cNvSpPr>
                  <a:spLocks noChangeArrowheads="1"/>
                </p:cNvSpPr>
                <p:nvPr/>
              </p:nvSpPr>
              <p:spPr bwMode="auto">
                <a:xfrm>
                  <a:off x="28" y="3650"/>
                  <a:ext cx="704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136525" algn="l"/>
                      <a:tab pos="173038" algn="l"/>
                      <a:tab pos="215900" algn="l"/>
                    </a:tabLst>
                  </a:pP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9.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cs typeface="Times New Roman" pitchFamily="18" charset="0"/>
                    </a:rPr>
                    <a:t>   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Erkenning</a:t>
                  </a:r>
                  <a:endParaRPr lang="en-US" sz="1200" b="1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136525" algn="l"/>
                      <a:tab pos="173038" algn="l"/>
                      <a:tab pos="215900" algn="l"/>
                    </a:tabLst>
                  </a:pPr>
                  <a:endParaRPr lang="en-US" sz="1200" b="1">
                    <a:solidFill>
                      <a:srgbClr val="0000FF"/>
                    </a:solidFill>
                    <a:latin typeface="Arial" charset="0"/>
                  </a:endParaRPr>
                </a:p>
              </p:txBody>
            </p:sp>
            <p:sp>
              <p:nvSpPr>
                <p:cNvPr id="13509" name="Rectangle 558"/>
                <p:cNvSpPr>
                  <a:spLocks noChangeArrowheads="1"/>
                </p:cNvSpPr>
                <p:nvPr/>
              </p:nvSpPr>
              <p:spPr bwMode="auto">
                <a:xfrm>
                  <a:off x="0" y="3650"/>
                  <a:ext cx="760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 b="1"/>
                </a:p>
              </p:txBody>
            </p:sp>
          </p:grpSp>
          <p:grpSp>
            <p:nvGrpSpPr>
              <p:cNvPr id="15" name="Group 561"/>
              <p:cNvGrpSpPr>
                <a:grpSpLocks/>
              </p:cNvGrpSpPr>
              <p:nvPr/>
            </p:nvGrpSpPr>
            <p:grpSpPr bwMode="auto">
              <a:xfrm>
                <a:off x="0" y="4015"/>
                <a:ext cx="760" cy="365"/>
                <a:chOff x="0" y="4015"/>
                <a:chExt cx="760" cy="365"/>
              </a:xfrm>
            </p:grpSpPr>
            <p:sp>
              <p:nvSpPr>
                <p:cNvPr id="13506" name="Rectangle 526"/>
                <p:cNvSpPr>
                  <a:spLocks noChangeArrowheads="1"/>
                </p:cNvSpPr>
                <p:nvPr/>
              </p:nvSpPr>
              <p:spPr bwMode="auto">
                <a:xfrm>
                  <a:off x="28" y="4015"/>
                  <a:ext cx="704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136525" algn="l"/>
                      <a:tab pos="173038" algn="l"/>
                      <a:tab pos="215900" algn="l"/>
                    </a:tabLst>
                  </a:pP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10.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cs typeface="Times New Roman" pitchFamily="18" charset="0"/>
                    </a:rPr>
                    <a:t>  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Geruststelling</a:t>
                  </a:r>
                  <a:endParaRPr lang="en-US" sz="1200" b="1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136525" algn="l"/>
                      <a:tab pos="173038" algn="l"/>
                      <a:tab pos="215900" algn="l"/>
                    </a:tabLst>
                  </a:pPr>
                  <a:endParaRPr lang="en-US" sz="1200" b="1">
                    <a:solidFill>
                      <a:srgbClr val="0000FF"/>
                    </a:solidFill>
                    <a:latin typeface="Arial" charset="0"/>
                  </a:endParaRPr>
                </a:p>
              </p:txBody>
            </p:sp>
            <p:sp>
              <p:nvSpPr>
                <p:cNvPr id="13507" name="Rectangle 560"/>
                <p:cNvSpPr>
                  <a:spLocks noChangeArrowheads="1"/>
                </p:cNvSpPr>
                <p:nvPr/>
              </p:nvSpPr>
              <p:spPr bwMode="auto">
                <a:xfrm>
                  <a:off x="0" y="4015"/>
                  <a:ext cx="760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 b="1"/>
                </a:p>
              </p:txBody>
            </p:sp>
          </p:grpSp>
          <p:grpSp>
            <p:nvGrpSpPr>
              <p:cNvPr id="16" name="Group 563"/>
              <p:cNvGrpSpPr>
                <a:grpSpLocks/>
              </p:cNvGrpSpPr>
              <p:nvPr/>
            </p:nvGrpSpPr>
            <p:grpSpPr bwMode="auto">
              <a:xfrm>
                <a:off x="0" y="4380"/>
                <a:ext cx="760" cy="365"/>
                <a:chOff x="0" y="4380"/>
                <a:chExt cx="760" cy="365"/>
              </a:xfrm>
            </p:grpSpPr>
            <p:sp>
              <p:nvSpPr>
                <p:cNvPr id="13504" name="Rectangle 527"/>
                <p:cNvSpPr>
                  <a:spLocks noChangeArrowheads="1"/>
                </p:cNvSpPr>
                <p:nvPr/>
              </p:nvSpPr>
              <p:spPr bwMode="auto">
                <a:xfrm>
                  <a:off x="28" y="4380"/>
                  <a:ext cx="704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136525" algn="l"/>
                      <a:tab pos="173038" algn="l"/>
                      <a:tab pos="215900" algn="l"/>
                    </a:tabLst>
                  </a:pP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11.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cs typeface="Times New Roman" pitchFamily="18" charset="0"/>
                    </a:rPr>
                    <a:t>  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Mededogen</a:t>
                  </a:r>
                  <a:endParaRPr lang="en-US" sz="1200" b="1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136525" algn="l"/>
                      <a:tab pos="173038" algn="l"/>
                      <a:tab pos="215900" algn="l"/>
                    </a:tabLst>
                  </a:pPr>
                  <a:endParaRPr lang="en-US" sz="1200" b="1">
                    <a:solidFill>
                      <a:srgbClr val="0000FF"/>
                    </a:solidFill>
                    <a:latin typeface="Arial" charset="0"/>
                  </a:endParaRPr>
                </a:p>
              </p:txBody>
            </p:sp>
            <p:sp>
              <p:nvSpPr>
                <p:cNvPr id="13505" name="Rectangle 562"/>
                <p:cNvSpPr>
                  <a:spLocks noChangeArrowheads="1"/>
                </p:cNvSpPr>
                <p:nvPr/>
              </p:nvSpPr>
              <p:spPr bwMode="auto">
                <a:xfrm>
                  <a:off x="0" y="4380"/>
                  <a:ext cx="760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 b="1"/>
                </a:p>
              </p:txBody>
            </p:sp>
          </p:grpSp>
          <p:grpSp>
            <p:nvGrpSpPr>
              <p:cNvPr id="17" name="Group 565"/>
              <p:cNvGrpSpPr>
                <a:grpSpLocks/>
              </p:cNvGrpSpPr>
              <p:nvPr/>
            </p:nvGrpSpPr>
            <p:grpSpPr bwMode="auto">
              <a:xfrm>
                <a:off x="0" y="4745"/>
                <a:ext cx="760" cy="365"/>
                <a:chOff x="0" y="4745"/>
                <a:chExt cx="760" cy="365"/>
              </a:xfrm>
            </p:grpSpPr>
            <p:sp>
              <p:nvSpPr>
                <p:cNvPr id="13502" name="Rectangle 528"/>
                <p:cNvSpPr>
                  <a:spLocks noChangeArrowheads="1"/>
                </p:cNvSpPr>
                <p:nvPr/>
              </p:nvSpPr>
              <p:spPr bwMode="auto">
                <a:xfrm>
                  <a:off x="28" y="4745"/>
                  <a:ext cx="704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136525" algn="l"/>
                      <a:tab pos="173038" algn="l"/>
                      <a:tab pos="215900" algn="l"/>
                    </a:tabLst>
                  </a:pP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12.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cs typeface="Times New Roman" pitchFamily="18" charset="0"/>
                    </a:rPr>
                    <a:t>  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Nabijheid</a:t>
                  </a:r>
                  <a:endParaRPr lang="en-US" sz="1200" b="1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136525" algn="l"/>
                      <a:tab pos="173038" algn="l"/>
                      <a:tab pos="215900" algn="l"/>
                    </a:tabLst>
                  </a:pPr>
                  <a:endParaRPr lang="en-US" sz="1200" b="1">
                    <a:solidFill>
                      <a:srgbClr val="0000FF"/>
                    </a:solidFill>
                    <a:latin typeface="Arial" charset="0"/>
                  </a:endParaRPr>
                </a:p>
              </p:txBody>
            </p:sp>
            <p:sp>
              <p:nvSpPr>
                <p:cNvPr id="13503" name="Rectangle 564"/>
                <p:cNvSpPr>
                  <a:spLocks noChangeArrowheads="1"/>
                </p:cNvSpPr>
                <p:nvPr/>
              </p:nvSpPr>
              <p:spPr bwMode="auto">
                <a:xfrm>
                  <a:off x="0" y="4745"/>
                  <a:ext cx="760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 b="1"/>
                </a:p>
              </p:txBody>
            </p:sp>
          </p:grpSp>
          <p:grpSp>
            <p:nvGrpSpPr>
              <p:cNvPr id="18" name="Group 567"/>
              <p:cNvGrpSpPr>
                <a:grpSpLocks/>
              </p:cNvGrpSpPr>
              <p:nvPr/>
            </p:nvGrpSpPr>
            <p:grpSpPr bwMode="auto">
              <a:xfrm>
                <a:off x="0" y="5110"/>
                <a:ext cx="762" cy="365"/>
                <a:chOff x="0" y="5110"/>
                <a:chExt cx="762" cy="365"/>
              </a:xfrm>
            </p:grpSpPr>
            <p:sp>
              <p:nvSpPr>
                <p:cNvPr id="13500" name="Rectangle 529"/>
                <p:cNvSpPr>
                  <a:spLocks noChangeArrowheads="1"/>
                </p:cNvSpPr>
                <p:nvPr/>
              </p:nvSpPr>
              <p:spPr bwMode="auto">
                <a:xfrm>
                  <a:off x="28" y="5110"/>
                  <a:ext cx="734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136525" algn="l"/>
                      <a:tab pos="173038" algn="l"/>
                      <a:tab pos="215900" algn="l"/>
                    </a:tabLst>
                  </a:pPr>
                  <a:r>
                    <a:rPr lang="nl-NL" sz="1200" b="1" dirty="0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13.</a:t>
                  </a:r>
                  <a:r>
                    <a:rPr lang="nl-NL" sz="1200" b="1" dirty="0">
                      <a:solidFill>
                        <a:srgbClr val="0000FF"/>
                      </a:solidFill>
                      <a:latin typeface="Arial" charset="0"/>
                      <a:cs typeface="Times New Roman" pitchFamily="18" charset="0"/>
                    </a:rPr>
                    <a:t>  </a:t>
                  </a:r>
                  <a:r>
                    <a:rPr lang="nl-NL" sz="1200" b="1" dirty="0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Ondersteuning</a:t>
                  </a:r>
                  <a:endParaRPr lang="en-US" sz="1200" b="1" dirty="0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136525" algn="l"/>
                      <a:tab pos="173038" algn="l"/>
                      <a:tab pos="215900" algn="l"/>
                    </a:tabLst>
                  </a:pPr>
                  <a:endParaRPr lang="en-US" sz="1200" b="1" dirty="0">
                    <a:solidFill>
                      <a:srgbClr val="0000FF"/>
                    </a:solidFill>
                    <a:latin typeface="Arial" charset="0"/>
                  </a:endParaRPr>
                </a:p>
              </p:txBody>
            </p:sp>
            <p:sp>
              <p:nvSpPr>
                <p:cNvPr id="13501" name="Rectangle 566"/>
                <p:cNvSpPr>
                  <a:spLocks noChangeArrowheads="1"/>
                </p:cNvSpPr>
                <p:nvPr/>
              </p:nvSpPr>
              <p:spPr bwMode="auto">
                <a:xfrm>
                  <a:off x="0" y="5110"/>
                  <a:ext cx="760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 b="1"/>
                </a:p>
              </p:txBody>
            </p:sp>
          </p:grpSp>
          <p:grpSp>
            <p:nvGrpSpPr>
              <p:cNvPr id="19" name="Group 569"/>
              <p:cNvGrpSpPr>
                <a:grpSpLocks/>
              </p:cNvGrpSpPr>
              <p:nvPr/>
            </p:nvGrpSpPr>
            <p:grpSpPr bwMode="auto">
              <a:xfrm>
                <a:off x="0" y="5457"/>
                <a:ext cx="760" cy="383"/>
                <a:chOff x="0" y="5457"/>
                <a:chExt cx="760" cy="383"/>
              </a:xfrm>
            </p:grpSpPr>
            <p:sp>
              <p:nvSpPr>
                <p:cNvPr id="13498" name="Rectangle 530"/>
                <p:cNvSpPr>
                  <a:spLocks noChangeArrowheads="1"/>
                </p:cNvSpPr>
                <p:nvPr/>
              </p:nvSpPr>
              <p:spPr bwMode="auto">
                <a:xfrm>
                  <a:off x="38" y="5457"/>
                  <a:ext cx="704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136525" algn="l"/>
                      <a:tab pos="173038" algn="l"/>
                      <a:tab pos="215900" algn="l"/>
                    </a:tabLst>
                  </a:pPr>
                  <a:r>
                    <a:rPr lang="nl-NL" sz="1200" b="1" dirty="0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14.</a:t>
                  </a:r>
                  <a:r>
                    <a:rPr lang="nl-NL" sz="1200" b="1" dirty="0">
                      <a:solidFill>
                        <a:srgbClr val="0000FF"/>
                      </a:solidFill>
                      <a:latin typeface="Arial" charset="0"/>
                      <a:cs typeface="Times New Roman" pitchFamily="18" charset="0"/>
                    </a:rPr>
                    <a:t>  </a:t>
                  </a:r>
                  <a:r>
                    <a:rPr lang="nl-NL" sz="1200" b="1" dirty="0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Respect</a:t>
                  </a:r>
                  <a:endParaRPr lang="en-US" sz="1200" b="1" dirty="0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136525" algn="l"/>
                      <a:tab pos="173038" algn="l"/>
                      <a:tab pos="215900" algn="l"/>
                    </a:tabLst>
                  </a:pPr>
                  <a:endParaRPr lang="en-US" sz="1200" b="1" dirty="0">
                    <a:solidFill>
                      <a:srgbClr val="0000FF"/>
                    </a:solidFill>
                    <a:latin typeface="Arial" charset="0"/>
                  </a:endParaRPr>
                </a:p>
              </p:txBody>
            </p:sp>
            <p:sp>
              <p:nvSpPr>
                <p:cNvPr id="13499" name="Rectangle 568"/>
                <p:cNvSpPr>
                  <a:spLocks noChangeArrowheads="1"/>
                </p:cNvSpPr>
                <p:nvPr/>
              </p:nvSpPr>
              <p:spPr bwMode="auto">
                <a:xfrm>
                  <a:off x="0" y="5475"/>
                  <a:ext cx="760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 b="1"/>
                </a:p>
              </p:txBody>
            </p:sp>
          </p:grpSp>
          <p:grpSp>
            <p:nvGrpSpPr>
              <p:cNvPr id="20" name="Group 571"/>
              <p:cNvGrpSpPr>
                <a:grpSpLocks/>
              </p:cNvGrpSpPr>
              <p:nvPr/>
            </p:nvGrpSpPr>
            <p:grpSpPr bwMode="auto">
              <a:xfrm>
                <a:off x="0" y="5840"/>
                <a:ext cx="760" cy="365"/>
                <a:chOff x="0" y="5840"/>
                <a:chExt cx="760" cy="365"/>
              </a:xfrm>
            </p:grpSpPr>
            <p:sp>
              <p:nvSpPr>
                <p:cNvPr id="13496" name="Rectangle 531"/>
                <p:cNvSpPr>
                  <a:spLocks noChangeArrowheads="1"/>
                </p:cNvSpPr>
                <p:nvPr/>
              </p:nvSpPr>
              <p:spPr bwMode="auto">
                <a:xfrm>
                  <a:off x="28" y="5840"/>
                  <a:ext cx="704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136525" algn="l"/>
                      <a:tab pos="173038" algn="l"/>
                      <a:tab pos="215900" algn="l"/>
                    </a:tabLst>
                  </a:pP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15.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cs typeface="Times New Roman" pitchFamily="18" charset="0"/>
                    </a:rPr>
                    <a:t>  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Tederheid</a:t>
                  </a:r>
                  <a:endParaRPr lang="en-US" sz="1200" b="1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136525" algn="l"/>
                      <a:tab pos="173038" algn="l"/>
                      <a:tab pos="215900" algn="l"/>
                    </a:tabLst>
                  </a:pPr>
                  <a:endParaRPr lang="en-US" sz="1200" b="1">
                    <a:solidFill>
                      <a:srgbClr val="0000FF"/>
                    </a:solidFill>
                    <a:latin typeface="Arial" charset="0"/>
                  </a:endParaRPr>
                </a:p>
              </p:txBody>
            </p:sp>
            <p:sp>
              <p:nvSpPr>
                <p:cNvPr id="13497" name="Rectangle 570"/>
                <p:cNvSpPr>
                  <a:spLocks noChangeArrowheads="1"/>
                </p:cNvSpPr>
                <p:nvPr/>
              </p:nvSpPr>
              <p:spPr bwMode="auto">
                <a:xfrm>
                  <a:off x="0" y="5840"/>
                  <a:ext cx="760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 b="1"/>
                </a:p>
              </p:txBody>
            </p:sp>
          </p:grpSp>
          <p:grpSp>
            <p:nvGrpSpPr>
              <p:cNvPr id="21" name="Group 573"/>
              <p:cNvGrpSpPr>
                <a:grpSpLocks/>
              </p:cNvGrpSpPr>
              <p:nvPr/>
            </p:nvGrpSpPr>
            <p:grpSpPr bwMode="auto">
              <a:xfrm>
                <a:off x="0" y="6205"/>
                <a:ext cx="760" cy="365"/>
                <a:chOff x="0" y="6205"/>
                <a:chExt cx="760" cy="365"/>
              </a:xfrm>
            </p:grpSpPr>
            <p:sp>
              <p:nvSpPr>
                <p:cNvPr id="13494" name="Rectangle 532"/>
                <p:cNvSpPr>
                  <a:spLocks noChangeArrowheads="1"/>
                </p:cNvSpPr>
                <p:nvPr/>
              </p:nvSpPr>
              <p:spPr bwMode="auto">
                <a:xfrm>
                  <a:off x="28" y="6205"/>
                  <a:ext cx="704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136525" algn="l"/>
                      <a:tab pos="173038" algn="l"/>
                      <a:tab pos="215900" algn="l"/>
                    </a:tabLst>
                  </a:pP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16.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cs typeface="Times New Roman" pitchFamily="18" charset="0"/>
                    </a:rPr>
                    <a:t>  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Veiligheid</a:t>
                  </a:r>
                  <a:endParaRPr lang="en-US" sz="1200" b="1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136525" algn="l"/>
                      <a:tab pos="173038" algn="l"/>
                      <a:tab pos="215900" algn="l"/>
                    </a:tabLst>
                  </a:pPr>
                  <a:endParaRPr lang="en-US" sz="1200" b="1">
                    <a:solidFill>
                      <a:srgbClr val="0000FF"/>
                    </a:solidFill>
                    <a:latin typeface="Arial" charset="0"/>
                  </a:endParaRPr>
                </a:p>
              </p:txBody>
            </p:sp>
            <p:sp>
              <p:nvSpPr>
                <p:cNvPr id="13495" name="Rectangle 572"/>
                <p:cNvSpPr>
                  <a:spLocks noChangeArrowheads="1"/>
                </p:cNvSpPr>
                <p:nvPr/>
              </p:nvSpPr>
              <p:spPr bwMode="auto">
                <a:xfrm>
                  <a:off x="0" y="6205"/>
                  <a:ext cx="760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 b="1"/>
                </a:p>
              </p:txBody>
            </p:sp>
          </p:grpSp>
          <p:grpSp>
            <p:nvGrpSpPr>
              <p:cNvPr id="22" name="Group 575"/>
              <p:cNvGrpSpPr>
                <a:grpSpLocks/>
              </p:cNvGrpSpPr>
              <p:nvPr/>
            </p:nvGrpSpPr>
            <p:grpSpPr bwMode="auto">
              <a:xfrm>
                <a:off x="0" y="6570"/>
                <a:ext cx="760" cy="365"/>
                <a:chOff x="0" y="6570"/>
                <a:chExt cx="760" cy="365"/>
              </a:xfrm>
            </p:grpSpPr>
            <p:sp>
              <p:nvSpPr>
                <p:cNvPr id="13492" name="Rectangle 533"/>
                <p:cNvSpPr>
                  <a:spLocks noChangeArrowheads="1"/>
                </p:cNvSpPr>
                <p:nvPr/>
              </p:nvSpPr>
              <p:spPr bwMode="auto">
                <a:xfrm>
                  <a:off x="28" y="6570"/>
                  <a:ext cx="704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136525" algn="l"/>
                      <a:tab pos="173038" algn="l"/>
                      <a:tab pos="215900" algn="l"/>
                    </a:tabLst>
                  </a:pP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17.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cs typeface="Times New Roman" pitchFamily="18" charset="0"/>
                    </a:rPr>
                    <a:t>  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Verbinding</a:t>
                  </a:r>
                  <a:endParaRPr lang="en-US" sz="1200" b="1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136525" algn="l"/>
                      <a:tab pos="173038" algn="l"/>
                      <a:tab pos="215900" algn="l"/>
                    </a:tabLst>
                  </a:pPr>
                  <a:endParaRPr lang="en-US" sz="1200" b="1">
                    <a:solidFill>
                      <a:srgbClr val="0000FF"/>
                    </a:solidFill>
                    <a:latin typeface="Arial" charset="0"/>
                  </a:endParaRPr>
                </a:p>
              </p:txBody>
            </p:sp>
            <p:sp>
              <p:nvSpPr>
                <p:cNvPr id="13493" name="Rectangle 574"/>
                <p:cNvSpPr>
                  <a:spLocks noChangeArrowheads="1"/>
                </p:cNvSpPr>
                <p:nvPr/>
              </p:nvSpPr>
              <p:spPr bwMode="auto">
                <a:xfrm>
                  <a:off x="0" y="6570"/>
                  <a:ext cx="760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 b="1"/>
                </a:p>
              </p:txBody>
            </p:sp>
          </p:grpSp>
          <p:grpSp>
            <p:nvGrpSpPr>
              <p:cNvPr id="23" name="Group 577"/>
              <p:cNvGrpSpPr>
                <a:grpSpLocks/>
              </p:cNvGrpSpPr>
              <p:nvPr/>
            </p:nvGrpSpPr>
            <p:grpSpPr bwMode="auto">
              <a:xfrm>
                <a:off x="0" y="6935"/>
                <a:ext cx="760" cy="365"/>
                <a:chOff x="0" y="6935"/>
                <a:chExt cx="760" cy="365"/>
              </a:xfrm>
            </p:grpSpPr>
            <p:sp>
              <p:nvSpPr>
                <p:cNvPr id="13490" name="Rectangle 534"/>
                <p:cNvSpPr>
                  <a:spLocks noChangeArrowheads="1"/>
                </p:cNvSpPr>
                <p:nvPr/>
              </p:nvSpPr>
              <p:spPr bwMode="auto">
                <a:xfrm>
                  <a:off x="28" y="6935"/>
                  <a:ext cx="704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136525" algn="l"/>
                      <a:tab pos="173038" algn="l"/>
                      <a:tab pos="215900" algn="l"/>
                    </a:tabLst>
                  </a:pP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18.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cs typeface="Times New Roman" pitchFamily="18" charset="0"/>
                    </a:rPr>
                    <a:t>  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Vertrouwen</a:t>
                  </a:r>
                  <a:endParaRPr lang="en-US" sz="1200" b="1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136525" algn="l"/>
                      <a:tab pos="173038" algn="l"/>
                      <a:tab pos="215900" algn="l"/>
                    </a:tabLst>
                  </a:pPr>
                  <a:endParaRPr lang="en-US" sz="1200" b="1">
                    <a:solidFill>
                      <a:srgbClr val="0000FF"/>
                    </a:solidFill>
                    <a:latin typeface="Arial" charset="0"/>
                  </a:endParaRPr>
                </a:p>
              </p:txBody>
            </p:sp>
            <p:sp>
              <p:nvSpPr>
                <p:cNvPr id="13491" name="Rectangle 576"/>
                <p:cNvSpPr>
                  <a:spLocks noChangeArrowheads="1"/>
                </p:cNvSpPr>
                <p:nvPr/>
              </p:nvSpPr>
              <p:spPr bwMode="auto">
                <a:xfrm>
                  <a:off x="0" y="6935"/>
                  <a:ext cx="760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 b="1"/>
                </a:p>
              </p:txBody>
            </p:sp>
          </p:grpSp>
          <p:grpSp>
            <p:nvGrpSpPr>
              <p:cNvPr id="24" name="Group 579"/>
              <p:cNvGrpSpPr>
                <a:grpSpLocks/>
              </p:cNvGrpSpPr>
              <p:nvPr/>
            </p:nvGrpSpPr>
            <p:grpSpPr bwMode="auto">
              <a:xfrm>
                <a:off x="0" y="7300"/>
                <a:ext cx="760" cy="365"/>
                <a:chOff x="0" y="7300"/>
                <a:chExt cx="760" cy="365"/>
              </a:xfrm>
            </p:grpSpPr>
            <p:sp>
              <p:nvSpPr>
                <p:cNvPr id="13488" name="Rectangle 535"/>
                <p:cNvSpPr>
                  <a:spLocks noChangeArrowheads="1"/>
                </p:cNvSpPr>
                <p:nvPr/>
              </p:nvSpPr>
              <p:spPr bwMode="auto">
                <a:xfrm>
                  <a:off x="28" y="7300"/>
                  <a:ext cx="704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136525" algn="l"/>
                      <a:tab pos="173038" algn="l"/>
                      <a:tab pos="215900" algn="l"/>
                    </a:tabLst>
                  </a:pP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19.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cs typeface="Times New Roman" pitchFamily="18" charset="0"/>
                    </a:rPr>
                    <a:t>  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Warmte</a:t>
                  </a:r>
                  <a:endParaRPr lang="en-US" sz="1200" b="1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136525" algn="l"/>
                      <a:tab pos="173038" algn="l"/>
                      <a:tab pos="215900" algn="l"/>
                    </a:tabLst>
                  </a:pPr>
                  <a:endParaRPr lang="en-US" sz="1200" b="1">
                    <a:solidFill>
                      <a:srgbClr val="0000FF"/>
                    </a:solidFill>
                    <a:latin typeface="Arial" charset="0"/>
                  </a:endParaRPr>
                </a:p>
              </p:txBody>
            </p:sp>
            <p:sp>
              <p:nvSpPr>
                <p:cNvPr id="13489" name="Rectangle 578"/>
                <p:cNvSpPr>
                  <a:spLocks noChangeArrowheads="1"/>
                </p:cNvSpPr>
                <p:nvPr/>
              </p:nvSpPr>
              <p:spPr bwMode="auto">
                <a:xfrm>
                  <a:off x="0" y="7300"/>
                  <a:ext cx="760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 b="1"/>
                </a:p>
              </p:txBody>
            </p:sp>
          </p:grpSp>
          <p:grpSp>
            <p:nvGrpSpPr>
              <p:cNvPr id="25" name="Group 581"/>
              <p:cNvGrpSpPr>
                <a:grpSpLocks/>
              </p:cNvGrpSpPr>
              <p:nvPr/>
            </p:nvGrpSpPr>
            <p:grpSpPr bwMode="auto">
              <a:xfrm>
                <a:off x="0" y="7665"/>
                <a:ext cx="760" cy="365"/>
                <a:chOff x="0" y="7665"/>
                <a:chExt cx="760" cy="365"/>
              </a:xfrm>
            </p:grpSpPr>
            <p:sp>
              <p:nvSpPr>
                <p:cNvPr id="13486" name="Rectangle 536"/>
                <p:cNvSpPr>
                  <a:spLocks noChangeArrowheads="1"/>
                </p:cNvSpPr>
                <p:nvPr/>
              </p:nvSpPr>
              <p:spPr bwMode="auto">
                <a:xfrm>
                  <a:off x="28" y="7665"/>
                  <a:ext cx="704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136525" algn="l"/>
                      <a:tab pos="173038" algn="l"/>
                      <a:tab pos="215900" algn="l"/>
                    </a:tabLst>
                  </a:pP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20.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cs typeface="Times New Roman" pitchFamily="18" charset="0"/>
                    </a:rPr>
                    <a:t>  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Zekerheid</a:t>
                  </a:r>
                  <a:endParaRPr lang="en-US" sz="1200" b="1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136525" algn="l"/>
                      <a:tab pos="173038" algn="l"/>
                      <a:tab pos="215900" algn="l"/>
                    </a:tabLst>
                  </a:pPr>
                  <a:endParaRPr lang="en-US" sz="1200" b="1">
                    <a:solidFill>
                      <a:srgbClr val="0000FF"/>
                    </a:solidFill>
                    <a:latin typeface="Arial" charset="0"/>
                  </a:endParaRPr>
                </a:p>
              </p:txBody>
            </p:sp>
            <p:sp>
              <p:nvSpPr>
                <p:cNvPr id="13487" name="Rectangle 580"/>
                <p:cNvSpPr>
                  <a:spLocks noChangeArrowheads="1"/>
                </p:cNvSpPr>
                <p:nvPr/>
              </p:nvSpPr>
              <p:spPr bwMode="auto">
                <a:xfrm>
                  <a:off x="0" y="7665"/>
                  <a:ext cx="760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 b="1"/>
                </a:p>
              </p:txBody>
            </p:sp>
          </p:grpSp>
          <p:grpSp>
            <p:nvGrpSpPr>
              <p:cNvPr id="26" name="Group 583"/>
              <p:cNvGrpSpPr>
                <a:grpSpLocks/>
              </p:cNvGrpSpPr>
              <p:nvPr/>
            </p:nvGrpSpPr>
            <p:grpSpPr bwMode="auto">
              <a:xfrm>
                <a:off x="0" y="8030"/>
                <a:ext cx="760" cy="365"/>
                <a:chOff x="0" y="8030"/>
                <a:chExt cx="760" cy="365"/>
              </a:xfrm>
            </p:grpSpPr>
            <p:sp>
              <p:nvSpPr>
                <p:cNvPr id="13484" name="Rectangle 537"/>
                <p:cNvSpPr>
                  <a:spLocks noChangeArrowheads="1"/>
                </p:cNvSpPr>
                <p:nvPr/>
              </p:nvSpPr>
              <p:spPr bwMode="auto">
                <a:xfrm>
                  <a:off x="28" y="8030"/>
                  <a:ext cx="704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136525" algn="l"/>
                      <a:tab pos="173038" algn="l"/>
                      <a:tab pos="215900" algn="l"/>
                    </a:tabLst>
                  </a:pP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21.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cs typeface="Times New Roman" pitchFamily="18" charset="0"/>
                    </a:rPr>
                    <a:t>  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Zorg</a:t>
                  </a:r>
                  <a:endParaRPr lang="en-US" sz="1200" b="1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136525" algn="l"/>
                      <a:tab pos="173038" algn="l"/>
                      <a:tab pos="215900" algn="l"/>
                    </a:tabLst>
                  </a:pPr>
                  <a:endParaRPr lang="en-US" sz="1200" b="1">
                    <a:solidFill>
                      <a:srgbClr val="0000FF"/>
                    </a:solidFill>
                    <a:latin typeface="Arial" charset="0"/>
                  </a:endParaRPr>
                </a:p>
              </p:txBody>
            </p:sp>
            <p:sp>
              <p:nvSpPr>
                <p:cNvPr id="13485" name="Rectangle 582"/>
                <p:cNvSpPr>
                  <a:spLocks noChangeArrowheads="1"/>
                </p:cNvSpPr>
                <p:nvPr/>
              </p:nvSpPr>
              <p:spPr bwMode="auto">
                <a:xfrm>
                  <a:off x="0" y="8030"/>
                  <a:ext cx="760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 b="1"/>
                </a:p>
              </p:txBody>
            </p:sp>
          </p:grpSp>
        </p:grpSp>
        <p:sp>
          <p:nvSpPr>
            <p:cNvPr id="13460" name="Rectangle 585"/>
            <p:cNvSpPr>
              <a:spLocks noChangeArrowheads="1"/>
            </p:cNvSpPr>
            <p:nvPr/>
          </p:nvSpPr>
          <p:spPr bwMode="auto">
            <a:xfrm>
              <a:off x="-3" y="-3"/>
              <a:ext cx="766" cy="8401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l-NL" b="1">
                <a:solidFill>
                  <a:srgbClr val="0000FF"/>
                </a:solidFill>
              </a:endParaRPr>
            </a:p>
          </p:txBody>
        </p:sp>
      </p:grpSp>
      <p:grpSp>
        <p:nvGrpSpPr>
          <p:cNvPr id="27" name="Group 799"/>
          <p:cNvGrpSpPr>
            <a:grpSpLocks/>
          </p:cNvGrpSpPr>
          <p:nvPr/>
        </p:nvGrpSpPr>
        <p:grpSpPr bwMode="auto">
          <a:xfrm>
            <a:off x="2438400" y="1125538"/>
            <a:ext cx="2168525" cy="5122862"/>
            <a:chOff x="-3" y="-3"/>
            <a:chExt cx="1366" cy="8818"/>
          </a:xfrm>
        </p:grpSpPr>
        <p:grpSp>
          <p:nvGrpSpPr>
            <p:cNvPr id="28" name="Group 797"/>
            <p:cNvGrpSpPr>
              <a:grpSpLocks/>
            </p:cNvGrpSpPr>
            <p:nvPr/>
          </p:nvGrpSpPr>
          <p:grpSpPr bwMode="auto">
            <a:xfrm>
              <a:off x="0" y="0"/>
              <a:ext cx="1360" cy="8812"/>
              <a:chOff x="0" y="0"/>
              <a:chExt cx="1360" cy="8812"/>
            </a:xfrm>
          </p:grpSpPr>
          <p:grpSp>
            <p:nvGrpSpPr>
              <p:cNvPr id="29" name="Group 754"/>
              <p:cNvGrpSpPr>
                <a:grpSpLocks/>
              </p:cNvGrpSpPr>
              <p:nvPr/>
            </p:nvGrpSpPr>
            <p:grpSpPr bwMode="auto">
              <a:xfrm>
                <a:off x="0" y="0"/>
                <a:ext cx="1360" cy="403"/>
                <a:chOff x="0" y="0"/>
                <a:chExt cx="1360" cy="403"/>
              </a:xfrm>
            </p:grpSpPr>
            <p:sp>
              <p:nvSpPr>
                <p:cNvPr id="11409" name="Rectangle 731"/>
                <p:cNvSpPr>
                  <a:spLocks noChangeArrowheads="1"/>
                </p:cNvSpPr>
                <p:nvPr/>
              </p:nvSpPr>
              <p:spPr bwMode="auto">
                <a:xfrm>
                  <a:off x="28" y="0"/>
                  <a:ext cx="1304" cy="40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495300" algn="l"/>
                    </a:tabLst>
                    <a:defRPr/>
                  </a:pPr>
                  <a:r>
                    <a:rPr lang="nl-NL" sz="1400" b="1" i="1" dirty="0">
                      <a:solidFill>
                        <a:schemeClr val="accent6"/>
                      </a:solidFill>
                      <a:latin typeface="Arial" charset="0"/>
                      <a:ea typeface="MS Mincho" pitchFamily="49" charset="-128"/>
                    </a:rPr>
                    <a:t>Fysiek</a:t>
                  </a:r>
                  <a:endParaRPr lang="en-US" sz="1100" b="1" dirty="0">
                    <a:solidFill>
                      <a:schemeClr val="accent6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215900" algn="l"/>
                      <a:tab pos="495300" algn="l"/>
                    </a:tabLst>
                    <a:defRPr/>
                  </a:pPr>
                  <a:endParaRPr lang="en-US" b="1" dirty="0"/>
                </a:p>
              </p:txBody>
            </p:sp>
            <p:sp>
              <p:nvSpPr>
                <p:cNvPr id="13458" name="Rectangle 753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36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 b="1"/>
                </a:p>
              </p:txBody>
            </p:sp>
          </p:grpSp>
          <p:grpSp>
            <p:nvGrpSpPr>
              <p:cNvPr id="30" name="Group 756"/>
              <p:cNvGrpSpPr>
                <a:grpSpLocks/>
              </p:cNvGrpSpPr>
              <p:nvPr/>
            </p:nvGrpSpPr>
            <p:grpSpPr bwMode="auto">
              <a:xfrm>
                <a:off x="0" y="403"/>
                <a:ext cx="1360" cy="460"/>
                <a:chOff x="0" y="403"/>
                <a:chExt cx="1360" cy="460"/>
              </a:xfrm>
            </p:grpSpPr>
            <p:sp>
              <p:nvSpPr>
                <p:cNvPr id="13455" name="Rectangle 732"/>
                <p:cNvSpPr>
                  <a:spLocks noChangeArrowheads="1"/>
                </p:cNvSpPr>
                <p:nvPr/>
              </p:nvSpPr>
              <p:spPr bwMode="auto">
                <a:xfrm>
                  <a:off x="28" y="460"/>
                  <a:ext cx="1304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495300" algn="l"/>
                    </a:tabLst>
                  </a:pP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22.</a:t>
                  </a:r>
                  <a:r>
                    <a:rPr lang="nl-NL" sz="700" b="1">
                      <a:solidFill>
                        <a:srgbClr val="0000FF"/>
                      </a:solidFill>
                      <a:cs typeface="Times New Roman" pitchFamily="18" charset="0"/>
                    </a:rPr>
                    <a:t>        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Aanraking</a:t>
                  </a:r>
                  <a:endParaRPr lang="en-US" sz="1100" b="1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215900" algn="l"/>
                      <a:tab pos="495300" algn="l"/>
                    </a:tabLst>
                  </a:pPr>
                  <a:endParaRPr lang="en-US" b="1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3456" name="Rectangle 755"/>
                <p:cNvSpPr>
                  <a:spLocks noChangeArrowheads="1"/>
                </p:cNvSpPr>
                <p:nvPr/>
              </p:nvSpPr>
              <p:spPr bwMode="auto">
                <a:xfrm>
                  <a:off x="0" y="403"/>
                  <a:ext cx="136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 b="1"/>
                </a:p>
              </p:txBody>
            </p:sp>
          </p:grpSp>
          <p:grpSp>
            <p:nvGrpSpPr>
              <p:cNvPr id="31" name="Group 758"/>
              <p:cNvGrpSpPr>
                <a:grpSpLocks/>
              </p:cNvGrpSpPr>
              <p:nvPr/>
            </p:nvGrpSpPr>
            <p:grpSpPr bwMode="auto">
              <a:xfrm>
                <a:off x="0" y="806"/>
                <a:ext cx="1360" cy="460"/>
                <a:chOff x="0" y="806"/>
                <a:chExt cx="1360" cy="460"/>
              </a:xfrm>
            </p:grpSpPr>
            <p:sp>
              <p:nvSpPr>
                <p:cNvPr id="13453" name="Rectangle 733"/>
                <p:cNvSpPr>
                  <a:spLocks noChangeArrowheads="1"/>
                </p:cNvSpPr>
                <p:nvPr/>
              </p:nvSpPr>
              <p:spPr bwMode="auto">
                <a:xfrm>
                  <a:off x="28" y="863"/>
                  <a:ext cx="1304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495300" algn="l"/>
                    </a:tabLst>
                  </a:pP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23.</a:t>
                  </a:r>
                  <a:r>
                    <a:rPr lang="nl-NL" sz="700" b="1">
                      <a:solidFill>
                        <a:srgbClr val="0000FF"/>
                      </a:solidFill>
                      <a:cs typeface="Times New Roman" pitchFamily="18" charset="0"/>
                    </a:rPr>
                    <a:t>        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Bescherming</a:t>
                  </a:r>
                  <a:endParaRPr lang="en-US" sz="1100" b="1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215900" algn="l"/>
                      <a:tab pos="495300" algn="l"/>
                    </a:tabLst>
                  </a:pPr>
                  <a:endParaRPr lang="en-US" b="1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3454" name="Rectangle 757"/>
                <p:cNvSpPr>
                  <a:spLocks noChangeArrowheads="1"/>
                </p:cNvSpPr>
                <p:nvPr/>
              </p:nvSpPr>
              <p:spPr bwMode="auto">
                <a:xfrm>
                  <a:off x="0" y="806"/>
                  <a:ext cx="136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 b="1"/>
                </a:p>
              </p:txBody>
            </p:sp>
          </p:grpSp>
          <p:grpSp>
            <p:nvGrpSpPr>
              <p:cNvPr id="13312" name="Group 760"/>
              <p:cNvGrpSpPr>
                <a:grpSpLocks/>
              </p:cNvGrpSpPr>
              <p:nvPr/>
            </p:nvGrpSpPr>
            <p:grpSpPr bwMode="auto">
              <a:xfrm>
                <a:off x="0" y="1209"/>
                <a:ext cx="1360" cy="460"/>
                <a:chOff x="0" y="1209"/>
                <a:chExt cx="1360" cy="460"/>
              </a:xfrm>
            </p:grpSpPr>
            <p:sp>
              <p:nvSpPr>
                <p:cNvPr id="13451" name="Rectangle 734"/>
                <p:cNvSpPr>
                  <a:spLocks noChangeArrowheads="1"/>
                </p:cNvSpPr>
                <p:nvPr/>
              </p:nvSpPr>
              <p:spPr bwMode="auto">
                <a:xfrm>
                  <a:off x="28" y="1266"/>
                  <a:ext cx="1304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495300" algn="l"/>
                    </a:tabLst>
                  </a:pP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24.</a:t>
                  </a:r>
                  <a:r>
                    <a:rPr lang="nl-NL" sz="700" b="1">
                      <a:solidFill>
                        <a:srgbClr val="0000FF"/>
                      </a:solidFill>
                      <a:cs typeface="Times New Roman" pitchFamily="18" charset="0"/>
                    </a:rPr>
                    <a:t>        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Beschutting</a:t>
                  </a:r>
                  <a:endParaRPr lang="en-US" sz="1100" b="1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215900" algn="l"/>
                      <a:tab pos="495300" algn="l"/>
                    </a:tabLst>
                  </a:pPr>
                  <a:endParaRPr lang="en-US" b="1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3452" name="Rectangle 759"/>
                <p:cNvSpPr>
                  <a:spLocks noChangeArrowheads="1"/>
                </p:cNvSpPr>
                <p:nvPr/>
              </p:nvSpPr>
              <p:spPr bwMode="auto">
                <a:xfrm>
                  <a:off x="0" y="1209"/>
                  <a:ext cx="136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 b="1"/>
                </a:p>
              </p:txBody>
            </p:sp>
          </p:grpSp>
          <p:grpSp>
            <p:nvGrpSpPr>
              <p:cNvPr id="13313" name="Group 762"/>
              <p:cNvGrpSpPr>
                <a:grpSpLocks/>
              </p:cNvGrpSpPr>
              <p:nvPr/>
            </p:nvGrpSpPr>
            <p:grpSpPr bwMode="auto">
              <a:xfrm>
                <a:off x="0" y="1612"/>
                <a:ext cx="1360" cy="460"/>
                <a:chOff x="0" y="1612"/>
                <a:chExt cx="1360" cy="460"/>
              </a:xfrm>
            </p:grpSpPr>
            <p:sp>
              <p:nvSpPr>
                <p:cNvPr id="13449" name="Rectangle 735"/>
                <p:cNvSpPr>
                  <a:spLocks noChangeArrowheads="1"/>
                </p:cNvSpPr>
                <p:nvPr/>
              </p:nvSpPr>
              <p:spPr bwMode="auto">
                <a:xfrm>
                  <a:off x="28" y="1669"/>
                  <a:ext cx="1304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495300" algn="l"/>
                    </a:tabLst>
                  </a:pP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25.</a:t>
                  </a:r>
                  <a:r>
                    <a:rPr lang="nl-NL" sz="700" b="1">
                      <a:solidFill>
                        <a:srgbClr val="0000FF"/>
                      </a:solidFill>
                      <a:cs typeface="Times New Roman" pitchFamily="18" charset="0"/>
                    </a:rPr>
                    <a:t>        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Beweging</a:t>
                  </a:r>
                  <a:endParaRPr lang="en-US" sz="1100" b="1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215900" algn="l"/>
                      <a:tab pos="495300" algn="l"/>
                    </a:tabLst>
                  </a:pPr>
                  <a:endParaRPr lang="en-US" b="1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3450" name="Rectangle 761"/>
                <p:cNvSpPr>
                  <a:spLocks noChangeArrowheads="1"/>
                </p:cNvSpPr>
                <p:nvPr/>
              </p:nvSpPr>
              <p:spPr bwMode="auto">
                <a:xfrm>
                  <a:off x="0" y="1612"/>
                  <a:ext cx="136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 b="1"/>
                </a:p>
              </p:txBody>
            </p:sp>
          </p:grpSp>
          <p:grpSp>
            <p:nvGrpSpPr>
              <p:cNvPr id="13314" name="Group 764"/>
              <p:cNvGrpSpPr>
                <a:grpSpLocks/>
              </p:cNvGrpSpPr>
              <p:nvPr/>
            </p:nvGrpSpPr>
            <p:grpSpPr bwMode="auto">
              <a:xfrm>
                <a:off x="0" y="2015"/>
                <a:ext cx="1360" cy="460"/>
                <a:chOff x="0" y="2015"/>
                <a:chExt cx="1360" cy="460"/>
              </a:xfrm>
            </p:grpSpPr>
            <p:sp>
              <p:nvSpPr>
                <p:cNvPr id="13447" name="Rectangle 736"/>
                <p:cNvSpPr>
                  <a:spLocks noChangeArrowheads="1"/>
                </p:cNvSpPr>
                <p:nvPr/>
              </p:nvSpPr>
              <p:spPr bwMode="auto">
                <a:xfrm>
                  <a:off x="28" y="2072"/>
                  <a:ext cx="1304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495300" algn="l"/>
                    </a:tabLst>
                  </a:pP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26.</a:t>
                  </a:r>
                  <a:r>
                    <a:rPr lang="nl-NL" sz="700" b="1">
                      <a:solidFill>
                        <a:srgbClr val="0000FF"/>
                      </a:solidFill>
                      <a:cs typeface="Times New Roman" pitchFamily="18" charset="0"/>
                    </a:rPr>
                    <a:t>        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Licht</a:t>
                  </a:r>
                  <a:endParaRPr lang="en-US" sz="1100" b="1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215900" algn="l"/>
                      <a:tab pos="495300" algn="l"/>
                    </a:tabLst>
                  </a:pPr>
                  <a:endParaRPr lang="en-US" b="1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3448" name="Rectangle 763"/>
                <p:cNvSpPr>
                  <a:spLocks noChangeArrowheads="1"/>
                </p:cNvSpPr>
                <p:nvPr/>
              </p:nvSpPr>
              <p:spPr bwMode="auto">
                <a:xfrm>
                  <a:off x="0" y="2015"/>
                  <a:ext cx="136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 b="1"/>
                </a:p>
              </p:txBody>
            </p:sp>
          </p:grpSp>
          <p:grpSp>
            <p:nvGrpSpPr>
              <p:cNvPr id="13315" name="Group 766"/>
              <p:cNvGrpSpPr>
                <a:grpSpLocks/>
              </p:cNvGrpSpPr>
              <p:nvPr/>
            </p:nvGrpSpPr>
            <p:grpSpPr bwMode="auto">
              <a:xfrm>
                <a:off x="0" y="2418"/>
                <a:ext cx="1360" cy="460"/>
                <a:chOff x="0" y="2418"/>
                <a:chExt cx="1360" cy="460"/>
              </a:xfrm>
            </p:grpSpPr>
            <p:sp>
              <p:nvSpPr>
                <p:cNvPr id="13445" name="Rectangle 737"/>
                <p:cNvSpPr>
                  <a:spLocks noChangeArrowheads="1"/>
                </p:cNvSpPr>
                <p:nvPr/>
              </p:nvSpPr>
              <p:spPr bwMode="auto">
                <a:xfrm>
                  <a:off x="28" y="2475"/>
                  <a:ext cx="1304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495300" algn="l"/>
                    </a:tabLst>
                  </a:pP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27.</a:t>
                  </a:r>
                  <a:r>
                    <a:rPr lang="nl-NL" sz="700" b="1">
                      <a:solidFill>
                        <a:srgbClr val="0000FF"/>
                      </a:solidFill>
                      <a:cs typeface="Times New Roman" pitchFamily="18" charset="0"/>
                    </a:rPr>
                    <a:t>        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Lucht</a:t>
                  </a:r>
                  <a:endParaRPr lang="en-US" sz="1100" b="1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215900" algn="l"/>
                      <a:tab pos="495300" algn="l"/>
                    </a:tabLst>
                  </a:pPr>
                  <a:endParaRPr lang="en-US" b="1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3446" name="Rectangle 765"/>
                <p:cNvSpPr>
                  <a:spLocks noChangeArrowheads="1"/>
                </p:cNvSpPr>
                <p:nvPr/>
              </p:nvSpPr>
              <p:spPr bwMode="auto">
                <a:xfrm>
                  <a:off x="0" y="2418"/>
                  <a:ext cx="136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 b="1"/>
                </a:p>
              </p:txBody>
            </p:sp>
          </p:grpSp>
          <p:grpSp>
            <p:nvGrpSpPr>
              <p:cNvPr id="13316" name="Group 768"/>
              <p:cNvGrpSpPr>
                <a:grpSpLocks/>
              </p:cNvGrpSpPr>
              <p:nvPr/>
            </p:nvGrpSpPr>
            <p:grpSpPr bwMode="auto">
              <a:xfrm>
                <a:off x="0" y="2821"/>
                <a:ext cx="1360" cy="403"/>
                <a:chOff x="0" y="2821"/>
                <a:chExt cx="1360" cy="403"/>
              </a:xfrm>
            </p:grpSpPr>
            <p:sp>
              <p:nvSpPr>
                <p:cNvPr id="13443" name="Rectangle 738"/>
                <p:cNvSpPr>
                  <a:spLocks noChangeArrowheads="1"/>
                </p:cNvSpPr>
                <p:nvPr/>
              </p:nvSpPr>
              <p:spPr bwMode="auto">
                <a:xfrm>
                  <a:off x="28" y="2821"/>
                  <a:ext cx="1304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495300" algn="l"/>
                    </a:tabLst>
                  </a:pP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28.</a:t>
                  </a:r>
                  <a:r>
                    <a:rPr lang="nl-NL" sz="700" b="1">
                      <a:solidFill>
                        <a:srgbClr val="0000FF"/>
                      </a:solidFill>
                      <a:cs typeface="Times New Roman" pitchFamily="18" charset="0"/>
                    </a:rPr>
                    <a:t>        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Ruimte</a:t>
                  </a:r>
                  <a:endParaRPr lang="en-US" sz="1100" b="1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215900" algn="l"/>
                      <a:tab pos="495300" algn="l"/>
                    </a:tabLst>
                  </a:pPr>
                  <a:endParaRPr lang="en-US" b="1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3444" name="Rectangle 767"/>
                <p:cNvSpPr>
                  <a:spLocks noChangeArrowheads="1"/>
                </p:cNvSpPr>
                <p:nvPr/>
              </p:nvSpPr>
              <p:spPr bwMode="auto">
                <a:xfrm>
                  <a:off x="0" y="2821"/>
                  <a:ext cx="136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 b="1"/>
                </a:p>
              </p:txBody>
            </p:sp>
          </p:grpSp>
          <p:grpSp>
            <p:nvGrpSpPr>
              <p:cNvPr id="13317" name="Group 770"/>
              <p:cNvGrpSpPr>
                <a:grpSpLocks/>
              </p:cNvGrpSpPr>
              <p:nvPr/>
            </p:nvGrpSpPr>
            <p:grpSpPr bwMode="auto">
              <a:xfrm>
                <a:off x="0" y="3224"/>
                <a:ext cx="1360" cy="403"/>
                <a:chOff x="0" y="3224"/>
                <a:chExt cx="1360" cy="403"/>
              </a:xfrm>
            </p:grpSpPr>
            <p:sp>
              <p:nvSpPr>
                <p:cNvPr id="13441" name="Rectangle 739"/>
                <p:cNvSpPr>
                  <a:spLocks noChangeArrowheads="1"/>
                </p:cNvSpPr>
                <p:nvPr/>
              </p:nvSpPr>
              <p:spPr bwMode="auto">
                <a:xfrm>
                  <a:off x="28" y="3224"/>
                  <a:ext cx="1304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495300" algn="l"/>
                    </a:tabLst>
                  </a:pP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29.</a:t>
                  </a:r>
                  <a:r>
                    <a:rPr lang="nl-NL" sz="700" b="1">
                      <a:solidFill>
                        <a:srgbClr val="0000FF"/>
                      </a:solidFill>
                      <a:cs typeface="Times New Roman" pitchFamily="18" charset="0"/>
                    </a:rPr>
                    <a:t>        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Rust</a:t>
                  </a:r>
                  <a:endParaRPr lang="en-US" sz="1100" b="1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215900" algn="l"/>
                      <a:tab pos="495300" algn="l"/>
                    </a:tabLst>
                  </a:pPr>
                  <a:endParaRPr lang="en-US" b="1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3442" name="Rectangle 769"/>
                <p:cNvSpPr>
                  <a:spLocks noChangeArrowheads="1"/>
                </p:cNvSpPr>
                <p:nvPr/>
              </p:nvSpPr>
              <p:spPr bwMode="auto">
                <a:xfrm>
                  <a:off x="0" y="3224"/>
                  <a:ext cx="136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 b="1"/>
                </a:p>
              </p:txBody>
            </p:sp>
          </p:grpSp>
          <p:grpSp>
            <p:nvGrpSpPr>
              <p:cNvPr id="13318" name="Group 772"/>
              <p:cNvGrpSpPr>
                <a:grpSpLocks/>
              </p:cNvGrpSpPr>
              <p:nvPr/>
            </p:nvGrpSpPr>
            <p:grpSpPr bwMode="auto">
              <a:xfrm>
                <a:off x="0" y="3627"/>
                <a:ext cx="1360" cy="403"/>
                <a:chOff x="0" y="3627"/>
                <a:chExt cx="1360" cy="403"/>
              </a:xfrm>
            </p:grpSpPr>
            <p:sp>
              <p:nvSpPr>
                <p:cNvPr id="13439" name="Rectangle 740"/>
                <p:cNvSpPr>
                  <a:spLocks noChangeArrowheads="1"/>
                </p:cNvSpPr>
                <p:nvPr/>
              </p:nvSpPr>
              <p:spPr bwMode="auto">
                <a:xfrm>
                  <a:off x="28" y="3627"/>
                  <a:ext cx="1304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495300" algn="l"/>
                    </a:tabLst>
                  </a:pP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30.</a:t>
                  </a:r>
                  <a:r>
                    <a:rPr lang="nl-NL" sz="700" b="1">
                      <a:solidFill>
                        <a:srgbClr val="0000FF"/>
                      </a:solidFill>
                      <a:cs typeface="Times New Roman" pitchFamily="18" charset="0"/>
                    </a:rPr>
                    <a:t>        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Seksuele expressie</a:t>
                  </a:r>
                  <a:endParaRPr lang="en-US" sz="1100" b="1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215900" algn="l"/>
                      <a:tab pos="495300" algn="l"/>
                    </a:tabLst>
                  </a:pPr>
                  <a:endParaRPr lang="en-US" b="1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3440" name="Rectangle 771"/>
                <p:cNvSpPr>
                  <a:spLocks noChangeArrowheads="1"/>
                </p:cNvSpPr>
                <p:nvPr/>
              </p:nvSpPr>
              <p:spPr bwMode="auto">
                <a:xfrm>
                  <a:off x="0" y="3627"/>
                  <a:ext cx="136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 b="1"/>
                </a:p>
              </p:txBody>
            </p:sp>
          </p:grpSp>
          <p:grpSp>
            <p:nvGrpSpPr>
              <p:cNvPr id="13319" name="Group 774"/>
              <p:cNvGrpSpPr>
                <a:grpSpLocks/>
              </p:cNvGrpSpPr>
              <p:nvPr/>
            </p:nvGrpSpPr>
            <p:grpSpPr bwMode="auto">
              <a:xfrm>
                <a:off x="0" y="4030"/>
                <a:ext cx="1360" cy="403"/>
                <a:chOff x="0" y="4030"/>
                <a:chExt cx="1360" cy="403"/>
              </a:xfrm>
            </p:grpSpPr>
            <p:sp>
              <p:nvSpPr>
                <p:cNvPr id="13437" name="Rectangle 741"/>
                <p:cNvSpPr>
                  <a:spLocks noChangeArrowheads="1"/>
                </p:cNvSpPr>
                <p:nvPr/>
              </p:nvSpPr>
              <p:spPr bwMode="auto">
                <a:xfrm>
                  <a:off x="28" y="4030"/>
                  <a:ext cx="1304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495300" algn="l"/>
                    </a:tabLst>
                  </a:pP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31.</a:t>
                  </a:r>
                  <a:r>
                    <a:rPr lang="nl-NL" sz="700" b="1">
                      <a:solidFill>
                        <a:srgbClr val="0000FF"/>
                      </a:solidFill>
                      <a:cs typeface="Times New Roman" pitchFamily="18" charset="0"/>
                    </a:rPr>
                    <a:t>        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Voedsel</a:t>
                  </a:r>
                  <a:endParaRPr lang="en-US" sz="1100" b="1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215900" algn="l"/>
                      <a:tab pos="495300" algn="l"/>
                    </a:tabLst>
                  </a:pPr>
                  <a:endParaRPr lang="en-US" b="1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3438" name="Rectangle 773"/>
                <p:cNvSpPr>
                  <a:spLocks noChangeArrowheads="1"/>
                </p:cNvSpPr>
                <p:nvPr/>
              </p:nvSpPr>
              <p:spPr bwMode="auto">
                <a:xfrm>
                  <a:off x="0" y="4030"/>
                  <a:ext cx="136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 b="1"/>
                </a:p>
              </p:txBody>
            </p:sp>
          </p:grpSp>
          <p:grpSp>
            <p:nvGrpSpPr>
              <p:cNvPr id="13320" name="Group 776"/>
              <p:cNvGrpSpPr>
                <a:grpSpLocks/>
              </p:cNvGrpSpPr>
              <p:nvPr/>
            </p:nvGrpSpPr>
            <p:grpSpPr bwMode="auto">
              <a:xfrm>
                <a:off x="0" y="4433"/>
                <a:ext cx="1360" cy="403"/>
                <a:chOff x="0" y="4433"/>
                <a:chExt cx="1360" cy="403"/>
              </a:xfrm>
            </p:grpSpPr>
            <p:sp>
              <p:nvSpPr>
                <p:cNvPr id="13435" name="Rectangle 742"/>
                <p:cNvSpPr>
                  <a:spLocks noChangeArrowheads="1"/>
                </p:cNvSpPr>
                <p:nvPr/>
              </p:nvSpPr>
              <p:spPr bwMode="auto">
                <a:xfrm>
                  <a:off x="28" y="4433"/>
                  <a:ext cx="1304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495300" algn="l"/>
                    </a:tabLst>
                  </a:pP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32.</a:t>
                  </a:r>
                  <a:r>
                    <a:rPr lang="nl-NL" sz="700" b="1">
                      <a:solidFill>
                        <a:srgbClr val="0000FF"/>
                      </a:solidFill>
                      <a:cs typeface="Times New Roman" pitchFamily="18" charset="0"/>
                    </a:rPr>
                    <a:t>        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Water</a:t>
                  </a:r>
                  <a:endParaRPr lang="en-US" sz="1100" b="1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215900" algn="l"/>
                      <a:tab pos="495300" algn="l"/>
                    </a:tabLst>
                  </a:pPr>
                  <a:endParaRPr lang="en-US" b="1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3436" name="Rectangle 775"/>
                <p:cNvSpPr>
                  <a:spLocks noChangeArrowheads="1"/>
                </p:cNvSpPr>
                <p:nvPr/>
              </p:nvSpPr>
              <p:spPr bwMode="auto">
                <a:xfrm>
                  <a:off x="0" y="4433"/>
                  <a:ext cx="136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 b="1"/>
                </a:p>
              </p:txBody>
            </p:sp>
          </p:grpSp>
          <p:grpSp>
            <p:nvGrpSpPr>
              <p:cNvPr id="13322" name="Group 778"/>
              <p:cNvGrpSpPr>
                <a:grpSpLocks/>
              </p:cNvGrpSpPr>
              <p:nvPr/>
            </p:nvGrpSpPr>
            <p:grpSpPr bwMode="auto">
              <a:xfrm>
                <a:off x="0" y="4706"/>
                <a:ext cx="1360" cy="533"/>
                <a:chOff x="0" y="4706"/>
                <a:chExt cx="1360" cy="533"/>
              </a:xfrm>
            </p:grpSpPr>
            <p:sp>
              <p:nvSpPr>
                <p:cNvPr id="11385" name="Rectangle 743"/>
                <p:cNvSpPr>
                  <a:spLocks noChangeArrowheads="1"/>
                </p:cNvSpPr>
                <p:nvPr/>
              </p:nvSpPr>
              <p:spPr bwMode="auto">
                <a:xfrm>
                  <a:off x="28" y="4705"/>
                  <a:ext cx="1304" cy="4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495300" algn="l"/>
                    </a:tabLst>
                    <a:defRPr/>
                  </a:pPr>
                  <a:r>
                    <a:rPr lang="nl-NL" sz="1600" b="1" i="1" dirty="0">
                      <a:solidFill>
                        <a:schemeClr val="accent6"/>
                      </a:solidFill>
                      <a:latin typeface="Arial" charset="0"/>
                      <a:ea typeface="MS Mincho" pitchFamily="49" charset="-128"/>
                    </a:rPr>
                    <a:t>Spel</a:t>
                  </a:r>
                  <a:endParaRPr lang="en-US" sz="1400" b="1" dirty="0">
                    <a:solidFill>
                      <a:schemeClr val="accent6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215900" algn="l"/>
                      <a:tab pos="495300" algn="l"/>
                    </a:tabLst>
                    <a:defRPr/>
                  </a:pPr>
                  <a:endParaRPr lang="en-US" b="1" dirty="0"/>
                </a:p>
              </p:txBody>
            </p:sp>
            <p:sp>
              <p:nvSpPr>
                <p:cNvPr id="13434" name="Rectangle 777"/>
                <p:cNvSpPr>
                  <a:spLocks noChangeArrowheads="1"/>
                </p:cNvSpPr>
                <p:nvPr/>
              </p:nvSpPr>
              <p:spPr bwMode="auto">
                <a:xfrm>
                  <a:off x="0" y="4836"/>
                  <a:ext cx="136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 b="1"/>
                </a:p>
              </p:txBody>
            </p:sp>
          </p:grpSp>
          <p:grpSp>
            <p:nvGrpSpPr>
              <p:cNvPr id="13323" name="Group 780"/>
              <p:cNvGrpSpPr>
                <a:grpSpLocks/>
              </p:cNvGrpSpPr>
              <p:nvPr/>
            </p:nvGrpSpPr>
            <p:grpSpPr bwMode="auto">
              <a:xfrm>
                <a:off x="0" y="5239"/>
                <a:ext cx="1360" cy="403"/>
                <a:chOff x="0" y="5239"/>
                <a:chExt cx="1360" cy="403"/>
              </a:xfrm>
            </p:grpSpPr>
            <p:sp>
              <p:nvSpPr>
                <p:cNvPr id="13431" name="Rectangle 744"/>
                <p:cNvSpPr>
                  <a:spLocks noChangeArrowheads="1"/>
                </p:cNvSpPr>
                <p:nvPr/>
              </p:nvSpPr>
              <p:spPr bwMode="auto">
                <a:xfrm>
                  <a:off x="28" y="5239"/>
                  <a:ext cx="1304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82550" algn="l"/>
                      <a:tab pos="173038" algn="l"/>
                      <a:tab pos="215900" algn="l"/>
                      <a:tab pos="495300" algn="l"/>
                    </a:tabLst>
                  </a:pP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33.</a:t>
                  </a:r>
                  <a:r>
                    <a:rPr lang="nl-NL" sz="700" b="1">
                      <a:solidFill>
                        <a:srgbClr val="0000FF"/>
                      </a:solidFill>
                      <a:cs typeface="Times New Roman" pitchFamily="18" charset="0"/>
                    </a:rPr>
                    <a:t>        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Humor</a:t>
                  </a:r>
                  <a:endParaRPr lang="en-US" sz="1100" b="1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82550" algn="l"/>
                      <a:tab pos="173038" algn="l"/>
                      <a:tab pos="215900" algn="l"/>
                      <a:tab pos="495300" algn="l"/>
                    </a:tabLst>
                  </a:pPr>
                  <a:endParaRPr lang="en-US" b="1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3432" name="Rectangle 779"/>
                <p:cNvSpPr>
                  <a:spLocks noChangeArrowheads="1"/>
                </p:cNvSpPr>
                <p:nvPr/>
              </p:nvSpPr>
              <p:spPr bwMode="auto">
                <a:xfrm>
                  <a:off x="0" y="5239"/>
                  <a:ext cx="136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 b="1"/>
                </a:p>
              </p:txBody>
            </p:sp>
          </p:grpSp>
          <p:grpSp>
            <p:nvGrpSpPr>
              <p:cNvPr id="13324" name="Group 782"/>
              <p:cNvGrpSpPr>
                <a:grpSpLocks/>
              </p:cNvGrpSpPr>
              <p:nvPr/>
            </p:nvGrpSpPr>
            <p:grpSpPr bwMode="auto">
              <a:xfrm>
                <a:off x="0" y="5642"/>
                <a:ext cx="1360" cy="403"/>
                <a:chOff x="0" y="5642"/>
                <a:chExt cx="1360" cy="403"/>
              </a:xfrm>
            </p:grpSpPr>
            <p:sp>
              <p:nvSpPr>
                <p:cNvPr id="13429" name="Rectangle 745"/>
                <p:cNvSpPr>
                  <a:spLocks noChangeArrowheads="1"/>
                </p:cNvSpPr>
                <p:nvPr/>
              </p:nvSpPr>
              <p:spPr bwMode="auto">
                <a:xfrm>
                  <a:off x="28" y="5642"/>
                  <a:ext cx="1304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82550" algn="l"/>
                      <a:tab pos="173038" algn="l"/>
                      <a:tab pos="215900" algn="l"/>
                      <a:tab pos="495300" algn="l"/>
                    </a:tabLst>
                  </a:pP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34.</a:t>
                  </a:r>
                  <a:r>
                    <a:rPr lang="nl-NL" sz="700" b="1">
                      <a:solidFill>
                        <a:srgbClr val="0000FF"/>
                      </a:solidFill>
                      <a:cs typeface="Times New Roman" pitchFamily="18" charset="0"/>
                    </a:rPr>
                    <a:t>        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Plezier</a:t>
                  </a:r>
                  <a:endParaRPr lang="en-US" sz="1100" b="1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82550" algn="l"/>
                      <a:tab pos="173038" algn="l"/>
                      <a:tab pos="215900" algn="l"/>
                      <a:tab pos="495300" algn="l"/>
                    </a:tabLst>
                  </a:pPr>
                  <a:endParaRPr lang="en-US" b="1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3430" name="Rectangle 781"/>
                <p:cNvSpPr>
                  <a:spLocks noChangeArrowheads="1"/>
                </p:cNvSpPr>
                <p:nvPr/>
              </p:nvSpPr>
              <p:spPr bwMode="auto">
                <a:xfrm>
                  <a:off x="0" y="5642"/>
                  <a:ext cx="136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 b="1"/>
                </a:p>
              </p:txBody>
            </p:sp>
          </p:grpSp>
          <p:grpSp>
            <p:nvGrpSpPr>
              <p:cNvPr id="13325" name="Group 784"/>
              <p:cNvGrpSpPr>
                <a:grpSpLocks/>
              </p:cNvGrpSpPr>
              <p:nvPr/>
            </p:nvGrpSpPr>
            <p:grpSpPr bwMode="auto">
              <a:xfrm>
                <a:off x="0" y="6045"/>
                <a:ext cx="1360" cy="403"/>
                <a:chOff x="0" y="6045"/>
                <a:chExt cx="1360" cy="403"/>
              </a:xfrm>
            </p:grpSpPr>
            <p:sp>
              <p:nvSpPr>
                <p:cNvPr id="13427" name="Rectangle 746"/>
                <p:cNvSpPr>
                  <a:spLocks noChangeArrowheads="1"/>
                </p:cNvSpPr>
                <p:nvPr/>
              </p:nvSpPr>
              <p:spPr bwMode="auto">
                <a:xfrm>
                  <a:off x="28" y="6045"/>
                  <a:ext cx="1304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82550" algn="l"/>
                      <a:tab pos="173038" algn="l"/>
                      <a:tab pos="215900" algn="l"/>
                      <a:tab pos="495300" algn="l"/>
                    </a:tabLst>
                  </a:pP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35.</a:t>
                  </a:r>
                  <a:r>
                    <a:rPr lang="nl-NL" sz="700" b="1">
                      <a:solidFill>
                        <a:srgbClr val="0000FF"/>
                      </a:solidFill>
                      <a:cs typeface="Times New Roman" pitchFamily="18" charset="0"/>
                    </a:rPr>
                    <a:t>        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Spelen</a:t>
                  </a:r>
                  <a:endParaRPr lang="en-US" sz="1100" b="1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82550" algn="l"/>
                      <a:tab pos="173038" algn="l"/>
                      <a:tab pos="215900" algn="l"/>
                      <a:tab pos="495300" algn="l"/>
                    </a:tabLst>
                  </a:pPr>
                  <a:endParaRPr lang="en-US" b="1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3428" name="Rectangle 783"/>
                <p:cNvSpPr>
                  <a:spLocks noChangeArrowheads="1"/>
                </p:cNvSpPr>
                <p:nvPr/>
              </p:nvSpPr>
              <p:spPr bwMode="auto">
                <a:xfrm>
                  <a:off x="0" y="6045"/>
                  <a:ext cx="136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 b="1"/>
                </a:p>
              </p:txBody>
            </p:sp>
          </p:grpSp>
          <p:grpSp>
            <p:nvGrpSpPr>
              <p:cNvPr id="13326" name="Group 786"/>
              <p:cNvGrpSpPr>
                <a:grpSpLocks/>
              </p:cNvGrpSpPr>
              <p:nvPr/>
            </p:nvGrpSpPr>
            <p:grpSpPr bwMode="auto">
              <a:xfrm>
                <a:off x="0" y="6448"/>
                <a:ext cx="1360" cy="394"/>
                <a:chOff x="0" y="6448"/>
                <a:chExt cx="1360" cy="394"/>
              </a:xfrm>
            </p:grpSpPr>
            <p:sp>
              <p:nvSpPr>
                <p:cNvPr id="13425" name="Rectangle 747"/>
                <p:cNvSpPr>
                  <a:spLocks noChangeArrowheads="1"/>
                </p:cNvSpPr>
                <p:nvPr/>
              </p:nvSpPr>
              <p:spPr bwMode="auto">
                <a:xfrm>
                  <a:off x="28" y="6448"/>
                  <a:ext cx="1304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225425" algn="l"/>
                    </a:tabLst>
                  </a:pPr>
                  <a:r>
                    <a:rPr lang="en-US" sz="1100" b="1">
                      <a:latin typeface="Arial" charset="0"/>
                      <a:cs typeface="Arial" charset="0"/>
                    </a:rPr>
                    <a:t> </a:t>
                  </a:r>
                </a:p>
                <a:p>
                  <a:pPr eaLnBrk="0" hangingPunct="0">
                    <a:tabLst>
                      <a:tab pos="215900" algn="l"/>
                      <a:tab pos="225425" algn="l"/>
                    </a:tabLst>
                  </a:pPr>
                  <a:endParaRPr lang="en-US" b="1"/>
                </a:p>
              </p:txBody>
            </p:sp>
            <p:sp>
              <p:nvSpPr>
                <p:cNvPr id="13426" name="Rectangle 785"/>
                <p:cNvSpPr>
                  <a:spLocks noChangeArrowheads="1"/>
                </p:cNvSpPr>
                <p:nvPr/>
              </p:nvSpPr>
              <p:spPr bwMode="auto">
                <a:xfrm>
                  <a:off x="0" y="6448"/>
                  <a:ext cx="1360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 b="1"/>
                </a:p>
              </p:txBody>
            </p:sp>
          </p:grpSp>
          <p:grpSp>
            <p:nvGrpSpPr>
              <p:cNvPr id="13327" name="Group 788"/>
              <p:cNvGrpSpPr>
                <a:grpSpLocks/>
              </p:cNvGrpSpPr>
              <p:nvPr/>
            </p:nvGrpSpPr>
            <p:grpSpPr bwMode="auto">
              <a:xfrm>
                <a:off x="0" y="6842"/>
                <a:ext cx="1360" cy="394"/>
                <a:chOff x="0" y="6842"/>
                <a:chExt cx="1360" cy="394"/>
              </a:xfrm>
            </p:grpSpPr>
            <p:sp>
              <p:nvSpPr>
                <p:cNvPr id="13423" name="Rectangle 748"/>
                <p:cNvSpPr>
                  <a:spLocks noChangeArrowheads="1"/>
                </p:cNvSpPr>
                <p:nvPr/>
              </p:nvSpPr>
              <p:spPr bwMode="auto">
                <a:xfrm>
                  <a:off x="28" y="6842"/>
                  <a:ext cx="1304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136525" algn="l"/>
                      <a:tab pos="215900" algn="l"/>
                      <a:tab pos="225425" algn="l"/>
                    </a:tabLst>
                  </a:pPr>
                  <a:r>
                    <a:rPr lang="en-US" sz="1100" b="1">
                      <a:latin typeface="Arial" charset="0"/>
                      <a:cs typeface="Arial" charset="0"/>
                    </a:rPr>
                    <a:t> </a:t>
                  </a:r>
                </a:p>
                <a:p>
                  <a:pPr eaLnBrk="0" hangingPunct="0">
                    <a:tabLst>
                      <a:tab pos="136525" algn="l"/>
                      <a:tab pos="215900" algn="l"/>
                      <a:tab pos="225425" algn="l"/>
                    </a:tabLst>
                  </a:pPr>
                  <a:endParaRPr lang="en-US" b="1"/>
                </a:p>
              </p:txBody>
            </p:sp>
            <p:sp>
              <p:nvSpPr>
                <p:cNvPr id="13424" name="Rectangle 787"/>
                <p:cNvSpPr>
                  <a:spLocks noChangeArrowheads="1"/>
                </p:cNvSpPr>
                <p:nvPr/>
              </p:nvSpPr>
              <p:spPr bwMode="auto">
                <a:xfrm>
                  <a:off x="0" y="6842"/>
                  <a:ext cx="1360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 b="1"/>
                </a:p>
              </p:txBody>
            </p:sp>
          </p:grpSp>
          <p:grpSp>
            <p:nvGrpSpPr>
              <p:cNvPr id="13328" name="Group 790"/>
              <p:cNvGrpSpPr>
                <a:grpSpLocks/>
              </p:cNvGrpSpPr>
              <p:nvPr/>
            </p:nvGrpSpPr>
            <p:grpSpPr bwMode="auto">
              <a:xfrm>
                <a:off x="0" y="7236"/>
                <a:ext cx="1360" cy="394"/>
                <a:chOff x="0" y="7236"/>
                <a:chExt cx="1360" cy="394"/>
              </a:xfrm>
            </p:grpSpPr>
            <p:sp>
              <p:nvSpPr>
                <p:cNvPr id="13421" name="Rectangle 749"/>
                <p:cNvSpPr>
                  <a:spLocks noChangeArrowheads="1"/>
                </p:cNvSpPr>
                <p:nvPr/>
              </p:nvSpPr>
              <p:spPr bwMode="auto">
                <a:xfrm>
                  <a:off x="28" y="7236"/>
                  <a:ext cx="1304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136525" algn="l"/>
                      <a:tab pos="215900" algn="l"/>
                      <a:tab pos="225425" algn="l"/>
                    </a:tabLst>
                  </a:pPr>
                  <a:r>
                    <a:rPr lang="en-US" sz="1100" b="1">
                      <a:latin typeface="Arial" charset="0"/>
                      <a:cs typeface="Arial" charset="0"/>
                    </a:rPr>
                    <a:t> </a:t>
                  </a:r>
                </a:p>
                <a:p>
                  <a:pPr eaLnBrk="0" hangingPunct="0">
                    <a:tabLst>
                      <a:tab pos="136525" algn="l"/>
                      <a:tab pos="215900" algn="l"/>
                      <a:tab pos="225425" algn="l"/>
                    </a:tabLst>
                  </a:pPr>
                  <a:endParaRPr lang="en-US" b="1"/>
                </a:p>
              </p:txBody>
            </p:sp>
            <p:sp>
              <p:nvSpPr>
                <p:cNvPr id="13422" name="Rectangle 789"/>
                <p:cNvSpPr>
                  <a:spLocks noChangeArrowheads="1"/>
                </p:cNvSpPr>
                <p:nvPr/>
              </p:nvSpPr>
              <p:spPr bwMode="auto">
                <a:xfrm>
                  <a:off x="0" y="7236"/>
                  <a:ext cx="1360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 b="1"/>
                </a:p>
              </p:txBody>
            </p:sp>
          </p:grpSp>
          <p:grpSp>
            <p:nvGrpSpPr>
              <p:cNvPr id="13329" name="Group 792"/>
              <p:cNvGrpSpPr>
                <a:grpSpLocks/>
              </p:cNvGrpSpPr>
              <p:nvPr/>
            </p:nvGrpSpPr>
            <p:grpSpPr bwMode="auto">
              <a:xfrm>
                <a:off x="0" y="7630"/>
                <a:ext cx="1360" cy="394"/>
                <a:chOff x="0" y="7630"/>
                <a:chExt cx="1360" cy="394"/>
              </a:xfrm>
            </p:grpSpPr>
            <p:sp>
              <p:nvSpPr>
                <p:cNvPr id="13419" name="Rectangle 750"/>
                <p:cNvSpPr>
                  <a:spLocks noChangeArrowheads="1"/>
                </p:cNvSpPr>
                <p:nvPr/>
              </p:nvSpPr>
              <p:spPr bwMode="auto">
                <a:xfrm>
                  <a:off x="28" y="7630"/>
                  <a:ext cx="1304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136525" algn="l"/>
                      <a:tab pos="215900" algn="l"/>
                      <a:tab pos="225425" algn="l"/>
                    </a:tabLst>
                  </a:pPr>
                  <a:r>
                    <a:rPr lang="en-US" sz="1100" b="1">
                      <a:latin typeface="Arial" charset="0"/>
                      <a:cs typeface="Arial" charset="0"/>
                    </a:rPr>
                    <a:t> </a:t>
                  </a:r>
                </a:p>
                <a:p>
                  <a:pPr eaLnBrk="0" hangingPunct="0">
                    <a:tabLst>
                      <a:tab pos="136525" algn="l"/>
                      <a:tab pos="215900" algn="l"/>
                      <a:tab pos="225425" algn="l"/>
                    </a:tabLst>
                  </a:pPr>
                  <a:endParaRPr lang="en-US" b="1"/>
                </a:p>
              </p:txBody>
            </p:sp>
            <p:sp>
              <p:nvSpPr>
                <p:cNvPr id="13420" name="Rectangle 791"/>
                <p:cNvSpPr>
                  <a:spLocks noChangeArrowheads="1"/>
                </p:cNvSpPr>
                <p:nvPr/>
              </p:nvSpPr>
              <p:spPr bwMode="auto">
                <a:xfrm>
                  <a:off x="0" y="7630"/>
                  <a:ext cx="1360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 b="1"/>
                </a:p>
              </p:txBody>
            </p:sp>
          </p:grpSp>
          <p:grpSp>
            <p:nvGrpSpPr>
              <p:cNvPr id="13330" name="Group 794"/>
              <p:cNvGrpSpPr>
                <a:grpSpLocks/>
              </p:cNvGrpSpPr>
              <p:nvPr/>
            </p:nvGrpSpPr>
            <p:grpSpPr bwMode="auto">
              <a:xfrm>
                <a:off x="0" y="8024"/>
                <a:ext cx="1360" cy="394"/>
                <a:chOff x="0" y="8024"/>
                <a:chExt cx="1360" cy="394"/>
              </a:xfrm>
            </p:grpSpPr>
            <p:sp>
              <p:nvSpPr>
                <p:cNvPr id="13417" name="Rectangle 751"/>
                <p:cNvSpPr>
                  <a:spLocks noChangeArrowheads="1"/>
                </p:cNvSpPr>
                <p:nvPr/>
              </p:nvSpPr>
              <p:spPr bwMode="auto">
                <a:xfrm>
                  <a:off x="28" y="8024"/>
                  <a:ext cx="1304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136525" algn="l"/>
                      <a:tab pos="215900" algn="l"/>
                      <a:tab pos="225425" algn="l"/>
                    </a:tabLst>
                  </a:pPr>
                  <a:r>
                    <a:rPr lang="en-US" sz="1100" b="1">
                      <a:latin typeface="Arial" charset="0"/>
                      <a:cs typeface="Arial" charset="0"/>
                    </a:rPr>
                    <a:t> </a:t>
                  </a:r>
                </a:p>
                <a:p>
                  <a:pPr eaLnBrk="0" hangingPunct="0">
                    <a:tabLst>
                      <a:tab pos="136525" algn="l"/>
                      <a:tab pos="215900" algn="l"/>
                      <a:tab pos="225425" algn="l"/>
                    </a:tabLst>
                  </a:pPr>
                  <a:endParaRPr lang="en-US" b="1"/>
                </a:p>
              </p:txBody>
            </p:sp>
            <p:sp>
              <p:nvSpPr>
                <p:cNvPr id="13418" name="Rectangle 793"/>
                <p:cNvSpPr>
                  <a:spLocks noChangeArrowheads="1"/>
                </p:cNvSpPr>
                <p:nvPr/>
              </p:nvSpPr>
              <p:spPr bwMode="auto">
                <a:xfrm>
                  <a:off x="0" y="8024"/>
                  <a:ext cx="1360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 b="1"/>
                </a:p>
              </p:txBody>
            </p:sp>
          </p:grpSp>
          <p:grpSp>
            <p:nvGrpSpPr>
              <p:cNvPr id="13331" name="Group 796"/>
              <p:cNvGrpSpPr>
                <a:grpSpLocks/>
              </p:cNvGrpSpPr>
              <p:nvPr/>
            </p:nvGrpSpPr>
            <p:grpSpPr bwMode="auto">
              <a:xfrm>
                <a:off x="0" y="8418"/>
                <a:ext cx="1360" cy="394"/>
                <a:chOff x="0" y="8418"/>
                <a:chExt cx="1360" cy="394"/>
              </a:xfrm>
            </p:grpSpPr>
            <p:sp>
              <p:nvSpPr>
                <p:cNvPr id="13415" name="Rectangle 752"/>
                <p:cNvSpPr>
                  <a:spLocks noChangeArrowheads="1"/>
                </p:cNvSpPr>
                <p:nvPr/>
              </p:nvSpPr>
              <p:spPr bwMode="auto">
                <a:xfrm>
                  <a:off x="28" y="8418"/>
                  <a:ext cx="1304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136525" algn="l"/>
                      <a:tab pos="215900" algn="l"/>
                      <a:tab pos="225425" algn="l"/>
                    </a:tabLst>
                  </a:pPr>
                  <a:r>
                    <a:rPr lang="en-US" sz="1100" b="1">
                      <a:latin typeface="Arial" charset="0"/>
                      <a:cs typeface="Arial" charset="0"/>
                    </a:rPr>
                    <a:t> </a:t>
                  </a:r>
                </a:p>
                <a:p>
                  <a:pPr eaLnBrk="0" hangingPunct="0">
                    <a:tabLst>
                      <a:tab pos="136525" algn="l"/>
                      <a:tab pos="215900" algn="l"/>
                      <a:tab pos="225425" algn="l"/>
                    </a:tabLst>
                  </a:pPr>
                  <a:endParaRPr lang="en-US" b="1"/>
                </a:p>
              </p:txBody>
            </p:sp>
            <p:sp>
              <p:nvSpPr>
                <p:cNvPr id="13416" name="Rectangle 795"/>
                <p:cNvSpPr>
                  <a:spLocks noChangeArrowheads="1"/>
                </p:cNvSpPr>
                <p:nvPr/>
              </p:nvSpPr>
              <p:spPr bwMode="auto">
                <a:xfrm>
                  <a:off x="0" y="8418"/>
                  <a:ext cx="1360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 b="1"/>
                </a:p>
              </p:txBody>
            </p:sp>
          </p:grpSp>
        </p:grpSp>
        <p:sp>
          <p:nvSpPr>
            <p:cNvPr id="13392" name="Rectangle 798"/>
            <p:cNvSpPr>
              <a:spLocks noChangeArrowheads="1"/>
            </p:cNvSpPr>
            <p:nvPr/>
          </p:nvSpPr>
          <p:spPr bwMode="auto">
            <a:xfrm>
              <a:off x="-3" y="-3"/>
              <a:ext cx="1366" cy="8818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l-NL" b="1"/>
            </a:p>
          </p:txBody>
        </p:sp>
      </p:grpSp>
      <p:grpSp>
        <p:nvGrpSpPr>
          <p:cNvPr id="13332" name="Group 943"/>
          <p:cNvGrpSpPr>
            <a:grpSpLocks/>
          </p:cNvGrpSpPr>
          <p:nvPr/>
        </p:nvGrpSpPr>
        <p:grpSpPr bwMode="auto">
          <a:xfrm>
            <a:off x="4876800" y="1052513"/>
            <a:ext cx="2503488" cy="5576887"/>
            <a:chOff x="-3" y="-3"/>
            <a:chExt cx="911" cy="8604"/>
          </a:xfrm>
        </p:grpSpPr>
        <p:grpSp>
          <p:nvGrpSpPr>
            <p:cNvPr id="13333" name="Group 941"/>
            <p:cNvGrpSpPr>
              <a:grpSpLocks/>
            </p:cNvGrpSpPr>
            <p:nvPr/>
          </p:nvGrpSpPr>
          <p:grpSpPr bwMode="auto">
            <a:xfrm>
              <a:off x="0" y="0"/>
              <a:ext cx="905" cy="8598"/>
              <a:chOff x="0" y="0"/>
              <a:chExt cx="905" cy="8598"/>
            </a:xfrm>
          </p:grpSpPr>
          <p:grpSp>
            <p:nvGrpSpPr>
              <p:cNvPr id="13334" name="Group 896"/>
              <p:cNvGrpSpPr>
                <a:grpSpLocks/>
              </p:cNvGrpSpPr>
              <p:nvPr/>
            </p:nvGrpSpPr>
            <p:grpSpPr bwMode="auto">
              <a:xfrm>
                <a:off x="0" y="0"/>
                <a:ext cx="905" cy="442"/>
                <a:chOff x="0" y="0"/>
                <a:chExt cx="905" cy="442"/>
              </a:xfrm>
            </p:grpSpPr>
            <p:sp>
              <p:nvSpPr>
                <p:cNvPr id="11341" name="Rectangle 872"/>
                <p:cNvSpPr>
                  <a:spLocks noChangeArrowheads="1"/>
                </p:cNvSpPr>
                <p:nvPr/>
              </p:nvSpPr>
              <p:spPr bwMode="auto">
                <a:xfrm>
                  <a:off x="28" y="-1"/>
                  <a:ext cx="850" cy="4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225425" algn="l"/>
                    </a:tabLst>
                    <a:defRPr/>
                  </a:pPr>
                  <a:r>
                    <a:rPr lang="nl-NL" sz="1400" b="1" i="1" dirty="0">
                      <a:solidFill>
                        <a:schemeClr val="accent6"/>
                      </a:solidFill>
                      <a:latin typeface="Arial" charset="0"/>
                      <a:ea typeface="MS Mincho" pitchFamily="49" charset="-128"/>
                    </a:rPr>
                    <a:t>Spirituele verbondenheid</a:t>
                  </a:r>
                  <a:endParaRPr lang="en-US" sz="1400" b="1" dirty="0">
                    <a:solidFill>
                      <a:schemeClr val="accent6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215900" algn="l"/>
                      <a:tab pos="225425" algn="l"/>
                    </a:tabLst>
                    <a:defRPr/>
                  </a:pPr>
                  <a:endParaRPr lang="en-US" sz="1200" b="1" dirty="0"/>
                </a:p>
              </p:txBody>
            </p:sp>
            <p:sp>
              <p:nvSpPr>
                <p:cNvPr id="13390" name="Rectangle 895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905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 b="1"/>
                </a:p>
              </p:txBody>
            </p:sp>
          </p:grpSp>
          <p:grpSp>
            <p:nvGrpSpPr>
              <p:cNvPr id="13335" name="Group 898"/>
              <p:cNvGrpSpPr>
                <a:grpSpLocks/>
              </p:cNvGrpSpPr>
              <p:nvPr/>
            </p:nvGrpSpPr>
            <p:grpSpPr bwMode="auto">
              <a:xfrm>
                <a:off x="0" y="365"/>
                <a:ext cx="905" cy="365"/>
                <a:chOff x="0" y="365"/>
                <a:chExt cx="905" cy="365"/>
              </a:xfrm>
            </p:grpSpPr>
            <p:sp>
              <p:nvSpPr>
                <p:cNvPr id="13387" name="Rectangle 873"/>
                <p:cNvSpPr>
                  <a:spLocks noChangeArrowheads="1"/>
                </p:cNvSpPr>
                <p:nvPr/>
              </p:nvSpPr>
              <p:spPr bwMode="auto">
                <a:xfrm>
                  <a:off x="17" y="365"/>
                  <a:ext cx="849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225425" algn="l"/>
                    </a:tabLst>
                  </a:pP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36.</a:t>
                  </a:r>
                  <a:r>
                    <a:rPr lang="nl-NL" sz="1200" b="1">
                      <a:solidFill>
                        <a:srgbClr val="0000FF"/>
                      </a:solidFill>
                      <a:cs typeface="Times New Roman" pitchFamily="18" charset="0"/>
                    </a:rPr>
                    <a:t>  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Beschouwing</a:t>
                  </a:r>
                  <a:endParaRPr lang="en-US" sz="1200" b="1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215900" algn="l"/>
                      <a:tab pos="225425" algn="l"/>
                    </a:tabLst>
                  </a:pPr>
                  <a:endParaRPr lang="en-US" sz="1200" b="1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3388" name="Rectangle 897"/>
                <p:cNvSpPr>
                  <a:spLocks noChangeArrowheads="1"/>
                </p:cNvSpPr>
                <p:nvPr/>
              </p:nvSpPr>
              <p:spPr bwMode="auto">
                <a:xfrm>
                  <a:off x="0" y="365"/>
                  <a:ext cx="905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 b="1"/>
                </a:p>
              </p:txBody>
            </p:sp>
          </p:grpSp>
          <p:grpSp>
            <p:nvGrpSpPr>
              <p:cNvPr id="13336" name="Group 900"/>
              <p:cNvGrpSpPr>
                <a:grpSpLocks/>
              </p:cNvGrpSpPr>
              <p:nvPr/>
            </p:nvGrpSpPr>
            <p:grpSpPr bwMode="auto">
              <a:xfrm>
                <a:off x="0" y="730"/>
                <a:ext cx="905" cy="365"/>
                <a:chOff x="0" y="730"/>
                <a:chExt cx="905" cy="365"/>
              </a:xfrm>
            </p:grpSpPr>
            <p:sp>
              <p:nvSpPr>
                <p:cNvPr id="13385" name="Rectangle 874"/>
                <p:cNvSpPr>
                  <a:spLocks noChangeArrowheads="1"/>
                </p:cNvSpPr>
                <p:nvPr/>
              </p:nvSpPr>
              <p:spPr bwMode="auto">
                <a:xfrm>
                  <a:off x="17" y="730"/>
                  <a:ext cx="849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225425" algn="l"/>
                    </a:tabLst>
                  </a:pP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37.</a:t>
                  </a:r>
                  <a:r>
                    <a:rPr lang="nl-NL" sz="1200" b="1">
                      <a:solidFill>
                        <a:srgbClr val="0000FF"/>
                      </a:solidFill>
                      <a:cs typeface="Times New Roman" pitchFamily="18" charset="0"/>
                    </a:rPr>
                    <a:t>  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Betekenis</a:t>
                  </a:r>
                  <a:endParaRPr lang="en-US" sz="1200" b="1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215900" algn="l"/>
                      <a:tab pos="225425" algn="l"/>
                    </a:tabLst>
                  </a:pPr>
                  <a:endParaRPr lang="en-US" sz="1200" b="1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3386" name="Rectangle 899"/>
                <p:cNvSpPr>
                  <a:spLocks noChangeArrowheads="1"/>
                </p:cNvSpPr>
                <p:nvPr/>
              </p:nvSpPr>
              <p:spPr bwMode="auto">
                <a:xfrm>
                  <a:off x="0" y="730"/>
                  <a:ext cx="905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 b="1"/>
                </a:p>
              </p:txBody>
            </p:sp>
          </p:grpSp>
          <p:grpSp>
            <p:nvGrpSpPr>
              <p:cNvPr id="13337" name="Group 902"/>
              <p:cNvGrpSpPr>
                <a:grpSpLocks/>
              </p:cNvGrpSpPr>
              <p:nvPr/>
            </p:nvGrpSpPr>
            <p:grpSpPr bwMode="auto">
              <a:xfrm>
                <a:off x="0" y="1095"/>
                <a:ext cx="905" cy="365"/>
                <a:chOff x="0" y="1095"/>
                <a:chExt cx="905" cy="365"/>
              </a:xfrm>
            </p:grpSpPr>
            <p:sp>
              <p:nvSpPr>
                <p:cNvPr id="13383" name="Rectangle 875"/>
                <p:cNvSpPr>
                  <a:spLocks noChangeArrowheads="1"/>
                </p:cNvSpPr>
                <p:nvPr/>
              </p:nvSpPr>
              <p:spPr bwMode="auto">
                <a:xfrm>
                  <a:off x="17" y="1095"/>
                  <a:ext cx="849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225425" algn="l"/>
                    </a:tabLst>
                  </a:pP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38.</a:t>
                  </a:r>
                  <a:r>
                    <a:rPr lang="nl-NL" sz="1200" b="1">
                      <a:solidFill>
                        <a:srgbClr val="0000FF"/>
                      </a:solidFill>
                      <a:cs typeface="Times New Roman" pitchFamily="18" charset="0"/>
                    </a:rPr>
                    <a:t>  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Eenheid</a:t>
                  </a:r>
                  <a:endParaRPr lang="en-US" sz="1200" b="1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215900" algn="l"/>
                      <a:tab pos="225425" algn="l"/>
                    </a:tabLst>
                  </a:pPr>
                  <a:endParaRPr lang="en-US" sz="1200" b="1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3384" name="Rectangle 901"/>
                <p:cNvSpPr>
                  <a:spLocks noChangeArrowheads="1"/>
                </p:cNvSpPr>
                <p:nvPr/>
              </p:nvSpPr>
              <p:spPr bwMode="auto">
                <a:xfrm>
                  <a:off x="0" y="1095"/>
                  <a:ext cx="905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 b="1"/>
                </a:p>
              </p:txBody>
            </p:sp>
          </p:grpSp>
          <p:grpSp>
            <p:nvGrpSpPr>
              <p:cNvPr id="13338" name="Group 904"/>
              <p:cNvGrpSpPr>
                <a:grpSpLocks/>
              </p:cNvGrpSpPr>
              <p:nvPr/>
            </p:nvGrpSpPr>
            <p:grpSpPr bwMode="auto">
              <a:xfrm>
                <a:off x="0" y="1460"/>
                <a:ext cx="905" cy="365"/>
                <a:chOff x="0" y="1460"/>
                <a:chExt cx="905" cy="365"/>
              </a:xfrm>
            </p:grpSpPr>
            <p:sp>
              <p:nvSpPr>
                <p:cNvPr id="13381" name="Rectangle 876"/>
                <p:cNvSpPr>
                  <a:spLocks noChangeArrowheads="1"/>
                </p:cNvSpPr>
                <p:nvPr/>
              </p:nvSpPr>
              <p:spPr bwMode="auto">
                <a:xfrm>
                  <a:off x="17" y="1460"/>
                  <a:ext cx="849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225425" algn="l"/>
                    </a:tabLst>
                  </a:pP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39.</a:t>
                  </a:r>
                  <a:r>
                    <a:rPr lang="nl-NL" sz="1200" b="1">
                      <a:solidFill>
                        <a:srgbClr val="0000FF"/>
                      </a:solidFill>
                      <a:cs typeface="Times New Roman" pitchFamily="18" charset="0"/>
                    </a:rPr>
                    <a:t>  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Harmonie</a:t>
                  </a:r>
                  <a:endParaRPr lang="en-US" sz="1200" b="1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215900" algn="l"/>
                      <a:tab pos="225425" algn="l"/>
                    </a:tabLst>
                  </a:pPr>
                  <a:endParaRPr lang="en-US" sz="1200" b="1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3382" name="Rectangle 903"/>
                <p:cNvSpPr>
                  <a:spLocks noChangeArrowheads="1"/>
                </p:cNvSpPr>
                <p:nvPr/>
              </p:nvSpPr>
              <p:spPr bwMode="auto">
                <a:xfrm>
                  <a:off x="0" y="1460"/>
                  <a:ext cx="905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 b="1"/>
                </a:p>
              </p:txBody>
            </p:sp>
          </p:grpSp>
          <p:grpSp>
            <p:nvGrpSpPr>
              <p:cNvPr id="13339" name="Group 906"/>
              <p:cNvGrpSpPr>
                <a:grpSpLocks/>
              </p:cNvGrpSpPr>
              <p:nvPr/>
            </p:nvGrpSpPr>
            <p:grpSpPr bwMode="auto">
              <a:xfrm>
                <a:off x="0" y="1825"/>
                <a:ext cx="905" cy="365"/>
                <a:chOff x="0" y="1825"/>
                <a:chExt cx="905" cy="365"/>
              </a:xfrm>
            </p:grpSpPr>
            <p:sp>
              <p:nvSpPr>
                <p:cNvPr id="13379" name="Rectangle 877"/>
                <p:cNvSpPr>
                  <a:spLocks noChangeArrowheads="1"/>
                </p:cNvSpPr>
                <p:nvPr/>
              </p:nvSpPr>
              <p:spPr bwMode="auto">
                <a:xfrm>
                  <a:off x="28" y="1825"/>
                  <a:ext cx="849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225425" algn="l"/>
                    </a:tabLst>
                  </a:pP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40.</a:t>
                  </a:r>
                  <a:r>
                    <a:rPr lang="nl-NL" sz="1200" b="1">
                      <a:solidFill>
                        <a:srgbClr val="0000FF"/>
                      </a:solidFill>
                      <a:cs typeface="Times New Roman" pitchFamily="18" charset="0"/>
                    </a:rPr>
                    <a:t>  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Heelheid</a:t>
                  </a:r>
                  <a:endParaRPr lang="en-US" sz="1200" b="1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215900" algn="l"/>
                      <a:tab pos="225425" algn="l"/>
                    </a:tabLst>
                  </a:pPr>
                  <a:endParaRPr lang="en-US" sz="1200" b="1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3380" name="Rectangle 905"/>
                <p:cNvSpPr>
                  <a:spLocks noChangeArrowheads="1"/>
                </p:cNvSpPr>
                <p:nvPr/>
              </p:nvSpPr>
              <p:spPr bwMode="auto">
                <a:xfrm>
                  <a:off x="0" y="1825"/>
                  <a:ext cx="905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 b="1"/>
                </a:p>
              </p:txBody>
            </p:sp>
          </p:grpSp>
          <p:grpSp>
            <p:nvGrpSpPr>
              <p:cNvPr id="13340" name="Group 908"/>
              <p:cNvGrpSpPr>
                <a:grpSpLocks/>
              </p:cNvGrpSpPr>
              <p:nvPr/>
            </p:nvGrpSpPr>
            <p:grpSpPr bwMode="auto">
              <a:xfrm>
                <a:off x="0" y="2190"/>
                <a:ext cx="905" cy="365"/>
                <a:chOff x="0" y="2190"/>
                <a:chExt cx="905" cy="365"/>
              </a:xfrm>
            </p:grpSpPr>
            <p:sp>
              <p:nvSpPr>
                <p:cNvPr id="13377" name="Rectangle 878"/>
                <p:cNvSpPr>
                  <a:spLocks noChangeArrowheads="1"/>
                </p:cNvSpPr>
                <p:nvPr/>
              </p:nvSpPr>
              <p:spPr bwMode="auto">
                <a:xfrm>
                  <a:off x="28" y="2190"/>
                  <a:ext cx="849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225425" algn="l"/>
                    </a:tabLst>
                  </a:pP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41.</a:t>
                  </a:r>
                  <a:r>
                    <a:rPr lang="nl-NL" sz="1200" b="1">
                      <a:solidFill>
                        <a:srgbClr val="0000FF"/>
                      </a:solidFill>
                      <a:cs typeface="Times New Roman" pitchFamily="18" charset="0"/>
                    </a:rPr>
                    <a:t>  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Helderheid</a:t>
                  </a:r>
                  <a:endParaRPr lang="en-US" sz="1200" b="1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215900" algn="l"/>
                      <a:tab pos="225425" algn="l"/>
                    </a:tabLst>
                  </a:pPr>
                  <a:endParaRPr lang="en-US" sz="1200" b="1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3378" name="Rectangle 907"/>
                <p:cNvSpPr>
                  <a:spLocks noChangeArrowheads="1"/>
                </p:cNvSpPr>
                <p:nvPr/>
              </p:nvSpPr>
              <p:spPr bwMode="auto">
                <a:xfrm>
                  <a:off x="0" y="2190"/>
                  <a:ext cx="905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 b="1"/>
                </a:p>
              </p:txBody>
            </p:sp>
          </p:grpSp>
          <p:grpSp>
            <p:nvGrpSpPr>
              <p:cNvPr id="13341" name="Group 910"/>
              <p:cNvGrpSpPr>
                <a:grpSpLocks/>
              </p:cNvGrpSpPr>
              <p:nvPr/>
            </p:nvGrpSpPr>
            <p:grpSpPr bwMode="auto">
              <a:xfrm>
                <a:off x="0" y="2555"/>
                <a:ext cx="905" cy="365"/>
                <a:chOff x="0" y="2555"/>
                <a:chExt cx="905" cy="365"/>
              </a:xfrm>
            </p:grpSpPr>
            <p:sp>
              <p:nvSpPr>
                <p:cNvPr id="13375" name="Rectangle 879"/>
                <p:cNvSpPr>
                  <a:spLocks noChangeArrowheads="1"/>
                </p:cNvSpPr>
                <p:nvPr/>
              </p:nvSpPr>
              <p:spPr bwMode="auto">
                <a:xfrm>
                  <a:off x="28" y="2555"/>
                  <a:ext cx="849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225425" algn="l"/>
                    </a:tabLst>
                  </a:pP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42.</a:t>
                  </a:r>
                  <a:r>
                    <a:rPr lang="nl-NL" sz="1200" b="1">
                      <a:solidFill>
                        <a:srgbClr val="0000FF"/>
                      </a:solidFill>
                      <a:cs typeface="Times New Roman" pitchFamily="18" charset="0"/>
                    </a:rPr>
                    <a:t>  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Inspiratie</a:t>
                  </a:r>
                  <a:endParaRPr lang="en-US" sz="1200" b="1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215900" algn="l"/>
                      <a:tab pos="225425" algn="l"/>
                    </a:tabLst>
                  </a:pPr>
                  <a:endParaRPr lang="en-US" sz="1200" b="1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3376" name="Rectangle 909"/>
                <p:cNvSpPr>
                  <a:spLocks noChangeArrowheads="1"/>
                </p:cNvSpPr>
                <p:nvPr/>
              </p:nvSpPr>
              <p:spPr bwMode="auto">
                <a:xfrm>
                  <a:off x="0" y="2555"/>
                  <a:ext cx="905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 b="1"/>
                </a:p>
              </p:txBody>
            </p:sp>
          </p:grpSp>
          <p:grpSp>
            <p:nvGrpSpPr>
              <p:cNvPr id="13342" name="Group 912"/>
              <p:cNvGrpSpPr>
                <a:grpSpLocks/>
              </p:cNvGrpSpPr>
              <p:nvPr/>
            </p:nvGrpSpPr>
            <p:grpSpPr bwMode="auto">
              <a:xfrm>
                <a:off x="0" y="2920"/>
                <a:ext cx="905" cy="365"/>
                <a:chOff x="0" y="2920"/>
                <a:chExt cx="905" cy="365"/>
              </a:xfrm>
            </p:grpSpPr>
            <p:sp>
              <p:nvSpPr>
                <p:cNvPr id="13373" name="Rectangle 880"/>
                <p:cNvSpPr>
                  <a:spLocks noChangeArrowheads="1"/>
                </p:cNvSpPr>
                <p:nvPr/>
              </p:nvSpPr>
              <p:spPr bwMode="auto">
                <a:xfrm>
                  <a:off x="28" y="2920"/>
                  <a:ext cx="849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225425" algn="l"/>
                    </a:tabLst>
                  </a:pP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43.</a:t>
                  </a:r>
                  <a:r>
                    <a:rPr lang="nl-NL" sz="1200" b="1">
                      <a:solidFill>
                        <a:srgbClr val="0000FF"/>
                      </a:solidFill>
                      <a:cs typeface="Times New Roman" pitchFamily="18" charset="0"/>
                    </a:rPr>
                    <a:t>  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Leren/groeien</a:t>
                  </a:r>
                  <a:endParaRPr lang="en-US" sz="1200" b="1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215900" algn="l"/>
                      <a:tab pos="225425" algn="l"/>
                    </a:tabLst>
                  </a:pPr>
                  <a:endParaRPr lang="en-US" sz="1200" b="1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3374" name="Rectangle 911"/>
                <p:cNvSpPr>
                  <a:spLocks noChangeArrowheads="1"/>
                </p:cNvSpPr>
                <p:nvPr/>
              </p:nvSpPr>
              <p:spPr bwMode="auto">
                <a:xfrm>
                  <a:off x="0" y="2920"/>
                  <a:ext cx="905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 b="1"/>
                </a:p>
              </p:txBody>
            </p:sp>
          </p:grpSp>
          <p:grpSp>
            <p:nvGrpSpPr>
              <p:cNvPr id="13343" name="Group 914"/>
              <p:cNvGrpSpPr>
                <a:grpSpLocks/>
              </p:cNvGrpSpPr>
              <p:nvPr/>
            </p:nvGrpSpPr>
            <p:grpSpPr bwMode="auto">
              <a:xfrm>
                <a:off x="0" y="3285"/>
                <a:ext cx="905" cy="365"/>
                <a:chOff x="0" y="3285"/>
                <a:chExt cx="905" cy="365"/>
              </a:xfrm>
            </p:grpSpPr>
            <p:sp>
              <p:nvSpPr>
                <p:cNvPr id="13371" name="Rectangle 881"/>
                <p:cNvSpPr>
                  <a:spLocks noChangeArrowheads="1"/>
                </p:cNvSpPr>
                <p:nvPr/>
              </p:nvSpPr>
              <p:spPr bwMode="auto">
                <a:xfrm>
                  <a:off x="28" y="3285"/>
                  <a:ext cx="849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225425" algn="l"/>
                    </a:tabLst>
                  </a:pP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44.</a:t>
                  </a:r>
                  <a:r>
                    <a:rPr lang="nl-NL" sz="1200" b="1">
                      <a:solidFill>
                        <a:srgbClr val="0000FF"/>
                      </a:solidFill>
                      <a:cs typeface="Times New Roman" pitchFamily="18" charset="0"/>
                    </a:rPr>
                    <a:t>  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Ordening</a:t>
                  </a:r>
                  <a:endParaRPr lang="en-US" sz="1200" b="1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215900" algn="l"/>
                      <a:tab pos="225425" algn="l"/>
                    </a:tabLst>
                  </a:pPr>
                  <a:endParaRPr lang="en-US" sz="1200" b="1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3372" name="Rectangle 913"/>
                <p:cNvSpPr>
                  <a:spLocks noChangeArrowheads="1"/>
                </p:cNvSpPr>
                <p:nvPr/>
              </p:nvSpPr>
              <p:spPr bwMode="auto">
                <a:xfrm>
                  <a:off x="0" y="3285"/>
                  <a:ext cx="905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 b="1"/>
                </a:p>
              </p:txBody>
            </p:sp>
          </p:grpSp>
          <p:grpSp>
            <p:nvGrpSpPr>
              <p:cNvPr id="13344" name="Group 916"/>
              <p:cNvGrpSpPr>
                <a:grpSpLocks/>
              </p:cNvGrpSpPr>
              <p:nvPr/>
            </p:nvGrpSpPr>
            <p:grpSpPr bwMode="auto">
              <a:xfrm>
                <a:off x="0" y="3650"/>
                <a:ext cx="905" cy="365"/>
                <a:chOff x="0" y="3650"/>
                <a:chExt cx="905" cy="365"/>
              </a:xfrm>
            </p:grpSpPr>
            <p:sp>
              <p:nvSpPr>
                <p:cNvPr id="13369" name="Rectangle 882"/>
                <p:cNvSpPr>
                  <a:spLocks noChangeArrowheads="1"/>
                </p:cNvSpPr>
                <p:nvPr/>
              </p:nvSpPr>
              <p:spPr bwMode="auto">
                <a:xfrm>
                  <a:off x="28" y="3650"/>
                  <a:ext cx="849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225425" algn="l"/>
                    </a:tabLst>
                  </a:pP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45.</a:t>
                  </a:r>
                  <a:r>
                    <a:rPr lang="nl-NL" sz="1200" b="1">
                      <a:solidFill>
                        <a:srgbClr val="0000FF"/>
                      </a:solidFill>
                      <a:cs typeface="Times New Roman" pitchFamily="18" charset="0"/>
                    </a:rPr>
                    <a:t>  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Schoonheid</a:t>
                  </a:r>
                  <a:endParaRPr lang="en-US" sz="1200" b="1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215900" algn="l"/>
                      <a:tab pos="225425" algn="l"/>
                    </a:tabLst>
                  </a:pPr>
                  <a:endParaRPr lang="en-US" sz="1200" b="1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3370" name="Rectangle 915"/>
                <p:cNvSpPr>
                  <a:spLocks noChangeArrowheads="1"/>
                </p:cNvSpPr>
                <p:nvPr/>
              </p:nvSpPr>
              <p:spPr bwMode="auto">
                <a:xfrm>
                  <a:off x="0" y="3650"/>
                  <a:ext cx="905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 b="1"/>
                </a:p>
              </p:txBody>
            </p:sp>
          </p:grpSp>
          <p:grpSp>
            <p:nvGrpSpPr>
              <p:cNvPr id="13363" name="Group 918"/>
              <p:cNvGrpSpPr>
                <a:grpSpLocks/>
              </p:cNvGrpSpPr>
              <p:nvPr/>
            </p:nvGrpSpPr>
            <p:grpSpPr bwMode="auto">
              <a:xfrm>
                <a:off x="0" y="4015"/>
                <a:ext cx="905" cy="365"/>
                <a:chOff x="0" y="4015"/>
                <a:chExt cx="905" cy="365"/>
              </a:xfrm>
            </p:grpSpPr>
            <p:sp>
              <p:nvSpPr>
                <p:cNvPr id="13367" name="Rectangle 883"/>
                <p:cNvSpPr>
                  <a:spLocks noChangeArrowheads="1"/>
                </p:cNvSpPr>
                <p:nvPr/>
              </p:nvSpPr>
              <p:spPr bwMode="auto">
                <a:xfrm>
                  <a:off x="28" y="4015"/>
                  <a:ext cx="849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225425" algn="l"/>
                    </a:tabLst>
                  </a:pP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46.</a:t>
                  </a:r>
                  <a:r>
                    <a:rPr lang="nl-NL" sz="1200" b="1">
                      <a:solidFill>
                        <a:srgbClr val="0000FF"/>
                      </a:solidFill>
                      <a:cs typeface="Times New Roman" pitchFamily="18" charset="0"/>
                    </a:rPr>
                    <a:t>  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Vervulling</a:t>
                  </a:r>
                  <a:endParaRPr lang="en-US" sz="1200" b="1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215900" algn="l"/>
                      <a:tab pos="225425" algn="l"/>
                    </a:tabLst>
                  </a:pPr>
                  <a:endParaRPr lang="en-US" sz="1200" b="1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3368" name="Rectangle 917"/>
                <p:cNvSpPr>
                  <a:spLocks noChangeArrowheads="1"/>
                </p:cNvSpPr>
                <p:nvPr/>
              </p:nvSpPr>
              <p:spPr bwMode="auto">
                <a:xfrm>
                  <a:off x="0" y="4015"/>
                  <a:ext cx="905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 b="1"/>
                </a:p>
              </p:txBody>
            </p:sp>
          </p:grpSp>
          <p:grpSp>
            <p:nvGrpSpPr>
              <p:cNvPr id="13389" name="Group 920"/>
              <p:cNvGrpSpPr>
                <a:grpSpLocks/>
              </p:cNvGrpSpPr>
              <p:nvPr/>
            </p:nvGrpSpPr>
            <p:grpSpPr bwMode="auto">
              <a:xfrm>
                <a:off x="0" y="4380"/>
                <a:ext cx="905" cy="365"/>
                <a:chOff x="0" y="4380"/>
                <a:chExt cx="905" cy="365"/>
              </a:xfrm>
            </p:grpSpPr>
            <p:sp>
              <p:nvSpPr>
                <p:cNvPr id="13365" name="Rectangle 884"/>
                <p:cNvSpPr>
                  <a:spLocks noChangeArrowheads="1"/>
                </p:cNvSpPr>
                <p:nvPr/>
              </p:nvSpPr>
              <p:spPr bwMode="auto">
                <a:xfrm>
                  <a:off x="28" y="4380"/>
                  <a:ext cx="849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225425" algn="l"/>
                    </a:tabLst>
                  </a:pP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47.</a:t>
                  </a:r>
                  <a:r>
                    <a:rPr lang="nl-NL" sz="1200" b="1">
                      <a:solidFill>
                        <a:srgbClr val="0000FF"/>
                      </a:solidFill>
                      <a:cs typeface="Times New Roman" pitchFamily="18" charset="0"/>
                    </a:rPr>
                    <a:t>  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(Innerlijke) vrede</a:t>
                  </a:r>
                  <a:endParaRPr lang="en-US" sz="1200" b="1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215900" algn="l"/>
                      <a:tab pos="225425" algn="l"/>
                    </a:tabLst>
                  </a:pPr>
                  <a:endParaRPr lang="en-US" sz="1200" b="1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3366" name="Rectangle 919"/>
                <p:cNvSpPr>
                  <a:spLocks noChangeArrowheads="1"/>
                </p:cNvSpPr>
                <p:nvPr/>
              </p:nvSpPr>
              <p:spPr bwMode="auto">
                <a:xfrm>
                  <a:off x="0" y="4380"/>
                  <a:ext cx="905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 b="1"/>
                </a:p>
              </p:txBody>
            </p:sp>
          </p:grpSp>
          <p:grpSp>
            <p:nvGrpSpPr>
              <p:cNvPr id="13391" name="Group 922"/>
              <p:cNvGrpSpPr>
                <a:grpSpLocks/>
              </p:cNvGrpSpPr>
              <p:nvPr/>
            </p:nvGrpSpPr>
            <p:grpSpPr bwMode="auto">
              <a:xfrm>
                <a:off x="0" y="4745"/>
                <a:ext cx="905" cy="365"/>
                <a:chOff x="0" y="4745"/>
                <a:chExt cx="905" cy="365"/>
              </a:xfrm>
            </p:grpSpPr>
            <p:sp>
              <p:nvSpPr>
                <p:cNvPr id="11315" name="Rectangle 885"/>
                <p:cNvSpPr>
                  <a:spLocks noChangeArrowheads="1"/>
                </p:cNvSpPr>
                <p:nvPr/>
              </p:nvSpPr>
              <p:spPr bwMode="auto">
                <a:xfrm>
                  <a:off x="28" y="4746"/>
                  <a:ext cx="850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225425" algn="l"/>
                    </a:tabLst>
                    <a:defRPr/>
                  </a:pPr>
                  <a:r>
                    <a:rPr lang="nl-NL" sz="1400" b="1" i="1" dirty="0">
                      <a:solidFill>
                        <a:schemeClr val="accent6"/>
                      </a:solidFill>
                      <a:latin typeface="Arial" charset="0"/>
                      <a:ea typeface="MS Mincho" pitchFamily="49" charset="-128"/>
                    </a:rPr>
                    <a:t>Vieren</a:t>
                  </a:r>
                  <a:endParaRPr lang="en-US" sz="1400" b="1" dirty="0">
                    <a:solidFill>
                      <a:schemeClr val="accent6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215900" algn="l"/>
                      <a:tab pos="225425" algn="l"/>
                    </a:tabLst>
                    <a:defRPr/>
                  </a:pPr>
                  <a:endParaRPr lang="en-US" sz="1200" b="1" dirty="0"/>
                </a:p>
              </p:txBody>
            </p:sp>
            <p:sp>
              <p:nvSpPr>
                <p:cNvPr id="13364" name="Rectangle 921"/>
                <p:cNvSpPr>
                  <a:spLocks noChangeArrowheads="1"/>
                </p:cNvSpPr>
                <p:nvPr/>
              </p:nvSpPr>
              <p:spPr bwMode="auto">
                <a:xfrm>
                  <a:off x="0" y="4745"/>
                  <a:ext cx="905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 b="1"/>
                </a:p>
              </p:txBody>
            </p:sp>
          </p:grpSp>
          <p:grpSp>
            <p:nvGrpSpPr>
              <p:cNvPr id="13393" name="Group 924"/>
              <p:cNvGrpSpPr>
                <a:grpSpLocks/>
              </p:cNvGrpSpPr>
              <p:nvPr/>
            </p:nvGrpSpPr>
            <p:grpSpPr bwMode="auto">
              <a:xfrm>
                <a:off x="0" y="5110"/>
                <a:ext cx="905" cy="365"/>
                <a:chOff x="0" y="5110"/>
                <a:chExt cx="905" cy="365"/>
              </a:xfrm>
            </p:grpSpPr>
            <p:sp>
              <p:nvSpPr>
                <p:cNvPr id="13361" name="Rectangle 886"/>
                <p:cNvSpPr>
                  <a:spLocks noChangeArrowheads="1"/>
                </p:cNvSpPr>
                <p:nvPr/>
              </p:nvSpPr>
              <p:spPr bwMode="auto">
                <a:xfrm>
                  <a:off x="28" y="5110"/>
                  <a:ext cx="849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225425" algn="l"/>
                    </a:tabLst>
                  </a:pP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48.</a:t>
                  </a:r>
                  <a:r>
                    <a:rPr lang="nl-NL" sz="1200" b="1">
                      <a:solidFill>
                        <a:srgbClr val="0000FF"/>
                      </a:solidFill>
                      <a:cs typeface="Times New Roman" pitchFamily="18" charset="0"/>
                    </a:rPr>
                    <a:t>  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Vieren van het leven</a:t>
                  </a:r>
                  <a:endParaRPr lang="en-US" sz="1200" b="1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215900" algn="l"/>
                      <a:tab pos="225425" algn="l"/>
                    </a:tabLst>
                  </a:pPr>
                  <a:endParaRPr lang="en-US" sz="1200" b="1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3362" name="Rectangle 923"/>
                <p:cNvSpPr>
                  <a:spLocks noChangeArrowheads="1"/>
                </p:cNvSpPr>
                <p:nvPr/>
              </p:nvSpPr>
              <p:spPr bwMode="auto">
                <a:xfrm>
                  <a:off x="0" y="5110"/>
                  <a:ext cx="905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 b="1"/>
                </a:p>
              </p:txBody>
            </p:sp>
          </p:grpSp>
          <p:grpSp>
            <p:nvGrpSpPr>
              <p:cNvPr id="13394" name="Group 926"/>
              <p:cNvGrpSpPr>
                <a:grpSpLocks/>
              </p:cNvGrpSpPr>
              <p:nvPr/>
            </p:nvGrpSpPr>
            <p:grpSpPr bwMode="auto">
              <a:xfrm>
                <a:off x="0" y="5475"/>
                <a:ext cx="905" cy="365"/>
                <a:chOff x="0" y="5475"/>
                <a:chExt cx="905" cy="365"/>
              </a:xfrm>
            </p:grpSpPr>
            <p:sp>
              <p:nvSpPr>
                <p:cNvPr id="13359" name="Rectangle 887"/>
                <p:cNvSpPr>
                  <a:spLocks noChangeArrowheads="1"/>
                </p:cNvSpPr>
                <p:nvPr/>
              </p:nvSpPr>
              <p:spPr bwMode="auto">
                <a:xfrm>
                  <a:off x="28" y="5475"/>
                  <a:ext cx="849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225425" algn="l"/>
                    </a:tabLst>
                  </a:pP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49.</a:t>
                  </a:r>
                  <a:r>
                    <a:rPr lang="nl-NL" sz="1200" b="1">
                      <a:solidFill>
                        <a:srgbClr val="0000FF"/>
                      </a:solidFill>
                      <a:cs typeface="Times New Roman" pitchFamily="18" charset="0"/>
                    </a:rPr>
                    <a:t>  </a:t>
                  </a:r>
                  <a:r>
                    <a:rPr lang="nl-NL" sz="1200" b="1">
                      <a:solidFill>
                        <a:srgbClr val="0000FF"/>
                      </a:solidFill>
                      <a:latin typeface="Arial" charset="0"/>
                      <a:ea typeface="MS Mincho" pitchFamily="49" charset="-128"/>
                    </a:rPr>
                    <a:t>Rouwen</a:t>
                  </a:r>
                  <a:endParaRPr lang="en-US" sz="1200" b="1">
                    <a:solidFill>
                      <a:srgbClr val="0000FF"/>
                    </a:solidFill>
                    <a:latin typeface="Arial" charset="0"/>
                    <a:cs typeface="Arial" charset="0"/>
                  </a:endParaRPr>
                </a:p>
                <a:p>
                  <a:pPr eaLnBrk="0" hangingPunct="0">
                    <a:tabLst>
                      <a:tab pos="215900" algn="l"/>
                      <a:tab pos="225425" algn="l"/>
                    </a:tabLst>
                  </a:pPr>
                  <a:endParaRPr lang="en-US" sz="1200" b="1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3360" name="Rectangle 925"/>
                <p:cNvSpPr>
                  <a:spLocks noChangeArrowheads="1"/>
                </p:cNvSpPr>
                <p:nvPr/>
              </p:nvSpPr>
              <p:spPr bwMode="auto">
                <a:xfrm>
                  <a:off x="0" y="5475"/>
                  <a:ext cx="905" cy="36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 b="1"/>
                </a:p>
              </p:txBody>
            </p:sp>
          </p:grpSp>
          <p:grpSp>
            <p:nvGrpSpPr>
              <p:cNvPr id="13395" name="Group 928"/>
              <p:cNvGrpSpPr>
                <a:grpSpLocks/>
              </p:cNvGrpSpPr>
              <p:nvPr/>
            </p:nvGrpSpPr>
            <p:grpSpPr bwMode="auto">
              <a:xfrm>
                <a:off x="0" y="5840"/>
                <a:ext cx="905" cy="394"/>
                <a:chOff x="0" y="5840"/>
                <a:chExt cx="905" cy="394"/>
              </a:xfrm>
            </p:grpSpPr>
            <p:sp>
              <p:nvSpPr>
                <p:cNvPr id="13357" name="Rectangle 888"/>
                <p:cNvSpPr>
                  <a:spLocks noChangeArrowheads="1"/>
                </p:cNvSpPr>
                <p:nvPr/>
              </p:nvSpPr>
              <p:spPr bwMode="auto">
                <a:xfrm>
                  <a:off x="28" y="5840"/>
                  <a:ext cx="849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225425" algn="l"/>
                    </a:tabLst>
                  </a:pPr>
                  <a:r>
                    <a:rPr lang="en-US" sz="1200" b="1">
                      <a:latin typeface="Arial" charset="0"/>
                      <a:cs typeface="Arial" charset="0"/>
                    </a:rPr>
                    <a:t> </a:t>
                  </a:r>
                </a:p>
                <a:p>
                  <a:pPr eaLnBrk="0" hangingPunct="0">
                    <a:tabLst>
                      <a:tab pos="215900" algn="l"/>
                      <a:tab pos="225425" algn="l"/>
                    </a:tabLst>
                  </a:pPr>
                  <a:endParaRPr lang="en-US" sz="1200" b="1"/>
                </a:p>
              </p:txBody>
            </p:sp>
            <p:sp>
              <p:nvSpPr>
                <p:cNvPr id="13358" name="Rectangle 927"/>
                <p:cNvSpPr>
                  <a:spLocks noChangeArrowheads="1"/>
                </p:cNvSpPr>
                <p:nvPr/>
              </p:nvSpPr>
              <p:spPr bwMode="auto">
                <a:xfrm>
                  <a:off x="0" y="5840"/>
                  <a:ext cx="905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 b="1"/>
                </a:p>
              </p:txBody>
            </p:sp>
          </p:grpSp>
          <p:grpSp>
            <p:nvGrpSpPr>
              <p:cNvPr id="13396" name="Group 930"/>
              <p:cNvGrpSpPr>
                <a:grpSpLocks/>
              </p:cNvGrpSpPr>
              <p:nvPr/>
            </p:nvGrpSpPr>
            <p:grpSpPr bwMode="auto">
              <a:xfrm>
                <a:off x="0" y="6234"/>
                <a:ext cx="905" cy="394"/>
                <a:chOff x="0" y="6234"/>
                <a:chExt cx="905" cy="394"/>
              </a:xfrm>
            </p:grpSpPr>
            <p:sp>
              <p:nvSpPr>
                <p:cNvPr id="13355" name="Rectangle 889"/>
                <p:cNvSpPr>
                  <a:spLocks noChangeArrowheads="1"/>
                </p:cNvSpPr>
                <p:nvPr/>
              </p:nvSpPr>
              <p:spPr bwMode="auto">
                <a:xfrm>
                  <a:off x="28" y="6234"/>
                  <a:ext cx="849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225425" algn="l"/>
                    </a:tabLst>
                  </a:pPr>
                  <a:r>
                    <a:rPr lang="en-US" sz="1200" b="1">
                      <a:latin typeface="Arial" charset="0"/>
                      <a:cs typeface="Arial" charset="0"/>
                    </a:rPr>
                    <a:t> </a:t>
                  </a:r>
                </a:p>
                <a:p>
                  <a:pPr eaLnBrk="0" hangingPunct="0">
                    <a:tabLst>
                      <a:tab pos="215900" algn="l"/>
                      <a:tab pos="225425" algn="l"/>
                    </a:tabLst>
                  </a:pPr>
                  <a:endParaRPr lang="en-US" sz="1200" b="1"/>
                </a:p>
              </p:txBody>
            </p:sp>
            <p:sp>
              <p:nvSpPr>
                <p:cNvPr id="13356" name="Rectangle 929"/>
                <p:cNvSpPr>
                  <a:spLocks noChangeArrowheads="1"/>
                </p:cNvSpPr>
                <p:nvPr/>
              </p:nvSpPr>
              <p:spPr bwMode="auto">
                <a:xfrm>
                  <a:off x="0" y="6234"/>
                  <a:ext cx="905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 b="1"/>
                </a:p>
              </p:txBody>
            </p:sp>
          </p:grpSp>
          <p:grpSp>
            <p:nvGrpSpPr>
              <p:cNvPr id="13397" name="Group 932"/>
              <p:cNvGrpSpPr>
                <a:grpSpLocks/>
              </p:cNvGrpSpPr>
              <p:nvPr/>
            </p:nvGrpSpPr>
            <p:grpSpPr bwMode="auto">
              <a:xfrm>
                <a:off x="0" y="6628"/>
                <a:ext cx="905" cy="394"/>
                <a:chOff x="0" y="6628"/>
                <a:chExt cx="905" cy="394"/>
              </a:xfrm>
            </p:grpSpPr>
            <p:sp>
              <p:nvSpPr>
                <p:cNvPr id="13353" name="Rectangle 890"/>
                <p:cNvSpPr>
                  <a:spLocks noChangeArrowheads="1"/>
                </p:cNvSpPr>
                <p:nvPr/>
              </p:nvSpPr>
              <p:spPr bwMode="auto">
                <a:xfrm>
                  <a:off x="28" y="6628"/>
                  <a:ext cx="849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225425" algn="l"/>
                    </a:tabLst>
                  </a:pPr>
                  <a:r>
                    <a:rPr lang="en-US" sz="1200" b="1">
                      <a:latin typeface="Arial" charset="0"/>
                      <a:cs typeface="Arial" charset="0"/>
                    </a:rPr>
                    <a:t> </a:t>
                  </a:r>
                </a:p>
                <a:p>
                  <a:pPr eaLnBrk="0" hangingPunct="0">
                    <a:tabLst>
                      <a:tab pos="215900" algn="l"/>
                      <a:tab pos="225425" algn="l"/>
                    </a:tabLst>
                  </a:pPr>
                  <a:endParaRPr lang="en-US" sz="1200" b="1"/>
                </a:p>
              </p:txBody>
            </p:sp>
            <p:sp>
              <p:nvSpPr>
                <p:cNvPr id="13354" name="Rectangle 931"/>
                <p:cNvSpPr>
                  <a:spLocks noChangeArrowheads="1"/>
                </p:cNvSpPr>
                <p:nvPr/>
              </p:nvSpPr>
              <p:spPr bwMode="auto">
                <a:xfrm>
                  <a:off x="0" y="6628"/>
                  <a:ext cx="905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 b="1"/>
                </a:p>
              </p:txBody>
            </p:sp>
          </p:grpSp>
          <p:grpSp>
            <p:nvGrpSpPr>
              <p:cNvPr id="13398" name="Group 934"/>
              <p:cNvGrpSpPr>
                <a:grpSpLocks/>
              </p:cNvGrpSpPr>
              <p:nvPr/>
            </p:nvGrpSpPr>
            <p:grpSpPr bwMode="auto">
              <a:xfrm>
                <a:off x="0" y="7022"/>
                <a:ext cx="905" cy="394"/>
                <a:chOff x="0" y="7022"/>
                <a:chExt cx="905" cy="394"/>
              </a:xfrm>
            </p:grpSpPr>
            <p:sp>
              <p:nvSpPr>
                <p:cNvPr id="13351" name="Rectangle 891"/>
                <p:cNvSpPr>
                  <a:spLocks noChangeArrowheads="1"/>
                </p:cNvSpPr>
                <p:nvPr/>
              </p:nvSpPr>
              <p:spPr bwMode="auto">
                <a:xfrm>
                  <a:off x="28" y="7022"/>
                  <a:ext cx="849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225425" algn="l"/>
                    </a:tabLst>
                  </a:pPr>
                  <a:r>
                    <a:rPr lang="en-US" sz="1200" b="1">
                      <a:latin typeface="Arial" charset="0"/>
                      <a:cs typeface="Arial" charset="0"/>
                    </a:rPr>
                    <a:t> </a:t>
                  </a:r>
                </a:p>
                <a:p>
                  <a:pPr eaLnBrk="0" hangingPunct="0">
                    <a:tabLst>
                      <a:tab pos="215900" algn="l"/>
                      <a:tab pos="225425" algn="l"/>
                    </a:tabLst>
                  </a:pPr>
                  <a:endParaRPr lang="en-US" sz="1200" b="1"/>
                </a:p>
              </p:txBody>
            </p:sp>
            <p:sp>
              <p:nvSpPr>
                <p:cNvPr id="13352" name="Rectangle 933"/>
                <p:cNvSpPr>
                  <a:spLocks noChangeArrowheads="1"/>
                </p:cNvSpPr>
                <p:nvPr/>
              </p:nvSpPr>
              <p:spPr bwMode="auto">
                <a:xfrm>
                  <a:off x="0" y="7022"/>
                  <a:ext cx="905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 b="1"/>
                </a:p>
              </p:txBody>
            </p:sp>
          </p:grpSp>
          <p:grpSp>
            <p:nvGrpSpPr>
              <p:cNvPr id="13399" name="Group 936"/>
              <p:cNvGrpSpPr>
                <a:grpSpLocks/>
              </p:cNvGrpSpPr>
              <p:nvPr/>
            </p:nvGrpSpPr>
            <p:grpSpPr bwMode="auto">
              <a:xfrm>
                <a:off x="0" y="7416"/>
                <a:ext cx="905" cy="394"/>
                <a:chOff x="0" y="7416"/>
                <a:chExt cx="905" cy="394"/>
              </a:xfrm>
            </p:grpSpPr>
            <p:sp>
              <p:nvSpPr>
                <p:cNvPr id="13349" name="Rectangle 892"/>
                <p:cNvSpPr>
                  <a:spLocks noChangeArrowheads="1"/>
                </p:cNvSpPr>
                <p:nvPr/>
              </p:nvSpPr>
              <p:spPr bwMode="auto">
                <a:xfrm>
                  <a:off x="28" y="7416"/>
                  <a:ext cx="849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225425" algn="l"/>
                    </a:tabLst>
                  </a:pPr>
                  <a:r>
                    <a:rPr lang="en-US" sz="1200" b="1">
                      <a:latin typeface="Arial" charset="0"/>
                      <a:cs typeface="Arial" charset="0"/>
                    </a:rPr>
                    <a:t> </a:t>
                  </a:r>
                </a:p>
                <a:p>
                  <a:pPr eaLnBrk="0" hangingPunct="0">
                    <a:tabLst>
                      <a:tab pos="215900" algn="l"/>
                      <a:tab pos="225425" algn="l"/>
                    </a:tabLst>
                  </a:pPr>
                  <a:endParaRPr lang="en-US" sz="1200" b="1"/>
                </a:p>
              </p:txBody>
            </p:sp>
            <p:sp>
              <p:nvSpPr>
                <p:cNvPr id="13350" name="Rectangle 935"/>
                <p:cNvSpPr>
                  <a:spLocks noChangeArrowheads="1"/>
                </p:cNvSpPr>
                <p:nvPr/>
              </p:nvSpPr>
              <p:spPr bwMode="auto">
                <a:xfrm>
                  <a:off x="0" y="7416"/>
                  <a:ext cx="905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 b="1"/>
                </a:p>
              </p:txBody>
            </p:sp>
          </p:grpSp>
          <p:grpSp>
            <p:nvGrpSpPr>
              <p:cNvPr id="13400" name="Group 938"/>
              <p:cNvGrpSpPr>
                <a:grpSpLocks/>
              </p:cNvGrpSpPr>
              <p:nvPr/>
            </p:nvGrpSpPr>
            <p:grpSpPr bwMode="auto">
              <a:xfrm>
                <a:off x="0" y="7810"/>
                <a:ext cx="905" cy="394"/>
                <a:chOff x="0" y="7810"/>
                <a:chExt cx="905" cy="394"/>
              </a:xfrm>
            </p:grpSpPr>
            <p:sp>
              <p:nvSpPr>
                <p:cNvPr id="13347" name="Rectangle 893"/>
                <p:cNvSpPr>
                  <a:spLocks noChangeArrowheads="1"/>
                </p:cNvSpPr>
                <p:nvPr/>
              </p:nvSpPr>
              <p:spPr bwMode="auto">
                <a:xfrm>
                  <a:off x="28" y="7810"/>
                  <a:ext cx="849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225425" algn="l"/>
                    </a:tabLst>
                  </a:pPr>
                  <a:r>
                    <a:rPr lang="en-US" sz="1200" b="1">
                      <a:latin typeface="Arial" charset="0"/>
                      <a:cs typeface="Arial" charset="0"/>
                    </a:rPr>
                    <a:t> </a:t>
                  </a:r>
                </a:p>
                <a:p>
                  <a:pPr eaLnBrk="0" hangingPunct="0">
                    <a:tabLst>
                      <a:tab pos="215900" algn="l"/>
                      <a:tab pos="225425" algn="l"/>
                    </a:tabLst>
                  </a:pPr>
                  <a:endParaRPr lang="en-US" sz="1200" b="1"/>
                </a:p>
              </p:txBody>
            </p:sp>
            <p:sp>
              <p:nvSpPr>
                <p:cNvPr id="13348" name="Rectangle 937"/>
                <p:cNvSpPr>
                  <a:spLocks noChangeArrowheads="1"/>
                </p:cNvSpPr>
                <p:nvPr/>
              </p:nvSpPr>
              <p:spPr bwMode="auto">
                <a:xfrm>
                  <a:off x="0" y="7810"/>
                  <a:ext cx="905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 b="1"/>
                </a:p>
              </p:txBody>
            </p:sp>
          </p:grpSp>
          <p:grpSp>
            <p:nvGrpSpPr>
              <p:cNvPr id="13401" name="Group 940"/>
              <p:cNvGrpSpPr>
                <a:grpSpLocks/>
              </p:cNvGrpSpPr>
              <p:nvPr/>
            </p:nvGrpSpPr>
            <p:grpSpPr bwMode="auto">
              <a:xfrm>
                <a:off x="0" y="8204"/>
                <a:ext cx="905" cy="394"/>
                <a:chOff x="0" y="8204"/>
                <a:chExt cx="905" cy="394"/>
              </a:xfrm>
            </p:grpSpPr>
            <p:sp>
              <p:nvSpPr>
                <p:cNvPr id="13345" name="Rectangle 894"/>
                <p:cNvSpPr>
                  <a:spLocks noChangeArrowheads="1"/>
                </p:cNvSpPr>
                <p:nvPr/>
              </p:nvSpPr>
              <p:spPr bwMode="auto">
                <a:xfrm>
                  <a:off x="28" y="8204"/>
                  <a:ext cx="849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215900" algn="l"/>
                      <a:tab pos="225425" algn="l"/>
                    </a:tabLst>
                  </a:pPr>
                  <a:r>
                    <a:rPr lang="en-US" sz="1200" b="1">
                      <a:latin typeface="Arial" charset="0"/>
                      <a:cs typeface="Arial" charset="0"/>
                    </a:rPr>
                    <a:t> </a:t>
                  </a:r>
                </a:p>
                <a:p>
                  <a:pPr eaLnBrk="0" hangingPunct="0">
                    <a:tabLst>
                      <a:tab pos="215900" algn="l"/>
                      <a:tab pos="225425" algn="l"/>
                    </a:tabLst>
                  </a:pPr>
                  <a:endParaRPr lang="en-US" sz="1200" b="1"/>
                </a:p>
              </p:txBody>
            </p:sp>
            <p:sp>
              <p:nvSpPr>
                <p:cNvPr id="13346" name="Rectangle 939"/>
                <p:cNvSpPr>
                  <a:spLocks noChangeArrowheads="1"/>
                </p:cNvSpPr>
                <p:nvPr/>
              </p:nvSpPr>
              <p:spPr bwMode="auto">
                <a:xfrm>
                  <a:off x="0" y="8204"/>
                  <a:ext cx="905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l-NL" b="1"/>
                </a:p>
              </p:txBody>
            </p:sp>
          </p:grpSp>
        </p:grpSp>
        <p:sp>
          <p:nvSpPr>
            <p:cNvPr id="13321" name="Rectangle 942"/>
            <p:cNvSpPr>
              <a:spLocks noChangeArrowheads="1"/>
            </p:cNvSpPr>
            <p:nvPr/>
          </p:nvSpPr>
          <p:spPr bwMode="auto">
            <a:xfrm>
              <a:off x="-3" y="-3"/>
              <a:ext cx="911" cy="8604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l-NL" b="1"/>
            </a:p>
          </p:txBody>
        </p:sp>
      </p:grpSp>
      <p:sp>
        <p:nvSpPr>
          <p:cNvPr id="227" name="Tekstvak 226"/>
          <p:cNvSpPr txBox="1"/>
          <p:nvPr/>
        </p:nvSpPr>
        <p:spPr>
          <a:xfrm>
            <a:off x="1331913" y="44450"/>
            <a:ext cx="540067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tabLst>
                <a:tab pos="215900" algn="l"/>
              </a:tabLst>
              <a:defRPr/>
            </a:pPr>
            <a:r>
              <a:rPr lang="nl-NL" sz="4000" b="1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Behoeften</a:t>
            </a:r>
            <a:endParaRPr lang="nl-NL" sz="4000" dirty="0">
              <a:solidFill>
                <a:schemeClr val="accent6"/>
              </a:solidFill>
            </a:endParaRPr>
          </a:p>
        </p:txBody>
      </p:sp>
      <p:sp>
        <p:nvSpPr>
          <p:cNvPr id="224" name="Rectangle 435"/>
          <p:cNvSpPr>
            <a:spLocks noChangeArrowheads="1"/>
          </p:cNvSpPr>
          <p:nvPr/>
        </p:nvSpPr>
        <p:spPr bwMode="auto">
          <a:xfrm>
            <a:off x="0" y="692150"/>
            <a:ext cx="745172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tabLst>
                <a:tab pos="215900" algn="l"/>
                <a:tab pos="449263" algn="l"/>
              </a:tabLst>
            </a:pPr>
            <a:r>
              <a:rPr lang="nl-NL" sz="1600" b="1" i="1">
                <a:solidFill>
                  <a:srgbClr val="FF0000"/>
                </a:solidFill>
                <a:latin typeface="Arial" charset="0"/>
                <a:cs typeface="Arial" charset="0"/>
              </a:rPr>
              <a:t>Ik heb op een diep niveau behoefte en ik zorg zelf voor de vervulling ervan.</a:t>
            </a:r>
            <a:endParaRPr lang="en-US" sz="1600" b="1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algn="ctr" eaLnBrk="0" hangingPunct="0">
              <a:tabLst>
                <a:tab pos="215900" algn="l"/>
                <a:tab pos="449263" algn="l"/>
              </a:tabLst>
            </a:pPr>
            <a:endParaRPr lang="en-US" sz="1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giraffe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404813"/>
            <a:ext cx="3157538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87675" y="2133600"/>
            <a:ext cx="4537075" cy="1143000"/>
          </a:xfrm>
        </p:spPr>
        <p:txBody>
          <a:bodyPr/>
          <a:lstStyle/>
          <a:p>
            <a:pPr eaLnBrk="1" hangingPunct="1"/>
            <a:r>
              <a:rPr lang="nl-NL" sz="6000" b="1">
                <a:solidFill>
                  <a:srgbClr val="FF0000"/>
                </a:solidFill>
                <a:latin typeface="Arial" charset="0"/>
              </a:rPr>
              <a:t>4. Opties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0338" y="4191000"/>
            <a:ext cx="6138862" cy="1752600"/>
          </a:xfrm>
        </p:spPr>
        <p:txBody>
          <a:bodyPr/>
          <a:lstStyle/>
          <a:p>
            <a:pPr algn="l" eaLnBrk="1" hangingPunct="1"/>
            <a:r>
              <a:rPr lang="nl-NL" b="1">
                <a:solidFill>
                  <a:schemeClr val="accent2"/>
                </a:solidFill>
                <a:latin typeface="Arial" charset="0"/>
              </a:rPr>
              <a:t>Welke verschillende mogelijkheden heb je om aan jouw behoeftes te voldoen?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giraffe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404813"/>
            <a:ext cx="3157538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27313" y="1341438"/>
            <a:ext cx="6516687" cy="2879725"/>
          </a:xfrm>
        </p:spPr>
        <p:txBody>
          <a:bodyPr/>
          <a:lstStyle/>
          <a:p>
            <a:pPr eaLnBrk="1" hangingPunct="1"/>
            <a:r>
              <a:rPr lang="nl-NL" sz="5400" b="1">
                <a:solidFill>
                  <a:srgbClr val="FF0000"/>
                </a:solidFill>
                <a:latin typeface="Arial" charset="0"/>
              </a:rPr>
              <a:t>5. Verzoek doen of </a:t>
            </a:r>
            <a:br>
              <a:rPr lang="nl-NL" sz="5400" b="1">
                <a:solidFill>
                  <a:srgbClr val="FF0000"/>
                </a:solidFill>
                <a:latin typeface="Arial" charset="0"/>
              </a:rPr>
            </a:br>
            <a:r>
              <a:rPr lang="nl-NL" sz="5400" b="1">
                <a:solidFill>
                  <a:srgbClr val="FF0000"/>
                </a:solidFill>
                <a:latin typeface="Arial" charset="0"/>
              </a:rPr>
              <a:t>actie ondernemen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4292600"/>
            <a:ext cx="5448300" cy="2016125"/>
          </a:xfrm>
        </p:spPr>
        <p:txBody>
          <a:bodyPr/>
          <a:lstStyle/>
          <a:p>
            <a:pPr algn="l" eaLnBrk="1" hangingPunct="1"/>
            <a:r>
              <a:rPr lang="nl-NL" b="1">
                <a:solidFill>
                  <a:schemeClr val="accent2"/>
                </a:solidFill>
                <a:latin typeface="Arial" charset="0"/>
              </a:rPr>
              <a:t>Zou je .......... willen doen?</a:t>
            </a:r>
          </a:p>
          <a:p>
            <a:pPr algn="l" eaLnBrk="1" hangingPunct="1"/>
            <a:endParaRPr lang="nl-NL" b="1">
              <a:solidFill>
                <a:schemeClr val="accent2"/>
              </a:solidFill>
              <a:latin typeface="Arial" charset="0"/>
            </a:endParaRPr>
          </a:p>
          <a:p>
            <a:pPr algn="l" eaLnBrk="1" hangingPunct="1"/>
            <a:r>
              <a:rPr lang="nl-NL" b="1">
                <a:solidFill>
                  <a:schemeClr val="accent2"/>
                </a:solidFill>
                <a:latin typeface="Arial" charset="0"/>
              </a:rPr>
              <a:t>Ik ga .......... doen.</a:t>
            </a:r>
          </a:p>
          <a:p>
            <a:pPr eaLnBrk="1" hangingPunct="1"/>
            <a:endParaRPr lang="nl-NL" b="1">
              <a:solidFill>
                <a:schemeClr val="accent2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59113" y="0"/>
            <a:ext cx="6084887" cy="908050"/>
          </a:xfrm>
        </p:spPr>
        <p:txBody>
          <a:bodyPr/>
          <a:lstStyle/>
          <a:p>
            <a:pPr>
              <a:defRPr/>
            </a:pPr>
            <a:r>
              <a:rPr lang="nl-NL" b="1" dirty="0">
                <a:solidFill>
                  <a:schemeClr val="accent6"/>
                </a:solidFill>
                <a:latin typeface="Calibri" pitchFamily="34" charset="0"/>
              </a:rPr>
              <a:t>De stappen van de Giraf</a:t>
            </a:r>
          </a:p>
        </p:txBody>
      </p:sp>
      <p:pic>
        <p:nvPicPr>
          <p:cNvPr id="32773" name="Afbeelding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851" t="28748" r="17725" b="12029"/>
          <a:stretch>
            <a:fillRect/>
          </a:stretch>
        </p:blipFill>
        <p:spPr bwMode="auto">
          <a:xfrm>
            <a:off x="179388" y="0"/>
            <a:ext cx="227330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69" name="Afbeelding 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988" r="16301" b="9351"/>
          <a:stretch>
            <a:fillRect/>
          </a:stretch>
        </p:blipFill>
        <p:spPr bwMode="auto">
          <a:xfrm>
            <a:off x="5508625" y="5170488"/>
            <a:ext cx="2808288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ep 14"/>
          <p:cNvGrpSpPr>
            <a:grpSpLocks/>
          </p:cNvGrpSpPr>
          <p:nvPr/>
        </p:nvGrpSpPr>
        <p:grpSpPr bwMode="auto">
          <a:xfrm>
            <a:off x="2555875" y="2492375"/>
            <a:ext cx="2879725" cy="1584325"/>
            <a:chOff x="2555776" y="2420888"/>
            <a:chExt cx="2592288" cy="1320552"/>
          </a:xfrm>
        </p:grpSpPr>
        <p:pic>
          <p:nvPicPr>
            <p:cNvPr id="16395" name="Afbeelding 5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909" t="19539" r="6729" b="20740"/>
            <a:stretch>
              <a:fillRect/>
            </a:stretch>
          </p:blipFill>
          <p:spPr bwMode="auto">
            <a:xfrm>
              <a:off x="2555776" y="2420888"/>
              <a:ext cx="2592288" cy="1320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96" name="Tekstvak 11"/>
            <p:cNvSpPr txBox="1">
              <a:spLocks noChangeArrowheads="1"/>
            </p:cNvSpPr>
            <p:nvPr/>
          </p:nvSpPr>
          <p:spPr bwMode="auto">
            <a:xfrm>
              <a:off x="4860032" y="2420888"/>
              <a:ext cx="288032" cy="6463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nl-NL" sz="1200"/>
            </a:p>
            <a:p>
              <a:endParaRPr lang="nl-NL"/>
            </a:p>
          </p:txBody>
        </p:sp>
      </p:grpSp>
      <p:grpSp>
        <p:nvGrpSpPr>
          <p:cNvPr id="4" name="Groep 15"/>
          <p:cNvGrpSpPr>
            <a:grpSpLocks/>
          </p:cNvGrpSpPr>
          <p:nvPr/>
        </p:nvGrpSpPr>
        <p:grpSpPr bwMode="auto">
          <a:xfrm>
            <a:off x="3492500" y="3716338"/>
            <a:ext cx="3095625" cy="1512887"/>
            <a:chOff x="3491880" y="3789040"/>
            <a:chExt cx="2736304" cy="1206252"/>
          </a:xfrm>
        </p:grpSpPr>
        <p:pic>
          <p:nvPicPr>
            <p:cNvPr id="16393" name="Afbeelding 7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30836" r="4533" b="22047"/>
            <a:stretch>
              <a:fillRect/>
            </a:stretch>
          </p:blipFill>
          <p:spPr bwMode="auto">
            <a:xfrm>
              <a:off x="3491880" y="4005064"/>
              <a:ext cx="2664296" cy="990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94" name="Tekstvak 13"/>
            <p:cNvSpPr txBox="1">
              <a:spLocks noChangeArrowheads="1"/>
            </p:cNvSpPr>
            <p:nvPr/>
          </p:nvSpPr>
          <p:spPr bwMode="auto">
            <a:xfrm>
              <a:off x="5796136" y="3789040"/>
              <a:ext cx="432048" cy="6463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nl-NL" sz="1200"/>
            </a:p>
            <a:p>
              <a:endParaRPr lang="nl-NL"/>
            </a:p>
          </p:txBody>
        </p:sp>
      </p:grpSp>
      <p:pic>
        <p:nvPicPr>
          <p:cNvPr id="32772" name="Afbeelding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016" t="27296" r="22493" b="22073"/>
          <a:stretch>
            <a:fillRect/>
          </a:stretch>
        </p:blipFill>
        <p:spPr bwMode="auto">
          <a:xfrm>
            <a:off x="1476375" y="1052513"/>
            <a:ext cx="2354263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Afbeelding 16" descr="giraffe1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2492375"/>
            <a:ext cx="210502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623763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>
                <a:solidFill>
                  <a:srgbClr val="0000FF"/>
                </a:solidFill>
              </a:rPr>
              <a:t>In tweetallen de stappen van de Giraf zetten</a:t>
            </a:r>
          </a:p>
        </p:txBody>
      </p:sp>
      <p:pic>
        <p:nvPicPr>
          <p:cNvPr id="5" name="Afbeelding 4" descr="little-men-stand-in-a-row2.jpg"/>
          <p:cNvPicPr>
            <a:picLocks noChangeAspect="1"/>
          </p:cNvPicPr>
          <p:nvPr/>
        </p:nvPicPr>
        <p:blipFill>
          <a:blip r:embed="rId2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138245">
            <a:off x="-7742" y="2395364"/>
            <a:ext cx="1919451" cy="1679573"/>
          </a:xfrm>
          <a:prstGeom prst="rect">
            <a:avLst/>
          </a:prstGeom>
        </p:spPr>
      </p:pic>
      <p:pic>
        <p:nvPicPr>
          <p:cNvPr id="6" name="Afbeelding 5" descr="little-men-stand-in-a-row2.jpg"/>
          <p:cNvPicPr>
            <a:picLocks noChangeAspect="1"/>
          </p:cNvPicPr>
          <p:nvPr/>
        </p:nvPicPr>
        <p:blipFill>
          <a:blip r:embed="rId3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0483949" flipH="1">
            <a:off x="4207138" y="1610483"/>
            <a:ext cx="1641267" cy="1399026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 rot="20572352">
            <a:off x="587453" y="3247813"/>
            <a:ext cx="7152206" cy="46039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>
                <a:solidFill>
                  <a:srgbClr val="0000FF"/>
                </a:solidFill>
              </a:rPr>
              <a:t>1 Waarnemen </a:t>
            </a:r>
            <a:r>
              <a:rPr lang="nl-NL" sz="1400" dirty="0">
                <a:solidFill>
                  <a:srgbClr val="0000FF"/>
                </a:solidFill>
              </a:rPr>
              <a:t>(zonder oordeel)</a:t>
            </a:r>
          </a:p>
        </p:txBody>
      </p:sp>
      <p:sp>
        <p:nvSpPr>
          <p:cNvPr id="8" name="Rechthoek 7"/>
          <p:cNvSpPr/>
          <p:nvPr/>
        </p:nvSpPr>
        <p:spPr>
          <a:xfrm rot="20572352">
            <a:off x="1207990" y="3815953"/>
            <a:ext cx="7178770" cy="46039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>
                <a:solidFill>
                  <a:srgbClr val="0000FF"/>
                </a:solidFill>
              </a:rPr>
              <a:t>2 Voelen </a:t>
            </a:r>
            <a:r>
              <a:rPr lang="nl-NL" sz="1400" dirty="0">
                <a:solidFill>
                  <a:srgbClr val="0000FF"/>
                </a:solidFill>
              </a:rPr>
              <a:t>(eigen en echte gevoelens)</a:t>
            </a:r>
          </a:p>
        </p:txBody>
      </p:sp>
      <p:sp>
        <p:nvSpPr>
          <p:cNvPr id="9" name="Rechthoek 8"/>
          <p:cNvSpPr/>
          <p:nvPr/>
        </p:nvSpPr>
        <p:spPr>
          <a:xfrm rot="20572352">
            <a:off x="2039339" y="4384093"/>
            <a:ext cx="6863091" cy="46039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>
                <a:solidFill>
                  <a:srgbClr val="0000FF"/>
                </a:solidFill>
              </a:rPr>
              <a:t>3 Behoeften </a:t>
            </a:r>
            <a:r>
              <a:rPr lang="nl-NL" sz="1400" dirty="0">
                <a:solidFill>
                  <a:srgbClr val="0000FF"/>
                </a:solidFill>
              </a:rPr>
              <a:t>(ik neem zelf verantwoordelijkheid voor de vervulling ervan)</a:t>
            </a:r>
          </a:p>
        </p:txBody>
      </p:sp>
      <p:sp>
        <p:nvSpPr>
          <p:cNvPr id="10" name="Rechthoek 9"/>
          <p:cNvSpPr/>
          <p:nvPr/>
        </p:nvSpPr>
        <p:spPr>
          <a:xfrm rot="20572352">
            <a:off x="3060187" y="4952233"/>
            <a:ext cx="6104138" cy="46039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>
                <a:solidFill>
                  <a:srgbClr val="0000FF"/>
                </a:solidFill>
              </a:rPr>
              <a:t>4 Opties </a:t>
            </a:r>
            <a:r>
              <a:rPr lang="nl-NL" sz="1400" dirty="0">
                <a:solidFill>
                  <a:srgbClr val="0000FF"/>
                </a:solidFill>
              </a:rPr>
              <a:t>(door inleven in de ander meer mogelijkheden zien)</a:t>
            </a:r>
          </a:p>
        </p:txBody>
      </p:sp>
      <p:sp>
        <p:nvSpPr>
          <p:cNvPr id="11" name="Rechthoek 10"/>
          <p:cNvSpPr/>
          <p:nvPr/>
        </p:nvSpPr>
        <p:spPr>
          <a:xfrm rot="20572352">
            <a:off x="3901423" y="5520374"/>
            <a:ext cx="5373035" cy="46039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>
                <a:solidFill>
                  <a:srgbClr val="0000FF"/>
                </a:solidFill>
              </a:rPr>
              <a:t>5 Verzoek / Actie</a:t>
            </a:r>
            <a:r>
              <a:rPr lang="nl-NL" sz="1400" dirty="0">
                <a:solidFill>
                  <a:srgbClr val="0000FF"/>
                </a:solidFill>
              </a:rPr>
              <a:t> (waarop je een nee kunt horen)</a:t>
            </a:r>
            <a:endParaRPr lang="nl-NL" sz="2800" dirty="0">
              <a:solidFill>
                <a:srgbClr val="0000FF"/>
              </a:solidFill>
            </a:endParaRPr>
          </a:p>
        </p:txBody>
      </p:sp>
      <p:pic>
        <p:nvPicPr>
          <p:cNvPr id="12" name="Afbeelding 11" descr="little-men-stand-in-a-row2.jpg"/>
          <p:cNvPicPr>
            <a:picLocks noChangeAspect="1"/>
          </p:cNvPicPr>
          <p:nvPr/>
        </p:nvPicPr>
        <p:blipFill>
          <a:blip r:embed="rId4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138245">
            <a:off x="2373152" y="1726095"/>
            <a:ext cx="1566049" cy="1679573"/>
          </a:xfrm>
          <a:prstGeom prst="rect">
            <a:avLst/>
          </a:prstGeom>
        </p:spPr>
      </p:pic>
      <p:pic>
        <p:nvPicPr>
          <p:cNvPr id="13" name="Afbeelding 12" descr="little-men-stand-in-a-row2.jpg"/>
          <p:cNvPicPr>
            <a:picLocks noChangeAspect="1"/>
          </p:cNvPicPr>
          <p:nvPr/>
        </p:nvPicPr>
        <p:blipFill>
          <a:blip r:embed="rId5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138245">
            <a:off x="5948077" y="1142529"/>
            <a:ext cx="1427788" cy="1289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Afbeelding 6" descr="jackal.jpg"/>
          <p:cNvPicPr>
            <a:picLocks noChangeAspect="1"/>
          </p:cNvPicPr>
          <p:nvPr/>
        </p:nvPicPr>
        <p:blipFill>
          <a:blip r:embed="rId2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4427538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79613" y="2852738"/>
            <a:ext cx="6550025" cy="14144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l-NL" sz="5400" b="1">
                <a:solidFill>
                  <a:srgbClr val="FF0000"/>
                </a:solidFill>
                <a:latin typeface="Arial" charset="0"/>
              </a:rPr>
              <a:t>1. Waarnemen met eigen oordelen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84438" y="4648200"/>
            <a:ext cx="6551612" cy="1219200"/>
          </a:xfrm>
        </p:spPr>
        <p:txBody>
          <a:bodyPr>
            <a:normAutofit fontScale="77500" lnSpcReduction="20000"/>
          </a:bodyPr>
          <a:lstStyle/>
          <a:p>
            <a:pPr algn="l" eaLnBrk="1" hangingPunct="1"/>
            <a:endParaRPr lang="nl-NL" b="1" dirty="0">
              <a:solidFill>
                <a:schemeClr val="accent2"/>
              </a:solidFill>
              <a:latin typeface="Arial" charset="0"/>
            </a:endParaRPr>
          </a:p>
          <a:p>
            <a:pPr algn="l" eaLnBrk="1" hangingPunct="1"/>
            <a:r>
              <a:rPr lang="nl-NL" b="1" dirty="0">
                <a:solidFill>
                  <a:schemeClr val="accent2"/>
                </a:solidFill>
                <a:latin typeface="Arial" charset="0"/>
              </a:rPr>
              <a:t>Je eigen oordeel opplakken</a:t>
            </a:r>
          </a:p>
          <a:p>
            <a:pPr algn="l" eaLnBrk="1" hangingPunct="1"/>
            <a:r>
              <a:rPr lang="nl-NL" b="1" dirty="0">
                <a:solidFill>
                  <a:schemeClr val="accent2"/>
                </a:solidFill>
                <a:latin typeface="Arial" charset="0"/>
              </a:rPr>
              <a:t>“Jij doet het ook nooit goed!”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067944" y="116632"/>
            <a:ext cx="489585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NL" sz="3200" b="1" i="1" dirty="0">
                <a:solidFill>
                  <a:srgbClr val="FF0000"/>
                </a:solidFill>
                <a:latin typeface="Arial" charset="0"/>
              </a:rPr>
              <a:t>De valkuilen van de Jakhals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whitegadget.com/attachments/pc-wallpapers/130338d1358923418-photo-frame-photo-frame-image-1024x76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-457200"/>
            <a:ext cx="9145016" cy="731520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581528" cy="1143000"/>
          </a:xfrm>
        </p:spPr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Open Frame</a:t>
            </a:r>
            <a:endParaRPr lang="nl-NL" b="1" dirty="0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15616" y="1600201"/>
            <a:ext cx="7128792" cy="2980927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0000FF"/>
                </a:solidFill>
              </a:rPr>
              <a:t>Vragen</a:t>
            </a:r>
          </a:p>
          <a:p>
            <a:r>
              <a:rPr lang="nl-NL" dirty="0">
                <a:solidFill>
                  <a:srgbClr val="0000FF"/>
                </a:solidFill>
              </a:rPr>
              <a:t>Gebeurtenissen</a:t>
            </a:r>
          </a:p>
          <a:p>
            <a:r>
              <a:rPr lang="nl-NL" dirty="0">
                <a:solidFill>
                  <a:srgbClr val="0000FF"/>
                </a:solidFill>
              </a:rPr>
              <a:t>Korte verhalen</a:t>
            </a:r>
          </a:p>
          <a:p>
            <a:pPr marL="0" indent="0">
              <a:buNone/>
            </a:pPr>
            <a:r>
              <a:rPr lang="nl-NL" dirty="0">
                <a:solidFill>
                  <a:srgbClr val="0000FF"/>
                </a:solidFill>
              </a:rPr>
              <a:t>Deel een echte levenservaring om na te denken vanuit NLP</a:t>
            </a:r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899592" y="4581128"/>
            <a:ext cx="7497216" cy="65645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nl-NL" sz="3200" b="1" i="1" dirty="0">
                <a:solidFill>
                  <a:srgbClr val="0000FF"/>
                </a:solidFill>
              </a:rPr>
              <a:t>Doel</a:t>
            </a:r>
            <a:r>
              <a:rPr kumimoji="0" lang="nl-NL" sz="32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toepassen van </a:t>
            </a:r>
            <a:r>
              <a:rPr kumimoji="0" lang="nl-NL" sz="3200" b="1" i="1" u="none" strike="noStrike" kern="1200" cap="none" spc="0" normalizeH="0" baseline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NLP</a:t>
            </a:r>
            <a:r>
              <a:rPr kumimoji="0" lang="nl-NL" sz="32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jouw eigen werkelijkheid.</a:t>
            </a:r>
          </a:p>
        </p:txBody>
      </p:sp>
      <p:pic>
        <p:nvPicPr>
          <p:cNvPr id="6" name="Picture 2" descr="http://www.whitegadget.com/attachments/pc-wallpapers/130338d1358923418-photo-frame-photo-frame-image-1024x7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548680"/>
            <a:ext cx="7491069" cy="5065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Afbeelding 6" descr="jackal.jpg"/>
          <p:cNvPicPr>
            <a:picLocks noChangeAspect="1"/>
          </p:cNvPicPr>
          <p:nvPr/>
        </p:nvPicPr>
        <p:blipFill>
          <a:blip r:embed="rId2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64013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92500" y="1700213"/>
            <a:ext cx="5651500" cy="22304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l-NL" sz="6000" b="1">
                <a:solidFill>
                  <a:srgbClr val="FF0000"/>
                </a:solidFill>
                <a:latin typeface="Arial" charset="0"/>
              </a:rPr>
              <a:t>2. </a:t>
            </a:r>
            <a:r>
              <a:rPr lang="nl-NL" sz="4800" b="1">
                <a:solidFill>
                  <a:srgbClr val="FF0000"/>
                </a:solidFill>
                <a:latin typeface="Arial" charset="0"/>
              </a:rPr>
              <a:t>Gevoelens</a:t>
            </a:r>
            <a:r>
              <a:rPr lang="nl-NL" sz="6000" b="1">
                <a:solidFill>
                  <a:srgbClr val="FF0000"/>
                </a:solidFill>
                <a:latin typeface="Arial" charset="0"/>
              </a:rPr>
              <a:t> </a:t>
            </a:r>
            <a:r>
              <a:rPr lang="nl-NL" sz="4800" b="1">
                <a:solidFill>
                  <a:srgbClr val="FF0000"/>
                </a:solidFill>
                <a:latin typeface="Arial" charset="0"/>
              </a:rPr>
              <a:t>vermengen met denken</a:t>
            </a:r>
            <a:endParaRPr lang="nl-NL" sz="60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3203575" y="4437063"/>
            <a:ext cx="609441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nl-NL" sz="3200" b="1">
                <a:solidFill>
                  <a:schemeClr val="accent2"/>
                </a:solidFill>
                <a:latin typeface="Arial" charset="0"/>
              </a:rPr>
              <a:t>	Gedachten lezen: </a:t>
            </a:r>
          </a:p>
          <a:p>
            <a:pPr>
              <a:spcBef>
                <a:spcPct val="20000"/>
              </a:spcBef>
            </a:pPr>
            <a:r>
              <a:rPr lang="nl-NL" sz="3200" b="1">
                <a:solidFill>
                  <a:schemeClr val="accent2"/>
                </a:solidFill>
                <a:latin typeface="Arial" charset="0"/>
              </a:rPr>
              <a:t>“Ik zie/voel dat jij er geen zin in hebt.”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067944" y="116632"/>
            <a:ext cx="489585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NL" sz="3200" b="1" i="1" dirty="0">
                <a:solidFill>
                  <a:srgbClr val="FF0000"/>
                </a:solidFill>
                <a:latin typeface="Arial" charset="0"/>
              </a:rPr>
              <a:t>De valkuilen van de Jakhals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Afbeelding 6" descr="jackal.jpg"/>
          <p:cNvPicPr>
            <a:picLocks noChangeAspect="1"/>
          </p:cNvPicPr>
          <p:nvPr/>
        </p:nvPicPr>
        <p:blipFill>
          <a:blip r:embed="rId2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64013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03575" y="1268413"/>
            <a:ext cx="5940425" cy="3097212"/>
          </a:xfrm>
        </p:spPr>
        <p:txBody>
          <a:bodyPr/>
          <a:lstStyle/>
          <a:p>
            <a:pPr eaLnBrk="1" hangingPunct="1"/>
            <a:r>
              <a:rPr lang="nl-NL" sz="4800" b="1">
                <a:solidFill>
                  <a:srgbClr val="FF0000"/>
                </a:solidFill>
                <a:latin typeface="Arial" charset="0"/>
              </a:rPr>
              <a:t>3. De ander verantwoordelijk maken voor mijn behoeftes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48038" y="4724400"/>
            <a:ext cx="5338762" cy="1225550"/>
          </a:xfrm>
        </p:spPr>
        <p:txBody>
          <a:bodyPr/>
          <a:lstStyle/>
          <a:p>
            <a:pPr algn="l" eaLnBrk="1" hangingPunct="1"/>
            <a:r>
              <a:rPr lang="nl-NL" b="1">
                <a:solidFill>
                  <a:schemeClr val="accent2"/>
                </a:solidFill>
                <a:latin typeface="Arial" charset="0"/>
              </a:rPr>
              <a:t>“Ik wil dat jij mij niet boos maakt.”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067944" y="-27384"/>
            <a:ext cx="489585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NL" sz="3200" b="1" i="1" dirty="0">
                <a:solidFill>
                  <a:srgbClr val="FF0000"/>
                </a:solidFill>
                <a:latin typeface="Arial" charset="0"/>
              </a:rPr>
              <a:t>De valkuilen van de Jakhals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95738" y="2205038"/>
            <a:ext cx="4691062" cy="1757362"/>
          </a:xfrm>
        </p:spPr>
        <p:txBody>
          <a:bodyPr/>
          <a:lstStyle/>
          <a:p>
            <a:pPr eaLnBrk="1" hangingPunct="1"/>
            <a:r>
              <a:rPr lang="nl-NL" sz="4800" b="1">
                <a:solidFill>
                  <a:srgbClr val="FF0000"/>
                </a:solidFill>
                <a:latin typeface="Arial" charset="0"/>
              </a:rPr>
              <a:t>4. Er is maar één optie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95738" y="4076700"/>
            <a:ext cx="4462462" cy="2095500"/>
          </a:xfrm>
        </p:spPr>
        <p:txBody>
          <a:bodyPr/>
          <a:lstStyle/>
          <a:p>
            <a:pPr algn="l" eaLnBrk="1" hangingPunct="1"/>
            <a:r>
              <a:rPr lang="nl-NL" b="1">
                <a:solidFill>
                  <a:schemeClr val="accent2"/>
                </a:solidFill>
                <a:latin typeface="Arial" charset="0"/>
              </a:rPr>
              <a:t>“Alleen jij kunt ........</a:t>
            </a:r>
          </a:p>
          <a:p>
            <a:pPr algn="l" eaLnBrk="1" hangingPunct="1"/>
            <a:r>
              <a:rPr lang="nl-NL" b="1">
                <a:solidFill>
                  <a:schemeClr val="accent2"/>
                </a:solidFill>
                <a:latin typeface="Arial" charset="0"/>
              </a:rPr>
              <a:t>    ..........................., </a:t>
            </a:r>
          </a:p>
          <a:p>
            <a:pPr algn="l" eaLnBrk="1" hangingPunct="1"/>
            <a:r>
              <a:rPr lang="nl-NL" b="1">
                <a:solidFill>
                  <a:schemeClr val="accent2"/>
                </a:solidFill>
                <a:latin typeface="Arial" charset="0"/>
              </a:rPr>
              <a:t>ik kan niets.”</a:t>
            </a:r>
          </a:p>
        </p:txBody>
      </p:sp>
      <p:pic>
        <p:nvPicPr>
          <p:cNvPr id="24580" name="Afbeelding 6" descr="jackal.jpg"/>
          <p:cNvPicPr>
            <a:picLocks noChangeAspect="1"/>
          </p:cNvPicPr>
          <p:nvPr/>
        </p:nvPicPr>
        <p:blipFill>
          <a:blip r:embed="rId2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64050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067944" y="188640"/>
            <a:ext cx="489585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NL" sz="3200" b="1" i="1" dirty="0">
                <a:solidFill>
                  <a:srgbClr val="FF0000"/>
                </a:solidFill>
                <a:latin typeface="Arial" charset="0"/>
              </a:rPr>
              <a:t>De valkuilen van de Jakhals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51275" y="1773238"/>
            <a:ext cx="4606925" cy="19605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l-NL" sz="4800" b="1">
                <a:solidFill>
                  <a:srgbClr val="FF0000"/>
                </a:solidFill>
                <a:latin typeface="Arial" charset="0"/>
              </a:rPr>
              <a:t>5. Verzoek vermengen met een eis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419600"/>
            <a:ext cx="6400800" cy="1143000"/>
          </a:xfrm>
        </p:spPr>
        <p:txBody>
          <a:bodyPr>
            <a:normAutofit lnSpcReduction="10000"/>
          </a:bodyPr>
          <a:lstStyle/>
          <a:p>
            <a:pPr algn="l" eaLnBrk="1" hangingPunct="1"/>
            <a:r>
              <a:rPr lang="nl-NL" b="1">
                <a:solidFill>
                  <a:schemeClr val="accent2"/>
                </a:solidFill>
                <a:latin typeface="Arial" charset="0"/>
              </a:rPr>
              <a:t>“Ik wil dat je dat meteen doet.”</a:t>
            </a:r>
          </a:p>
          <a:p>
            <a:pPr algn="l" eaLnBrk="1" hangingPunct="1"/>
            <a:r>
              <a:rPr lang="nl-NL" b="1">
                <a:solidFill>
                  <a:schemeClr val="accent2"/>
                </a:solidFill>
                <a:latin typeface="Arial" charset="0"/>
              </a:rPr>
              <a:t>“Jij moet dat doen, anders…...”</a:t>
            </a:r>
          </a:p>
          <a:p>
            <a:pPr eaLnBrk="1" hangingPunct="1"/>
            <a:endParaRPr lang="nl-NL">
              <a:latin typeface="Arial" charset="0"/>
            </a:endParaRPr>
          </a:p>
        </p:txBody>
      </p:sp>
      <p:pic>
        <p:nvPicPr>
          <p:cNvPr id="25604" name="Afbeelding 7" descr="jackal.jpg"/>
          <p:cNvPicPr>
            <a:picLocks noChangeAspect="1"/>
          </p:cNvPicPr>
          <p:nvPr/>
        </p:nvPicPr>
        <p:blipFill>
          <a:blip r:embed="rId2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64050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067944" y="116632"/>
            <a:ext cx="489585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NL" sz="3200" b="1" i="1" dirty="0">
                <a:solidFill>
                  <a:srgbClr val="FF0000"/>
                </a:solidFill>
                <a:latin typeface="Arial" charset="0"/>
              </a:rPr>
              <a:t>De valkuilen van de Jakhals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9"/>
          <p:cNvGrpSpPr/>
          <p:nvPr/>
        </p:nvGrpSpPr>
        <p:grpSpPr>
          <a:xfrm>
            <a:off x="-36512" y="0"/>
            <a:ext cx="6192688" cy="6858000"/>
            <a:chOff x="-36512" y="0"/>
            <a:chExt cx="6192688" cy="6858000"/>
          </a:xfrm>
        </p:grpSpPr>
        <p:grpSp>
          <p:nvGrpSpPr>
            <p:cNvPr id="3" name="Groep 14"/>
            <p:cNvGrpSpPr/>
            <p:nvPr/>
          </p:nvGrpSpPr>
          <p:grpSpPr>
            <a:xfrm>
              <a:off x="-36512" y="0"/>
              <a:ext cx="6192688" cy="6858000"/>
              <a:chOff x="-36512" y="0"/>
              <a:chExt cx="6192688" cy="6858000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2" cstate="email">
                <a:grayscl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b="9351"/>
              <a:stretch>
                <a:fillRect/>
              </a:stretch>
            </p:blipFill>
            <p:spPr bwMode="auto">
              <a:xfrm>
                <a:off x="3707904" y="5334435"/>
                <a:ext cx="2448272" cy="152356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</p:pic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>
              <a:blip r:embed="rId3" cstate="email">
                <a:grayscl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b="22047"/>
              <a:stretch>
                <a:fillRect/>
              </a:stretch>
            </p:blipFill>
            <p:spPr bwMode="auto">
              <a:xfrm>
                <a:off x="2843808" y="4125277"/>
                <a:ext cx="2665859" cy="1319947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</p:pic>
          <p:pic>
            <p:nvPicPr>
              <p:cNvPr id="1030" name="Picture 6"/>
              <p:cNvPicPr>
                <a:picLocks noChangeAspect="1" noChangeArrowheads="1"/>
              </p:cNvPicPr>
              <p:nvPr/>
            </p:nvPicPr>
            <p:blipFill>
              <a:blip r:embed="rId4" cstate="email">
                <a:grayscl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b="20740"/>
              <a:stretch>
                <a:fillRect/>
              </a:stretch>
            </p:blipFill>
            <p:spPr bwMode="auto">
              <a:xfrm>
                <a:off x="1854324" y="2708920"/>
                <a:ext cx="2501652" cy="15188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</p:pic>
          <p:pic>
            <p:nvPicPr>
              <p:cNvPr id="1032" name="Picture 8"/>
              <p:cNvPicPr>
                <a:picLocks noChangeAspect="1" noChangeArrowheads="1"/>
              </p:cNvPicPr>
              <p:nvPr/>
            </p:nvPicPr>
            <p:blipFill>
              <a:blip r:embed="rId5" cstate="email">
                <a:grayscl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b="22073"/>
              <a:stretch>
                <a:fillRect/>
              </a:stretch>
            </p:blipFill>
            <p:spPr bwMode="auto">
              <a:xfrm>
                <a:off x="971600" y="1412776"/>
                <a:ext cx="2647950" cy="143827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</p:pic>
          <p:pic>
            <p:nvPicPr>
              <p:cNvPr id="1034" name="Picture 10"/>
              <p:cNvPicPr>
                <a:picLocks noChangeAspect="1" noChangeArrowheads="1"/>
              </p:cNvPicPr>
              <p:nvPr/>
            </p:nvPicPr>
            <p:blipFill>
              <a:blip r:embed="rId6" cstate="email">
                <a:grayscl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b="12029"/>
              <a:stretch>
                <a:fillRect/>
              </a:stretch>
            </p:blipFill>
            <p:spPr bwMode="auto">
              <a:xfrm>
                <a:off x="-36512" y="0"/>
                <a:ext cx="2552700" cy="158115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</p:pic>
          <p:pic>
            <p:nvPicPr>
              <p:cNvPr id="17" name="Afbeelding 16" descr="giraffe1.jpg"/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6512" y="3141240"/>
                <a:ext cx="1850723" cy="3672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9" name="Titel 1"/>
            <p:cNvSpPr txBox="1">
              <a:spLocks/>
            </p:cNvSpPr>
            <p:nvPr/>
          </p:nvSpPr>
          <p:spPr>
            <a:xfrm>
              <a:off x="1043608" y="5805264"/>
              <a:ext cx="2699792" cy="90805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36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Calibri" pitchFamily="34" charset="0"/>
                  <a:ea typeface="+mj-ea"/>
                  <a:cs typeface="+mj-cs"/>
                </a:rPr>
                <a:t>De stappen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36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Calibri" pitchFamily="34" charset="0"/>
                  <a:ea typeface="+mj-ea"/>
                  <a:cs typeface="+mj-cs"/>
                </a:rPr>
                <a:t>van de Giraf</a:t>
              </a:r>
            </a:p>
          </p:txBody>
        </p:sp>
      </p:grpSp>
      <p:sp>
        <p:nvSpPr>
          <p:cNvPr id="32" name="Titel 31"/>
          <p:cNvSpPr>
            <a:spLocks noGrp="1"/>
          </p:cNvSpPr>
          <p:nvPr>
            <p:ph type="title"/>
          </p:nvPr>
        </p:nvSpPr>
        <p:spPr>
          <a:xfrm>
            <a:off x="4572000" y="0"/>
            <a:ext cx="4572000" cy="836712"/>
          </a:xfrm>
        </p:spPr>
        <p:txBody>
          <a:bodyPr/>
          <a:lstStyle/>
          <a:p>
            <a:r>
              <a:rPr lang="nl-NL" b="1" dirty="0">
                <a:solidFill>
                  <a:srgbClr val="0000FF"/>
                </a:solidFill>
              </a:rPr>
              <a:t>NLP en NVC</a:t>
            </a:r>
          </a:p>
        </p:txBody>
      </p:sp>
      <p:sp>
        <p:nvSpPr>
          <p:cNvPr id="33" name="Rechthoekige toelichting 32"/>
          <p:cNvSpPr/>
          <p:nvPr/>
        </p:nvSpPr>
        <p:spPr>
          <a:xfrm>
            <a:off x="2627784" y="260648"/>
            <a:ext cx="2736304" cy="836712"/>
          </a:xfrm>
          <a:prstGeom prst="wedgeRectCallout">
            <a:avLst>
              <a:gd name="adj1" fmla="val -73141"/>
              <a:gd name="adj2" fmla="val 10108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b="1" dirty="0">
                <a:solidFill>
                  <a:srgbClr val="0000FF"/>
                </a:solidFill>
              </a:rPr>
              <a:t>NLP: Zintuiglijke Scherpzinnigheid,  interne representatie, de kaart is  niet het gebied </a:t>
            </a:r>
          </a:p>
        </p:txBody>
      </p:sp>
      <p:sp>
        <p:nvSpPr>
          <p:cNvPr id="34" name="Rechthoekige toelichting 33"/>
          <p:cNvSpPr/>
          <p:nvPr/>
        </p:nvSpPr>
        <p:spPr>
          <a:xfrm>
            <a:off x="3851920" y="1268760"/>
            <a:ext cx="3168352" cy="864096"/>
          </a:xfrm>
          <a:prstGeom prst="wedgeRectCallout">
            <a:avLst>
              <a:gd name="adj1" fmla="val -90016"/>
              <a:gd name="adj2" fmla="val 4119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b="1" dirty="0">
                <a:solidFill>
                  <a:srgbClr val="0000FF"/>
                </a:solidFill>
              </a:rPr>
              <a:t>NLP: Onderscheid waarneming en oordeel; rapport maken, focussen, </a:t>
            </a:r>
            <a:r>
              <a:rPr lang="nl-NL" sz="1400" b="1" dirty="0" err="1">
                <a:solidFill>
                  <a:srgbClr val="0000FF"/>
                </a:solidFill>
              </a:rPr>
              <a:t>swish</a:t>
            </a:r>
            <a:r>
              <a:rPr lang="nl-NL" sz="1400" b="1" dirty="0">
                <a:solidFill>
                  <a:srgbClr val="0000FF"/>
                </a:solidFill>
              </a:rPr>
              <a:t>, </a:t>
            </a:r>
            <a:r>
              <a:rPr lang="nl-NL" sz="1400" b="1" dirty="0" err="1">
                <a:solidFill>
                  <a:srgbClr val="0000FF"/>
                </a:solidFill>
              </a:rPr>
              <a:t>visual</a:t>
            </a:r>
            <a:r>
              <a:rPr lang="nl-NL" sz="1400" b="1" dirty="0">
                <a:solidFill>
                  <a:srgbClr val="0000FF"/>
                </a:solidFill>
              </a:rPr>
              <a:t> squash, om gevoelens en trauma’s te helen </a:t>
            </a:r>
          </a:p>
        </p:txBody>
      </p:sp>
      <p:sp>
        <p:nvSpPr>
          <p:cNvPr id="35" name="Rechthoekige toelichting 34"/>
          <p:cNvSpPr/>
          <p:nvPr/>
        </p:nvSpPr>
        <p:spPr>
          <a:xfrm>
            <a:off x="4716016" y="2420888"/>
            <a:ext cx="2915816" cy="620688"/>
          </a:xfrm>
          <a:prstGeom prst="wedgeRectCallout">
            <a:avLst>
              <a:gd name="adj1" fmla="val -86928"/>
              <a:gd name="adj2" fmla="val 90928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400" b="1" dirty="0">
                <a:solidFill>
                  <a:srgbClr val="0000FF"/>
                </a:solidFill>
              </a:rPr>
              <a:t>NLP: Ga aan de kant van de oorzaak staan, neem verantwoordelijkheid voor je eigen gevoelens</a:t>
            </a:r>
          </a:p>
        </p:txBody>
      </p:sp>
      <p:sp>
        <p:nvSpPr>
          <p:cNvPr id="36" name="Rechthoekige toelichting 35"/>
          <p:cNvSpPr/>
          <p:nvPr/>
        </p:nvSpPr>
        <p:spPr>
          <a:xfrm>
            <a:off x="4932040" y="3356992"/>
            <a:ext cx="2736304" cy="620688"/>
          </a:xfrm>
          <a:prstGeom prst="wedgeRectCallout">
            <a:avLst>
              <a:gd name="adj1" fmla="val -97111"/>
              <a:gd name="adj2" fmla="val -50253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400" b="1" dirty="0">
                <a:solidFill>
                  <a:srgbClr val="0000FF"/>
                </a:solidFill>
              </a:rPr>
              <a:t>NLP: Gebruik je bronnen,  anker ze en zet ze in als je ze nodig hebt</a:t>
            </a:r>
          </a:p>
        </p:txBody>
      </p:sp>
      <p:sp>
        <p:nvSpPr>
          <p:cNvPr id="37" name="Rechthoekige toelichting 36"/>
          <p:cNvSpPr/>
          <p:nvPr/>
        </p:nvSpPr>
        <p:spPr>
          <a:xfrm>
            <a:off x="6084168" y="4509120"/>
            <a:ext cx="2051720" cy="620688"/>
          </a:xfrm>
          <a:prstGeom prst="wedgeRectCallout">
            <a:avLst>
              <a:gd name="adj1" fmla="val -127105"/>
              <a:gd name="adj2" fmla="val 345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400" b="1" dirty="0">
                <a:solidFill>
                  <a:srgbClr val="0000FF"/>
                </a:solidFill>
              </a:rPr>
              <a:t>NLP: Door herkaderen zie je veel meer mogelijkheden</a:t>
            </a:r>
          </a:p>
        </p:txBody>
      </p:sp>
      <p:sp>
        <p:nvSpPr>
          <p:cNvPr id="38" name="Rechthoekige toelichting 37"/>
          <p:cNvSpPr/>
          <p:nvPr/>
        </p:nvSpPr>
        <p:spPr>
          <a:xfrm>
            <a:off x="6372200" y="5517232"/>
            <a:ext cx="2771800" cy="1152128"/>
          </a:xfrm>
          <a:prstGeom prst="wedgeRectCallout">
            <a:avLst>
              <a:gd name="adj1" fmla="val -72240"/>
              <a:gd name="adj2" fmla="val -4916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400" b="1" dirty="0">
                <a:solidFill>
                  <a:srgbClr val="0000FF"/>
                </a:solidFill>
              </a:rPr>
              <a:t>NLP: Met Milton taal kun je een motiverend verzoek doen, met een metamodel vraag kun je dichter bij de oplossing van een probleem komen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>
                <a:solidFill>
                  <a:srgbClr val="0000FF"/>
                </a:solidFill>
              </a:rPr>
              <a:t>Waardering uitspreken met de stappen van de Giraf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996952"/>
            <a:ext cx="8229600" cy="3129211"/>
          </a:xfrm>
        </p:spPr>
        <p:txBody>
          <a:bodyPr>
            <a:normAutofit fontScale="92500" lnSpcReduction="10000"/>
          </a:bodyPr>
          <a:lstStyle/>
          <a:p>
            <a:r>
              <a:rPr lang="nl-NL" dirty="0">
                <a:solidFill>
                  <a:srgbClr val="0000FF"/>
                </a:solidFill>
              </a:rPr>
              <a:t>Ik neem waar ….</a:t>
            </a:r>
          </a:p>
          <a:p>
            <a:r>
              <a:rPr lang="nl-NL" dirty="0">
                <a:solidFill>
                  <a:srgbClr val="0000FF"/>
                </a:solidFill>
              </a:rPr>
              <a:t>Ik voel ….</a:t>
            </a:r>
          </a:p>
          <a:p>
            <a:r>
              <a:rPr lang="nl-NL" dirty="0">
                <a:solidFill>
                  <a:srgbClr val="0000FF"/>
                </a:solidFill>
              </a:rPr>
              <a:t>Ik heb behoefte aan ….</a:t>
            </a:r>
          </a:p>
          <a:p>
            <a:r>
              <a:rPr lang="nl-NL" dirty="0">
                <a:solidFill>
                  <a:srgbClr val="0000FF"/>
                </a:solidFill>
              </a:rPr>
              <a:t>Ik waardeer mijzelf over.… (specifiek en </a:t>
            </a:r>
            <a:r>
              <a:rPr lang="nl-NL">
                <a:solidFill>
                  <a:srgbClr val="0000FF"/>
                </a:solidFill>
              </a:rPr>
              <a:t>concreet) of </a:t>
            </a:r>
          </a:p>
          <a:p>
            <a:r>
              <a:rPr lang="nl-NL">
                <a:solidFill>
                  <a:srgbClr val="0000FF"/>
                </a:solidFill>
              </a:rPr>
              <a:t>Ik </a:t>
            </a:r>
            <a:r>
              <a:rPr lang="nl-NL" dirty="0">
                <a:solidFill>
                  <a:srgbClr val="0000FF"/>
                </a:solidFill>
              </a:rPr>
              <a:t>waardeer jou om  je …. (specifiek en concreet)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/>
          </p:nvPr>
        </p:nvSpPr>
        <p:spPr>
          <a:xfrm>
            <a:off x="684213" y="260350"/>
            <a:ext cx="7772400" cy="947738"/>
          </a:xfrm>
        </p:spPr>
        <p:txBody>
          <a:bodyPr/>
          <a:lstStyle/>
          <a:p>
            <a:r>
              <a:rPr lang="nl-NL" b="1">
                <a:solidFill>
                  <a:srgbClr val="0000FF"/>
                </a:solidFill>
              </a:rPr>
              <a:t>Wat zegt NLP ? Ja, maar ……</a:t>
            </a:r>
            <a:endParaRPr lang="nl-NL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9388" y="1341438"/>
            <a:ext cx="8640762" cy="5516562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nl-NL" sz="2800" dirty="0">
                <a:solidFill>
                  <a:srgbClr val="0000FF"/>
                </a:solidFill>
              </a:rPr>
              <a:t>Zeg in plaats van “Ja maar …..”   de woorden “Ja, en …..” </a:t>
            </a:r>
          </a:p>
          <a:p>
            <a:pPr marL="0" indent="0">
              <a:buFontTx/>
              <a:buNone/>
              <a:defRPr/>
            </a:pPr>
            <a:r>
              <a:rPr lang="nl-NL" sz="2800" dirty="0">
                <a:solidFill>
                  <a:srgbClr val="0000FF"/>
                </a:solidFill>
              </a:rPr>
              <a:t>Het woord van de vorige spreker wordt dan niet ontkent</a:t>
            </a:r>
          </a:p>
          <a:p>
            <a:pPr marL="0" indent="0">
              <a:buFontTx/>
              <a:buNone/>
              <a:defRPr/>
            </a:pPr>
            <a:r>
              <a:rPr lang="nl-NL" sz="2800" dirty="0">
                <a:solidFill>
                  <a:srgbClr val="0000FF"/>
                </a:solidFill>
              </a:rPr>
              <a:t>Je eigen ervaring komt er naast te staan. </a:t>
            </a:r>
          </a:p>
          <a:p>
            <a:pPr marL="0" indent="0">
              <a:buFontTx/>
              <a:buNone/>
              <a:defRPr/>
            </a:pPr>
            <a:r>
              <a:rPr lang="nl-NL" sz="2800" dirty="0">
                <a:solidFill>
                  <a:srgbClr val="0000FF"/>
                </a:solidFill>
              </a:rPr>
              <a:t>Het is niet of, of, maar en, en.</a:t>
            </a:r>
          </a:p>
          <a:p>
            <a:pPr>
              <a:buFontTx/>
              <a:buNone/>
              <a:defRPr/>
            </a:pPr>
            <a:endParaRPr lang="nl-NL" dirty="0"/>
          </a:p>
          <a:p>
            <a:pPr>
              <a:buFontTx/>
              <a:buNone/>
              <a:defRPr/>
            </a:pPr>
            <a:r>
              <a:rPr lang="nl-NL" b="1" dirty="0">
                <a:solidFill>
                  <a:srgbClr val="FF0000"/>
                </a:solidFill>
              </a:rPr>
              <a:t>…… ja maar ……… </a:t>
            </a:r>
            <a:r>
              <a:rPr lang="nl-NL" b="1" dirty="0">
                <a:solidFill>
                  <a:srgbClr val="FF0000"/>
                </a:solidFill>
                <a:sym typeface="Wingdings"/>
              </a:rPr>
              <a:t></a:t>
            </a:r>
            <a:r>
              <a:rPr lang="nl-NL" dirty="0"/>
              <a:t>   </a:t>
            </a:r>
            <a:r>
              <a:rPr lang="nl-NL" sz="4000" b="1" dirty="0">
                <a:solidFill>
                  <a:srgbClr val="0000FF"/>
                </a:solidFill>
              </a:rPr>
              <a:t>Ja, en ……</a:t>
            </a:r>
            <a:endParaRPr lang="nl-NL" b="1" dirty="0">
              <a:solidFill>
                <a:srgbClr val="0000FF"/>
              </a:solidFill>
            </a:endParaRPr>
          </a:p>
          <a:p>
            <a:pPr>
              <a:buFontTx/>
              <a:buNone/>
              <a:defRPr/>
            </a:pPr>
            <a:endParaRPr lang="nl-NL" b="1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Tx/>
              <a:buNone/>
              <a:defRPr/>
            </a:pPr>
            <a:r>
              <a:rPr lang="nl-NL" dirty="0"/>
              <a:t> </a:t>
            </a:r>
            <a:r>
              <a:rPr lang="nl-NL" dirty="0" err="1">
                <a:solidFill>
                  <a:srgbClr val="0000FF"/>
                </a:solidFill>
              </a:rPr>
              <a:t>Marshall</a:t>
            </a:r>
            <a:r>
              <a:rPr lang="nl-NL" dirty="0">
                <a:solidFill>
                  <a:srgbClr val="0000FF"/>
                </a:solidFill>
              </a:rPr>
              <a:t> </a:t>
            </a:r>
            <a:r>
              <a:rPr lang="nl-NL" dirty="0" err="1">
                <a:solidFill>
                  <a:srgbClr val="0000FF"/>
                </a:solidFill>
              </a:rPr>
              <a:t>Rosenberg</a:t>
            </a:r>
            <a:r>
              <a:rPr lang="nl-NL" dirty="0">
                <a:solidFill>
                  <a:srgbClr val="0000FF"/>
                </a:solidFill>
              </a:rPr>
              <a:t>:</a:t>
            </a:r>
          </a:p>
          <a:p>
            <a:pPr>
              <a:buFontTx/>
              <a:buNone/>
              <a:defRPr/>
            </a:pPr>
            <a:r>
              <a:rPr lang="en-US" i="1" dirty="0">
                <a:solidFill>
                  <a:srgbClr val="0000FF"/>
                </a:solidFill>
              </a:rPr>
              <a:t>“</a:t>
            </a:r>
            <a:r>
              <a:rPr lang="en-US" b="1" i="1" dirty="0">
                <a:solidFill>
                  <a:srgbClr val="0000FF"/>
                </a:solidFill>
              </a:rPr>
              <a:t>Never say a ‘but’ in an angry face”</a:t>
            </a:r>
            <a:endParaRPr lang="nl-NL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>
            <a:spLocks noChangeArrowheads="1"/>
          </p:cNvSpPr>
          <p:nvPr/>
        </p:nvSpPr>
        <p:spPr bwMode="auto">
          <a:xfrm>
            <a:off x="179388" y="4841865"/>
            <a:ext cx="896461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000" dirty="0">
                <a:solidFill>
                  <a:srgbClr val="0000FF"/>
                </a:solidFill>
              </a:rPr>
              <a:t>Voorbeeld: “Hij verpest mijn hele dag.” je maakt jezelf tot slachtoffer en je staat aan de kant van het gevolg. </a:t>
            </a:r>
          </a:p>
          <a:p>
            <a:r>
              <a:rPr lang="nl-NL" sz="2000" dirty="0">
                <a:solidFill>
                  <a:srgbClr val="0000FF"/>
                </a:solidFill>
              </a:rPr>
              <a:t>Als je dan zegt “Ik kies ervoor om vandaag een goed humeur te hebben” sta je aan de kant van de oorzaak: Jij bepaalt zelf hoe jij je voelt.</a:t>
            </a:r>
          </a:p>
        </p:txBody>
      </p:sp>
      <p:sp>
        <p:nvSpPr>
          <p:cNvPr id="5" name="Titel 1"/>
          <p:cNvSpPr txBox="1">
            <a:spLocks/>
          </p:cNvSpPr>
          <p:nvPr/>
        </p:nvSpPr>
        <p:spPr bwMode="auto">
          <a:xfrm>
            <a:off x="179388" y="44624"/>
            <a:ext cx="87852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nl-NL" sz="3600" b="1" kern="0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Wat zegt NLP ? </a:t>
            </a:r>
          </a:p>
          <a:p>
            <a:pPr algn="ctr" eaLnBrk="0" hangingPunct="0">
              <a:defRPr/>
            </a:pPr>
            <a:r>
              <a:rPr lang="nl-NL" sz="3600" b="1" kern="0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“</a:t>
            </a:r>
            <a:r>
              <a:rPr lang="nl-NL" sz="3200" b="1" i="1" kern="0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Ga aan de kant van de oorzaak staan, neem verantwoordelijkheid voor je eigen gevoelens</a:t>
            </a:r>
            <a:r>
              <a:rPr lang="nl-NL" sz="3600" b="1" kern="0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”</a:t>
            </a:r>
            <a:endParaRPr lang="nl-NL" sz="3600" kern="0" dirty="0">
              <a:solidFill>
                <a:srgbClr val="0000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Rechthoek 5"/>
          <p:cNvSpPr>
            <a:spLocks noChangeArrowheads="1"/>
          </p:cNvSpPr>
          <p:nvPr/>
        </p:nvSpPr>
        <p:spPr bwMode="auto">
          <a:xfrm>
            <a:off x="179388" y="2509580"/>
            <a:ext cx="896461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000" dirty="0">
                <a:solidFill>
                  <a:srgbClr val="0000FF"/>
                </a:solidFill>
              </a:rPr>
              <a:t>‘aan de kant van het gevolg’ = slachtofferrol = kun je niets veranderen </a:t>
            </a:r>
          </a:p>
          <a:p>
            <a:r>
              <a:rPr lang="nl-NL" sz="2000" dirty="0">
                <a:solidFill>
                  <a:srgbClr val="0000FF"/>
                </a:solidFill>
              </a:rPr>
              <a:t>de ander moet veranderen = je geeft je macht/kracht uit handen </a:t>
            </a:r>
          </a:p>
          <a:p>
            <a:r>
              <a:rPr lang="nl-NL" sz="2000" dirty="0">
                <a:solidFill>
                  <a:srgbClr val="0000FF"/>
                </a:solidFill>
              </a:rPr>
              <a:t>‘aan de kant van de oorzaak’ =  je kunt jezelf veranderen </a:t>
            </a:r>
          </a:p>
        </p:txBody>
      </p:sp>
      <p:sp>
        <p:nvSpPr>
          <p:cNvPr id="7" name="Rechthoek 6"/>
          <p:cNvSpPr>
            <a:spLocks noChangeArrowheads="1"/>
          </p:cNvSpPr>
          <p:nvPr/>
        </p:nvSpPr>
        <p:spPr bwMode="auto">
          <a:xfrm>
            <a:off x="179388" y="3829611"/>
            <a:ext cx="89646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000" dirty="0">
                <a:solidFill>
                  <a:srgbClr val="0000FF"/>
                </a:solidFill>
              </a:rPr>
              <a:t>Giraf: ik neem verantwoordelijkheid voor mijn eigen gevoel. </a:t>
            </a:r>
          </a:p>
          <a:p>
            <a:r>
              <a:rPr lang="nl-NL" sz="2000" dirty="0">
                <a:solidFill>
                  <a:srgbClr val="0000FF"/>
                </a:solidFill>
              </a:rPr>
              <a:t>De ander heeft daar wel iets mee te maken, maar is er niet verantwoordelijk voor.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0" y="2564904"/>
            <a:ext cx="691276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nl-NL" sz="3600" b="1" dirty="0">
                <a:solidFill>
                  <a:srgbClr val="0000FF"/>
                </a:solidFill>
              </a:rPr>
              <a:t>Hiërarchie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nl-NL" sz="3600" b="1" dirty="0" err="1">
                <a:solidFill>
                  <a:srgbClr val="0000FF"/>
                </a:solidFill>
              </a:rPr>
              <a:t>Milton-Model</a:t>
            </a:r>
            <a:endParaRPr lang="nl-NL" sz="3600" b="1" dirty="0">
              <a:solidFill>
                <a:srgbClr val="0000FF"/>
              </a:solidFill>
            </a:endParaRP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nl-NL" sz="3600" b="1" dirty="0" err="1">
                <a:solidFill>
                  <a:srgbClr val="0000FF"/>
                </a:solidFill>
              </a:rPr>
              <a:t>Meta-Model</a:t>
            </a:r>
            <a:endParaRPr lang="nl-NL" sz="3600" b="1" dirty="0">
              <a:solidFill>
                <a:srgbClr val="0000FF"/>
              </a:solidFill>
            </a:endParaRP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nl-NL" sz="3600" b="1" dirty="0">
                <a:solidFill>
                  <a:srgbClr val="0000FF"/>
                </a:solidFill>
              </a:rPr>
              <a:t>Metaforen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nl-NL" sz="3600" b="1" dirty="0">
                <a:solidFill>
                  <a:srgbClr val="0000FF"/>
                </a:solidFill>
              </a:rPr>
              <a:t>Geweldloze communicatie</a:t>
            </a:r>
          </a:p>
        </p:txBody>
      </p:sp>
      <p:sp>
        <p:nvSpPr>
          <p:cNvPr id="3" name="Rechthoek 2"/>
          <p:cNvSpPr/>
          <p:nvPr/>
        </p:nvSpPr>
        <p:spPr>
          <a:xfrm>
            <a:off x="0" y="188640"/>
            <a:ext cx="43924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/>
            <a:r>
              <a:rPr lang="en-US" sz="5400" b="1" dirty="0" err="1">
                <a:solidFill>
                  <a:srgbClr val="FF0000"/>
                </a:solidFill>
              </a:rPr>
              <a:t>Taal</a:t>
            </a:r>
            <a:r>
              <a:rPr lang="en-US" sz="5400" b="1" dirty="0">
                <a:solidFill>
                  <a:srgbClr val="FF0000"/>
                </a:solidFill>
              </a:rPr>
              <a:t> met NLP</a:t>
            </a:r>
            <a:endParaRPr lang="en-US" sz="4800" b="1" dirty="0">
              <a:solidFill>
                <a:srgbClr val="FF0000"/>
              </a:solidFill>
            </a:endParaRPr>
          </a:p>
        </p:txBody>
      </p:sp>
      <p:pic>
        <p:nvPicPr>
          <p:cNvPr id="23554" name="Picture 2" descr="http://www.sgdeoverlaat.nl/Portals/0/GFX/taal/taal21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-20000" contrast="30000"/>
          </a:blip>
          <a:srcRect/>
          <a:stretch>
            <a:fillRect/>
          </a:stretch>
        </p:blipFill>
        <p:spPr bwMode="auto">
          <a:xfrm>
            <a:off x="4067944" y="188640"/>
            <a:ext cx="4968552" cy="41132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1428CB8C-471F-4418-B155-E58D77C99A5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8119" y="692696"/>
            <a:ext cx="6255881" cy="6196017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9FEB29DF-99A9-4EAE-98FC-84200332BCCE}"/>
              </a:ext>
            </a:extLst>
          </p:cNvPr>
          <p:cNvSpPr txBox="1"/>
          <p:nvPr/>
        </p:nvSpPr>
        <p:spPr>
          <a:xfrm>
            <a:off x="33718" y="49741"/>
            <a:ext cx="3098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0000FF"/>
                </a:solidFill>
              </a:rPr>
              <a:t>Miltonpatroon: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79B29BB8-B542-4DCA-A7EF-99C3D6243C10}"/>
              </a:ext>
            </a:extLst>
          </p:cNvPr>
          <p:cNvSpPr txBox="1"/>
          <p:nvPr/>
        </p:nvSpPr>
        <p:spPr>
          <a:xfrm>
            <a:off x="19917" y="1268760"/>
            <a:ext cx="3098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0000FF"/>
                </a:solidFill>
              </a:rPr>
              <a:t>Effect:</a:t>
            </a:r>
          </a:p>
          <a:p>
            <a:r>
              <a:rPr lang="nl-NL" dirty="0">
                <a:solidFill>
                  <a:srgbClr val="0000FF"/>
                </a:solidFill>
              </a:rPr>
              <a:t>De twijfel over de betekenis houdt het bewustzijn vast, zodat het onbewuste open is.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9836A423-7143-4EA8-BD14-57CC679F986F}"/>
              </a:ext>
            </a:extLst>
          </p:cNvPr>
          <p:cNvSpPr txBox="1"/>
          <p:nvPr/>
        </p:nvSpPr>
        <p:spPr>
          <a:xfrm>
            <a:off x="33718" y="564249"/>
            <a:ext cx="3098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0000FF"/>
                </a:solidFill>
              </a:rPr>
              <a:t>Dubbelzinnigheid van reikwijdte.</a:t>
            </a:r>
          </a:p>
        </p:txBody>
      </p:sp>
    </p:spTree>
    <p:extLst>
      <p:ext uri="{BB962C8B-B14F-4D97-AF65-F5344CB8AC3E}">
        <p14:creationId xmlns:p14="http://schemas.microsoft.com/office/powerpoint/2010/main" val="264588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>
          <a:xfrm>
            <a:off x="0" y="269875"/>
            <a:ext cx="6300788" cy="143033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nl-NL" sz="5400" b="1" dirty="0">
                <a:solidFill>
                  <a:srgbClr val="0000FF"/>
                </a:solidFill>
                <a:latin typeface="Calibri" pitchFamily="34" charset="0"/>
              </a:rPr>
              <a:t>Geweldloos Communiceren</a:t>
            </a: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755650" y="1773238"/>
            <a:ext cx="48958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nl-NL" sz="3200" b="1" i="1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van </a:t>
            </a:r>
            <a:r>
              <a:rPr lang="nl-NL" sz="3200" b="1" i="1" kern="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Marshall</a:t>
            </a:r>
            <a:r>
              <a:rPr lang="nl-NL" sz="3200" b="1" i="1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nl-NL" sz="3200" b="1" i="1" kern="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Rosenberg</a:t>
            </a:r>
            <a:endParaRPr lang="nl-NL" sz="3200" b="1" i="1" kern="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Afbeelding 8" descr="portait MR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188912"/>
            <a:ext cx="2448090" cy="3672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hthoek 11"/>
          <p:cNvSpPr>
            <a:spLocks noChangeArrowheads="1"/>
          </p:cNvSpPr>
          <p:nvPr/>
        </p:nvSpPr>
        <p:spPr bwMode="auto">
          <a:xfrm>
            <a:off x="539750" y="3141663"/>
            <a:ext cx="770413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400" dirty="0">
                <a:solidFill>
                  <a:srgbClr val="0000FF"/>
                </a:solidFill>
              </a:rPr>
              <a:t>Dr. </a:t>
            </a:r>
            <a:r>
              <a:rPr lang="nl-NL" sz="2400" dirty="0" err="1">
                <a:solidFill>
                  <a:srgbClr val="0000FF"/>
                </a:solidFill>
              </a:rPr>
              <a:t>Marshall</a:t>
            </a:r>
            <a:r>
              <a:rPr lang="nl-NL" sz="2400" dirty="0">
                <a:solidFill>
                  <a:srgbClr val="0000FF"/>
                </a:solidFill>
              </a:rPr>
              <a:t> </a:t>
            </a:r>
            <a:r>
              <a:rPr lang="nl-NL" sz="2400" dirty="0" err="1">
                <a:solidFill>
                  <a:srgbClr val="0000FF"/>
                </a:solidFill>
              </a:rPr>
              <a:t>Rosenberg</a:t>
            </a:r>
            <a:r>
              <a:rPr lang="nl-NL" sz="2400" dirty="0">
                <a:solidFill>
                  <a:srgbClr val="0000FF"/>
                </a:solidFill>
              </a:rPr>
              <a:t>:</a:t>
            </a:r>
          </a:p>
          <a:p>
            <a:r>
              <a:rPr lang="nl-NL" sz="2400" dirty="0">
                <a:solidFill>
                  <a:srgbClr val="0000FF"/>
                </a:solidFill>
              </a:rPr>
              <a:t>Psycholoog, </a:t>
            </a:r>
          </a:p>
          <a:p>
            <a:r>
              <a:rPr lang="nl-NL" sz="2400" dirty="0">
                <a:solidFill>
                  <a:srgbClr val="0000FF"/>
                </a:solidFill>
              </a:rPr>
              <a:t>Ontwerper van Geweldloze Communicatie (</a:t>
            </a:r>
            <a:r>
              <a:rPr lang="nl-NL" sz="2400" dirty="0" err="1">
                <a:solidFill>
                  <a:srgbClr val="0000FF"/>
                </a:solidFill>
              </a:rPr>
              <a:t>NVC</a:t>
            </a:r>
            <a:r>
              <a:rPr lang="nl-NL" sz="2400" dirty="0">
                <a:solidFill>
                  <a:srgbClr val="0000FF"/>
                </a:solidFill>
              </a:rPr>
              <a:t>), </a:t>
            </a:r>
          </a:p>
          <a:p>
            <a:r>
              <a:rPr lang="nl-NL" sz="2400" dirty="0">
                <a:solidFill>
                  <a:srgbClr val="0000FF"/>
                </a:solidFill>
              </a:rPr>
              <a:t>Oprichter van het Centre </a:t>
            </a:r>
            <a:r>
              <a:rPr lang="nl-NL" sz="2400" dirty="0" err="1">
                <a:solidFill>
                  <a:srgbClr val="0000FF"/>
                </a:solidFill>
              </a:rPr>
              <a:t>for</a:t>
            </a:r>
            <a:r>
              <a:rPr lang="nl-NL" sz="2400" dirty="0">
                <a:solidFill>
                  <a:srgbClr val="0000FF"/>
                </a:solidFill>
              </a:rPr>
              <a:t> Non Violent </a:t>
            </a:r>
            <a:r>
              <a:rPr lang="nl-NL" sz="2400" dirty="0" err="1">
                <a:solidFill>
                  <a:srgbClr val="0000FF"/>
                </a:solidFill>
              </a:rPr>
              <a:t>Communication</a:t>
            </a:r>
            <a:r>
              <a:rPr lang="nl-NL" sz="2400" dirty="0">
                <a:solidFill>
                  <a:srgbClr val="0000FF"/>
                </a:solidFill>
              </a:rPr>
              <a:t> in de VS.</a:t>
            </a:r>
          </a:p>
          <a:p>
            <a:r>
              <a:rPr lang="nl-NL" sz="2400" dirty="0">
                <a:solidFill>
                  <a:srgbClr val="0000FF"/>
                </a:solidFill>
              </a:rPr>
              <a:t>Van 1960 tot 2015 heeft Rosenberg NVC onderwezen in meer dan 60 landen. </a:t>
            </a:r>
          </a:p>
          <a:p>
            <a:r>
              <a:rPr lang="nl-NL" sz="2400" dirty="0" err="1">
                <a:solidFill>
                  <a:srgbClr val="0000FF"/>
                </a:solidFill>
              </a:rPr>
              <a:t>NVC</a:t>
            </a:r>
            <a:r>
              <a:rPr lang="nl-NL" sz="2400" dirty="0">
                <a:solidFill>
                  <a:srgbClr val="0000FF"/>
                </a:solidFill>
              </a:rPr>
              <a:t> gaat over hoe te leven en meer vreedzaam, empathisch, en met meer mededogen te communiceren 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850106"/>
          </a:xfrm>
        </p:spPr>
        <p:txBody>
          <a:bodyPr>
            <a:noAutofit/>
          </a:bodyPr>
          <a:lstStyle/>
          <a:p>
            <a:r>
              <a:rPr lang="nl-NL" sz="5400" b="1" dirty="0">
                <a:solidFill>
                  <a:srgbClr val="0000FF"/>
                </a:solidFill>
              </a:rPr>
              <a:t>The dead </a:t>
            </a:r>
            <a:r>
              <a:rPr lang="nl-NL" sz="5400" b="1" dirty="0" err="1">
                <a:solidFill>
                  <a:srgbClr val="0000FF"/>
                </a:solidFill>
              </a:rPr>
              <a:t>turtle</a:t>
            </a:r>
            <a:endParaRPr lang="nl-NL" sz="5400" b="1" dirty="0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211960" y="1628800"/>
            <a:ext cx="4330824" cy="108012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nl-NL" dirty="0">
                <a:solidFill>
                  <a:srgbClr val="0000FF"/>
                </a:solidFill>
              </a:rPr>
              <a:t>‘I </a:t>
            </a:r>
            <a:r>
              <a:rPr lang="nl-NL" dirty="0" err="1">
                <a:solidFill>
                  <a:srgbClr val="0000FF"/>
                </a:solidFill>
              </a:rPr>
              <a:t>buy</a:t>
            </a:r>
            <a:r>
              <a:rPr lang="nl-NL" dirty="0">
                <a:solidFill>
                  <a:srgbClr val="0000FF"/>
                </a:solidFill>
              </a:rPr>
              <a:t> </a:t>
            </a:r>
            <a:r>
              <a:rPr lang="nl-NL" dirty="0" err="1">
                <a:solidFill>
                  <a:srgbClr val="0000FF"/>
                </a:solidFill>
              </a:rPr>
              <a:t>you</a:t>
            </a:r>
            <a:r>
              <a:rPr lang="nl-NL" dirty="0">
                <a:solidFill>
                  <a:srgbClr val="0000FF"/>
                </a:solidFill>
              </a:rPr>
              <a:t> </a:t>
            </a:r>
            <a:r>
              <a:rPr lang="nl-NL" dirty="0" err="1">
                <a:solidFill>
                  <a:srgbClr val="0000FF"/>
                </a:solidFill>
              </a:rPr>
              <a:t>another</a:t>
            </a:r>
            <a:r>
              <a:rPr lang="nl-NL" dirty="0">
                <a:solidFill>
                  <a:srgbClr val="0000FF"/>
                </a:solidFill>
              </a:rPr>
              <a:t> </a:t>
            </a:r>
            <a:r>
              <a:rPr lang="nl-NL" dirty="0" err="1">
                <a:solidFill>
                  <a:srgbClr val="0000FF"/>
                </a:solidFill>
              </a:rPr>
              <a:t>turtle</a:t>
            </a:r>
            <a:r>
              <a:rPr lang="nl-NL" dirty="0">
                <a:solidFill>
                  <a:srgbClr val="0000FF"/>
                </a:solidFill>
              </a:rPr>
              <a:t>, </a:t>
            </a:r>
            <a:r>
              <a:rPr lang="nl-NL" dirty="0" err="1">
                <a:solidFill>
                  <a:srgbClr val="0000FF"/>
                </a:solidFill>
              </a:rPr>
              <a:t>now</a:t>
            </a:r>
            <a:r>
              <a:rPr lang="nl-NL" dirty="0">
                <a:solidFill>
                  <a:srgbClr val="0000FF"/>
                </a:solidFill>
              </a:rPr>
              <a:t> </a:t>
            </a:r>
            <a:r>
              <a:rPr lang="nl-NL" dirty="0" err="1">
                <a:solidFill>
                  <a:srgbClr val="0000FF"/>
                </a:solidFill>
              </a:rPr>
              <a:t>you</a:t>
            </a:r>
            <a:r>
              <a:rPr lang="nl-NL" dirty="0">
                <a:solidFill>
                  <a:srgbClr val="0000FF"/>
                </a:solidFill>
              </a:rPr>
              <a:t> are </a:t>
            </a:r>
            <a:r>
              <a:rPr lang="nl-NL" dirty="0" err="1">
                <a:solidFill>
                  <a:srgbClr val="0000FF"/>
                </a:solidFill>
              </a:rPr>
              <a:t>unreasonable</a:t>
            </a:r>
            <a:r>
              <a:rPr lang="nl-NL" dirty="0">
                <a:solidFill>
                  <a:srgbClr val="0000FF"/>
                </a:solidFill>
              </a:rPr>
              <a:t>’</a:t>
            </a: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2" y="927342"/>
            <a:ext cx="4248472" cy="3149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5940152" y="6165304"/>
            <a:ext cx="2746648" cy="5760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‘It’s </a:t>
            </a:r>
            <a:r>
              <a:rPr kumimoji="0" lang="nl-NL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sad</a:t>
            </a: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nl-NL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</a:t>
            </a: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nl-NL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hurts</a:t>
            </a: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’</a:t>
            </a:r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2996952"/>
            <a:ext cx="4673552" cy="3149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>
          <a:xfrm>
            <a:off x="0" y="269874"/>
            <a:ext cx="6300788" cy="114290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nl-NL" b="1" dirty="0">
                <a:solidFill>
                  <a:srgbClr val="0000FF"/>
                </a:solidFill>
                <a:latin typeface="Calibri" pitchFamily="34" charset="0"/>
              </a:rPr>
              <a:t>Geweldloos Communiceren </a:t>
            </a:r>
            <a:endParaRPr lang="nl-NL" sz="5400" b="1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179512" y="2204864"/>
            <a:ext cx="896448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 err="1">
                <a:solidFill>
                  <a:srgbClr val="0000FF"/>
                </a:solidFill>
              </a:rPr>
              <a:t>Nonviolent</a:t>
            </a:r>
            <a:r>
              <a:rPr lang="nl-NL" b="1" dirty="0">
                <a:solidFill>
                  <a:srgbClr val="0000FF"/>
                </a:solidFill>
              </a:rPr>
              <a:t> </a:t>
            </a:r>
            <a:r>
              <a:rPr lang="nl-NL" b="1" dirty="0" err="1">
                <a:solidFill>
                  <a:srgbClr val="0000FF"/>
                </a:solidFill>
              </a:rPr>
              <a:t>Communication</a:t>
            </a:r>
            <a:r>
              <a:rPr lang="nl-NL" b="1" dirty="0">
                <a:solidFill>
                  <a:srgbClr val="0000FF"/>
                </a:solidFill>
              </a:rPr>
              <a:t> (NVC), </a:t>
            </a:r>
          </a:p>
          <a:p>
            <a:r>
              <a:rPr lang="nl-NL" b="1" dirty="0">
                <a:solidFill>
                  <a:srgbClr val="0000FF"/>
                </a:solidFill>
              </a:rPr>
              <a:t>Compassievolle communicatie, </a:t>
            </a:r>
          </a:p>
          <a:p>
            <a:r>
              <a:rPr lang="nl-NL" b="1" dirty="0">
                <a:solidFill>
                  <a:srgbClr val="0000FF"/>
                </a:solidFill>
              </a:rPr>
              <a:t>Verbindend communiceren</a:t>
            </a:r>
          </a:p>
          <a:p>
            <a:endParaRPr lang="nl-NL" sz="1600" dirty="0">
              <a:solidFill>
                <a:srgbClr val="0000FF"/>
              </a:solidFill>
            </a:endParaRPr>
          </a:p>
          <a:p>
            <a:r>
              <a:rPr lang="nl-NL" dirty="0">
                <a:solidFill>
                  <a:srgbClr val="0000FF"/>
                </a:solidFill>
              </a:rPr>
              <a:t>Geïnspireerd door: </a:t>
            </a:r>
          </a:p>
          <a:p>
            <a:pPr marL="179388" indent="-179388">
              <a:lnSpc>
                <a:spcPct val="150000"/>
              </a:lnSpc>
              <a:buFont typeface="Arial" pitchFamily="34" charset="0"/>
              <a:buChar char="•"/>
            </a:pPr>
            <a:r>
              <a:rPr lang="nl-NL" sz="2000" b="1" dirty="0" err="1">
                <a:solidFill>
                  <a:srgbClr val="0000FF"/>
                </a:solidFill>
              </a:rPr>
              <a:t>Carl</a:t>
            </a:r>
            <a:r>
              <a:rPr lang="nl-NL" sz="2000" b="1" dirty="0">
                <a:solidFill>
                  <a:srgbClr val="0000FF"/>
                </a:solidFill>
              </a:rPr>
              <a:t> </a:t>
            </a:r>
            <a:r>
              <a:rPr lang="nl-NL" sz="2000" b="1" dirty="0" err="1">
                <a:solidFill>
                  <a:srgbClr val="0000FF"/>
                </a:solidFill>
              </a:rPr>
              <a:t>Rogers</a:t>
            </a:r>
            <a:endParaRPr lang="nl-NL" sz="2000" b="1" dirty="0">
              <a:solidFill>
                <a:srgbClr val="0000FF"/>
              </a:solidFill>
            </a:endParaRPr>
          </a:p>
          <a:p>
            <a:pPr marL="179388" indent="-179388">
              <a:lnSpc>
                <a:spcPct val="150000"/>
              </a:lnSpc>
              <a:buFont typeface="Arial" pitchFamily="34" charset="0"/>
              <a:buChar char="•"/>
            </a:pPr>
            <a:r>
              <a:rPr lang="nl-NL" sz="2000" b="1" dirty="0" err="1">
                <a:solidFill>
                  <a:srgbClr val="0000FF"/>
                </a:solidFill>
              </a:rPr>
              <a:t>Mahatma</a:t>
            </a:r>
            <a:r>
              <a:rPr lang="nl-NL" sz="2000" b="1" dirty="0">
                <a:solidFill>
                  <a:srgbClr val="0000FF"/>
                </a:solidFill>
              </a:rPr>
              <a:t> </a:t>
            </a:r>
            <a:r>
              <a:rPr lang="nl-NL" sz="2000" b="1" dirty="0" err="1">
                <a:solidFill>
                  <a:srgbClr val="0000FF"/>
                </a:solidFill>
              </a:rPr>
              <a:t>Gandhi</a:t>
            </a:r>
            <a:endParaRPr lang="nl-NL" sz="2000" b="1" dirty="0">
              <a:solidFill>
                <a:srgbClr val="0000FF"/>
              </a:solidFill>
            </a:endParaRPr>
          </a:p>
          <a:p>
            <a:pPr marL="179388" indent="-179388">
              <a:lnSpc>
                <a:spcPct val="150000"/>
              </a:lnSpc>
              <a:buFont typeface="Arial" pitchFamily="34" charset="0"/>
              <a:buChar char="•"/>
            </a:pPr>
            <a:r>
              <a:rPr lang="nl-NL" sz="2000" b="1" dirty="0">
                <a:solidFill>
                  <a:srgbClr val="0000FF"/>
                </a:solidFill>
              </a:rPr>
              <a:t>Martin </a:t>
            </a:r>
            <a:r>
              <a:rPr lang="nl-NL" sz="2000" b="1" dirty="0" err="1">
                <a:solidFill>
                  <a:srgbClr val="0000FF"/>
                </a:solidFill>
              </a:rPr>
              <a:t>Luther</a:t>
            </a:r>
            <a:r>
              <a:rPr lang="nl-NL" sz="2000" b="1" dirty="0">
                <a:solidFill>
                  <a:srgbClr val="0000FF"/>
                </a:solidFill>
              </a:rPr>
              <a:t> King. </a:t>
            </a:r>
          </a:p>
          <a:p>
            <a:endParaRPr lang="nl-NL" dirty="0">
              <a:solidFill>
                <a:srgbClr val="0000FF"/>
              </a:solidFill>
            </a:endParaRPr>
          </a:p>
          <a:p>
            <a:r>
              <a:rPr lang="nl-NL" dirty="0">
                <a:solidFill>
                  <a:srgbClr val="0000FF"/>
                </a:solidFill>
              </a:rPr>
              <a:t>Principes:</a:t>
            </a:r>
          </a:p>
          <a:p>
            <a:r>
              <a:rPr lang="nl-NL" b="1" dirty="0">
                <a:solidFill>
                  <a:srgbClr val="0000FF"/>
                </a:solidFill>
              </a:rPr>
              <a:t>Waarheidskracht,</a:t>
            </a:r>
            <a:r>
              <a:rPr lang="nl-NL" dirty="0">
                <a:solidFill>
                  <a:srgbClr val="0000FF"/>
                </a:solidFill>
              </a:rPr>
              <a:t> ook wel liefdeskracht, zijnskracht en </a:t>
            </a:r>
            <a:r>
              <a:rPr lang="nl-NL" dirty="0" err="1">
                <a:solidFill>
                  <a:srgbClr val="0000FF"/>
                </a:solidFill>
              </a:rPr>
              <a:t>satyagraha</a:t>
            </a:r>
            <a:r>
              <a:rPr lang="nl-NL" dirty="0">
                <a:solidFill>
                  <a:srgbClr val="0000FF"/>
                </a:solidFill>
              </a:rPr>
              <a:t> genoemd: het ten alle tijde naleven van de (eigen) waarheid</a:t>
            </a:r>
          </a:p>
          <a:p>
            <a:r>
              <a:rPr lang="nl-NL" b="1" dirty="0">
                <a:solidFill>
                  <a:srgbClr val="0000FF"/>
                </a:solidFill>
              </a:rPr>
              <a:t>Niet-kwetsen</a:t>
            </a:r>
            <a:r>
              <a:rPr lang="nl-NL" dirty="0">
                <a:solidFill>
                  <a:srgbClr val="0000FF"/>
                </a:solidFill>
              </a:rPr>
              <a:t>, </a:t>
            </a:r>
            <a:r>
              <a:rPr lang="nl-NL" dirty="0" err="1">
                <a:solidFill>
                  <a:srgbClr val="0000FF"/>
                </a:solidFill>
              </a:rPr>
              <a:t>ahimsa</a:t>
            </a:r>
            <a:r>
              <a:rPr lang="nl-NL" dirty="0">
                <a:solidFill>
                  <a:srgbClr val="0000FF"/>
                </a:solidFill>
              </a:rPr>
              <a:t>: afzien van het toebrengen van kwetsuur of andere schade</a:t>
            </a:r>
          </a:p>
          <a:p>
            <a:r>
              <a:rPr lang="nl-NL" b="1" dirty="0">
                <a:solidFill>
                  <a:srgbClr val="0000FF"/>
                </a:solidFill>
              </a:rPr>
              <a:t>Ieders welzijn</a:t>
            </a:r>
            <a:r>
              <a:rPr lang="nl-NL" dirty="0">
                <a:solidFill>
                  <a:srgbClr val="0000FF"/>
                </a:solidFill>
              </a:rPr>
              <a:t>, </a:t>
            </a:r>
            <a:r>
              <a:rPr lang="nl-NL" dirty="0" err="1">
                <a:solidFill>
                  <a:srgbClr val="0000FF"/>
                </a:solidFill>
              </a:rPr>
              <a:t>sarvodaya</a:t>
            </a:r>
            <a:r>
              <a:rPr lang="nl-NL" dirty="0">
                <a:solidFill>
                  <a:srgbClr val="0000FF"/>
                </a:solidFill>
              </a:rPr>
              <a:t>: rekening houden met behoeftes van alle betrokkenen.</a:t>
            </a:r>
          </a:p>
          <a:p>
            <a:endParaRPr lang="nl-NL" sz="1400" dirty="0"/>
          </a:p>
        </p:txBody>
      </p:sp>
      <p:pic>
        <p:nvPicPr>
          <p:cNvPr id="17410" name="Picture 2" descr="Afbeeldingsresultaat voor marshall rosenber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4030" y="1196752"/>
            <a:ext cx="4599970" cy="258748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6" descr="giraffe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07504" y="2852738"/>
            <a:ext cx="2448619" cy="400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Afbeelding 3" descr="marshall1 (1)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915815" y="4697413"/>
            <a:ext cx="324036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vak 4"/>
          <p:cNvSpPr txBox="1">
            <a:spLocks noChangeArrowheads="1"/>
          </p:cNvSpPr>
          <p:nvPr/>
        </p:nvSpPr>
        <p:spPr bwMode="auto">
          <a:xfrm>
            <a:off x="7812360" y="3356992"/>
            <a:ext cx="10699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dirty="0">
                <a:solidFill>
                  <a:srgbClr val="0000FF"/>
                </a:solidFill>
                <a:latin typeface="Calibri" pitchFamily="34" charset="0"/>
              </a:rPr>
              <a:t>Jakhals</a:t>
            </a:r>
          </a:p>
        </p:txBody>
      </p:sp>
      <p:sp>
        <p:nvSpPr>
          <p:cNvPr id="7" name="Tekstvak 5"/>
          <p:cNvSpPr txBox="1">
            <a:spLocks noChangeArrowheads="1"/>
          </p:cNvSpPr>
          <p:nvPr/>
        </p:nvSpPr>
        <p:spPr bwMode="auto">
          <a:xfrm>
            <a:off x="0" y="2348880"/>
            <a:ext cx="27368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b="1" dirty="0">
                <a:solidFill>
                  <a:srgbClr val="0000FF"/>
                </a:solidFill>
                <a:latin typeface="Calibri" pitchFamily="34" charset="0"/>
              </a:rPr>
              <a:t>´Ik´ boodschappen</a:t>
            </a:r>
          </a:p>
        </p:txBody>
      </p:sp>
      <p:pic>
        <p:nvPicPr>
          <p:cNvPr id="9" name="Afbeelding 7" descr="jackal.jpg"/>
          <p:cNvPicPr>
            <a:picLocks noChangeAspect="1"/>
          </p:cNvPicPr>
          <p:nvPr/>
        </p:nvPicPr>
        <p:blipFill>
          <a:blip r:embed="rId4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551712" y="4869160"/>
            <a:ext cx="2592288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kstvak 5"/>
          <p:cNvSpPr txBox="1">
            <a:spLocks noChangeArrowheads="1"/>
          </p:cNvSpPr>
          <p:nvPr/>
        </p:nvSpPr>
        <p:spPr bwMode="auto">
          <a:xfrm>
            <a:off x="179512" y="3356992"/>
            <a:ext cx="936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dirty="0">
                <a:solidFill>
                  <a:srgbClr val="0000FF"/>
                </a:solidFill>
                <a:latin typeface="Calibri" pitchFamily="34" charset="0"/>
              </a:rPr>
              <a:t>Giraf</a:t>
            </a:r>
          </a:p>
        </p:txBody>
      </p:sp>
      <p:sp>
        <p:nvSpPr>
          <p:cNvPr id="11" name="Tekstvak 4"/>
          <p:cNvSpPr txBox="1">
            <a:spLocks noChangeArrowheads="1"/>
          </p:cNvSpPr>
          <p:nvPr/>
        </p:nvSpPr>
        <p:spPr bwMode="auto">
          <a:xfrm>
            <a:off x="6257925" y="2348880"/>
            <a:ext cx="28860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b="1" dirty="0">
                <a:solidFill>
                  <a:srgbClr val="0000FF"/>
                </a:solidFill>
                <a:latin typeface="Calibri" pitchFamily="34" charset="0"/>
              </a:rPr>
              <a:t>´Jij´ boodschappen</a:t>
            </a:r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685800" y="333375"/>
            <a:ext cx="7772400" cy="14192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nl-NL" sz="5400" b="1" dirty="0">
                <a:solidFill>
                  <a:srgbClr val="0000FF"/>
                </a:solidFill>
                <a:latin typeface="Calibri" pitchFamily="34" charset="0"/>
              </a:rPr>
              <a:t>Geweldloos Communiceren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726</TotalTime>
  <Words>1669</Words>
  <Application>Microsoft Office PowerPoint</Application>
  <PresentationFormat>Diavoorstelling (4:3)</PresentationFormat>
  <Paragraphs>327</Paragraphs>
  <Slides>37</Slides>
  <Notes>0</Notes>
  <HiddenSlides>5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37</vt:i4>
      </vt:variant>
    </vt:vector>
  </HeadingPairs>
  <TitlesOfParts>
    <vt:vector size="41" baseType="lpstr">
      <vt:lpstr>Arial</vt:lpstr>
      <vt:lpstr>Brush Script MT</vt:lpstr>
      <vt:lpstr>Calibri</vt:lpstr>
      <vt:lpstr>Office-thema</vt:lpstr>
      <vt:lpstr>bij de NLP-vervolgcursus  “Je ongekende vermogens nog beter leren kennen”</vt:lpstr>
      <vt:lpstr>Zonnestraaltjes</vt:lpstr>
      <vt:lpstr>Open Frame</vt:lpstr>
      <vt:lpstr>PowerPoint-presentatie</vt:lpstr>
      <vt:lpstr>PowerPoint-presentatie</vt:lpstr>
      <vt:lpstr>Geweldloos Communiceren</vt:lpstr>
      <vt:lpstr>The dead turtle</vt:lpstr>
      <vt:lpstr>Geweldloos Communiceren </vt:lpstr>
      <vt:lpstr>Geweldloos Communiceren</vt:lpstr>
      <vt:lpstr>‘Ik boodschap’</vt:lpstr>
      <vt:lpstr>PowerPoint-presentatie</vt:lpstr>
      <vt:lpstr>Welk lichaamsdeel hoort bij welke stap?</vt:lpstr>
      <vt:lpstr>De stappen van de Giraf</vt:lpstr>
      <vt:lpstr>PowerPoint-presentatie</vt:lpstr>
      <vt:lpstr>De valkuilen van de Jakhals</vt:lpstr>
      <vt:lpstr>Het Jakhals café</vt:lpstr>
      <vt:lpstr>PowerPoint-presentatie</vt:lpstr>
      <vt:lpstr>De stappen van de Giraf</vt:lpstr>
      <vt:lpstr>PowerPoint-presentatie</vt:lpstr>
      <vt:lpstr>2. Voelen</vt:lpstr>
      <vt:lpstr>PowerPoint-presentatie</vt:lpstr>
      <vt:lpstr>PowerPoint-presentatie</vt:lpstr>
      <vt:lpstr>3. Behoeftes     erkennen</vt:lpstr>
      <vt:lpstr>PowerPoint-presentatie</vt:lpstr>
      <vt:lpstr>4. Opties</vt:lpstr>
      <vt:lpstr>5. Verzoek doen of  actie ondernemen</vt:lpstr>
      <vt:lpstr>De stappen van de Giraf</vt:lpstr>
      <vt:lpstr>In tweetallen de stappen van de Giraf zetten</vt:lpstr>
      <vt:lpstr>1. Waarnemen met eigen oordelen</vt:lpstr>
      <vt:lpstr>2. Gevoelens vermengen met denken</vt:lpstr>
      <vt:lpstr>3. De ander verantwoordelijk maken voor mijn behoeftes</vt:lpstr>
      <vt:lpstr>4. Er is maar één optie</vt:lpstr>
      <vt:lpstr>5. Verzoek vermengen met een eis</vt:lpstr>
      <vt:lpstr>NLP en NVC</vt:lpstr>
      <vt:lpstr>Waardering uitspreken met de stappen van de Giraf</vt:lpstr>
      <vt:lpstr>Wat zegt NLP ? Ja, maar ……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Werken met onbewuste delen</dc:title>
  <dc:creator>Sytse Tjallingii</dc:creator>
  <cp:lastModifiedBy>sytse tjallingii</cp:lastModifiedBy>
  <cp:revision>90</cp:revision>
  <dcterms:created xsi:type="dcterms:W3CDTF">2013-03-11T11:18:59Z</dcterms:created>
  <dcterms:modified xsi:type="dcterms:W3CDTF">2020-12-12T16:57:51Z</dcterms:modified>
</cp:coreProperties>
</file>