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648" r:id="rId1"/>
  </p:sldMasterIdLst>
  <p:notesMasterIdLst>
    <p:notesMasterId r:id="rId34"/>
  </p:notesMasterIdLst>
  <p:sldIdLst>
    <p:sldId id="267" r:id="rId2"/>
    <p:sldId id="383" r:id="rId3"/>
    <p:sldId id="382" r:id="rId4"/>
    <p:sldId id="386" r:id="rId5"/>
    <p:sldId id="387" r:id="rId6"/>
    <p:sldId id="384" r:id="rId7"/>
    <p:sldId id="385" r:id="rId8"/>
    <p:sldId id="265" r:id="rId9"/>
    <p:sldId id="259" r:id="rId10"/>
    <p:sldId id="260" r:id="rId11"/>
    <p:sldId id="261" r:id="rId12"/>
    <p:sldId id="262" r:id="rId13"/>
    <p:sldId id="263" r:id="rId14"/>
    <p:sldId id="268" r:id="rId15"/>
    <p:sldId id="269" r:id="rId16"/>
    <p:sldId id="271" r:id="rId17"/>
    <p:sldId id="272" r:id="rId18"/>
    <p:sldId id="273" r:id="rId19"/>
    <p:sldId id="274" r:id="rId20"/>
    <p:sldId id="275" r:id="rId21"/>
    <p:sldId id="276" r:id="rId22"/>
    <p:sldId id="277" r:id="rId23"/>
    <p:sldId id="290" r:id="rId24"/>
    <p:sldId id="293" r:id="rId25"/>
    <p:sldId id="298" r:id="rId26"/>
    <p:sldId id="299" r:id="rId27"/>
    <p:sldId id="380" r:id="rId28"/>
    <p:sldId id="300" r:id="rId29"/>
    <p:sldId id="302" r:id="rId30"/>
    <p:sldId id="388" r:id="rId31"/>
    <p:sldId id="379" r:id="rId32"/>
    <p:sldId id="381" r:id="rId33"/>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0000"/>
    <a:srgbClr val="3333CC"/>
    <a:srgbClr val="BB1717"/>
    <a:srgbClr val="FCAE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836" y="-10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73CD04-8BC8-4E4A-A248-A8A7CA586DA2}" type="datetimeFigureOut">
              <a:rPr lang="nl-NL" smtClean="0"/>
              <a:pPr/>
              <a:t>9-2-2016</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91F733-FF5E-4945-91B8-D4E05BA47B7A}"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E9FF7C04-6C9D-46C0-8FAE-B20BAA86439B}" type="slidenum">
              <a:rPr lang="nl-NL" smtClean="0"/>
              <a:pPr/>
              <a:t>2</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7E5FF794-FF81-466F-9B0C-5A05BC6EFA17}" type="datetimeFigureOut">
              <a:rPr lang="nl-NL" smtClean="0"/>
              <a:pPr/>
              <a:t>9-2-2016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6E7A16-F42B-4D73-8489-C7456E1A13BB}"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E5FF794-FF81-466F-9B0C-5A05BC6EFA17}" type="datetimeFigureOut">
              <a:rPr lang="nl-NL" smtClean="0"/>
              <a:pPr/>
              <a:t>9-2-2016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6E7A16-F42B-4D73-8489-C7456E1A13BB}"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E5FF794-FF81-466F-9B0C-5A05BC6EFA17}" type="datetimeFigureOut">
              <a:rPr lang="nl-NL" smtClean="0"/>
              <a:pPr/>
              <a:t>9-2-2016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6E7A16-F42B-4D73-8489-C7456E1A13BB}" type="slidenum">
              <a:rPr lang="nl-NL" smtClean="0"/>
              <a:pPr/>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el, illustratie en tekst">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nl-NL" smtClean="0"/>
              <a:t>Klik om de stijl te bewerken</a:t>
            </a:r>
            <a:endParaRPr lang="en-US"/>
          </a:p>
        </p:txBody>
      </p:sp>
      <p:sp>
        <p:nvSpPr>
          <p:cNvPr id="3" name="Tijdelijke aanduiding voor illustratie 2"/>
          <p:cNvSpPr>
            <a:spLocks noGrp="1"/>
          </p:cNvSpPr>
          <p:nvPr>
            <p:ph type="clipArt" sz="half" idx="1"/>
          </p:nvPr>
        </p:nvSpPr>
        <p:spPr>
          <a:xfrm>
            <a:off x="685800" y="1981200"/>
            <a:ext cx="3810000" cy="4114800"/>
          </a:xfrm>
        </p:spPr>
        <p:txBody>
          <a:bodyPr/>
          <a:lstStyle/>
          <a:p>
            <a:pPr lvl="0"/>
            <a:endParaRPr lang="en-US" noProof="0" smtClean="0"/>
          </a:p>
        </p:txBody>
      </p:sp>
      <p:sp>
        <p:nvSpPr>
          <p:cNvPr id="4" name="Tijdelijke aanduiding voor tekst 3"/>
          <p:cNvSpPr>
            <a:spLocks noGrp="1"/>
          </p:cNvSpPr>
          <p:nvPr>
            <p:ph type="body" sz="half" idx="2"/>
          </p:nvPr>
        </p:nvSpPr>
        <p:spPr>
          <a:xfrm>
            <a:off x="4648200" y="1981200"/>
            <a:ext cx="3810000" cy="4114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5DBA1A0E-9678-446F-9849-F245304C382B}" type="slidenum">
              <a:rPr lang="nl-NL"/>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E5FF794-FF81-466F-9B0C-5A05BC6EFA17}" type="datetimeFigureOut">
              <a:rPr lang="nl-NL" smtClean="0"/>
              <a:pPr/>
              <a:t>9-2-2016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6E7A16-F42B-4D73-8489-C7456E1A13BB}"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E5FF794-FF81-466F-9B0C-5A05BC6EFA17}" type="datetimeFigureOut">
              <a:rPr lang="nl-NL" smtClean="0"/>
              <a:pPr/>
              <a:t>9-2-2016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6E7A16-F42B-4D73-8489-C7456E1A13BB}"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7E5FF794-FF81-466F-9B0C-5A05BC6EFA17}" type="datetimeFigureOut">
              <a:rPr lang="nl-NL" smtClean="0"/>
              <a:pPr/>
              <a:t>9-2-2016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A6E7A16-F42B-4D73-8489-C7456E1A13BB}"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7E5FF794-FF81-466F-9B0C-5A05BC6EFA17}" type="datetimeFigureOut">
              <a:rPr lang="nl-NL" smtClean="0"/>
              <a:pPr/>
              <a:t>9-2-2016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A6E7A16-F42B-4D73-8489-C7456E1A13BB}"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7E5FF794-FF81-466F-9B0C-5A05BC6EFA17}" type="datetimeFigureOut">
              <a:rPr lang="nl-NL" smtClean="0"/>
              <a:pPr/>
              <a:t>9-2-2016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A6E7A16-F42B-4D73-8489-C7456E1A13BB}"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E5FF794-FF81-466F-9B0C-5A05BC6EFA17}" type="datetimeFigureOut">
              <a:rPr lang="nl-NL" smtClean="0"/>
              <a:pPr/>
              <a:t>9-2-2016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A6E7A16-F42B-4D73-8489-C7456E1A13BB}"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E5FF794-FF81-466F-9B0C-5A05BC6EFA17}" type="datetimeFigureOut">
              <a:rPr lang="nl-NL" smtClean="0"/>
              <a:pPr/>
              <a:t>9-2-2016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A6E7A16-F42B-4D73-8489-C7456E1A13BB}"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E5FF794-FF81-466F-9B0C-5A05BC6EFA17}" type="datetimeFigureOut">
              <a:rPr lang="nl-NL" smtClean="0"/>
              <a:pPr/>
              <a:t>9-2-2016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A6E7A16-F42B-4D73-8489-C7456E1A13BB}"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FF794-FF81-466F-9B0C-5A05BC6EFA17}" type="datetimeFigureOut">
              <a:rPr lang="nl-NL" smtClean="0"/>
              <a:pPr/>
              <a:t>9-2-2016</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E7A16-F42B-4D73-8489-C7456E1A13BB}"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50106"/>
          </a:xfrm>
        </p:spPr>
        <p:txBody>
          <a:bodyPr>
            <a:normAutofit/>
          </a:bodyPr>
          <a:lstStyle/>
          <a:p>
            <a:r>
              <a:rPr lang="nl-NL" sz="4800" b="1" dirty="0" err="1" smtClean="0">
                <a:solidFill>
                  <a:srgbClr val="0000FF"/>
                </a:solidFill>
              </a:rPr>
              <a:t>Zin-tuig-lijke</a:t>
            </a:r>
            <a:r>
              <a:rPr lang="nl-NL" sz="4800" b="1" dirty="0" smtClean="0">
                <a:solidFill>
                  <a:srgbClr val="0000FF"/>
                </a:solidFill>
              </a:rPr>
              <a:t> </a:t>
            </a:r>
            <a:r>
              <a:rPr lang="nl-NL" sz="4800" b="1" dirty="0" err="1" smtClean="0">
                <a:solidFill>
                  <a:srgbClr val="0000FF"/>
                </a:solidFill>
              </a:rPr>
              <a:t>scherp-zinnig-heid</a:t>
            </a:r>
            <a:endParaRPr lang="nl-NL" sz="4800" b="1" dirty="0">
              <a:solidFill>
                <a:srgbClr val="0000FF"/>
              </a:solidFill>
            </a:endParaRPr>
          </a:p>
        </p:txBody>
      </p:sp>
      <p:sp>
        <p:nvSpPr>
          <p:cNvPr id="6" name="Titel 1"/>
          <p:cNvSpPr txBox="1">
            <a:spLocks/>
          </p:cNvSpPr>
          <p:nvPr/>
        </p:nvSpPr>
        <p:spPr>
          <a:xfrm>
            <a:off x="467544" y="5715000"/>
            <a:ext cx="8229600" cy="1143000"/>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4400" b="1" i="0" u="none" strike="noStrike" kern="1200" cap="none" spc="0" normalizeH="0" baseline="0" dirty="0" smtClean="0">
                <a:ln>
                  <a:noFill/>
                </a:ln>
                <a:solidFill>
                  <a:srgbClr val="0000FF"/>
                </a:solidFill>
                <a:effectLst/>
                <a:uLnTx/>
                <a:uFillTx/>
                <a:latin typeface="+mj-lt"/>
                <a:ea typeface="+mj-ea"/>
                <a:cs typeface="+mj-cs"/>
              </a:rPr>
              <a:t>Hoe zou je willen leren om nog</a:t>
            </a:r>
            <a:r>
              <a:rPr kumimoji="0" lang="nl-NL" sz="4400" b="1" i="0" u="none" strike="noStrike" kern="1200" cap="none" spc="0" normalizeH="0" dirty="0" smtClean="0">
                <a:ln>
                  <a:noFill/>
                </a:ln>
                <a:solidFill>
                  <a:srgbClr val="0000FF"/>
                </a:solidFill>
                <a:effectLst/>
                <a:uLnTx/>
                <a:uFillTx/>
                <a:latin typeface="+mj-lt"/>
                <a:ea typeface="+mj-ea"/>
                <a:cs typeface="+mj-cs"/>
              </a:rPr>
              <a:t> nauwkeuriger te kijken, horen, voelen wat er in iemand omgaat?</a:t>
            </a:r>
            <a:endParaRPr kumimoji="0" lang="nl-NL" sz="4400" b="1" i="0" u="none" strike="noStrike" kern="1200" cap="none" spc="0" normalizeH="0" baseline="0" dirty="0">
              <a:ln>
                <a:noFill/>
              </a:ln>
              <a:solidFill>
                <a:srgbClr val="0000FF"/>
              </a:solidFill>
              <a:effectLst/>
              <a:uLnTx/>
              <a:uFillTx/>
              <a:latin typeface="+mj-lt"/>
              <a:ea typeface="+mj-ea"/>
              <a:cs typeface="+mj-cs"/>
            </a:endParaRPr>
          </a:p>
        </p:txBody>
      </p:sp>
      <p:pic>
        <p:nvPicPr>
          <p:cNvPr id="72706" name="Picture 2" descr="http://oefenmateriaalank.weebly.com/uploads/1/5/0/7/15075518/3751682_orig.jpg?1"/>
          <p:cNvPicPr>
            <a:picLocks noChangeAspect="1" noChangeArrowheads="1"/>
          </p:cNvPicPr>
          <p:nvPr/>
        </p:nvPicPr>
        <p:blipFill>
          <a:blip r:embed="rId2" cstate="print">
            <a:lum bright="-10000" contrast="30000"/>
          </a:blip>
          <a:srcRect l="6147" t="62050" r="58504" b="2108"/>
          <a:stretch>
            <a:fillRect/>
          </a:stretch>
        </p:blipFill>
        <p:spPr bwMode="auto">
          <a:xfrm>
            <a:off x="4860032" y="3717032"/>
            <a:ext cx="1656184" cy="1224136"/>
          </a:xfrm>
          <a:prstGeom prst="rect">
            <a:avLst/>
          </a:prstGeom>
          <a:noFill/>
        </p:spPr>
      </p:pic>
      <p:pic>
        <p:nvPicPr>
          <p:cNvPr id="72708" name="Picture 4" descr="http://oefenmateriaalank.weebly.com/uploads/1/5/0/7/15075518/3751682_orig.jpg?1"/>
          <p:cNvPicPr>
            <a:picLocks noChangeAspect="1" noChangeArrowheads="1"/>
          </p:cNvPicPr>
          <p:nvPr/>
        </p:nvPicPr>
        <p:blipFill>
          <a:blip r:embed="rId2" cstate="print"/>
          <a:srcRect r="63662" b="41555"/>
          <a:stretch>
            <a:fillRect/>
          </a:stretch>
        </p:blipFill>
        <p:spPr bwMode="auto">
          <a:xfrm>
            <a:off x="6660232" y="3212976"/>
            <a:ext cx="2088232" cy="2448272"/>
          </a:xfrm>
          <a:prstGeom prst="rect">
            <a:avLst/>
          </a:prstGeom>
          <a:noFill/>
        </p:spPr>
      </p:pic>
      <p:pic>
        <p:nvPicPr>
          <p:cNvPr id="11" name="Picture 2" descr="http://oefenmateriaalank.weebly.com/uploads/1/5/0/7/15075518/3751682_orig.jpg?1"/>
          <p:cNvPicPr>
            <a:picLocks noChangeAspect="1" noChangeArrowheads="1"/>
          </p:cNvPicPr>
          <p:nvPr/>
        </p:nvPicPr>
        <p:blipFill>
          <a:blip r:embed="rId2" cstate="print"/>
          <a:srcRect l="47515" t="57833"/>
          <a:stretch>
            <a:fillRect/>
          </a:stretch>
        </p:blipFill>
        <p:spPr bwMode="auto">
          <a:xfrm>
            <a:off x="251520" y="1052736"/>
            <a:ext cx="2268559" cy="1328564"/>
          </a:xfrm>
          <a:prstGeom prst="rect">
            <a:avLst/>
          </a:prstGeom>
          <a:noFill/>
        </p:spPr>
      </p:pic>
      <p:pic>
        <p:nvPicPr>
          <p:cNvPr id="9" name="Picture 4" descr="http://oefenmateriaalank.weebly.com/uploads/1/5/0/7/15075518/3751682_orig.jpg?1"/>
          <p:cNvPicPr>
            <a:picLocks noChangeAspect="1" noChangeArrowheads="1"/>
          </p:cNvPicPr>
          <p:nvPr/>
        </p:nvPicPr>
        <p:blipFill>
          <a:blip r:embed="rId2" cstate="print"/>
          <a:srcRect l="40380" t="7818" r="35399" b="43319"/>
          <a:stretch>
            <a:fillRect/>
          </a:stretch>
        </p:blipFill>
        <p:spPr bwMode="auto">
          <a:xfrm>
            <a:off x="2267744" y="1484784"/>
            <a:ext cx="1224136" cy="1800200"/>
          </a:xfrm>
          <a:prstGeom prst="rect">
            <a:avLst/>
          </a:prstGeom>
          <a:noFill/>
        </p:spPr>
      </p:pic>
      <p:pic>
        <p:nvPicPr>
          <p:cNvPr id="10" name="Picture 4" descr="http://oefenmateriaalank.weebly.com/uploads/1/5/0/7/15075518/3751682_orig.jpg?1"/>
          <p:cNvPicPr>
            <a:picLocks noChangeAspect="1" noChangeArrowheads="1"/>
          </p:cNvPicPr>
          <p:nvPr/>
        </p:nvPicPr>
        <p:blipFill>
          <a:blip r:embed="rId2" cstate="print"/>
          <a:srcRect l="67789" t="6628" b="37228"/>
          <a:stretch>
            <a:fillRect/>
          </a:stretch>
        </p:blipFill>
        <p:spPr bwMode="auto">
          <a:xfrm>
            <a:off x="3419872" y="2276872"/>
            <a:ext cx="1440160" cy="1829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2706"/>
                                        </p:tgtEl>
                                        <p:attrNameLst>
                                          <p:attrName>style.visibility</p:attrName>
                                        </p:attrNameLst>
                                      </p:cBhvr>
                                      <p:to>
                                        <p:strVal val="visible"/>
                                      </p:to>
                                    </p:set>
                                    <p:anim calcmode="lin" valueType="num">
                                      <p:cBhvr additive="base">
                                        <p:cTn id="25" dur="500" fill="hold"/>
                                        <p:tgtEl>
                                          <p:spTgt spid="72706"/>
                                        </p:tgtEl>
                                        <p:attrNameLst>
                                          <p:attrName>ppt_x</p:attrName>
                                        </p:attrNameLst>
                                      </p:cBhvr>
                                      <p:tavLst>
                                        <p:tav tm="0">
                                          <p:val>
                                            <p:strVal val="0-#ppt_w/2"/>
                                          </p:val>
                                        </p:tav>
                                        <p:tav tm="100000">
                                          <p:val>
                                            <p:strVal val="#ppt_x"/>
                                          </p:val>
                                        </p:tav>
                                      </p:tavLst>
                                    </p:anim>
                                    <p:anim calcmode="lin" valueType="num">
                                      <p:cBhvr additive="base">
                                        <p:cTn id="26" dur="500" fill="hold"/>
                                        <p:tgtEl>
                                          <p:spTgt spid="7270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2708"/>
                                        </p:tgtEl>
                                        <p:attrNameLst>
                                          <p:attrName>style.visibility</p:attrName>
                                        </p:attrNameLst>
                                      </p:cBhvr>
                                      <p:to>
                                        <p:strVal val="visible"/>
                                      </p:to>
                                    </p:set>
                                    <p:anim calcmode="lin" valueType="num">
                                      <p:cBhvr additive="base">
                                        <p:cTn id="31" dur="500" fill="hold"/>
                                        <p:tgtEl>
                                          <p:spTgt spid="72708"/>
                                        </p:tgtEl>
                                        <p:attrNameLst>
                                          <p:attrName>ppt_x</p:attrName>
                                        </p:attrNameLst>
                                      </p:cBhvr>
                                      <p:tavLst>
                                        <p:tav tm="0">
                                          <p:val>
                                            <p:strVal val="0-#ppt_w/2"/>
                                          </p:val>
                                        </p:tav>
                                        <p:tav tm="100000">
                                          <p:val>
                                            <p:strVal val="#ppt_x"/>
                                          </p:val>
                                        </p:tav>
                                      </p:tavLst>
                                    </p:anim>
                                    <p:anim calcmode="lin" valueType="num">
                                      <p:cBhvr additive="base">
                                        <p:cTn id="32" dur="500" fill="hold"/>
                                        <p:tgtEl>
                                          <p:spTgt spid="7270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Tijdelijke aanduiding voor dianummer 6"/>
          <p:cNvSpPr>
            <a:spLocks noGrp="1"/>
          </p:cNvSpPr>
          <p:nvPr>
            <p:ph type="sldNum" sz="quarter" idx="12"/>
          </p:nvPr>
        </p:nvSpPr>
        <p:spPr>
          <a:noFill/>
        </p:spPr>
        <p:txBody>
          <a:bodyPr/>
          <a:lstStyle/>
          <a:p>
            <a:fld id="{F939DBB2-53A1-4E0B-AB98-0209E60EE442}" type="slidenum">
              <a:rPr lang="nl-NL" smtClean="0"/>
              <a:pPr/>
              <a:t>10</a:t>
            </a:fld>
            <a:endParaRPr lang="nl-NL" smtClean="0"/>
          </a:p>
        </p:txBody>
      </p:sp>
      <p:pic>
        <p:nvPicPr>
          <p:cNvPr id="38914" name="Picture 2" descr="boom60"/>
          <p:cNvPicPr>
            <a:picLocks noChangeAspect="1" noChangeArrowheads="1"/>
          </p:cNvPicPr>
          <p:nvPr/>
        </p:nvPicPr>
        <p:blipFill>
          <a:blip r:embed="rId2" cstate="print"/>
          <a:srcRect/>
          <a:stretch>
            <a:fillRect/>
          </a:stretch>
        </p:blipFill>
        <p:spPr bwMode="auto">
          <a:xfrm>
            <a:off x="4116388" y="17463"/>
            <a:ext cx="5002212" cy="6850062"/>
          </a:xfrm>
          <a:prstGeom prst="rect">
            <a:avLst/>
          </a:prstGeom>
          <a:noFill/>
          <a:ln w="9525">
            <a:noFill/>
            <a:miter lim="800000"/>
            <a:headEnd/>
            <a:tailEnd/>
          </a:ln>
        </p:spPr>
      </p:pic>
      <p:sp>
        <p:nvSpPr>
          <p:cNvPr id="29700" name="Rectangle 3"/>
          <p:cNvSpPr>
            <a:spLocks noGrp="1" noChangeArrowheads="1"/>
          </p:cNvSpPr>
          <p:nvPr>
            <p:ph type="title"/>
          </p:nvPr>
        </p:nvSpPr>
        <p:spPr>
          <a:xfrm>
            <a:off x="0" y="0"/>
            <a:ext cx="4716016" cy="1901825"/>
          </a:xfrm>
        </p:spPr>
        <p:txBody>
          <a:bodyPr>
            <a:noAutofit/>
          </a:bodyPr>
          <a:lstStyle/>
          <a:p>
            <a:pPr eaLnBrk="1" hangingPunct="1"/>
            <a:r>
              <a:rPr lang="nl-NL" sz="4000" b="1" dirty="0" smtClean="0">
                <a:solidFill>
                  <a:srgbClr val="0000FF"/>
                </a:solidFill>
              </a:rPr>
              <a:t>Hoe Zintuiglijk Scherpzinnig ben je?</a:t>
            </a:r>
          </a:p>
        </p:txBody>
      </p:sp>
      <p:sp>
        <p:nvSpPr>
          <p:cNvPr id="38916" name="Text Box 4"/>
          <p:cNvSpPr txBox="1">
            <a:spLocks noChangeArrowheads="1"/>
          </p:cNvSpPr>
          <p:nvPr/>
        </p:nvSpPr>
        <p:spPr bwMode="auto">
          <a:xfrm>
            <a:off x="0" y="3656013"/>
            <a:ext cx="4227513" cy="579437"/>
          </a:xfrm>
          <a:prstGeom prst="rect">
            <a:avLst/>
          </a:prstGeom>
          <a:noFill/>
          <a:ln w="9525">
            <a:noFill/>
            <a:miter lim="800000"/>
            <a:headEnd/>
            <a:tailEnd/>
          </a:ln>
        </p:spPr>
        <p:txBody>
          <a:bodyPr>
            <a:spAutoFit/>
          </a:bodyPr>
          <a:lstStyle/>
          <a:p>
            <a:pPr>
              <a:spcBef>
                <a:spcPct val="50000"/>
              </a:spcBef>
            </a:pPr>
            <a:r>
              <a:rPr lang="nl-NL" sz="3200" b="1">
                <a:solidFill>
                  <a:schemeClr val="hlink"/>
                </a:solidFill>
              </a:rPr>
              <a:t>Nog beter observeren!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0-#ppt_w/2"/>
                                          </p:val>
                                        </p:tav>
                                        <p:tav tm="100000">
                                          <p:val>
                                            <p:strVal val="#ppt_x"/>
                                          </p:val>
                                        </p:tav>
                                      </p:tavLst>
                                    </p:anim>
                                    <p:anim calcmode="lin" valueType="num">
                                      <p:cBhvr additive="base">
                                        <p:cTn id="8" dur="500" fill="hold"/>
                                        <p:tgtEl>
                                          <p:spTgt spid="389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8914"/>
                                        </p:tgtEl>
                                        <p:attrNameLst>
                                          <p:attrName>style.visibility</p:attrName>
                                        </p:attrNameLst>
                                      </p:cBhvr>
                                      <p:to>
                                        <p:strVal val="visible"/>
                                      </p:to>
                                    </p:set>
                                    <p:anim calcmode="lin" valueType="num">
                                      <p:cBhvr additive="base">
                                        <p:cTn id="13" dur="500" fill="hold"/>
                                        <p:tgtEl>
                                          <p:spTgt spid="38914"/>
                                        </p:tgtEl>
                                        <p:attrNameLst>
                                          <p:attrName>ppt_x</p:attrName>
                                        </p:attrNameLst>
                                      </p:cBhvr>
                                      <p:tavLst>
                                        <p:tav tm="0">
                                          <p:val>
                                            <p:strVal val="0-#ppt_w/2"/>
                                          </p:val>
                                        </p:tav>
                                        <p:tav tm="100000">
                                          <p:val>
                                            <p:strVal val="#ppt_x"/>
                                          </p:val>
                                        </p:tav>
                                      </p:tavLst>
                                    </p:anim>
                                    <p:anim calcmode="lin" valueType="num">
                                      <p:cBhvr additive="base">
                                        <p:cTn id="14"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ijdelijke aanduiding voor dianummer 6"/>
          <p:cNvSpPr>
            <a:spLocks noGrp="1"/>
          </p:cNvSpPr>
          <p:nvPr>
            <p:ph type="sldNum" sz="quarter" idx="12"/>
          </p:nvPr>
        </p:nvSpPr>
        <p:spPr>
          <a:noFill/>
        </p:spPr>
        <p:txBody>
          <a:bodyPr/>
          <a:lstStyle/>
          <a:p>
            <a:fld id="{86D38712-F8F2-4BC9-BFFE-CED166775896}" type="slidenum">
              <a:rPr lang="nl-NL" smtClean="0"/>
              <a:pPr/>
              <a:t>11</a:t>
            </a:fld>
            <a:endParaRPr lang="nl-NL" smtClean="0"/>
          </a:p>
        </p:txBody>
      </p:sp>
      <p:sp>
        <p:nvSpPr>
          <p:cNvPr id="37890" name="Text Box 2"/>
          <p:cNvSpPr txBox="1">
            <a:spLocks noChangeArrowheads="1"/>
          </p:cNvSpPr>
          <p:nvPr/>
        </p:nvSpPr>
        <p:spPr bwMode="auto">
          <a:xfrm>
            <a:off x="2398713" y="2243138"/>
            <a:ext cx="4376737" cy="701675"/>
          </a:xfrm>
          <a:prstGeom prst="rect">
            <a:avLst/>
          </a:prstGeom>
          <a:noFill/>
          <a:ln w="9525">
            <a:noFill/>
            <a:miter lim="800000"/>
            <a:headEnd/>
            <a:tailEnd/>
          </a:ln>
        </p:spPr>
        <p:txBody>
          <a:bodyPr>
            <a:spAutoFit/>
          </a:bodyPr>
          <a:lstStyle/>
          <a:p>
            <a:pPr>
              <a:spcBef>
                <a:spcPct val="50000"/>
              </a:spcBef>
            </a:pPr>
            <a:r>
              <a:rPr lang="nl-NL" sz="4000" b="1">
                <a:solidFill>
                  <a:schemeClr val="hlink"/>
                </a:solidFill>
              </a:rPr>
              <a:t>Wat heb je gezien?</a:t>
            </a:r>
          </a:p>
        </p:txBody>
      </p:sp>
      <p:sp>
        <p:nvSpPr>
          <p:cNvPr id="28676" name="Rectangle 3"/>
          <p:cNvSpPr>
            <a:spLocks noGrp="1" noChangeArrowheads="1"/>
          </p:cNvSpPr>
          <p:nvPr>
            <p:ph type="title"/>
          </p:nvPr>
        </p:nvSpPr>
        <p:spPr>
          <a:xfrm>
            <a:off x="847725" y="428604"/>
            <a:ext cx="7480300" cy="1062059"/>
          </a:xfrm>
        </p:spPr>
        <p:txBody>
          <a:bodyPr>
            <a:normAutofit fontScale="90000"/>
          </a:bodyPr>
          <a:lstStyle/>
          <a:p>
            <a:pPr eaLnBrk="1" hangingPunct="1"/>
            <a:r>
              <a:rPr lang="nl-NL" sz="3600" dirty="0" smtClean="0"/>
              <a:t>Focussen met Zintuiglijke Scherpzinnigheid!</a:t>
            </a:r>
          </a:p>
        </p:txBody>
      </p:sp>
      <p:sp>
        <p:nvSpPr>
          <p:cNvPr id="37892" name="Text Box 4"/>
          <p:cNvSpPr txBox="1">
            <a:spLocks noChangeArrowheads="1"/>
          </p:cNvSpPr>
          <p:nvPr/>
        </p:nvSpPr>
        <p:spPr bwMode="auto">
          <a:xfrm>
            <a:off x="390525" y="4932363"/>
            <a:ext cx="8393113" cy="1066800"/>
          </a:xfrm>
          <a:prstGeom prst="rect">
            <a:avLst/>
          </a:prstGeom>
          <a:noFill/>
          <a:ln w="9525">
            <a:noFill/>
            <a:miter lim="800000"/>
            <a:headEnd/>
            <a:tailEnd/>
          </a:ln>
        </p:spPr>
        <p:txBody>
          <a:bodyPr>
            <a:spAutoFit/>
          </a:bodyPr>
          <a:lstStyle/>
          <a:p>
            <a:pPr algn="ctr">
              <a:spcBef>
                <a:spcPct val="50000"/>
              </a:spcBef>
            </a:pPr>
            <a:r>
              <a:rPr lang="nl-NL" sz="3200" b="1">
                <a:solidFill>
                  <a:srgbClr val="FF0000"/>
                </a:solidFill>
              </a:rPr>
              <a:t>Merk op hoeveel verschillende waarnemingen er gedaan worden!</a:t>
            </a:r>
          </a:p>
        </p:txBody>
      </p:sp>
      <p:sp>
        <p:nvSpPr>
          <p:cNvPr id="37893" name="Text Box 5"/>
          <p:cNvSpPr txBox="1">
            <a:spLocks noChangeArrowheads="1"/>
          </p:cNvSpPr>
          <p:nvPr/>
        </p:nvSpPr>
        <p:spPr bwMode="auto">
          <a:xfrm>
            <a:off x="3411538" y="3448050"/>
            <a:ext cx="2320925" cy="701675"/>
          </a:xfrm>
          <a:prstGeom prst="rect">
            <a:avLst/>
          </a:prstGeom>
          <a:noFill/>
          <a:ln w="9525">
            <a:noFill/>
            <a:miter lim="800000"/>
            <a:headEnd/>
            <a:tailEnd/>
          </a:ln>
        </p:spPr>
        <p:txBody>
          <a:bodyPr>
            <a:spAutoFit/>
          </a:bodyPr>
          <a:lstStyle/>
          <a:p>
            <a:pPr>
              <a:spcBef>
                <a:spcPct val="50000"/>
              </a:spcBef>
            </a:pPr>
            <a:r>
              <a:rPr lang="nl-NL" sz="4000" b="1">
                <a:solidFill>
                  <a:schemeClr val="hlink"/>
                </a:solidFill>
              </a:rPr>
              <a:t>Hoeveel?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0-#ppt_w/2"/>
                                          </p:val>
                                        </p:tav>
                                        <p:tav tm="100000">
                                          <p:val>
                                            <p:strVal val="#ppt_x"/>
                                          </p:val>
                                        </p:tav>
                                      </p:tavLst>
                                    </p:anim>
                                    <p:anim calcmode="lin" valueType="num">
                                      <p:cBhvr additive="base">
                                        <p:cTn id="8" dur="500" fill="hold"/>
                                        <p:tgtEl>
                                          <p:spTgt spid="378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3"/>
                                        </p:tgtEl>
                                        <p:attrNameLst>
                                          <p:attrName>style.visibility</p:attrName>
                                        </p:attrNameLst>
                                      </p:cBhvr>
                                      <p:to>
                                        <p:strVal val="visible"/>
                                      </p:to>
                                    </p:set>
                                    <p:anim calcmode="lin" valueType="num">
                                      <p:cBhvr additive="base">
                                        <p:cTn id="13" dur="500" fill="hold"/>
                                        <p:tgtEl>
                                          <p:spTgt spid="37893"/>
                                        </p:tgtEl>
                                        <p:attrNameLst>
                                          <p:attrName>ppt_x</p:attrName>
                                        </p:attrNameLst>
                                      </p:cBhvr>
                                      <p:tavLst>
                                        <p:tav tm="0">
                                          <p:val>
                                            <p:strVal val="0-#ppt_w/2"/>
                                          </p:val>
                                        </p:tav>
                                        <p:tav tm="100000">
                                          <p:val>
                                            <p:strVal val="#ppt_x"/>
                                          </p:val>
                                        </p:tav>
                                      </p:tavLst>
                                    </p:anim>
                                    <p:anim calcmode="lin" valueType="num">
                                      <p:cBhvr additive="base">
                                        <p:cTn id="14" dur="500" fill="hold"/>
                                        <p:tgtEl>
                                          <p:spTgt spid="3789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2"/>
                                        </p:tgtEl>
                                        <p:attrNameLst>
                                          <p:attrName>style.visibility</p:attrName>
                                        </p:attrNameLst>
                                      </p:cBhvr>
                                      <p:to>
                                        <p:strVal val="visible"/>
                                      </p:to>
                                    </p:set>
                                    <p:anim calcmode="lin" valueType="num">
                                      <p:cBhvr additive="base">
                                        <p:cTn id="19" dur="500" fill="hold"/>
                                        <p:tgtEl>
                                          <p:spTgt spid="37892"/>
                                        </p:tgtEl>
                                        <p:attrNameLst>
                                          <p:attrName>ppt_x</p:attrName>
                                        </p:attrNameLst>
                                      </p:cBhvr>
                                      <p:tavLst>
                                        <p:tav tm="0">
                                          <p:val>
                                            <p:strVal val="0-#ppt_w/2"/>
                                          </p:val>
                                        </p:tav>
                                        <p:tav tm="100000">
                                          <p:val>
                                            <p:strVal val="#ppt_x"/>
                                          </p:val>
                                        </p:tav>
                                      </p:tavLst>
                                    </p:anim>
                                    <p:anim calcmode="lin" valueType="num">
                                      <p:cBhvr additive="base">
                                        <p:cTn id="20" dur="500" fill="hold"/>
                                        <p:tgtEl>
                                          <p:spTgt spid="378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2" grpId="0" autoUpdateAnimBg="0"/>
      <p:bldP spid="3789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Tijdelijke aanduiding voor dianummer 6"/>
          <p:cNvSpPr>
            <a:spLocks noGrp="1"/>
          </p:cNvSpPr>
          <p:nvPr>
            <p:ph type="sldNum" sz="quarter" idx="12"/>
          </p:nvPr>
        </p:nvSpPr>
        <p:spPr>
          <a:noFill/>
        </p:spPr>
        <p:txBody>
          <a:bodyPr/>
          <a:lstStyle/>
          <a:p>
            <a:fld id="{728C0319-E6C7-440F-B85E-DA6CB4A9E9B3}" type="slidenum">
              <a:rPr lang="nl-NL" smtClean="0"/>
              <a:pPr/>
              <a:t>12</a:t>
            </a:fld>
            <a:endParaRPr lang="nl-NL" smtClean="0"/>
          </a:p>
        </p:txBody>
      </p:sp>
      <p:pic>
        <p:nvPicPr>
          <p:cNvPr id="39938" name="Picture 2" descr="boom60"/>
          <p:cNvPicPr>
            <a:picLocks noChangeAspect="1" noChangeArrowheads="1"/>
          </p:cNvPicPr>
          <p:nvPr/>
        </p:nvPicPr>
        <p:blipFill>
          <a:blip r:embed="rId2" cstate="print"/>
          <a:srcRect/>
          <a:stretch>
            <a:fillRect/>
          </a:stretch>
        </p:blipFill>
        <p:spPr bwMode="auto">
          <a:xfrm>
            <a:off x="4141788" y="0"/>
            <a:ext cx="5002212" cy="6850063"/>
          </a:xfrm>
          <a:prstGeom prst="rect">
            <a:avLst/>
          </a:prstGeom>
          <a:noFill/>
          <a:ln w="9525">
            <a:noFill/>
            <a:miter lim="800000"/>
            <a:headEnd/>
            <a:tailEnd/>
          </a:ln>
        </p:spPr>
      </p:pic>
      <p:sp>
        <p:nvSpPr>
          <p:cNvPr id="39939" name="Text Box 3"/>
          <p:cNvSpPr txBox="1">
            <a:spLocks noChangeArrowheads="1"/>
          </p:cNvSpPr>
          <p:nvPr/>
        </p:nvSpPr>
        <p:spPr bwMode="auto">
          <a:xfrm>
            <a:off x="428625" y="4960938"/>
            <a:ext cx="3852863" cy="1187450"/>
          </a:xfrm>
          <a:prstGeom prst="rect">
            <a:avLst/>
          </a:prstGeom>
          <a:noFill/>
          <a:ln w="9525">
            <a:noFill/>
            <a:miter lim="800000"/>
            <a:headEnd/>
            <a:tailEnd/>
          </a:ln>
        </p:spPr>
        <p:txBody>
          <a:bodyPr>
            <a:spAutoFit/>
          </a:bodyPr>
          <a:lstStyle/>
          <a:p>
            <a:pPr>
              <a:spcBef>
                <a:spcPct val="50000"/>
              </a:spcBef>
            </a:pPr>
            <a:r>
              <a:rPr lang="nl-NL" b="1">
                <a:solidFill>
                  <a:srgbClr val="3333CC"/>
                </a:solidFill>
              </a:rPr>
              <a:t>Heb je ook gezien dat het allemaal staatslieden uit India waren?</a:t>
            </a:r>
          </a:p>
        </p:txBody>
      </p:sp>
      <p:sp>
        <p:nvSpPr>
          <p:cNvPr id="30725" name="Rectangle 4"/>
          <p:cNvSpPr>
            <a:spLocks noGrp="1" noChangeArrowheads="1"/>
          </p:cNvSpPr>
          <p:nvPr>
            <p:ph type="title"/>
          </p:nvPr>
        </p:nvSpPr>
        <p:spPr>
          <a:xfrm>
            <a:off x="0" y="0"/>
            <a:ext cx="4138613" cy="1901825"/>
          </a:xfrm>
        </p:spPr>
        <p:txBody>
          <a:bodyPr>
            <a:normAutofit/>
          </a:bodyPr>
          <a:lstStyle/>
          <a:p>
            <a:pPr eaLnBrk="1" hangingPunct="1"/>
            <a:r>
              <a:rPr lang="nl-NL" sz="4000" b="1" dirty="0" smtClean="0">
                <a:solidFill>
                  <a:srgbClr val="0000FF"/>
                </a:solidFill>
              </a:rPr>
              <a:t>Heel Zintuiglijk Scherpzinnig! </a:t>
            </a:r>
          </a:p>
        </p:txBody>
      </p:sp>
      <p:sp>
        <p:nvSpPr>
          <p:cNvPr id="39941" name="Text Box 5"/>
          <p:cNvSpPr txBox="1">
            <a:spLocks noChangeArrowheads="1"/>
          </p:cNvSpPr>
          <p:nvPr/>
        </p:nvSpPr>
        <p:spPr bwMode="auto">
          <a:xfrm>
            <a:off x="428625" y="2176463"/>
            <a:ext cx="3792538" cy="457200"/>
          </a:xfrm>
          <a:prstGeom prst="rect">
            <a:avLst/>
          </a:prstGeom>
          <a:noFill/>
          <a:ln w="9525">
            <a:noFill/>
            <a:miter lim="800000"/>
            <a:headEnd/>
            <a:tailEnd/>
          </a:ln>
        </p:spPr>
        <p:txBody>
          <a:bodyPr>
            <a:spAutoFit/>
          </a:bodyPr>
          <a:lstStyle/>
          <a:p>
            <a:pPr>
              <a:spcBef>
                <a:spcPct val="50000"/>
              </a:spcBef>
            </a:pPr>
            <a:r>
              <a:rPr lang="nl-NL" b="1">
                <a:solidFill>
                  <a:srgbClr val="FF0000"/>
                </a:solidFill>
              </a:rPr>
              <a:t>Het antwoord is 10 hoofden </a:t>
            </a:r>
          </a:p>
        </p:txBody>
      </p:sp>
      <p:sp>
        <p:nvSpPr>
          <p:cNvPr id="39942" name="Text Box 6"/>
          <p:cNvSpPr txBox="1">
            <a:spLocks noChangeArrowheads="1"/>
          </p:cNvSpPr>
          <p:nvPr/>
        </p:nvSpPr>
        <p:spPr bwMode="auto">
          <a:xfrm>
            <a:off x="428625" y="3568700"/>
            <a:ext cx="3852863" cy="457200"/>
          </a:xfrm>
          <a:prstGeom prst="rect">
            <a:avLst/>
          </a:prstGeom>
          <a:noFill/>
          <a:ln w="9525">
            <a:noFill/>
            <a:miter lim="800000"/>
            <a:headEnd/>
            <a:tailEnd/>
          </a:ln>
        </p:spPr>
        <p:txBody>
          <a:bodyPr>
            <a:spAutoFit/>
          </a:bodyPr>
          <a:lstStyle/>
          <a:p>
            <a:pPr>
              <a:spcBef>
                <a:spcPct val="50000"/>
              </a:spcBef>
            </a:pPr>
            <a:r>
              <a:rPr lang="nl-NL" b="1">
                <a:solidFill>
                  <a:srgbClr val="FF0000"/>
                </a:solidFill>
              </a:rPr>
              <a:t>Wil je nog even checken?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additive="base">
                                        <p:cTn id="7" dur="500" fill="hold"/>
                                        <p:tgtEl>
                                          <p:spTgt spid="39941"/>
                                        </p:tgtEl>
                                        <p:attrNameLst>
                                          <p:attrName>ppt_x</p:attrName>
                                        </p:attrNameLst>
                                      </p:cBhvr>
                                      <p:tavLst>
                                        <p:tav tm="0">
                                          <p:val>
                                            <p:strVal val="0-#ppt_w/2"/>
                                          </p:val>
                                        </p:tav>
                                        <p:tav tm="100000">
                                          <p:val>
                                            <p:strVal val="#ppt_x"/>
                                          </p:val>
                                        </p:tav>
                                      </p:tavLst>
                                    </p:anim>
                                    <p:anim calcmode="lin" valueType="num">
                                      <p:cBhvr additive="base">
                                        <p:cTn id="8" dur="500" fill="hold"/>
                                        <p:tgtEl>
                                          <p:spTgt spid="399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42"/>
                                        </p:tgtEl>
                                        <p:attrNameLst>
                                          <p:attrName>style.visibility</p:attrName>
                                        </p:attrNameLst>
                                      </p:cBhvr>
                                      <p:to>
                                        <p:strVal val="visible"/>
                                      </p:to>
                                    </p:set>
                                    <p:anim calcmode="lin" valueType="num">
                                      <p:cBhvr additive="base">
                                        <p:cTn id="13" dur="500" fill="hold"/>
                                        <p:tgtEl>
                                          <p:spTgt spid="39942"/>
                                        </p:tgtEl>
                                        <p:attrNameLst>
                                          <p:attrName>ppt_x</p:attrName>
                                        </p:attrNameLst>
                                      </p:cBhvr>
                                      <p:tavLst>
                                        <p:tav tm="0">
                                          <p:val>
                                            <p:strVal val="0-#ppt_w/2"/>
                                          </p:val>
                                        </p:tav>
                                        <p:tav tm="100000">
                                          <p:val>
                                            <p:strVal val="#ppt_x"/>
                                          </p:val>
                                        </p:tav>
                                      </p:tavLst>
                                    </p:anim>
                                    <p:anim calcmode="lin" valueType="num">
                                      <p:cBhvr additive="base">
                                        <p:cTn id="14" dur="500" fill="hold"/>
                                        <p:tgtEl>
                                          <p:spTgt spid="3994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9938"/>
                                        </p:tgtEl>
                                        <p:attrNameLst>
                                          <p:attrName>style.visibility</p:attrName>
                                        </p:attrNameLst>
                                      </p:cBhvr>
                                      <p:to>
                                        <p:strVal val="visible"/>
                                      </p:to>
                                    </p:set>
                                    <p:anim calcmode="lin" valueType="num">
                                      <p:cBhvr additive="base">
                                        <p:cTn id="19" dur="500" fill="hold"/>
                                        <p:tgtEl>
                                          <p:spTgt spid="39938"/>
                                        </p:tgtEl>
                                        <p:attrNameLst>
                                          <p:attrName>ppt_x</p:attrName>
                                        </p:attrNameLst>
                                      </p:cBhvr>
                                      <p:tavLst>
                                        <p:tav tm="0">
                                          <p:val>
                                            <p:strVal val="0-#ppt_w/2"/>
                                          </p:val>
                                        </p:tav>
                                        <p:tav tm="100000">
                                          <p:val>
                                            <p:strVal val="#ppt_x"/>
                                          </p:val>
                                        </p:tav>
                                      </p:tavLst>
                                    </p:anim>
                                    <p:anim calcmode="lin" valueType="num">
                                      <p:cBhvr additive="base">
                                        <p:cTn id="20" dur="500" fill="hold"/>
                                        <p:tgtEl>
                                          <p:spTgt spid="3993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39"/>
                                        </p:tgtEl>
                                        <p:attrNameLst>
                                          <p:attrName>style.visibility</p:attrName>
                                        </p:attrNameLst>
                                      </p:cBhvr>
                                      <p:to>
                                        <p:strVal val="visible"/>
                                      </p:to>
                                    </p:set>
                                    <p:anim calcmode="lin" valueType="num">
                                      <p:cBhvr additive="base">
                                        <p:cTn id="25" dur="500" fill="hold"/>
                                        <p:tgtEl>
                                          <p:spTgt spid="39939"/>
                                        </p:tgtEl>
                                        <p:attrNameLst>
                                          <p:attrName>ppt_x</p:attrName>
                                        </p:attrNameLst>
                                      </p:cBhvr>
                                      <p:tavLst>
                                        <p:tav tm="0">
                                          <p:val>
                                            <p:strVal val="0-#ppt_w/2"/>
                                          </p:val>
                                        </p:tav>
                                        <p:tav tm="100000">
                                          <p:val>
                                            <p:strVal val="#ppt_x"/>
                                          </p:val>
                                        </p:tav>
                                      </p:tavLst>
                                    </p:anim>
                                    <p:anim calcmode="lin" valueType="num">
                                      <p:cBhvr additive="base">
                                        <p:cTn id="26" dur="500" fill="hold"/>
                                        <p:tgtEl>
                                          <p:spTgt spid="399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P spid="39941" grpId="0" autoUpdateAnimBg="0"/>
      <p:bldP spid="3994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dianummer 3"/>
          <p:cNvSpPr>
            <a:spLocks noGrp="1"/>
          </p:cNvSpPr>
          <p:nvPr>
            <p:ph type="sldNum" sz="quarter" idx="12"/>
          </p:nvPr>
        </p:nvSpPr>
        <p:spPr>
          <a:noFill/>
        </p:spPr>
        <p:txBody>
          <a:bodyPr/>
          <a:lstStyle/>
          <a:p>
            <a:fld id="{4D94FFEE-FE23-4063-BB5B-E13FBC328B9D}" type="slidenum">
              <a:rPr lang="nl-NL" smtClean="0"/>
              <a:pPr/>
              <a:t>13</a:t>
            </a:fld>
            <a:endParaRPr lang="nl-NL" smtClean="0"/>
          </a:p>
        </p:txBody>
      </p:sp>
      <p:pic>
        <p:nvPicPr>
          <p:cNvPr id="31747" name="Picture 2"/>
          <p:cNvPicPr>
            <a:picLocks noChangeAspect="1" noChangeArrowheads="1"/>
          </p:cNvPicPr>
          <p:nvPr/>
        </p:nvPicPr>
        <p:blipFill>
          <a:blip r:embed="rId2" cstate="email"/>
          <a:srcRect/>
          <a:stretch>
            <a:fillRect/>
          </a:stretch>
        </p:blipFill>
        <p:spPr bwMode="auto">
          <a:xfrm>
            <a:off x="173038" y="55563"/>
            <a:ext cx="1724025" cy="2524125"/>
          </a:xfrm>
          <a:prstGeom prst="rect">
            <a:avLst/>
          </a:prstGeom>
          <a:noFill/>
          <a:ln w="9525">
            <a:noFill/>
            <a:miter lim="800000"/>
            <a:headEnd/>
            <a:tailEnd/>
          </a:ln>
        </p:spPr>
      </p:pic>
      <p:pic>
        <p:nvPicPr>
          <p:cNvPr id="31748" name="Picture 3"/>
          <p:cNvPicPr>
            <a:picLocks noChangeAspect="1" noChangeArrowheads="1"/>
          </p:cNvPicPr>
          <p:nvPr/>
        </p:nvPicPr>
        <p:blipFill>
          <a:blip r:embed="rId3" cstate="email"/>
          <a:srcRect/>
          <a:stretch>
            <a:fillRect/>
          </a:stretch>
        </p:blipFill>
        <p:spPr bwMode="auto">
          <a:xfrm>
            <a:off x="149225" y="2800350"/>
            <a:ext cx="2036763" cy="2473325"/>
          </a:xfrm>
          <a:prstGeom prst="rect">
            <a:avLst/>
          </a:prstGeom>
          <a:noFill/>
          <a:ln w="9525">
            <a:noFill/>
            <a:miter lim="800000"/>
            <a:headEnd/>
            <a:tailEnd/>
          </a:ln>
        </p:spPr>
      </p:pic>
      <p:sp>
        <p:nvSpPr>
          <p:cNvPr id="31749" name="Text Box 4"/>
          <p:cNvSpPr txBox="1">
            <a:spLocks noChangeArrowheads="1"/>
          </p:cNvSpPr>
          <p:nvPr/>
        </p:nvSpPr>
        <p:spPr bwMode="auto">
          <a:xfrm>
            <a:off x="1960563" y="741363"/>
            <a:ext cx="1471612" cy="822325"/>
          </a:xfrm>
          <a:prstGeom prst="rect">
            <a:avLst/>
          </a:prstGeom>
          <a:noFill/>
          <a:ln w="9525">
            <a:noFill/>
            <a:miter lim="800000"/>
            <a:headEnd/>
            <a:tailEnd/>
          </a:ln>
        </p:spPr>
        <p:txBody>
          <a:bodyPr>
            <a:spAutoFit/>
          </a:bodyPr>
          <a:lstStyle/>
          <a:p>
            <a:pPr>
              <a:spcBef>
                <a:spcPct val="50000"/>
              </a:spcBef>
            </a:pPr>
            <a:r>
              <a:rPr lang="nl-NL"/>
              <a:t>MahatmaGandhi</a:t>
            </a:r>
          </a:p>
        </p:txBody>
      </p:sp>
      <p:sp>
        <p:nvSpPr>
          <p:cNvPr id="31750" name="Text Box 5"/>
          <p:cNvSpPr txBox="1">
            <a:spLocks noChangeArrowheads="1"/>
          </p:cNvSpPr>
          <p:nvPr/>
        </p:nvSpPr>
        <p:spPr bwMode="auto">
          <a:xfrm>
            <a:off x="2206625" y="3830638"/>
            <a:ext cx="1127125" cy="457200"/>
          </a:xfrm>
          <a:prstGeom prst="rect">
            <a:avLst/>
          </a:prstGeom>
          <a:noFill/>
          <a:ln w="9525">
            <a:noFill/>
            <a:miter lim="800000"/>
            <a:headEnd/>
            <a:tailEnd/>
          </a:ln>
        </p:spPr>
        <p:txBody>
          <a:bodyPr>
            <a:spAutoFit/>
          </a:bodyPr>
          <a:lstStyle/>
          <a:p>
            <a:pPr>
              <a:spcBef>
                <a:spcPct val="50000"/>
              </a:spcBef>
            </a:pPr>
            <a:r>
              <a:rPr lang="nl-NL"/>
              <a:t>Nehru</a:t>
            </a:r>
          </a:p>
        </p:txBody>
      </p:sp>
      <p:pic>
        <p:nvPicPr>
          <p:cNvPr id="31751" name="Picture 6"/>
          <p:cNvPicPr>
            <a:picLocks noChangeAspect="1" noChangeArrowheads="1"/>
          </p:cNvPicPr>
          <p:nvPr/>
        </p:nvPicPr>
        <p:blipFill>
          <a:blip r:embed="rId4" cstate="email"/>
          <a:srcRect/>
          <a:stretch>
            <a:fillRect/>
          </a:stretch>
        </p:blipFill>
        <p:spPr bwMode="auto">
          <a:xfrm>
            <a:off x="3290888" y="120650"/>
            <a:ext cx="2484437" cy="2484438"/>
          </a:xfrm>
          <a:prstGeom prst="rect">
            <a:avLst/>
          </a:prstGeom>
          <a:noFill/>
          <a:ln w="9525">
            <a:noFill/>
            <a:miter lim="800000"/>
            <a:headEnd/>
            <a:tailEnd/>
          </a:ln>
        </p:spPr>
      </p:pic>
      <p:sp>
        <p:nvSpPr>
          <p:cNvPr id="31752" name="Text Box 7"/>
          <p:cNvSpPr txBox="1">
            <a:spLocks noChangeArrowheads="1"/>
          </p:cNvSpPr>
          <p:nvPr/>
        </p:nvSpPr>
        <p:spPr bwMode="auto">
          <a:xfrm>
            <a:off x="5989638" y="954088"/>
            <a:ext cx="1722437" cy="822325"/>
          </a:xfrm>
          <a:prstGeom prst="rect">
            <a:avLst/>
          </a:prstGeom>
          <a:noFill/>
          <a:ln w="9525">
            <a:noFill/>
            <a:miter lim="800000"/>
            <a:headEnd/>
            <a:tailEnd/>
          </a:ln>
        </p:spPr>
        <p:txBody>
          <a:bodyPr>
            <a:spAutoFit/>
          </a:bodyPr>
          <a:lstStyle/>
          <a:p>
            <a:pPr>
              <a:spcBef>
                <a:spcPct val="50000"/>
              </a:spcBef>
            </a:pPr>
            <a:r>
              <a:rPr lang="nl-NL"/>
              <a:t>Indira Gandhi</a:t>
            </a:r>
          </a:p>
        </p:txBody>
      </p:sp>
      <p:pic>
        <p:nvPicPr>
          <p:cNvPr id="31753" name="Picture 8"/>
          <p:cNvPicPr>
            <a:picLocks noChangeAspect="1" noChangeArrowheads="1"/>
          </p:cNvPicPr>
          <p:nvPr/>
        </p:nvPicPr>
        <p:blipFill>
          <a:blip r:embed="rId5" cstate="print"/>
          <a:srcRect/>
          <a:stretch>
            <a:fillRect/>
          </a:stretch>
        </p:blipFill>
        <p:spPr bwMode="auto">
          <a:xfrm>
            <a:off x="3525838" y="3044825"/>
            <a:ext cx="2079625" cy="2651125"/>
          </a:xfrm>
          <a:prstGeom prst="rect">
            <a:avLst/>
          </a:prstGeom>
          <a:noFill/>
          <a:ln w="9525">
            <a:noFill/>
            <a:miter lim="800000"/>
            <a:headEnd/>
            <a:tailEnd/>
          </a:ln>
        </p:spPr>
      </p:pic>
      <p:sp>
        <p:nvSpPr>
          <p:cNvPr id="31754" name="Text Box 9"/>
          <p:cNvSpPr txBox="1">
            <a:spLocks noChangeArrowheads="1"/>
          </p:cNvSpPr>
          <p:nvPr/>
        </p:nvSpPr>
        <p:spPr bwMode="auto">
          <a:xfrm>
            <a:off x="6188075" y="3895725"/>
            <a:ext cx="1828800" cy="457200"/>
          </a:xfrm>
          <a:prstGeom prst="rect">
            <a:avLst/>
          </a:prstGeom>
          <a:noFill/>
          <a:ln w="9525">
            <a:noFill/>
            <a:miter lim="800000"/>
            <a:headEnd/>
            <a:tailEnd/>
          </a:ln>
        </p:spPr>
        <p:txBody>
          <a:bodyPr>
            <a:spAutoFit/>
          </a:bodyPr>
          <a:lstStyle/>
          <a:p>
            <a:pPr>
              <a:spcBef>
                <a:spcPct val="50000"/>
              </a:spcBef>
            </a:pPr>
            <a:r>
              <a:rPr lang="nl-NL"/>
              <a:t>Rajiv Gandhi</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rgbClr val="FF0000"/>
                </a:solidFill>
              </a:rPr>
              <a:t>Wat hebben we nodig om een compleet beeld te krijgen</a:t>
            </a:r>
            <a:r>
              <a:rPr lang="nl-NL" b="1" dirty="0" smtClean="0">
                <a:solidFill>
                  <a:srgbClr val="FF0000"/>
                </a:solidFill>
              </a:rPr>
              <a:t>?</a:t>
            </a:r>
            <a:endParaRPr lang="nl-NL" dirty="0">
              <a:solidFill>
                <a:srgbClr val="FF0000"/>
              </a:solidFill>
            </a:endParaRPr>
          </a:p>
        </p:txBody>
      </p:sp>
      <p:sp>
        <p:nvSpPr>
          <p:cNvPr id="4" name="Tijdelijke aanduiding voor tekst 3"/>
          <p:cNvSpPr>
            <a:spLocks noGrp="1"/>
          </p:cNvSpPr>
          <p:nvPr>
            <p:ph type="body" sz="half" idx="2"/>
          </p:nvPr>
        </p:nvSpPr>
        <p:spPr>
          <a:xfrm>
            <a:off x="971600" y="1988840"/>
            <a:ext cx="7486600" cy="3600400"/>
          </a:xfrm>
        </p:spPr>
        <p:txBody>
          <a:bodyPr/>
          <a:lstStyle/>
          <a:p>
            <a:pPr>
              <a:buNone/>
            </a:pPr>
            <a:r>
              <a:rPr lang="nl-NL" b="1" dirty="0" smtClean="0">
                <a:solidFill>
                  <a:srgbClr val="0070C0"/>
                </a:solidFill>
              </a:rPr>
              <a:t>Aandacht</a:t>
            </a:r>
          </a:p>
          <a:p>
            <a:pPr>
              <a:buNone/>
            </a:pPr>
            <a:r>
              <a:rPr lang="nl-NL" b="1" dirty="0" smtClean="0">
                <a:solidFill>
                  <a:srgbClr val="0070C0"/>
                </a:solidFill>
              </a:rPr>
              <a:t>Letten op detail</a:t>
            </a:r>
          </a:p>
          <a:p>
            <a:pPr>
              <a:buNone/>
            </a:pPr>
            <a:r>
              <a:rPr lang="nl-NL" b="1" dirty="0" smtClean="0">
                <a:solidFill>
                  <a:srgbClr val="0070C0"/>
                </a:solidFill>
              </a:rPr>
              <a:t>Letten op overzicht</a:t>
            </a:r>
          </a:p>
          <a:p>
            <a:pPr>
              <a:buNone/>
            </a:pPr>
            <a:r>
              <a:rPr lang="nl-NL" b="1" dirty="0" smtClean="0">
                <a:solidFill>
                  <a:srgbClr val="0070C0"/>
                </a:solidFill>
              </a:rPr>
              <a:t>Kennis van wat te verwachten valt</a:t>
            </a:r>
          </a:p>
          <a:p>
            <a:pPr>
              <a:buNone/>
            </a:pPr>
            <a:r>
              <a:rPr lang="nl-NL" b="1" dirty="0" smtClean="0">
                <a:solidFill>
                  <a:srgbClr val="0070C0"/>
                </a:solidFill>
              </a:rPr>
              <a:t>Interesse</a:t>
            </a:r>
          </a:p>
          <a:p>
            <a:pPr>
              <a:buNone/>
            </a:pPr>
            <a:r>
              <a:rPr lang="nl-NL" b="1" dirty="0" smtClean="0">
                <a:solidFill>
                  <a:srgbClr val="0070C0"/>
                </a:solidFill>
              </a:rPr>
              <a:t>………</a:t>
            </a:r>
            <a:endParaRPr lang="nl-NL"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800" b="1" dirty="0" smtClean="0">
                <a:solidFill>
                  <a:srgbClr val="0000FF"/>
                </a:solidFill>
              </a:rPr>
              <a:t>Soms werkt het anders ……..</a:t>
            </a:r>
            <a:endParaRPr lang="nl-NL" sz="4800" b="1" dirty="0">
              <a:solidFill>
                <a:srgbClr val="0000FF"/>
              </a:solidFill>
            </a:endParaRPr>
          </a:p>
        </p:txBody>
      </p:sp>
      <p:sp>
        <p:nvSpPr>
          <p:cNvPr id="4" name="Tijdelijke aanduiding voor tekst 3"/>
          <p:cNvSpPr>
            <a:spLocks noGrp="1"/>
          </p:cNvSpPr>
          <p:nvPr>
            <p:ph type="body" sz="half" idx="2"/>
          </p:nvPr>
        </p:nvSpPr>
        <p:spPr>
          <a:xfrm>
            <a:off x="467544" y="1981200"/>
            <a:ext cx="7990656" cy="655712"/>
          </a:xfrm>
        </p:spPr>
        <p:txBody>
          <a:bodyPr/>
          <a:lstStyle/>
          <a:p>
            <a:pPr>
              <a:buNone/>
            </a:pPr>
            <a:r>
              <a:rPr lang="nl-NL" b="1" dirty="0" smtClean="0">
                <a:solidFill>
                  <a:srgbClr val="FF0000"/>
                </a:solidFill>
              </a:rPr>
              <a:t>Wat hebben we echt nodig?</a:t>
            </a:r>
            <a:endParaRPr lang="nl-NL" b="1" dirty="0">
              <a:solidFill>
                <a:srgbClr val="FF0000"/>
              </a:solidFill>
            </a:endParaRPr>
          </a:p>
        </p:txBody>
      </p:sp>
      <p:pic>
        <p:nvPicPr>
          <p:cNvPr id="5" name="Afbeelding 4" descr="ill-wherk_nl"/>
          <p:cNvPicPr/>
          <p:nvPr/>
        </p:nvPicPr>
        <p:blipFill>
          <a:blip r:embed="rId2" cstate="print">
            <a:clrChange>
              <a:clrFrom>
                <a:srgbClr val="D5D5D5"/>
              </a:clrFrom>
              <a:clrTo>
                <a:srgbClr val="D5D5D5">
                  <a:alpha val="0"/>
                </a:srgbClr>
              </a:clrTo>
            </a:clrChange>
            <a:duotone>
              <a:schemeClr val="accent5">
                <a:shade val="45000"/>
                <a:satMod val="135000"/>
              </a:schemeClr>
              <a:prstClr val="white"/>
            </a:duotone>
            <a:lum bright="-40000" contrast="20000"/>
          </a:blip>
          <a:srcRect b="19643"/>
          <a:stretch>
            <a:fillRect/>
          </a:stretch>
        </p:blipFill>
        <p:spPr bwMode="auto">
          <a:xfrm>
            <a:off x="467544" y="2708920"/>
            <a:ext cx="7776864" cy="36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5220072" y="2924944"/>
            <a:ext cx="3456384" cy="646331"/>
          </a:xfrm>
          <a:prstGeom prst="rect">
            <a:avLst/>
          </a:prstGeom>
          <a:noFill/>
        </p:spPr>
        <p:txBody>
          <a:bodyPr wrap="square" rtlCol="0">
            <a:spAutoFit/>
          </a:bodyPr>
          <a:lstStyle/>
          <a:p>
            <a:r>
              <a:rPr lang="nl-NL" b="1" dirty="0" smtClean="0">
                <a:solidFill>
                  <a:srgbClr val="FF0000"/>
                </a:solidFill>
              </a:rPr>
              <a:t>Wat zie je als je deze foto rechtopzet (180</a:t>
            </a:r>
            <a:r>
              <a:rPr lang="nl-NL" b="1" baseline="30000" dirty="0" smtClean="0">
                <a:solidFill>
                  <a:srgbClr val="FF0000"/>
                </a:solidFill>
              </a:rPr>
              <a:t>o</a:t>
            </a:r>
            <a:r>
              <a:rPr lang="nl-NL" b="1" dirty="0" smtClean="0">
                <a:solidFill>
                  <a:srgbClr val="FF0000"/>
                </a:solidFill>
              </a:rPr>
              <a:t>draait)?</a:t>
            </a:r>
            <a:endParaRPr lang="nl-NL" b="1" dirty="0">
              <a:solidFill>
                <a:srgbClr val="FF0000"/>
              </a:solidFill>
            </a:endParaRPr>
          </a:p>
        </p:txBody>
      </p:sp>
      <p:sp>
        <p:nvSpPr>
          <p:cNvPr id="8" name="Tekstvak 7"/>
          <p:cNvSpPr txBox="1"/>
          <p:nvPr/>
        </p:nvSpPr>
        <p:spPr>
          <a:xfrm>
            <a:off x="5004048" y="1844824"/>
            <a:ext cx="3456384" cy="646331"/>
          </a:xfrm>
          <a:prstGeom prst="rect">
            <a:avLst/>
          </a:prstGeom>
          <a:noFill/>
        </p:spPr>
        <p:txBody>
          <a:bodyPr wrap="square" rtlCol="0">
            <a:spAutoFit/>
          </a:bodyPr>
          <a:lstStyle/>
          <a:p>
            <a:r>
              <a:rPr lang="nl-NL" b="1" dirty="0" smtClean="0">
                <a:solidFill>
                  <a:srgbClr val="FF0000"/>
                </a:solidFill>
              </a:rPr>
              <a:t>Welke emoties meen je te zien bij deze persoon?</a:t>
            </a:r>
            <a:endParaRPr lang="nl-NL" b="1" dirty="0">
              <a:solidFill>
                <a:srgbClr val="FF0000"/>
              </a:solidFill>
            </a:endParaRPr>
          </a:p>
        </p:txBody>
      </p:sp>
      <p:sp>
        <p:nvSpPr>
          <p:cNvPr id="2" name="Titel 1"/>
          <p:cNvSpPr>
            <a:spLocks noGrp="1"/>
          </p:cNvSpPr>
          <p:nvPr>
            <p:ph type="title"/>
          </p:nvPr>
        </p:nvSpPr>
        <p:spPr>
          <a:xfrm>
            <a:off x="685800" y="332656"/>
            <a:ext cx="7772400" cy="587152"/>
          </a:xfrm>
        </p:spPr>
        <p:txBody>
          <a:bodyPr>
            <a:normAutofit fontScale="90000"/>
          </a:bodyPr>
          <a:lstStyle/>
          <a:p>
            <a:r>
              <a:rPr lang="nl-NL" b="1" dirty="0" smtClean="0">
                <a:solidFill>
                  <a:srgbClr val="0070C0"/>
                </a:solidFill>
              </a:rPr>
              <a:t>Misleiding?</a:t>
            </a:r>
            <a:endParaRPr lang="nl-NL" b="1" dirty="0">
              <a:solidFill>
                <a:srgbClr val="0070C0"/>
              </a:solidFill>
            </a:endParaRPr>
          </a:p>
        </p:txBody>
      </p:sp>
      <p:pic>
        <p:nvPicPr>
          <p:cNvPr id="5" name="Tijdelijke aanduiding voor illustratie 4" descr="sytse op zijn kop.jpg"/>
          <p:cNvPicPr>
            <a:picLocks noChangeAspect="1"/>
          </p:cNvPicPr>
          <p:nvPr/>
        </p:nvPicPr>
        <p:blipFill>
          <a:blip r:embed="rId2" cstate="print"/>
          <a:stretch>
            <a:fillRect/>
          </a:stretch>
        </p:blipFill>
        <p:spPr>
          <a:xfrm>
            <a:off x="539552" y="1340768"/>
            <a:ext cx="3672408" cy="5135401"/>
          </a:xfrm>
          <a:prstGeom prst="rect">
            <a:avLst/>
          </a:prstGeom>
        </p:spPr>
      </p:pic>
      <p:pic>
        <p:nvPicPr>
          <p:cNvPr id="6" name="Afbeelding 5" descr="sytse op zijn kop.bmp"/>
          <p:cNvPicPr>
            <a:picLocks noChangeAspect="1"/>
          </p:cNvPicPr>
          <p:nvPr/>
        </p:nvPicPr>
        <p:blipFill>
          <a:blip r:embed="rId3" cstate="print"/>
          <a:stretch>
            <a:fillRect/>
          </a:stretch>
        </p:blipFill>
        <p:spPr>
          <a:xfrm>
            <a:off x="4860032" y="1340768"/>
            <a:ext cx="3602139" cy="5037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404664"/>
            <a:ext cx="4032448" cy="4536504"/>
          </a:xfrm>
        </p:spPr>
        <p:txBody>
          <a:bodyPr>
            <a:normAutofit/>
          </a:bodyPr>
          <a:lstStyle/>
          <a:p>
            <a:r>
              <a:rPr lang="nl-NL" sz="4800" b="1" dirty="0" smtClean="0">
                <a:solidFill>
                  <a:srgbClr val="0000FF"/>
                </a:solidFill>
              </a:rPr>
              <a:t>Zo was de oorspronkelijke foto</a:t>
            </a:r>
            <a:endParaRPr lang="nl-NL" sz="4800" b="1" dirty="0">
              <a:solidFill>
                <a:srgbClr val="0000FF"/>
              </a:solidFill>
            </a:endParaRPr>
          </a:p>
        </p:txBody>
      </p:sp>
      <p:pic>
        <p:nvPicPr>
          <p:cNvPr id="5" name="Afbeelding 4" descr="sytse lachend.jpg"/>
          <p:cNvPicPr>
            <a:picLocks noChangeAspect="1"/>
          </p:cNvPicPr>
          <p:nvPr/>
        </p:nvPicPr>
        <p:blipFill>
          <a:blip r:embed="rId2" cstate="print"/>
          <a:stretch>
            <a:fillRect/>
          </a:stretch>
        </p:blipFill>
        <p:spPr>
          <a:xfrm>
            <a:off x="4644008" y="836712"/>
            <a:ext cx="3799538" cy="531317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5400" b="1" dirty="0" smtClean="0">
                <a:solidFill>
                  <a:srgbClr val="0000FF"/>
                </a:solidFill>
              </a:rPr>
              <a:t>Wat valt je op?</a:t>
            </a:r>
            <a:endParaRPr lang="nl-NL" sz="5400" b="1" dirty="0">
              <a:solidFill>
                <a:srgbClr val="0000FF"/>
              </a:solidFill>
            </a:endParaRPr>
          </a:p>
        </p:txBody>
      </p:sp>
      <p:pic>
        <p:nvPicPr>
          <p:cNvPr id="5" name="Afbeelding 4"/>
          <p:cNvPicPr/>
          <p:nvPr/>
        </p:nvPicPr>
        <p:blipFill>
          <a:blip r:embed="rId2" cstate="print">
            <a:lum contrast="-18000"/>
            <a:grayscl/>
          </a:blip>
          <a:srcRect r="52272"/>
          <a:stretch>
            <a:fillRect/>
          </a:stretch>
        </p:blipFill>
        <p:spPr bwMode="auto">
          <a:xfrm>
            <a:off x="539552" y="2204865"/>
            <a:ext cx="7992888"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olifant"/>
          <p:cNvPicPr/>
          <p:nvPr/>
        </p:nvPicPr>
        <p:blipFill>
          <a:blip r:embed="rId2" cstate="print">
            <a:lum bright="-20000" contrast="30000"/>
          </a:blip>
          <a:srcRect t="2893"/>
          <a:stretch>
            <a:fillRect/>
          </a:stretch>
        </p:blipFill>
        <p:spPr bwMode="auto">
          <a:xfrm>
            <a:off x="1907704" y="1700808"/>
            <a:ext cx="5479090" cy="4040372"/>
          </a:xfrm>
          <a:prstGeom prst="rect">
            <a:avLst/>
          </a:prstGeom>
          <a:noFill/>
          <a:ln w="9525">
            <a:noFill/>
            <a:miter lim="800000"/>
            <a:headEnd/>
            <a:tailEnd/>
          </a:ln>
        </p:spPr>
      </p:pic>
      <p:sp>
        <p:nvSpPr>
          <p:cNvPr id="3" name="Tekstvak 2"/>
          <p:cNvSpPr txBox="1"/>
          <p:nvPr/>
        </p:nvSpPr>
        <p:spPr>
          <a:xfrm>
            <a:off x="611560" y="620688"/>
            <a:ext cx="7369390" cy="707886"/>
          </a:xfrm>
          <a:prstGeom prst="rect">
            <a:avLst/>
          </a:prstGeom>
          <a:noFill/>
        </p:spPr>
        <p:txBody>
          <a:bodyPr wrap="none" rtlCol="0">
            <a:spAutoFit/>
          </a:bodyPr>
          <a:lstStyle/>
          <a:p>
            <a:r>
              <a:rPr lang="nl-NL" sz="4000" b="1" dirty="0" smtClean="0">
                <a:solidFill>
                  <a:srgbClr val="0000FF"/>
                </a:solidFill>
              </a:rPr>
              <a:t>Hoeveel poten heeft deze olifant?</a:t>
            </a:r>
            <a:endParaRPr lang="nl-NL" sz="4000" b="1" dirty="0">
              <a:solidFill>
                <a:srgbClr val="0000FF"/>
              </a:solidFill>
            </a:endParaRPr>
          </a:p>
        </p:txBody>
      </p:sp>
      <p:sp>
        <p:nvSpPr>
          <p:cNvPr id="4" name="Rechthoek 3"/>
          <p:cNvSpPr/>
          <p:nvPr/>
        </p:nvSpPr>
        <p:spPr>
          <a:xfrm>
            <a:off x="1043608" y="4941168"/>
            <a:ext cx="7632848"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smtClean="0"/>
              <a:t>En als je het onderste deel bedekt?</a:t>
            </a:r>
            <a:endParaRPr lang="nl-NL"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p:txBody>
          <a:bodyPr>
            <a:normAutofit/>
          </a:bodyPr>
          <a:lstStyle/>
          <a:p>
            <a:pPr eaLnBrk="1" hangingPunct="1"/>
            <a:r>
              <a:rPr lang="en-US" sz="4800" b="1" dirty="0" err="1" smtClean="0">
                <a:solidFill>
                  <a:srgbClr val="0000FF"/>
                </a:solidFill>
              </a:rPr>
              <a:t>Zin-tuig-lijke</a:t>
            </a:r>
            <a:r>
              <a:rPr lang="en-US" sz="4800" b="1" dirty="0" smtClean="0">
                <a:solidFill>
                  <a:srgbClr val="0000FF"/>
                </a:solidFill>
              </a:rPr>
              <a:t> </a:t>
            </a:r>
            <a:r>
              <a:rPr lang="en-US" sz="4800" b="1" dirty="0" err="1" smtClean="0">
                <a:solidFill>
                  <a:srgbClr val="0000FF"/>
                </a:solidFill>
              </a:rPr>
              <a:t>scherp-zinnig-heid</a:t>
            </a:r>
            <a:endParaRPr lang="nl-NL" sz="4800" b="1" dirty="0" smtClean="0">
              <a:solidFill>
                <a:srgbClr val="0000FF"/>
              </a:solidFill>
            </a:endParaRPr>
          </a:p>
        </p:txBody>
      </p:sp>
      <p:pic>
        <p:nvPicPr>
          <p:cNvPr id="4099" name="Tijdelijke aanduiding voor inhoud 3" descr="visualsystem2.bmp"/>
          <p:cNvPicPr>
            <a:picLocks noGrp="1"/>
          </p:cNvPicPr>
          <p:nvPr>
            <p:ph idx="1"/>
          </p:nvPr>
        </p:nvPicPr>
        <p:blipFill>
          <a:blip r:embed="rId3" cstate="print"/>
          <a:srcRect/>
          <a:stretch>
            <a:fillRect/>
          </a:stretch>
        </p:blipFill>
        <p:spPr>
          <a:xfrm>
            <a:off x="5868144" y="2636912"/>
            <a:ext cx="3009900" cy="1773237"/>
          </a:xfrm>
        </p:spPr>
      </p:pic>
      <p:sp>
        <p:nvSpPr>
          <p:cNvPr id="4100" name="Tekstvak 4"/>
          <p:cNvSpPr txBox="1">
            <a:spLocks noChangeArrowheads="1"/>
          </p:cNvSpPr>
          <p:nvPr/>
        </p:nvSpPr>
        <p:spPr bwMode="auto">
          <a:xfrm>
            <a:off x="827088" y="1628775"/>
            <a:ext cx="7058025" cy="1569660"/>
          </a:xfrm>
          <a:prstGeom prst="rect">
            <a:avLst/>
          </a:prstGeom>
          <a:noFill/>
          <a:ln w="9525">
            <a:noFill/>
            <a:miter lim="800000"/>
            <a:headEnd/>
            <a:tailEnd/>
          </a:ln>
        </p:spPr>
        <p:txBody>
          <a:bodyPr>
            <a:spAutoFit/>
          </a:bodyPr>
          <a:lstStyle/>
          <a:p>
            <a:r>
              <a:rPr lang="nl-NL" sz="2800" b="1" i="1" dirty="0">
                <a:solidFill>
                  <a:srgbClr val="0000FF"/>
                </a:solidFill>
                <a:latin typeface="Calibri" pitchFamily="34" charset="0"/>
              </a:rPr>
              <a:t>Oefening: Wat laten onze zintuigen weg</a:t>
            </a:r>
            <a:r>
              <a:rPr lang="nl-NL" sz="2800" b="1" i="1" dirty="0" smtClean="0">
                <a:solidFill>
                  <a:srgbClr val="0000FF"/>
                </a:solidFill>
                <a:latin typeface="Calibri" pitchFamily="34" charset="0"/>
              </a:rPr>
              <a:t>?</a:t>
            </a:r>
          </a:p>
          <a:p>
            <a:endParaRPr lang="nl-NL" b="1" i="1" dirty="0">
              <a:latin typeface="Calibri" pitchFamily="34" charset="0"/>
            </a:endParaRPr>
          </a:p>
          <a:p>
            <a:r>
              <a:rPr lang="nl-NL" dirty="0">
                <a:latin typeface="Calibri" pitchFamily="34" charset="0"/>
              </a:rPr>
              <a:t> </a:t>
            </a:r>
            <a:r>
              <a:rPr lang="nl-NL" b="1" i="1" dirty="0">
                <a:solidFill>
                  <a:srgbClr val="0000FF"/>
                </a:solidFill>
                <a:latin typeface="Calibri" pitchFamily="34" charset="0"/>
              </a:rPr>
              <a:t>Kijk het lokaal rond en let op alles wat </a:t>
            </a:r>
            <a:r>
              <a:rPr lang="nl-NL" sz="3200" b="1" i="1" dirty="0">
                <a:solidFill>
                  <a:srgbClr val="FF0000"/>
                </a:solidFill>
                <a:latin typeface="Calibri" pitchFamily="34" charset="0"/>
              </a:rPr>
              <a:t>rood</a:t>
            </a:r>
            <a:r>
              <a:rPr lang="nl-NL" b="1" i="1" dirty="0">
                <a:latin typeface="Calibri" pitchFamily="34" charset="0"/>
              </a:rPr>
              <a:t> </a:t>
            </a:r>
            <a:r>
              <a:rPr lang="nl-NL" b="1" i="1" dirty="0">
                <a:solidFill>
                  <a:srgbClr val="0000FF"/>
                </a:solidFill>
                <a:latin typeface="Calibri" pitchFamily="34" charset="0"/>
              </a:rPr>
              <a:t>is</a:t>
            </a:r>
            <a:r>
              <a:rPr lang="nl-NL" dirty="0" smtClean="0">
                <a:solidFill>
                  <a:srgbClr val="0000FF"/>
                </a:solidFill>
                <a:latin typeface="Calibri" pitchFamily="34" charset="0"/>
              </a:rPr>
              <a:t>.</a:t>
            </a:r>
            <a:endParaRPr lang="nl-NL" dirty="0">
              <a:solidFill>
                <a:srgbClr val="0000FF"/>
              </a:solidFill>
              <a:latin typeface="Calibri" pitchFamily="34" charset="0"/>
            </a:endParaRPr>
          </a:p>
          <a:p>
            <a:endParaRPr lang="nl-NL" dirty="0">
              <a:latin typeface="Calibri" pitchFamily="34" charset="0"/>
            </a:endParaRPr>
          </a:p>
        </p:txBody>
      </p:sp>
      <p:sp>
        <p:nvSpPr>
          <p:cNvPr id="5" name="Tekstvak 4"/>
          <p:cNvSpPr txBox="1">
            <a:spLocks noChangeArrowheads="1"/>
          </p:cNvSpPr>
          <p:nvPr/>
        </p:nvSpPr>
        <p:spPr bwMode="auto">
          <a:xfrm>
            <a:off x="826343" y="4307031"/>
            <a:ext cx="7058025" cy="1354217"/>
          </a:xfrm>
          <a:prstGeom prst="rect">
            <a:avLst/>
          </a:prstGeom>
          <a:noFill/>
          <a:ln w="9525">
            <a:noFill/>
            <a:miter lim="800000"/>
            <a:headEnd/>
            <a:tailEnd/>
          </a:ln>
        </p:spPr>
        <p:txBody>
          <a:bodyPr>
            <a:spAutoFit/>
          </a:bodyPr>
          <a:lstStyle/>
          <a:p>
            <a:r>
              <a:rPr lang="nl-NL" b="1" i="1" dirty="0" smtClean="0">
                <a:solidFill>
                  <a:srgbClr val="0000FF"/>
                </a:solidFill>
                <a:latin typeface="Calibri" pitchFamily="34" charset="0"/>
              </a:rPr>
              <a:t>Doe je ogen nu dicht.</a:t>
            </a:r>
          </a:p>
          <a:p>
            <a:endParaRPr lang="nl-NL" b="1" i="1" dirty="0">
              <a:solidFill>
                <a:srgbClr val="0000FF"/>
              </a:solidFill>
              <a:latin typeface="Calibri" pitchFamily="34" charset="0"/>
            </a:endParaRPr>
          </a:p>
          <a:p>
            <a:r>
              <a:rPr lang="nl-NL" b="1" i="1" dirty="0" smtClean="0">
                <a:solidFill>
                  <a:srgbClr val="0000FF"/>
                </a:solidFill>
                <a:latin typeface="Calibri" pitchFamily="34" charset="0"/>
              </a:rPr>
              <a:t>Maak een innerlijk beeld van het lokaal en ga na wat je in dit beeld voor een </a:t>
            </a:r>
            <a:r>
              <a:rPr lang="nl-NL" sz="2800" b="1" i="1" dirty="0" smtClean="0">
                <a:solidFill>
                  <a:srgbClr val="0000FF"/>
                </a:solidFill>
                <a:latin typeface="Calibri" pitchFamily="34" charset="0"/>
              </a:rPr>
              <a:t>blauwe</a:t>
            </a:r>
            <a:r>
              <a:rPr lang="nl-NL" b="1" i="1" dirty="0" smtClean="0">
                <a:latin typeface="Calibri" pitchFamily="34" charset="0"/>
              </a:rPr>
              <a:t> </a:t>
            </a:r>
            <a:r>
              <a:rPr lang="nl-NL" b="1" i="1" dirty="0" smtClean="0">
                <a:solidFill>
                  <a:srgbClr val="0000FF"/>
                </a:solidFill>
                <a:latin typeface="Calibri" pitchFamily="34" charset="0"/>
              </a:rPr>
              <a:t>dingen kunt ontdekken.</a:t>
            </a:r>
            <a:endParaRPr lang="nl-NL" b="1" i="1" dirty="0">
              <a:solidFill>
                <a:srgbClr val="0000FF"/>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0-#ppt_w/2"/>
                                          </p:val>
                                        </p:tav>
                                        <p:tav tm="100000">
                                          <p:val>
                                            <p:strVal val="#ppt_x"/>
                                          </p:val>
                                        </p:tav>
                                      </p:tavLst>
                                    </p:anim>
                                    <p:anim calcmode="lin" valueType="num">
                                      <p:cBhvr additive="base">
                                        <p:cTn id="14"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olifant"/>
          <p:cNvPicPr/>
          <p:nvPr/>
        </p:nvPicPr>
        <p:blipFill>
          <a:blip r:embed="rId2" cstate="print">
            <a:lum bright="-20000" contrast="30000"/>
          </a:blip>
          <a:srcRect t="2893"/>
          <a:stretch>
            <a:fillRect/>
          </a:stretch>
        </p:blipFill>
        <p:spPr bwMode="auto">
          <a:xfrm>
            <a:off x="1907704" y="1700808"/>
            <a:ext cx="5479090" cy="4040372"/>
          </a:xfrm>
          <a:prstGeom prst="rect">
            <a:avLst/>
          </a:prstGeom>
          <a:noFill/>
          <a:ln w="9525">
            <a:noFill/>
            <a:miter lim="800000"/>
            <a:headEnd/>
            <a:tailEnd/>
          </a:ln>
        </p:spPr>
      </p:pic>
      <p:sp>
        <p:nvSpPr>
          <p:cNvPr id="3" name="Tekstvak 2"/>
          <p:cNvSpPr txBox="1"/>
          <p:nvPr/>
        </p:nvSpPr>
        <p:spPr>
          <a:xfrm>
            <a:off x="395536" y="260648"/>
            <a:ext cx="8803116" cy="707886"/>
          </a:xfrm>
          <a:prstGeom prst="rect">
            <a:avLst/>
          </a:prstGeom>
          <a:noFill/>
        </p:spPr>
        <p:txBody>
          <a:bodyPr wrap="square" rtlCol="0">
            <a:spAutoFit/>
          </a:bodyPr>
          <a:lstStyle/>
          <a:p>
            <a:pPr algn="ctr"/>
            <a:r>
              <a:rPr lang="nl-NL" sz="4000" b="1" dirty="0" smtClean="0">
                <a:solidFill>
                  <a:srgbClr val="0000FF"/>
                </a:solidFill>
              </a:rPr>
              <a:t>Hoeveel poten heeft deze olifant?</a:t>
            </a:r>
            <a:endParaRPr lang="nl-NL" sz="4000" b="1" dirty="0">
              <a:solidFill>
                <a:srgbClr val="0000FF"/>
              </a:solidFill>
            </a:endParaRPr>
          </a:p>
        </p:txBody>
      </p:sp>
      <p:sp>
        <p:nvSpPr>
          <p:cNvPr id="5" name="Rechthoek 4"/>
          <p:cNvSpPr/>
          <p:nvPr/>
        </p:nvSpPr>
        <p:spPr>
          <a:xfrm>
            <a:off x="467544" y="1340768"/>
            <a:ext cx="8424936" cy="32403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b="1" dirty="0" smtClean="0"/>
              <a:t>En als je het bovenste deel bedekt?</a:t>
            </a:r>
            <a:endParaRPr lang="nl-NL"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39eurocentzw"/>
          <p:cNvPicPr/>
          <p:nvPr/>
        </p:nvPicPr>
        <p:blipFill>
          <a:blip r:embed="rId2" cstate="print">
            <a:lum bright="12000" contrast="-6000"/>
          </a:blip>
          <a:srcRect l="1926" t="3537" r="3247" b="2576"/>
          <a:stretch>
            <a:fillRect/>
          </a:stretch>
        </p:blipFill>
        <p:spPr bwMode="auto">
          <a:xfrm>
            <a:off x="0" y="332656"/>
            <a:ext cx="8964488" cy="6858001"/>
          </a:xfrm>
          <a:prstGeom prst="rect">
            <a:avLst/>
          </a:prstGeom>
          <a:noFill/>
          <a:ln w="9525">
            <a:noFill/>
            <a:miter lim="800000"/>
            <a:headEnd/>
            <a:tailEnd/>
          </a:ln>
        </p:spPr>
      </p:pic>
      <p:sp>
        <p:nvSpPr>
          <p:cNvPr id="3" name="Tekstvak 2"/>
          <p:cNvSpPr txBox="1"/>
          <p:nvPr/>
        </p:nvSpPr>
        <p:spPr>
          <a:xfrm>
            <a:off x="827584" y="0"/>
            <a:ext cx="3980320" cy="923330"/>
          </a:xfrm>
          <a:prstGeom prst="rect">
            <a:avLst/>
          </a:prstGeom>
          <a:noFill/>
        </p:spPr>
        <p:txBody>
          <a:bodyPr wrap="none" rtlCol="0">
            <a:spAutoFit/>
          </a:bodyPr>
          <a:lstStyle/>
          <a:p>
            <a:r>
              <a:rPr lang="nl-NL" sz="5400" b="1" dirty="0" smtClean="0">
                <a:solidFill>
                  <a:srgbClr val="0000FF"/>
                </a:solidFill>
              </a:rPr>
              <a:t>Detail of……..</a:t>
            </a:r>
            <a:endParaRPr lang="nl-NL" sz="5400" b="1" dirty="0">
              <a:solidFill>
                <a:srgbClr val="0000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eurocent39zw2"/>
          <p:cNvPicPr/>
          <p:nvPr/>
        </p:nvPicPr>
        <p:blipFill>
          <a:blip r:embed="rId2" cstate="print"/>
          <a:srcRect t="48235" r="59481" b="30879"/>
          <a:stretch>
            <a:fillRect/>
          </a:stretch>
        </p:blipFill>
        <p:spPr bwMode="auto">
          <a:xfrm>
            <a:off x="-108520" y="3068960"/>
            <a:ext cx="2771800" cy="2088232"/>
          </a:xfrm>
          <a:prstGeom prst="rect">
            <a:avLst/>
          </a:prstGeom>
          <a:noFill/>
          <a:ln w="9525">
            <a:noFill/>
            <a:miter lim="800000"/>
            <a:headEnd/>
            <a:tailEnd/>
          </a:ln>
        </p:spPr>
      </p:pic>
      <p:pic>
        <p:nvPicPr>
          <p:cNvPr id="12" name="Afbeelding 11" descr="eurocent39zw2"/>
          <p:cNvPicPr/>
          <p:nvPr/>
        </p:nvPicPr>
        <p:blipFill>
          <a:blip r:embed="rId2" cstate="print"/>
          <a:srcRect l="30206" t="53512" r="57193" b="34174"/>
          <a:stretch>
            <a:fillRect/>
          </a:stretch>
        </p:blipFill>
        <p:spPr bwMode="auto">
          <a:xfrm>
            <a:off x="0" y="0"/>
            <a:ext cx="2367880" cy="2996952"/>
          </a:xfrm>
          <a:prstGeom prst="rect">
            <a:avLst/>
          </a:prstGeom>
          <a:noFill/>
          <a:ln w="9525">
            <a:noFill/>
            <a:miter lim="800000"/>
            <a:headEnd/>
            <a:tailEnd/>
          </a:ln>
        </p:spPr>
      </p:pic>
      <p:pic>
        <p:nvPicPr>
          <p:cNvPr id="2" name="Afbeelding 1" descr="eurocent39zw2"/>
          <p:cNvPicPr/>
          <p:nvPr/>
        </p:nvPicPr>
        <p:blipFill>
          <a:blip r:embed="rId3" cstate="print">
            <a:lum bright="-20000" contrast="30000"/>
          </a:blip>
          <a:srcRect t="48235" b="30879"/>
          <a:stretch>
            <a:fillRect/>
          </a:stretch>
        </p:blipFill>
        <p:spPr bwMode="auto">
          <a:xfrm>
            <a:off x="5687616" y="6209928"/>
            <a:ext cx="3456384" cy="648072"/>
          </a:xfrm>
          <a:prstGeom prst="rect">
            <a:avLst/>
          </a:prstGeom>
          <a:noFill/>
          <a:ln w="9525">
            <a:noFill/>
            <a:miter lim="800000"/>
            <a:headEnd/>
            <a:tailEnd/>
          </a:ln>
        </p:spPr>
      </p:pic>
      <p:pic>
        <p:nvPicPr>
          <p:cNvPr id="5" name="Afbeelding 4" descr="eurocent39zw2"/>
          <p:cNvPicPr/>
          <p:nvPr/>
        </p:nvPicPr>
        <p:blipFill>
          <a:blip r:embed="rId4" cstate="print"/>
          <a:srcRect t="48235" b="30879"/>
          <a:stretch>
            <a:fillRect/>
          </a:stretch>
        </p:blipFill>
        <p:spPr bwMode="auto">
          <a:xfrm>
            <a:off x="4823520" y="5085184"/>
            <a:ext cx="4320480" cy="1080120"/>
          </a:xfrm>
          <a:prstGeom prst="rect">
            <a:avLst/>
          </a:prstGeom>
          <a:noFill/>
          <a:ln w="9525">
            <a:noFill/>
            <a:miter lim="800000"/>
            <a:headEnd/>
            <a:tailEnd/>
          </a:ln>
        </p:spPr>
      </p:pic>
      <p:pic>
        <p:nvPicPr>
          <p:cNvPr id="6" name="Afbeelding 5" descr="eurocent39zw2"/>
          <p:cNvPicPr/>
          <p:nvPr/>
        </p:nvPicPr>
        <p:blipFill>
          <a:blip r:embed="rId2" cstate="print"/>
          <a:srcRect t="48235" b="30879"/>
          <a:stretch>
            <a:fillRect/>
          </a:stretch>
        </p:blipFill>
        <p:spPr bwMode="auto">
          <a:xfrm>
            <a:off x="2303240" y="3068960"/>
            <a:ext cx="6840760" cy="2088232"/>
          </a:xfrm>
          <a:prstGeom prst="rect">
            <a:avLst/>
          </a:prstGeom>
          <a:noFill/>
          <a:ln w="9525">
            <a:noFill/>
            <a:miter lim="800000"/>
            <a:headEnd/>
            <a:tailEnd/>
          </a:ln>
        </p:spPr>
      </p:pic>
      <p:pic>
        <p:nvPicPr>
          <p:cNvPr id="7" name="Afbeelding 6" descr="eurocent39zw2"/>
          <p:cNvPicPr/>
          <p:nvPr/>
        </p:nvPicPr>
        <p:blipFill>
          <a:blip r:embed="rId2" cstate="print"/>
          <a:srcRect l="30206" t="53512" r="32241" b="34174"/>
          <a:stretch>
            <a:fillRect/>
          </a:stretch>
        </p:blipFill>
        <p:spPr bwMode="auto">
          <a:xfrm>
            <a:off x="2123728" y="0"/>
            <a:ext cx="7056784" cy="2996952"/>
          </a:xfrm>
          <a:prstGeom prst="rect">
            <a:avLst/>
          </a:prstGeom>
          <a:noFill/>
          <a:ln w="9525">
            <a:noFill/>
            <a:miter lim="800000"/>
            <a:headEnd/>
            <a:tailEnd/>
          </a:ln>
        </p:spPr>
      </p:pic>
      <p:sp>
        <p:nvSpPr>
          <p:cNvPr id="8" name="Tekstvak 7"/>
          <p:cNvSpPr txBox="1"/>
          <p:nvPr/>
        </p:nvSpPr>
        <p:spPr>
          <a:xfrm>
            <a:off x="0" y="0"/>
            <a:ext cx="3275856" cy="923330"/>
          </a:xfrm>
          <a:prstGeom prst="rect">
            <a:avLst/>
          </a:prstGeom>
          <a:noFill/>
        </p:spPr>
        <p:txBody>
          <a:bodyPr wrap="square" rtlCol="0">
            <a:spAutoFit/>
          </a:bodyPr>
          <a:lstStyle/>
          <a:p>
            <a:r>
              <a:rPr lang="nl-NL" sz="5400" b="1" dirty="0" smtClean="0">
                <a:solidFill>
                  <a:srgbClr val="0000FF"/>
                </a:solidFill>
              </a:rPr>
              <a:t>Detail of …</a:t>
            </a:r>
            <a:endParaRPr lang="nl-NL" sz="5400" b="1" dirty="0">
              <a:solidFill>
                <a:srgbClr val="0000FF"/>
              </a:solidFill>
            </a:endParaRPr>
          </a:p>
        </p:txBody>
      </p:sp>
      <p:pic>
        <p:nvPicPr>
          <p:cNvPr id="9" name="Afbeelding 8" descr="eurocent39zw2"/>
          <p:cNvPicPr/>
          <p:nvPr/>
        </p:nvPicPr>
        <p:blipFill>
          <a:blip r:embed="rId3" cstate="print">
            <a:lum bright="-20000" contrast="30000"/>
          </a:blip>
          <a:srcRect t="48235" b="30879"/>
          <a:stretch>
            <a:fillRect/>
          </a:stretch>
        </p:blipFill>
        <p:spPr bwMode="auto">
          <a:xfrm>
            <a:off x="2339752" y="6209928"/>
            <a:ext cx="3456384" cy="648072"/>
          </a:xfrm>
          <a:prstGeom prst="rect">
            <a:avLst/>
          </a:prstGeom>
          <a:noFill/>
          <a:ln w="9525">
            <a:noFill/>
            <a:miter lim="800000"/>
            <a:headEnd/>
            <a:tailEnd/>
          </a:ln>
        </p:spPr>
      </p:pic>
      <p:pic>
        <p:nvPicPr>
          <p:cNvPr id="10" name="Afbeelding 9" descr="eurocent39zw2"/>
          <p:cNvPicPr/>
          <p:nvPr/>
        </p:nvPicPr>
        <p:blipFill>
          <a:blip r:embed="rId4" cstate="print"/>
          <a:srcRect t="48235" b="30879"/>
          <a:stretch>
            <a:fillRect/>
          </a:stretch>
        </p:blipFill>
        <p:spPr bwMode="auto">
          <a:xfrm>
            <a:off x="0" y="5085184"/>
            <a:ext cx="4932040" cy="1080120"/>
          </a:xfrm>
          <a:prstGeom prst="rect">
            <a:avLst/>
          </a:prstGeom>
          <a:noFill/>
          <a:ln w="9525">
            <a:noFill/>
            <a:miter lim="800000"/>
            <a:headEnd/>
            <a:tailEnd/>
          </a:ln>
        </p:spPr>
      </p:pic>
      <p:sp>
        <p:nvSpPr>
          <p:cNvPr id="11" name="Tekstvak 10"/>
          <p:cNvSpPr txBox="1"/>
          <p:nvPr/>
        </p:nvSpPr>
        <p:spPr>
          <a:xfrm>
            <a:off x="0" y="4377878"/>
            <a:ext cx="3275856" cy="923330"/>
          </a:xfrm>
          <a:prstGeom prst="rect">
            <a:avLst/>
          </a:prstGeom>
          <a:noFill/>
        </p:spPr>
        <p:txBody>
          <a:bodyPr wrap="square" rtlCol="0">
            <a:spAutoFit/>
          </a:bodyPr>
          <a:lstStyle/>
          <a:p>
            <a:r>
              <a:rPr lang="nl-NL" sz="5400" b="1" dirty="0" smtClean="0">
                <a:solidFill>
                  <a:srgbClr val="0000FF"/>
                </a:solidFill>
              </a:rPr>
              <a:t>overzicht?</a:t>
            </a:r>
            <a:endParaRPr lang="nl-NL" sz="5400" b="1" dirty="0">
              <a:solidFill>
                <a:srgbClr val="0000FF"/>
              </a:solidFill>
            </a:endParaRPr>
          </a:p>
        </p:txBody>
      </p:sp>
      <p:pic>
        <p:nvPicPr>
          <p:cNvPr id="14" name="Afbeelding 13" descr="eurocent39zw2"/>
          <p:cNvPicPr/>
          <p:nvPr/>
        </p:nvPicPr>
        <p:blipFill>
          <a:blip r:embed="rId3" cstate="print">
            <a:lum bright="-20000" contrast="30000"/>
          </a:blip>
          <a:srcRect t="48235" b="30879"/>
          <a:stretch>
            <a:fillRect/>
          </a:stretch>
        </p:blipFill>
        <p:spPr bwMode="auto">
          <a:xfrm>
            <a:off x="-36512" y="6165304"/>
            <a:ext cx="3456384" cy="6480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0-#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0-#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0-#ppt_w/2"/>
                                          </p:val>
                                        </p:tav>
                                        <p:tav tm="100000">
                                          <p:val>
                                            <p:strVal val="#ppt_x"/>
                                          </p:val>
                                        </p:tav>
                                      </p:tavLst>
                                    </p:anim>
                                    <p:anim calcmode="lin" valueType="num">
                                      <p:cBhvr additive="base">
                                        <p:cTn id="4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250825" y="404813"/>
            <a:ext cx="3384550" cy="2520131"/>
          </a:xfrm>
        </p:spPr>
        <p:txBody>
          <a:bodyPr>
            <a:noAutofit/>
          </a:bodyPr>
          <a:lstStyle/>
          <a:p>
            <a:r>
              <a:rPr lang="nl-NL" sz="4800" b="1" dirty="0" smtClean="0">
                <a:solidFill>
                  <a:srgbClr val="0000FF"/>
                </a:solidFill>
              </a:rPr>
              <a:t>Wat valt je het eerste op?</a:t>
            </a:r>
          </a:p>
        </p:txBody>
      </p:sp>
      <p:pic>
        <p:nvPicPr>
          <p:cNvPr id="14339" name="Picture 2" descr="http://www.planetperplex.com/img/delprete_berggeist.jpg"/>
          <p:cNvPicPr>
            <a:picLocks noChangeAspect="1" noChangeArrowheads="1"/>
          </p:cNvPicPr>
          <p:nvPr/>
        </p:nvPicPr>
        <p:blipFill>
          <a:blip r:embed="rId2" cstate="print"/>
          <a:srcRect/>
          <a:stretch>
            <a:fillRect/>
          </a:stretch>
        </p:blipFill>
        <p:spPr bwMode="auto">
          <a:xfrm>
            <a:off x="3635375" y="336550"/>
            <a:ext cx="4968875" cy="5927725"/>
          </a:xfrm>
          <a:prstGeom prst="rect">
            <a:avLst/>
          </a:prstGeom>
          <a:noFill/>
          <a:ln w="9525">
            <a:noFill/>
            <a:miter lim="800000"/>
            <a:headEnd/>
            <a:tailEnd/>
          </a:ln>
        </p:spPr>
      </p:pic>
      <p:sp>
        <p:nvSpPr>
          <p:cNvPr id="4" name="Titel 1"/>
          <p:cNvSpPr txBox="1">
            <a:spLocks/>
          </p:cNvSpPr>
          <p:nvPr/>
        </p:nvSpPr>
        <p:spPr>
          <a:xfrm>
            <a:off x="395536" y="3933056"/>
            <a:ext cx="3384550" cy="194421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4800" b="1" i="0" u="none" strike="noStrike" kern="1200" cap="none" spc="0" normalizeH="0" baseline="0" noProof="0" dirty="0" smtClean="0">
                <a:ln>
                  <a:noFill/>
                </a:ln>
                <a:solidFill>
                  <a:srgbClr val="0000FF"/>
                </a:solidFill>
                <a:effectLst/>
                <a:uLnTx/>
                <a:uFillTx/>
                <a:latin typeface="+mj-lt"/>
                <a:ea typeface="+mj-ea"/>
                <a:cs typeface="+mj-cs"/>
              </a:rPr>
              <a:t>Wat daarna?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0-#ppt_w/2"/>
                                          </p:val>
                                        </p:tav>
                                        <p:tav tm="100000">
                                          <p:val>
                                            <p:strVal val="#ppt_x"/>
                                          </p:val>
                                        </p:tav>
                                      </p:tavLst>
                                    </p:anim>
                                    <p:anim calcmode="lin" valueType="num">
                                      <p:cBhvr additive="base">
                                        <p:cTn id="8"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0-#ppt_w/2"/>
                                          </p:val>
                                        </p:tav>
                                        <p:tav tm="100000">
                                          <p:val>
                                            <p:strVal val="#ppt_x"/>
                                          </p:val>
                                        </p:tav>
                                      </p:tavLst>
                                    </p:anim>
                                    <p:anim calcmode="lin" valueType="num">
                                      <p:cBhvr additive="base">
                                        <p:cTn id="14"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0" y="609600"/>
            <a:ext cx="9144000" cy="1143000"/>
          </a:xfrm>
        </p:spPr>
        <p:txBody>
          <a:bodyPr>
            <a:noAutofit/>
          </a:bodyPr>
          <a:lstStyle/>
          <a:p>
            <a:r>
              <a:rPr lang="nl-NL" sz="4800" b="1" dirty="0" smtClean="0">
                <a:solidFill>
                  <a:srgbClr val="0000FF"/>
                </a:solidFill>
              </a:rPr>
              <a:t>Waar gaat je aandacht naar toe?</a:t>
            </a:r>
          </a:p>
        </p:txBody>
      </p:sp>
      <p:pic>
        <p:nvPicPr>
          <p:cNvPr id="17411" name="Afbeelding 4" descr="botenbrug.jpg"/>
          <p:cNvPicPr>
            <a:picLocks noChangeAspect="1"/>
          </p:cNvPicPr>
          <p:nvPr/>
        </p:nvPicPr>
        <p:blipFill>
          <a:blip r:embed="rId2" cstate="print">
            <a:lum bright="-10000" contrast="20000"/>
          </a:blip>
          <a:srcRect/>
          <a:stretch>
            <a:fillRect/>
          </a:stretch>
        </p:blipFill>
        <p:spPr bwMode="auto">
          <a:xfrm>
            <a:off x="0" y="2238375"/>
            <a:ext cx="9144000" cy="461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pinning_Dancer.gif"/>
          <p:cNvPicPr>
            <a:picLocks noChangeAspect="1"/>
          </p:cNvPicPr>
          <p:nvPr/>
        </p:nvPicPr>
        <p:blipFill>
          <a:blip r:embed="rId2" cstate="print"/>
          <a:stretch>
            <a:fillRect/>
          </a:stretch>
        </p:blipFill>
        <p:spPr>
          <a:xfrm>
            <a:off x="2555776" y="1289382"/>
            <a:ext cx="4176464" cy="5568618"/>
          </a:xfrm>
          <a:prstGeom prst="rect">
            <a:avLst/>
          </a:prstGeom>
        </p:spPr>
      </p:pic>
      <p:sp>
        <p:nvSpPr>
          <p:cNvPr id="3" name="Titel 1"/>
          <p:cNvSpPr txBox="1">
            <a:spLocks/>
          </p:cNvSpPr>
          <p:nvPr/>
        </p:nvSpPr>
        <p:spPr>
          <a:xfrm>
            <a:off x="0" y="260648"/>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nl-NL" sz="4800" b="1" dirty="0" smtClean="0">
                <a:solidFill>
                  <a:srgbClr val="0000FF"/>
                </a:solidFill>
                <a:latin typeface="+mj-lt"/>
                <a:ea typeface="+mj-ea"/>
                <a:cs typeface="+mj-cs"/>
              </a:rPr>
              <a:t>Links om of rechts om?</a:t>
            </a:r>
            <a:endParaRPr kumimoji="0" lang="nl-NL" sz="4800" b="1" i="0" u="none" strike="noStrike" kern="1200" cap="none" spc="0" normalizeH="0" baseline="0" noProof="0" dirty="0" smtClean="0">
              <a:ln>
                <a:noFill/>
              </a:ln>
              <a:solidFill>
                <a:srgbClr val="0000FF"/>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Afbeelding 1" descr="mrboon.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2531" name="Tekstvak 2"/>
          <p:cNvSpPr txBox="1">
            <a:spLocks noChangeArrowheads="1"/>
          </p:cNvSpPr>
          <p:nvPr/>
        </p:nvSpPr>
        <p:spPr bwMode="auto">
          <a:xfrm>
            <a:off x="0" y="2636912"/>
            <a:ext cx="4283968" cy="769441"/>
          </a:xfrm>
          <a:prstGeom prst="rect">
            <a:avLst/>
          </a:prstGeom>
          <a:noFill/>
          <a:ln w="9525">
            <a:noFill/>
            <a:miter lim="800000"/>
            <a:headEnd/>
            <a:tailEnd/>
          </a:ln>
        </p:spPr>
        <p:txBody>
          <a:bodyPr wrap="square">
            <a:spAutoFit/>
          </a:bodyPr>
          <a:lstStyle/>
          <a:p>
            <a:r>
              <a:rPr lang="nl-NL" sz="4400" b="1" dirty="0">
                <a:solidFill>
                  <a:schemeClr val="bg1"/>
                </a:solidFill>
                <a:latin typeface="Calibri" pitchFamily="34" charset="0"/>
              </a:rPr>
              <a:t>Ontdek Mr. </a:t>
            </a:r>
            <a:r>
              <a:rPr lang="nl-NL" sz="4400" b="1" dirty="0" err="1">
                <a:solidFill>
                  <a:schemeClr val="bg1"/>
                </a:solidFill>
                <a:latin typeface="Calibri" pitchFamily="34" charset="0"/>
              </a:rPr>
              <a:t>Bean</a:t>
            </a:r>
            <a:endParaRPr lang="nl-NL" sz="4400" b="1" dirty="0">
              <a:solidFill>
                <a:schemeClr val="bg1"/>
              </a:solidFill>
              <a:latin typeface="Calibri" pitchFamily="34" charset="0"/>
            </a:endParaRPr>
          </a:p>
        </p:txBody>
      </p:sp>
      <p:sp>
        <p:nvSpPr>
          <p:cNvPr id="22532" name="Tekstvak 3"/>
          <p:cNvSpPr txBox="1">
            <a:spLocks noChangeArrowheads="1"/>
          </p:cNvSpPr>
          <p:nvPr/>
        </p:nvSpPr>
        <p:spPr bwMode="auto">
          <a:xfrm>
            <a:off x="4787900" y="6453188"/>
            <a:ext cx="4356100" cy="400050"/>
          </a:xfrm>
          <a:prstGeom prst="rect">
            <a:avLst/>
          </a:prstGeom>
          <a:noFill/>
          <a:ln w="9525">
            <a:noFill/>
            <a:miter lim="800000"/>
            <a:headEnd/>
            <a:tailEnd/>
          </a:ln>
        </p:spPr>
        <p:txBody>
          <a:bodyPr>
            <a:spAutoFit/>
          </a:bodyPr>
          <a:lstStyle/>
          <a:p>
            <a:r>
              <a:rPr lang="nl-NL" sz="2000" b="1">
                <a:solidFill>
                  <a:schemeClr val="bg1"/>
                </a:solidFill>
                <a:latin typeface="Calibri" pitchFamily="34" charset="0"/>
              </a:rPr>
              <a:t>Wat is de functie van een zoekbeeld?</a:t>
            </a:r>
          </a:p>
        </p:txBody>
      </p:sp>
      <p:sp>
        <p:nvSpPr>
          <p:cNvPr id="5" name="Ovaal 4"/>
          <p:cNvSpPr/>
          <p:nvPr/>
        </p:nvSpPr>
        <p:spPr>
          <a:xfrm>
            <a:off x="2411760" y="5229200"/>
            <a:ext cx="1440160" cy="16288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Afbeelding 1" descr="mrboon.jpg"/>
          <p:cNvPicPr>
            <a:picLocks noChangeAspect="1"/>
          </p:cNvPicPr>
          <p:nvPr/>
        </p:nvPicPr>
        <p:blipFill>
          <a:blip r:embed="rId2" cstate="print"/>
          <a:srcRect/>
          <a:stretch>
            <a:fillRect/>
          </a:stretch>
        </p:blipFill>
        <p:spPr bwMode="auto">
          <a:xfrm rot="10800000" flipH="1">
            <a:off x="-36513" y="0"/>
            <a:ext cx="9372533" cy="7029400"/>
          </a:xfrm>
          <a:prstGeom prst="rect">
            <a:avLst/>
          </a:prstGeom>
          <a:noFill/>
          <a:ln w="9525">
            <a:noFill/>
            <a:miter lim="800000"/>
            <a:headEnd/>
            <a:tailEnd/>
          </a:ln>
        </p:spPr>
      </p:pic>
      <p:sp>
        <p:nvSpPr>
          <p:cNvPr id="22531" name="Tekstvak 2"/>
          <p:cNvSpPr txBox="1">
            <a:spLocks noChangeArrowheads="1"/>
          </p:cNvSpPr>
          <p:nvPr/>
        </p:nvSpPr>
        <p:spPr bwMode="auto">
          <a:xfrm>
            <a:off x="0" y="2780928"/>
            <a:ext cx="4644008" cy="769441"/>
          </a:xfrm>
          <a:prstGeom prst="rect">
            <a:avLst/>
          </a:prstGeom>
          <a:noFill/>
          <a:ln w="9525">
            <a:noFill/>
            <a:miter lim="800000"/>
            <a:headEnd/>
            <a:tailEnd/>
          </a:ln>
        </p:spPr>
        <p:txBody>
          <a:bodyPr wrap="square">
            <a:spAutoFit/>
          </a:bodyPr>
          <a:lstStyle/>
          <a:p>
            <a:r>
              <a:rPr lang="nl-NL" sz="4400" b="1" dirty="0">
                <a:solidFill>
                  <a:schemeClr val="bg1"/>
                </a:solidFill>
                <a:latin typeface="Calibri" pitchFamily="34" charset="0"/>
              </a:rPr>
              <a:t>Ontdek Mr. </a:t>
            </a:r>
            <a:r>
              <a:rPr lang="nl-NL" sz="4400" b="1" dirty="0" err="1" smtClean="0">
                <a:solidFill>
                  <a:schemeClr val="bg1"/>
                </a:solidFill>
                <a:latin typeface="Calibri" pitchFamily="34" charset="0"/>
              </a:rPr>
              <a:t>Bean</a:t>
            </a:r>
            <a:r>
              <a:rPr lang="nl-NL" sz="4400" b="1" dirty="0" smtClean="0">
                <a:solidFill>
                  <a:schemeClr val="bg1"/>
                </a:solidFill>
                <a:latin typeface="Calibri" pitchFamily="34" charset="0"/>
              </a:rPr>
              <a:t> 2</a:t>
            </a:r>
          </a:p>
        </p:txBody>
      </p:sp>
      <p:sp>
        <p:nvSpPr>
          <p:cNvPr id="22532" name="Tekstvak 3"/>
          <p:cNvSpPr txBox="1">
            <a:spLocks noChangeArrowheads="1"/>
          </p:cNvSpPr>
          <p:nvPr/>
        </p:nvSpPr>
        <p:spPr bwMode="auto">
          <a:xfrm>
            <a:off x="4499992" y="4833734"/>
            <a:ext cx="4644008" cy="2123658"/>
          </a:xfrm>
          <a:prstGeom prst="rect">
            <a:avLst/>
          </a:prstGeom>
          <a:noFill/>
          <a:ln w="9525">
            <a:noFill/>
            <a:miter lim="800000"/>
            <a:headEnd/>
            <a:tailEnd/>
          </a:ln>
        </p:spPr>
        <p:txBody>
          <a:bodyPr wrap="square">
            <a:spAutoFit/>
          </a:bodyPr>
          <a:lstStyle/>
          <a:p>
            <a:r>
              <a:rPr lang="nl-NL" sz="4400" b="1" dirty="0">
                <a:solidFill>
                  <a:schemeClr val="bg1"/>
                </a:solidFill>
                <a:latin typeface="Calibri" pitchFamily="34" charset="0"/>
              </a:rPr>
              <a:t>Wat is de functie van een zoekbeeld?</a:t>
            </a:r>
          </a:p>
        </p:txBody>
      </p:sp>
      <p:sp>
        <p:nvSpPr>
          <p:cNvPr id="5" name="Ovaal 4"/>
          <p:cNvSpPr/>
          <p:nvPr/>
        </p:nvSpPr>
        <p:spPr>
          <a:xfrm>
            <a:off x="2411760" y="0"/>
            <a:ext cx="1440160" cy="16288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2"/>
          <p:cNvSpPr txBox="1">
            <a:spLocks noChangeArrowheads="1"/>
          </p:cNvSpPr>
          <p:nvPr/>
        </p:nvSpPr>
        <p:spPr bwMode="auto">
          <a:xfrm>
            <a:off x="4499992" y="3212976"/>
            <a:ext cx="4644008" cy="1446550"/>
          </a:xfrm>
          <a:prstGeom prst="rect">
            <a:avLst/>
          </a:prstGeom>
          <a:noFill/>
          <a:ln w="9525">
            <a:noFill/>
            <a:miter lim="800000"/>
            <a:headEnd/>
            <a:tailEnd/>
          </a:ln>
        </p:spPr>
        <p:txBody>
          <a:bodyPr wrap="square">
            <a:spAutoFit/>
          </a:bodyPr>
          <a:lstStyle/>
          <a:p>
            <a:r>
              <a:rPr lang="nl-NL" sz="4400" b="1" dirty="0" smtClean="0">
                <a:solidFill>
                  <a:schemeClr val="bg1"/>
                </a:solidFill>
                <a:latin typeface="Calibri" pitchFamily="34" charset="0"/>
              </a:rPr>
              <a:t>Hoeveel sneller ging het nu?</a:t>
            </a:r>
            <a:endParaRPr lang="nl-NL" sz="44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2"/>
                                        </p:tgtEl>
                                        <p:attrNameLst>
                                          <p:attrName>style.visibility</p:attrName>
                                        </p:attrNameLst>
                                      </p:cBhvr>
                                      <p:to>
                                        <p:strVal val="visible"/>
                                      </p:to>
                                    </p:set>
                                    <p:anim calcmode="lin" valueType="num">
                                      <p:cBhvr additive="base">
                                        <p:cTn id="13" dur="500" fill="hold"/>
                                        <p:tgtEl>
                                          <p:spTgt spid="22532"/>
                                        </p:tgtEl>
                                        <p:attrNameLst>
                                          <p:attrName>ppt_x</p:attrName>
                                        </p:attrNameLst>
                                      </p:cBhvr>
                                      <p:tavLst>
                                        <p:tav tm="0">
                                          <p:val>
                                            <p:strVal val="0-#ppt_w/2"/>
                                          </p:val>
                                        </p:tav>
                                        <p:tav tm="100000">
                                          <p:val>
                                            <p:strVal val="#ppt_x"/>
                                          </p:val>
                                        </p:tav>
                                      </p:tavLst>
                                    </p:anim>
                                    <p:anim calcmode="lin" valueType="num">
                                      <p:cBhvr additive="base">
                                        <p:cTn id="14"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Afbeelding 1" descr="flyerinarabic.png"/>
          <p:cNvPicPr>
            <a:picLocks noChangeAspect="1" noChangeArrowheads="1"/>
          </p:cNvPicPr>
          <p:nvPr/>
        </p:nvPicPr>
        <p:blipFill>
          <a:blip r:embed="rId2" cstate="print"/>
          <a:srcRect b="57211"/>
          <a:stretch>
            <a:fillRect/>
          </a:stretch>
        </p:blipFill>
        <p:spPr bwMode="auto">
          <a:xfrm>
            <a:off x="0" y="1052513"/>
            <a:ext cx="9144000" cy="5329237"/>
          </a:xfrm>
          <a:prstGeom prst="rect">
            <a:avLst/>
          </a:prstGeom>
          <a:noFill/>
          <a:ln w="9525">
            <a:noFill/>
            <a:miter lim="800000"/>
            <a:headEnd/>
            <a:tailEnd/>
          </a:ln>
        </p:spPr>
      </p:pic>
      <p:sp>
        <p:nvSpPr>
          <p:cNvPr id="1025" name="Rectangle 1"/>
          <p:cNvSpPr>
            <a:spLocks noChangeArrowheads="1"/>
          </p:cNvSpPr>
          <p:nvPr/>
        </p:nvSpPr>
        <p:spPr bwMode="auto">
          <a:xfrm>
            <a:off x="0" y="-268826"/>
            <a:ext cx="9144000" cy="1790193"/>
          </a:xfrm>
          <a:prstGeom prst="rect">
            <a:avLst/>
          </a:prstGeom>
          <a:noFill/>
          <a:ln w="9525">
            <a:noFill/>
            <a:miter lim="800000"/>
            <a:headEnd/>
            <a:tailEnd/>
          </a:ln>
          <a:effectLst/>
        </p:spPr>
        <p:txBody>
          <a:bodyPr wrap="square" tIns="126960" bIns="0" anchor="ctr">
            <a:spAutoFit/>
          </a:bodyPr>
          <a:lstStyle/>
          <a:p>
            <a:pPr>
              <a:defRPr/>
            </a:pPr>
            <a:r>
              <a:rPr lang="nl-NL" sz="4000" b="1" dirty="0" bmk="_Toc304813066">
                <a:solidFill>
                  <a:srgbClr val="0000FF"/>
                </a:solidFill>
                <a:latin typeface="Cambria" pitchFamily="18" charset="0"/>
                <a:ea typeface="MS Mincho" pitchFamily="49" charset="-128"/>
                <a:cs typeface="Times New Roman" pitchFamily="18" charset="0"/>
              </a:rPr>
              <a:t>Kleine details die belangrijk worden als je er op let.</a:t>
            </a:r>
            <a:endParaRPr lang="en-US" sz="4000" b="1" dirty="0">
              <a:solidFill>
                <a:srgbClr val="0000FF"/>
              </a:solidFill>
              <a:latin typeface="Cambria" pitchFamily="18" charset="0"/>
              <a:ea typeface="Times New Roman" pitchFamily="18" charset="0"/>
              <a:cs typeface="Times New Roman" pitchFamily="18" charset="0"/>
            </a:endParaRPr>
          </a:p>
          <a:p>
            <a:pPr eaLnBrk="0" hangingPunct="0">
              <a:defRPr/>
            </a:pPr>
            <a:endParaRPr lang="en-US" sz="2800" dirty="0">
              <a:solidFill>
                <a:schemeClr val="tx2">
                  <a:lumMod val="60000"/>
                  <a:lumOff val="40000"/>
                </a:schemeClr>
              </a:solidFill>
              <a:latin typeface="Arial" pitchFamily="34" charset="0"/>
            </a:endParaRPr>
          </a:p>
        </p:txBody>
      </p:sp>
      <p:sp>
        <p:nvSpPr>
          <p:cNvPr id="23556" name="Rectangle 4"/>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a:tabLst>
                <a:tab pos="215900" algn="l"/>
              </a:tabLst>
            </a:pPr>
            <a:endParaRPr lang="nl-NL"/>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4925" y="44450"/>
            <a:ext cx="4321175" cy="954107"/>
          </a:xfrm>
          <a:prstGeom prst="rect">
            <a:avLst/>
          </a:prstGeom>
          <a:noFill/>
        </p:spPr>
        <p:txBody>
          <a:bodyPr>
            <a:spAutoFit/>
          </a:bodyPr>
          <a:lstStyle/>
          <a:p>
            <a:pPr fontAlgn="auto">
              <a:spcBef>
                <a:spcPts val="0"/>
              </a:spcBef>
              <a:spcAft>
                <a:spcPts val="0"/>
              </a:spcAft>
              <a:defRPr/>
            </a:pPr>
            <a:r>
              <a:rPr lang="nl-NL" sz="2800" b="1" dirty="0">
                <a:solidFill>
                  <a:srgbClr val="0000FF"/>
                </a:solidFill>
                <a:latin typeface="+mn-lt"/>
              </a:rPr>
              <a:t>Welke kenmerken  veranderen?</a:t>
            </a:r>
          </a:p>
        </p:txBody>
      </p:sp>
      <p:sp>
        <p:nvSpPr>
          <p:cNvPr id="11" name="Tekstvak 10"/>
          <p:cNvSpPr txBox="1"/>
          <p:nvPr/>
        </p:nvSpPr>
        <p:spPr>
          <a:xfrm>
            <a:off x="0" y="1242040"/>
            <a:ext cx="5076056" cy="5355312"/>
          </a:xfrm>
          <a:prstGeom prst="rect">
            <a:avLst/>
          </a:prstGeom>
          <a:noFill/>
        </p:spPr>
        <p:txBody>
          <a:bodyPr wrap="square">
            <a:spAutoFit/>
          </a:bodyPr>
          <a:lstStyle/>
          <a:p>
            <a:pPr marL="342900" indent="-342900" defTabSz="1800000" fontAlgn="auto">
              <a:spcBef>
                <a:spcPts val="0"/>
              </a:spcBef>
              <a:spcAft>
                <a:spcPts val="0"/>
              </a:spcAft>
              <a:buFontTx/>
              <a:buAutoNum type="arabicPeriod"/>
              <a:tabLst>
                <a:tab pos="360000" algn="l"/>
              </a:tabLst>
              <a:defRPr/>
            </a:pPr>
            <a:r>
              <a:rPr lang="nl-NL" b="1" i="1" dirty="0">
                <a:solidFill>
                  <a:srgbClr val="0000FF"/>
                </a:solidFill>
                <a:latin typeface="+mn-lt"/>
              </a:rPr>
              <a:t>Kleur van de huid: </a:t>
            </a:r>
          </a:p>
          <a:p>
            <a:pPr marL="342900" indent="-342900" defTabSz="1800000" fontAlgn="auto">
              <a:spcBef>
                <a:spcPts val="0"/>
              </a:spcBef>
              <a:spcAft>
                <a:spcPts val="0"/>
              </a:spcAft>
              <a:tabLst>
                <a:tab pos="360000" algn="l"/>
              </a:tabLst>
              <a:defRPr/>
            </a:pPr>
            <a:r>
              <a:rPr lang="nl-NL" dirty="0">
                <a:solidFill>
                  <a:srgbClr val="0000FF"/>
                </a:solidFill>
                <a:latin typeface="+mn-lt"/>
              </a:rPr>
              <a:t>Licht …………………………………………………….. </a:t>
            </a:r>
            <a:r>
              <a:rPr lang="nl-NL" dirty="0" smtClean="0">
                <a:solidFill>
                  <a:srgbClr val="0000FF"/>
                </a:solidFill>
                <a:latin typeface="+mn-lt"/>
              </a:rPr>
              <a:t>Donker</a:t>
            </a:r>
          </a:p>
          <a:p>
            <a:pPr marL="342900" indent="-342900" defTabSz="1800000" fontAlgn="auto">
              <a:spcBef>
                <a:spcPts val="0"/>
              </a:spcBef>
              <a:spcAft>
                <a:spcPts val="0"/>
              </a:spcAft>
              <a:tabLst>
                <a:tab pos="360000" algn="l"/>
              </a:tabLst>
              <a:defRPr/>
            </a:pPr>
            <a:endParaRPr lang="nl-NL" dirty="0">
              <a:solidFill>
                <a:srgbClr val="0000FF"/>
              </a:solidFill>
              <a:latin typeface="+mn-lt"/>
            </a:endParaRPr>
          </a:p>
          <a:p>
            <a:pPr fontAlgn="auto">
              <a:spcBef>
                <a:spcPts val="0"/>
              </a:spcBef>
              <a:spcAft>
                <a:spcPts val="0"/>
              </a:spcAft>
              <a:defRPr/>
            </a:pPr>
            <a:r>
              <a:rPr lang="nl-NL" dirty="0">
                <a:solidFill>
                  <a:srgbClr val="0000FF"/>
                </a:solidFill>
                <a:latin typeface="+mn-lt"/>
              </a:rPr>
              <a:t> </a:t>
            </a:r>
            <a:r>
              <a:rPr lang="nl-NL" b="1" i="1" dirty="0">
                <a:solidFill>
                  <a:srgbClr val="0000FF"/>
                </a:solidFill>
                <a:latin typeface="+mn-lt"/>
              </a:rPr>
              <a:t>2. Spanning van de huid:</a:t>
            </a:r>
          </a:p>
          <a:p>
            <a:pPr fontAlgn="auto">
              <a:spcBef>
                <a:spcPts val="0"/>
              </a:spcBef>
              <a:spcAft>
                <a:spcPts val="0"/>
              </a:spcAft>
              <a:defRPr/>
            </a:pPr>
            <a:r>
              <a:rPr lang="nl-NL" dirty="0">
                <a:solidFill>
                  <a:srgbClr val="0000FF"/>
                </a:solidFill>
                <a:latin typeface="+mn-lt"/>
              </a:rPr>
              <a:t>Glimmend </a:t>
            </a:r>
            <a:r>
              <a:rPr lang="nl-NL" dirty="0" smtClean="0">
                <a:solidFill>
                  <a:srgbClr val="0000FF"/>
                </a:solidFill>
                <a:latin typeface="+mn-lt"/>
              </a:rPr>
              <a:t>…………………………………………Niet </a:t>
            </a:r>
            <a:r>
              <a:rPr lang="nl-NL" dirty="0">
                <a:solidFill>
                  <a:srgbClr val="0000FF"/>
                </a:solidFill>
                <a:latin typeface="+mn-lt"/>
              </a:rPr>
              <a:t>glimmend </a:t>
            </a:r>
          </a:p>
          <a:p>
            <a:pPr fontAlgn="auto">
              <a:spcBef>
                <a:spcPts val="0"/>
              </a:spcBef>
              <a:spcAft>
                <a:spcPts val="0"/>
              </a:spcAft>
              <a:defRPr/>
            </a:pPr>
            <a:r>
              <a:rPr lang="nl-NL" dirty="0">
                <a:solidFill>
                  <a:srgbClr val="0000FF"/>
                </a:solidFill>
                <a:latin typeface="+mn-lt"/>
              </a:rPr>
              <a:t>Symmetrisch </a:t>
            </a:r>
            <a:r>
              <a:rPr lang="nl-NL" dirty="0" smtClean="0">
                <a:solidFill>
                  <a:srgbClr val="0000FF"/>
                </a:solidFill>
                <a:latin typeface="+mn-lt"/>
              </a:rPr>
              <a:t>……………………………………..Asymmetrisch</a:t>
            </a:r>
          </a:p>
          <a:p>
            <a:pPr fontAlgn="auto">
              <a:spcBef>
                <a:spcPts val="0"/>
              </a:spcBef>
              <a:spcAft>
                <a:spcPts val="0"/>
              </a:spcAft>
              <a:defRPr/>
            </a:pPr>
            <a:endParaRPr lang="nl-NL" dirty="0">
              <a:solidFill>
                <a:srgbClr val="0000FF"/>
              </a:solidFill>
              <a:latin typeface="+mn-lt"/>
            </a:endParaRPr>
          </a:p>
          <a:p>
            <a:pPr fontAlgn="auto">
              <a:spcBef>
                <a:spcPts val="0"/>
              </a:spcBef>
              <a:spcAft>
                <a:spcPts val="0"/>
              </a:spcAft>
              <a:defRPr/>
            </a:pPr>
            <a:r>
              <a:rPr lang="nl-NL" b="1" i="1" dirty="0">
                <a:solidFill>
                  <a:srgbClr val="0000FF"/>
                </a:solidFill>
                <a:latin typeface="+mn-lt"/>
              </a:rPr>
              <a:t>3. Ademhaling</a:t>
            </a:r>
          </a:p>
          <a:p>
            <a:pPr fontAlgn="auto">
              <a:spcBef>
                <a:spcPts val="0"/>
              </a:spcBef>
              <a:spcAft>
                <a:spcPts val="0"/>
              </a:spcAft>
              <a:defRPr/>
            </a:pPr>
            <a:r>
              <a:rPr lang="nl-NL" dirty="0">
                <a:solidFill>
                  <a:srgbClr val="0000FF"/>
                </a:solidFill>
                <a:latin typeface="+mn-lt"/>
              </a:rPr>
              <a:t>Snel </a:t>
            </a:r>
            <a:r>
              <a:rPr lang="nl-NL" dirty="0" smtClean="0">
                <a:solidFill>
                  <a:srgbClr val="0000FF"/>
                </a:solidFill>
                <a:latin typeface="+mn-lt"/>
              </a:rPr>
              <a:t>………………………………………….………Langzaam</a:t>
            </a:r>
            <a:endParaRPr lang="nl-NL" dirty="0">
              <a:solidFill>
                <a:srgbClr val="0000FF"/>
              </a:solidFill>
              <a:latin typeface="+mn-lt"/>
            </a:endParaRPr>
          </a:p>
          <a:p>
            <a:pPr fontAlgn="auto">
              <a:spcBef>
                <a:spcPts val="0"/>
              </a:spcBef>
              <a:spcAft>
                <a:spcPts val="0"/>
              </a:spcAft>
              <a:defRPr/>
            </a:pPr>
            <a:r>
              <a:rPr lang="nl-NL" dirty="0">
                <a:solidFill>
                  <a:srgbClr val="0000FF"/>
                </a:solidFill>
                <a:latin typeface="+mn-lt"/>
              </a:rPr>
              <a:t>Hoog </a:t>
            </a:r>
            <a:r>
              <a:rPr lang="nl-NL" dirty="0" smtClean="0">
                <a:solidFill>
                  <a:srgbClr val="0000FF"/>
                </a:solidFill>
                <a:latin typeface="+mn-lt"/>
              </a:rPr>
              <a:t>…………………………………………….……Laag</a:t>
            </a:r>
          </a:p>
          <a:p>
            <a:pPr fontAlgn="auto">
              <a:spcBef>
                <a:spcPts val="0"/>
              </a:spcBef>
              <a:spcAft>
                <a:spcPts val="0"/>
              </a:spcAft>
              <a:defRPr/>
            </a:pPr>
            <a:endParaRPr lang="nl-NL" dirty="0">
              <a:solidFill>
                <a:srgbClr val="0000FF"/>
              </a:solidFill>
              <a:latin typeface="+mn-lt"/>
            </a:endParaRPr>
          </a:p>
          <a:p>
            <a:pPr fontAlgn="auto">
              <a:spcBef>
                <a:spcPts val="0"/>
              </a:spcBef>
              <a:spcAft>
                <a:spcPts val="0"/>
              </a:spcAft>
              <a:defRPr/>
            </a:pPr>
            <a:r>
              <a:rPr lang="nl-NL" b="1" i="1" dirty="0">
                <a:solidFill>
                  <a:srgbClr val="0000FF"/>
                </a:solidFill>
                <a:latin typeface="+mn-lt"/>
              </a:rPr>
              <a:t>4. Grootte van de onderlip, stand van de mondhoek</a:t>
            </a:r>
          </a:p>
          <a:p>
            <a:pPr fontAlgn="auto">
              <a:spcBef>
                <a:spcPts val="0"/>
              </a:spcBef>
              <a:spcAft>
                <a:spcPts val="0"/>
              </a:spcAft>
              <a:defRPr/>
            </a:pPr>
            <a:r>
              <a:rPr lang="nl-NL" dirty="0">
                <a:solidFill>
                  <a:srgbClr val="0000FF"/>
                </a:solidFill>
                <a:latin typeface="+mn-lt"/>
              </a:rPr>
              <a:t>Lijnen </a:t>
            </a:r>
            <a:r>
              <a:rPr lang="nl-NL" dirty="0" smtClean="0">
                <a:solidFill>
                  <a:srgbClr val="0000FF"/>
                </a:solidFill>
                <a:latin typeface="+mn-lt"/>
              </a:rPr>
              <a:t>……………………………………………..</a:t>
            </a:r>
            <a:r>
              <a:rPr lang="nl-NL" dirty="0">
                <a:solidFill>
                  <a:srgbClr val="0000FF"/>
                </a:solidFill>
                <a:latin typeface="+mn-lt"/>
              </a:rPr>
              <a:t>Geen lijnen</a:t>
            </a:r>
          </a:p>
          <a:p>
            <a:pPr fontAlgn="auto">
              <a:spcBef>
                <a:spcPts val="0"/>
              </a:spcBef>
              <a:spcAft>
                <a:spcPts val="0"/>
              </a:spcAft>
              <a:defRPr/>
            </a:pPr>
            <a:r>
              <a:rPr lang="nl-NL" dirty="0">
                <a:solidFill>
                  <a:srgbClr val="0000FF"/>
                </a:solidFill>
                <a:latin typeface="+mn-lt"/>
              </a:rPr>
              <a:t> Mondhoek omhoog  </a:t>
            </a:r>
            <a:r>
              <a:rPr lang="nl-NL" dirty="0" smtClean="0">
                <a:solidFill>
                  <a:srgbClr val="0000FF"/>
                </a:solidFill>
                <a:latin typeface="+mn-lt"/>
              </a:rPr>
              <a:t>…………………Mondhoek omlaag</a:t>
            </a:r>
          </a:p>
          <a:p>
            <a:pPr fontAlgn="auto">
              <a:spcBef>
                <a:spcPts val="0"/>
              </a:spcBef>
              <a:spcAft>
                <a:spcPts val="0"/>
              </a:spcAft>
              <a:defRPr/>
            </a:pPr>
            <a:endParaRPr lang="nl-NL" dirty="0">
              <a:solidFill>
                <a:srgbClr val="0000FF"/>
              </a:solidFill>
              <a:latin typeface="+mn-lt"/>
            </a:endParaRPr>
          </a:p>
          <a:p>
            <a:pPr fontAlgn="auto">
              <a:spcBef>
                <a:spcPts val="0"/>
              </a:spcBef>
              <a:spcAft>
                <a:spcPts val="0"/>
              </a:spcAft>
              <a:defRPr/>
            </a:pPr>
            <a:r>
              <a:rPr lang="nl-NL" dirty="0">
                <a:solidFill>
                  <a:srgbClr val="0000FF"/>
                </a:solidFill>
                <a:latin typeface="+mn-lt"/>
              </a:rPr>
              <a:t> </a:t>
            </a:r>
            <a:r>
              <a:rPr lang="nl-NL" b="1" i="1" dirty="0">
                <a:solidFill>
                  <a:srgbClr val="0000FF"/>
                </a:solidFill>
                <a:latin typeface="+mn-lt"/>
              </a:rPr>
              <a:t>5. Ogen 		         </a:t>
            </a:r>
          </a:p>
          <a:p>
            <a:pPr fontAlgn="auto">
              <a:spcBef>
                <a:spcPts val="0"/>
              </a:spcBef>
              <a:spcAft>
                <a:spcPts val="0"/>
              </a:spcAft>
              <a:defRPr/>
            </a:pPr>
            <a:r>
              <a:rPr lang="nl-NL" dirty="0">
                <a:solidFill>
                  <a:srgbClr val="0000FF"/>
                </a:solidFill>
                <a:latin typeface="+mn-lt"/>
              </a:rPr>
              <a:t>Focus scherp …………………………………………Niet scherp</a:t>
            </a:r>
          </a:p>
          <a:p>
            <a:pPr fontAlgn="auto">
              <a:spcBef>
                <a:spcPts val="0"/>
              </a:spcBef>
              <a:spcAft>
                <a:spcPts val="0"/>
              </a:spcAft>
              <a:defRPr/>
            </a:pPr>
            <a:r>
              <a:rPr lang="nl-NL" dirty="0">
                <a:solidFill>
                  <a:srgbClr val="0000FF"/>
                </a:solidFill>
                <a:latin typeface="+mn-lt"/>
              </a:rPr>
              <a:t> Pupil verwijd …………………………………….…Niet verwijd</a:t>
            </a:r>
          </a:p>
        </p:txBody>
      </p:sp>
      <p:pic>
        <p:nvPicPr>
          <p:cNvPr id="12" name="Afbeelding 1" descr="_MG_7851.JPG"/>
          <p:cNvPicPr>
            <a:picLocks noChangeAspect="1"/>
          </p:cNvPicPr>
          <p:nvPr/>
        </p:nvPicPr>
        <p:blipFill>
          <a:blip r:embed="rId2" cstate="print"/>
          <a:srcRect/>
          <a:stretch>
            <a:fillRect/>
          </a:stretch>
        </p:blipFill>
        <p:spPr bwMode="auto">
          <a:xfrm>
            <a:off x="5112567" y="35158"/>
            <a:ext cx="4355977" cy="6822843"/>
          </a:xfrm>
          <a:prstGeom prst="rect">
            <a:avLst/>
          </a:prstGeom>
          <a:noFill/>
          <a:ln w="9525">
            <a:noFill/>
            <a:miter lim="800000"/>
            <a:headEnd/>
            <a:tailEnd/>
          </a:ln>
        </p:spPr>
      </p:pic>
      <p:pic>
        <p:nvPicPr>
          <p:cNvPr id="13" name="Afbeelding 2" descr="_MG_7885.JPG"/>
          <p:cNvPicPr>
            <a:picLocks noChangeAspect="1"/>
          </p:cNvPicPr>
          <p:nvPr/>
        </p:nvPicPr>
        <p:blipFill>
          <a:blip r:embed="rId3" cstate="print"/>
          <a:srcRect/>
          <a:stretch>
            <a:fillRect/>
          </a:stretch>
        </p:blipFill>
        <p:spPr bwMode="auto">
          <a:xfrm>
            <a:off x="5154440" y="-23628"/>
            <a:ext cx="4386112" cy="6881628"/>
          </a:xfrm>
          <a:prstGeom prst="rect">
            <a:avLst/>
          </a:prstGeom>
          <a:noFill/>
          <a:ln w="9525">
            <a:noFill/>
            <a:miter lim="800000"/>
            <a:headEnd/>
            <a:tailEnd/>
          </a:ln>
        </p:spPr>
      </p:pic>
      <p:pic>
        <p:nvPicPr>
          <p:cNvPr id="14" name="Afbeelding 3" descr="_MG_7803.JPG"/>
          <p:cNvPicPr>
            <a:picLocks noChangeAspect="1"/>
          </p:cNvPicPr>
          <p:nvPr/>
        </p:nvPicPr>
        <p:blipFill>
          <a:blip r:embed="rId4" cstate="print"/>
          <a:srcRect/>
          <a:stretch>
            <a:fillRect/>
          </a:stretch>
        </p:blipFill>
        <p:spPr bwMode="auto">
          <a:xfrm>
            <a:off x="5112568" y="188640"/>
            <a:ext cx="4211960" cy="6669361"/>
          </a:xfrm>
          <a:prstGeom prst="rect">
            <a:avLst/>
          </a:prstGeom>
          <a:noFill/>
          <a:ln w="9525">
            <a:noFill/>
            <a:miter lim="800000"/>
            <a:headEnd/>
            <a:tailEnd/>
          </a:ln>
        </p:spPr>
      </p:pic>
      <p:pic>
        <p:nvPicPr>
          <p:cNvPr id="15" name="Afbeelding 4" descr="_MG_7837.JPG"/>
          <p:cNvPicPr>
            <a:picLocks noChangeAspect="1"/>
          </p:cNvPicPr>
          <p:nvPr/>
        </p:nvPicPr>
        <p:blipFill>
          <a:blip r:embed="rId5" cstate="print"/>
          <a:srcRect/>
          <a:stretch>
            <a:fillRect/>
          </a:stretch>
        </p:blipFill>
        <p:spPr bwMode="auto">
          <a:xfrm>
            <a:off x="5065403" y="1"/>
            <a:ext cx="4475149"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000" b="1" dirty="0" smtClean="0">
                <a:solidFill>
                  <a:srgbClr val="0000FF"/>
                </a:solidFill>
              </a:rPr>
              <a:t>Wat laten we weg?</a:t>
            </a:r>
            <a:endParaRPr lang="nl-NL" sz="6000" b="1" dirty="0">
              <a:solidFill>
                <a:srgbClr val="0000FF"/>
              </a:solidFill>
            </a:endParaRPr>
          </a:p>
        </p:txBody>
      </p:sp>
      <p:pic>
        <p:nvPicPr>
          <p:cNvPr id="40962" name="Picture 2" descr="http://docplayer.nl/docs-images/24/3983306/images/17-0.png"/>
          <p:cNvPicPr>
            <a:picLocks noChangeAspect="1" noChangeArrowheads="1"/>
          </p:cNvPicPr>
          <p:nvPr/>
        </p:nvPicPr>
        <p:blipFill>
          <a:blip r:embed="rId2" cstate="print"/>
          <a:srcRect/>
          <a:stretch>
            <a:fillRect/>
          </a:stretch>
        </p:blipFill>
        <p:spPr bwMode="auto">
          <a:xfrm>
            <a:off x="1763688" y="1941454"/>
            <a:ext cx="5057016" cy="491654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lum bright="-10000" contrast="10000"/>
          </a:blip>
          <a:srcRect/>
          <a:stretch>
            <a:fillRect/>
          </a:stretch>
        </p:blipFill>
        <p:spPr bwMode="auto">
          <a:xfrm>
            <a:off x="0" y="1370012"/>
            <a:ext cx="9144000" cy="5487988"/>
          </a:xfrm>
          <a:prstGeom prst="rect">
            <a:avLst/>
          </a:prstGeom>
          <a:noFill/>
          <a:ln w="9525">
            <a:noFill/>
            <a:miter lim="800000"/>
            <a:headEnd/>
            <a:tailEnd/>
          </a:ln>
        </p:spPr>
      </p:pic>
      <p:sp>
        <p:nvSpPr>
          <p:cNvPr id="3" name="Tekstvak 2"/>
          <p:cNvSpPr txBox="1"/>
          <p:nvPr/>
        </p:nvSpPr>
        <p:spPr>
          <a:xfrm>
            <a:off x="-36512" y="116632"/>
            <a:ext cx="5586337" cy="1077218"/>
          </a:xfrm>
          <a:prstGeom prst="rect">
            <a:avLst/>
          </a:prstGeom>
          <a:noFill/>
        </p:spPr>
        <p:txBody>
          <a:bodyPr wrap="none">
            <a:spAutoFit/>
          </a:bodyPr>
          <a:lstStyle/>
          <a:p>
            <a:pPr fontAlgn="auto">
              <a:spcBef>
                <a:spcPts val="0"/>
              </a:spcBef>
              <a:spcAft>
                <a:spcPts val="0"/>
              </a:spcAft>
              <a:defRPr/>
            </a:pPr>
            <a:r>
              <a:rPr lang="nl-NL" sz="3200" b="1" dirty="0">
                <a:solidFill>
                  <a:srgbClr val="0000FF"/>
                </a:solidFill>
                <a:latin typeface="+mn-lt"/>
              </a:rPr>
              <a:t>Kleine details in het </a:t>
            </a:r>
            <a:r>
              <a:rPr lang="nl-NL" sz="3200" b="1" dirty="0" smtClean="0">
                <a:solidFill>
                  <a:srgbClr val="0000FF"/>
                </a:solidFill>
                <a:latin typeface="+mn-lt"/>
              </a:rPr>
              <a:t>veranderen</a:t>
            </a:r>
          </a:p>
          <a:p>
            <a:pPr fontAlgn="auto">
              <a:spcBef>
                <a:spcPts val="0"/>
              </a:spcBef>
              <a:spcAft>
                <a:spcPts val="0"/>
              </a:spcAft>
              <a:defRPr/>
            </a:pPr>
            <a:r>
              <a:rPr lang="nl-NL" sz="3200" b="1" dirty="0" smtClean="0">
                <a:solidFill>
                  <a:srgbClr val="0000FF"/>
                </a:solidFill>
                <a:latin typeface="+mn-lt"/>
              </a:rPr>
              <a:t> </a:t>
            </a:r>
            <a:r>
              <a:rPr lang="nl-NL" sz="3200" b="1" dirty="0">
                <a:solidFill>
                  <a:srgbClr val="0000FF"/>
                </a:solidFill>
                <a:latin typeface="+mn-lt"/>
              </a:rPr>
              <a:t>van de gezichtsspieren …………..</a:t>
            </a:r>
            <a:endParaRPr lang="nl-NL" sz="3200" b="1" dirty="0">
              <a:solidFill>
                <a:srgbClr val="0000FF"/>
              </a:solidFill>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ChangeArrowheads="1"/>
          </p:cNvSpPr>
          <p:nvPr/>
        </p:nvSpPr>
        <p:spPr bwMode="auto">
          <a:xfrm>
            <a:off x="251520" y="457507"/>
            <a:ext cx="846043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b="0" i="0" u="none" strike="noStrike" cap="none" normalizeH="0" baseline="0" dirty="0" smtClean="0">
                <a:ln>
                  <a:noFill/>
                </a:ln>
                <a:solidFill>
                  <a:srgbClr val="0000FF"/>
                </a:solidFill>
                <a:effectLst/>
                <a:latin typeface="Arial" pitchFamily="34" charset="0"/>
                <a:ea typeface="MS Mincho" pitchFamily="49" charset="-128"/>
                <a:cs typeface="Times New Roman" pitchFamily="18" charset="0"/>
              </a:rPr>
              <a:t>Zintuiglijk Waarneembaar (= ZW) of Interpretatie(= IP)</a:t>
            </a:r>
            <a:endParaRPr kumimoji="0" lang="nl-NL" sz="1100" b="0" i="0" u="none" strike="noStrike" cap="none" normalizeH="0" baseline="0" dirty="0" smtClean="0">
              <a:ln>
                <a:noFill/>
              </a:ln>
              <a:solidFill>
                <a:srgbClr val="0000FF"/>
              </a:solidFill>
              <a:effectLst/>
              <a:latin typeface="Arial" pitchFamily="34" charset="0"/>
              <a:cs typeface="Arial" pitchFamily="34" charset="0"/>
            </a:endParaRPr>
          </a:p>
        </p:txBody>
      </p:sp>
      <p:sp>
        <p:nvSpPr>
          <p:cNvPr id="3" name="Rechthoek 2"/>
          <p:cNvSpPr/>
          <p:nvPr/>
        </p:nvSpPr>
        <p:spPr>
          <a:xfrm>
            <a:off x="360040" y="-27384"/>
            <a:ext cx="7956376" cy="461665"/>
          </a:xfrm>
          <a:prstGeom prst="rect">
            <a:avLst/>
          </a:prstGeom>
        </p:spPr>
        <p:txBody>
          <a:bodyPr wrap="square">
            <a:spAutoFit/>
          </a:bodyPr>
          <a:lstStyle/>
          <a:p>
            <a:pPr lvl="0" fontAlgn="base">
              <a:spcBef>
                <a:spcPct val="0"/>
              </a:spcBef>
              <a:spcAft>
                <a:spcPct val="0"/>
              </a:spcAft>
            </a:pPr>
            <a:r>
              <a:rPr lang="nl-NL" sz="2400" b="1" i="1" dirty="0" smtClean="0">
                <a:solidFill>
                  <a:srgbClr val="3333CC"/>
                </a:solidFill>
                <a:latin typeface="Arial" pitchFamily="34" charset="0"/>
                <a:ea typeface="MS Mincho" pitchFamily="49" charset="-128"/>
                <a:cs typeface="Times New Roman" pitchFamily="18" charset="0"/>
              </a:rPr>
              <a:t>Oefening: Zintuiglijk waarneembaar of interpretatie?</a:t>
            </a:r>
            <a:endParaRPr lang="nl-NL" sz="1100" dirty="0" smtClean="0">
              <a:solidFill>
                <a:srgbClr val="3333CC"/>
              </a:solidFill>
              <a:latin typeface="Arial" pitchFamily="34" charset="0"/>
              <a:cs typeface="Arial" pitchFamily="34" charset="0"/>
            </a:endParaRPr>
          </a:p>
        </p:txBody>
      </p:sp>
      <p:sp>
        <p:nvSpPr>
          <p:cNvPr id="4" name="Rechthoek 3"/>
          <p:cNvSpPr/>
          <p:nvPr/>
        </p:nvSpPr>
        <p:spPr>
          <a:xfrm>
            <a:off x="323528" y="6516052"/>
            <a:ext cx="8064896"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15 Zijn huidskleur werd bleker en zijn ademhaling sneller……………………….</a:t>
            </a:r>
            <a:endParaRPr lang="nl-NL" sz="3200" dirty="0" smtClean="0">
              <a:solidFill>
                <a:srgbClr val="0000FF"/>
              </a:solidFill>
              <a:latin typeface="Arial" pitchFamily="34" charset="0"/>
              <a:cs typeface="Arial" pitchFamily="34" charset="0"/>
            </a:endParaRPr>
          </a:p>
        </p:txBody>
      </p:sp>
      <p:sp>
        <p:nvSpPr>
          <p:cNvPr id="5" name="Rechthoek 4"/>
          <p:cNvSpPr/>
          <p:nvPr/>
        </p:nvSpPr>
        <p:spPr>
          <a:xfrm>
            <a:off x="288032" y="6110713"/>
            <a:ext cx="8172400"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14 Haar mondhoek ging omhoog en toe wist ik dat ze blij was…………………..</a:t>
            </a:r>
            <a:endParaRPr lang="nl-NL" sz="3200" dirty="0" smtClean="0">
              <a:solidFill>
                <a:srgbClr val="0000FF"/>
              </a:solidFill>
              <a:latin typeface="Arial" pitchFamily="34" charset="0"/>
              <a:cs typeface="Arial" pitchFamily="34" charset="0"/>
            </a:endParaRPr>
          </a:p>
        </p:txBody>
      </p:sp>
      <p:sp>
        <p:nvSpPr>
          <p:cNvPr id="6" name="Rechthoek 5"/>
          <p:cNvSpPr/>
          <p:nvPr/>
        </p:nvSpPr>
        <p:spPr>
          <a:xfrm>
            <a:off x="288032" y="5705378"/>
            <a:ext cx="8100392"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13 Z'n stem klonk luider omdat hij opgewonden was……………………………..</a:t>
            </a:r>
            <a:endParaRPr lang="en-US" dirty="0" smtClean="0">
              <a:solidFill>
                <a:srgbClr val="0000FF"/>
              </a:solidFill>
              <a:latin typeface="Arial" pitchFamily="34" charset="0"/>
              <a:ea typeface="Times New Roman" pitchFamily="18" charset="0"/>
              <a:cs typeface="Times New Roman" pitchFamily="18" charset="0"/>
            </a:endParaRPr>
          </a:p>
        </p:txBody>
      </p:sp>
      <p:sp>
        <p:nvSpPr>
          <p:cNvPr id="7" name="Rectangle 1"/>
          <p:cNvSpPr>
            <a:spLocks noChangeArrowheads="1"/>
          </p:cNvSpPr>
          <p:nvPr/>
        </p:nvSpPr>
        <p:spPr bwMode="auto">
          <a:xfrm>
            <a:off x="288032" y="5300043"/>
            <a:ext cx="810039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nl-NL" b="0" i="0" u="none" strike="noStrike" cap="none" normalizeH="0" baseline="0" dirty="0" smtClean="0">
                <a:ln>
                  <a:noFill/>
                </a:ln>
                <a:solidFill>
                  <a:srgbClr val="0000FF"/>
                </a:solidFill>
                <a:effectLst/>
                <a:latin typeface="Arial" pitchFamily="34" charset="0"/>
                <a:ea typeface="MS Mincho" pitchFamily="49" charset="-128"/>
                <a:cs typeface="Times New Roman" pitchFamily="18" charset="0"/>
              </a:rPr>
              <a:t>12 Toen ze glimlachte wist ik dat ze opgetogen was……………………………...</a:t>
            </a:r>
            <a:endParaRPr kumimoji="0" lang="en-US" b="0" i="0"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endParaRPr>
          </a:p>
        </p:txBody>
      </p:sp>
      <p:sp>
        <p:nvSpPr>
          <p:cNvPr id="8" name="Rectangle 1"/>
          <p:cNvSpPr>
            <a:spLocks noChangeArrowheads="1"/>
          </p:cNvSpPr>
          <p:nvPr/>
        </p:nvSpPr>
        <p:spPr bwMode="auto">
          <a:xfrm>
            <a:off x="288032" y="4894708"/>
            <a:ext cx="810039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11Toen hij voorover leunde </a:t>
            </a:r>
            <a:r>
              <a:rPr kumimoji="0" lang="nl-NL" b="0" i="0" u="none" strike="noStrike" cap="none" normalizeH="0" baseline="0" dirty="0" smtClean="0">
                <a:ln>
                  <a:noFill/>
                </a:ln>
                <a:solidFill>
                  <a:srgbClr val="0000FF"/>
                </a:solidFill>
                <a:effectLst/>
                <a:latin typeface="Arial" pitchFamily="34" charset="0"/>
                <a:ea typeface="MS Mincho" pitchFamily="49" charset="-128"/>
                <a:cs typeface="Times New Roman" pitchFamily="18" charset="0"/>
              </a:rPr>
              <a:t>ging z'n ademhaling sneller………………………….</a:t>
            </a:r>
            <a:endParaRPr kumimoji="0" lang="en-US" b="0" i="0"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endParaRPr>
          </a:p>
        </p:txBody>
      </p:sp>
      <p:sp>
        <p:nvSpPr>
          <p:cNvPr id="9" name="Rechthoek 8"/>
          <p:cNvSpPr/>
          <p:nvPr/>
        </p:nvSpPr>
        <p:spPr>
          <a:xfrm>
            <a:off x="288032" y="924982"/>
            <a:ext cx="7956376" cy="369332"/>
          </a:xfrm>
          <a:prstGeom prst="rect">
            <a:avLst/>
          </a:prstGeom>
        </p:spPr>
        <p:txBody>
          <a:bodyPr wrap="square">
            <a:spAutoFit/>
          </a:bodyPr>
          <a:lstStyle/>
          <a:p>
            <a:pPr lvl="0" eaLnBrk="0" fontAlgn="base" hangingPunct="0">
              <a:spcBef>
                <a:spcPct val="0"/>
              </a:spcBef>
              <a:spcAft>
                <a:spcPct val="0"/>
              </a:spcAft>
              <a:buFontTx/>
              <a:buAutoNum type="arabicPeriod"/>
            </a:pPr>
            <a:r>
              <a:rPr lang="nl-NL" dirty="0" smtClean="0">
                <a:solidFill>
                  <a:srgbClr val="0000FF"/>
                </a:solidFill>
                <a:latin typeface="Arial" pitchFamily="34" charset="0"/>
                <a:ea typeface="MS Mincho" pitchFamily="49" charset="-128"/>
                <a:cs typeface="Times New Roman" pitchFamily="18" charset="0"/>
              </a:rPr>
              <a:t>Haar lippen werden smaller en de spieren in haar gezicht spanden zich….</a:t>
            </a:r>
            <a:endParaRPr lang="en-US" dirty="0" smtClean="0">
              <a:solidFill>
                <a:srgbClr val="0000FF"/>
              </a:solidFill>
              <a:latin typeface="Arial" pitchFamily="34" charset="0"/>
              <a:ea typeface="Times New Roman" pitchFamily="18" charset="0"/>
              <a:cs typeface="Times New Roman" pitchFamily="18" charset="0"/>
            </a:endParaRPr>
          </a:p>
        </p:txBody>
      </p:sp>
      <p:sp>
        <p:nvSpPr>
          <p:cNvPr id="10" name="Rechthoek 9"/>
          <p:cNvSpPr/>
          <p:nvPr/>
        </p:nvSpPr>
        <p:spPr>
          <a:xfrm>
            <a:off x="288032" y="1330317"/>
            <a:ext cx="8100392"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2 Er lag een warme uitdrukking op z'n gezicht…………………………………….</a:t>
            </a:r>
            <a:endParaRPr lang="en-US" dirty="0" smtClean="0">
              <a:solidFill>
                <a:srgbClr val="0000FF"/>
              </a:solidFill>
              <a:latin typeface="Arial" pitchFamily="34" charset="0"/>
              <a:ea typeface="Times New Roman" pitchFamily="18" charset="0"/>
              <a:cs typeface="Times New Roman" pitchFamily="18" charset="0"/>
            </a:endParaRPr>
          </a:p>
        </p:txBody>
      </p:sp>
      <p:sp>
        <p:nvSpPr>
          <p:cNvPr id="11" name="Rechthoek 10"/>
          <p:cNvSpPr/>
          <p:nvPr/>
        </p:nvSpPr>
        <p:spPr>
          <a:xfrm>
            <a:off x="288032" y="4489373"/>
            <a:ext cx="8172400"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10 Toen ze sprak kon ik de vreugde in haar stem horen…………………………..</a:t>
            </a:r>
            <a:endParaRPr lang="en-US" dirty="0" smtClean="0">
              <a:solidFill>
                <a:srgbClr val="0000FF"/>
              </a:solidFill>
              <a:latin typeface="Arial" pitchFamily="34" charset="0"/>
              <a:ea typeface="Times New Roman" pitchFamily="18" charset="0"/>
              <a:cs typeface="Times New Roman" pitchFamily="18" charset="0"/>
            </a:endParaRPr>
          </a:p>
        </p:txBody>
      </p:sp>
      <p:sp>
        <p:nvSpPr>
          <p:cNvPr id="12" name="Rechthoek 11"/>
          <p:cNvSpPr/>
          <p:nvPr/>
        </p:nvSpPr>
        <p:spPr>
          <a:xfrm>
            <a:off x="288032" y="1735652"/>
            <a:ext cx="8100392"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3 Het was duidelijk dat hij opgelucht was…………………………………………..</a:t>
            </a:r>
            <a:endParaRPr lang="en-US" dirty="0" smtClean="0">
              <a:solidFill>
                <a:srgbClr val="0000FF"/>
              </a:solidFill>
              <a:latin typeface="Arial" pitchFamily="34" charset="0"/>
              <a:ea typeface="Times New Roman" pitchFamily="18" charset="0"/>
              <a:cs typeface="Times New Roman" pitchFamily="18" charset="0"/>
            </a:endParaRPr>
          </a:p>
        </p:txBody>
      </p:sp>
      <p:sp>
        <p:nvSpPr>
          <p:cNvPr id="13" name="Rechthoek 12"/>
          <p:cNvSpPr/>
          <p:nvPr/>
        </p:nvSpPr>
        <p:spPr>
          <a:xfrm>
            <a:off x="288032" y="2140987"/>
            <a:ext cx="8100392"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4 Ik wist dat z'n hart 180 slagen per minuut ging………………………………….</a:t>
            </a:r>
            <a:endParaRPr lang="en-US" dirty="0" smtClean="0">
              <a:solidFill>
                <a:srgbClr val="0000FF"/>
              </a:solidFill>
              <a:latin typeface="Arial" pitchFamily="34" charset="0"/>
              <a:ea typeface="Times New Roman" pitchFamily="18" charset="0"/>
              <a:cs typeface="Times New Roman" pitchFamily="18" charset="0"/>
            </a:endParaRPr>
          </a:p>
        </p:txBody>
      </p:sp>
      <p:sp>
        <p:nvSpPr>
          <p:cNvPr id="14" name="Rechthoek 13"/>
          <p:cNvSpPr/>
          <p:nvPr/>
        </p:nvSpPr>
        <p:spPr>
          <a:xfrm>
            <a:off x="288032" y="2546322"/>
            <a:ext cx="8172400"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5 Voor de verantwoordelijkheden van haar baan stond ze onder zware druk….</a:t>
            </a:r>
            <a:endParaRPr lang="en-US" dirty="0" smtClean="0">
              <a:solidFill>
                <a:srgbClr val="0000FF"/>
              </a:solidFill>
              <a:latin typeface="Arial" pitchFamily="34" charset="0"/>
              <a:ea typeface="Times New Roman" pitchFamily="18" charset="0"/>
              <a:cs typeface="Times New Roman" pitchFamily="18" charset="0"/>
            </a:endParaRPr>
          </a:p>
        </p:txBody>
      </p:sp>
      <p:sp>
        <p:nvSpPr>
          <p:cNvPr id="15" name="Rechthoek 14"/>
          <p:cNvSpPr/>
          <p:nvPr/>
        </p:nvSpPr>
        <p:spPr>
          <a:xfrm>
            <a:off x="288032" y="2951657"/>
            <a:ext cx="8028384"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6 Z'n spreektempo ging sneller en de toon van z'n stem werd hoger…………..</a:t>
            </a:r>
            <a:endParaRPr lang="en-US" dirty="0" smtClean="0">
              <a:solidFill>
                <a:srgbClr val="0000FF"/>
              </a:solidFill>
              <a:latin typeface="Arial" pitchFamily="34" charset="0"/>
              <a:ea typeface="Times New Roman" pitchFamily="18" charset="0"/>
              <a:cs typeface="Times New Roman" pitchFamily="18" charset="0"/>
            </a:endParaRPr>
          </a:p>
        </p:txBody>
      </p:sp>
      <p:sp>
        <p:nvSpPr>
          <p:cNvPr id="16" name="Rechthoek 15"/>
          <p:cNvSpPr/>
          <p:nvPr/>
        </p:nvSpPr>
        <p:spPr>
          <a:xfrm>
            <a:off x="288032" y="3347700"/>
            <a:ext cx="8172400"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7 Toen jij hem aanraakte kon ik de nieuwsgierigheid op z’n gezicht zien………</a:t>
            </a:r>
            <a:endParaRPr lang="en-US" dirty="0" smtClean="0">
              <a:solidFill>
                <a:srgbClr val="0000FF"/>
              </a:solidFill>
              <a:latin typeface="Arial" pitchFamily="34" charset="0"/>
              <a:ea typeface="Times New Roman" pitchFamily="18" charset="0"/>
              <a:cs typeface="Times New Roman" pitchFamily="18" charset="0"/>
            </a:endParaRPr>
          </a:p>
        </p:txBody>
      </p:sp>
      <p:sp>
        <p:nvSpPr>
          <p:cNvPr id="17" name="Rechthoek 16"/>
          <p:cNvSpPr/>
          <p:nvPr/>
        </p:nvSpPr>
        <p:spPr>
          <a:xfrm>
            <a:off x="288032" y="3678703"/>
            <a:ext cx="8100392"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8 Plotseling ging haar ademhaling langzamer en haar borst bewoog amper….. </a:t>
            </a:r>
            <a:endParaRPr lang="en-US" dirty="0" smtClean="0">
              <a:solidFill>
                <a:srgbClr val="0000FF"/>
              </a:solidFill>
              <a:latin typeface="Arial" pitchFamily="34" charset="0"/>
              <a:ea typeface="Times New Roman" pitchFamily="18" charset="0"/>
              <a:cs typeface="Times New Roman" pitchFamily="18" charset="0"/>
            </a:endParaRPr>
          </a:p>
        </p:txBody>
      </p:sp>
      <p:sp>
        <p:nvSpPr>
          <p:cNvPr id="18" name="Rechthoek 17"/>
          <p:cNvSpPr/>
          <p:nvPr/>
        </p:nvSpPr>
        <p:spPr>
          <a:xfrm>
            <a:off x="288032" y="4084038"/>
            <a:ext cx="8100392" cy="369332"/>
          </a:xfrm>
          <a:prstGeom prst="rect">
            <a:avLst/>
          </a:prstGeom>
        </p:spPr>
        <p:txBody>
          <a:bodyPr wrap="square">
            <a:spAutoFit/>
          </a:bodyPr>
          <a:lstStyle/>
          <a:p>
            <a:pPr lvl="0" eaLnBrk="0" fontAlgn="base" hangingPunct="0">
              <a:spcBef>
                <a:spcPct val="0"/>
              </a:spcBef>
              <a:spcAft>
                <a:spcPct val="0"/>
              </a:spcAft>
            </a:pPr>
            <a:r>
              <a:rPr lang="nl-NL" dirty="0" smtClean="0">
                <a:solidFill>
                  <a:srgbClr val="0000FF"/>
                </a:solidFill>
                <a:latin typeface="Arial" pitchFamily="34" charset="0"/>
                <a:ea typeface="MS Mincho" pitchFamily="49" charset="-128"/>
                <a:cs typeface="Times New Roman" pitchFamily="18" charset="0"/>
              </a:rPr>
              <a:t>9 Haar gelaatskleur werd donkerder toen ze rechts naar beneden keek……….</a:t>
            </a:r>
            <a:endParaRPr lang="en-US" dirty="0" smtClean="0">
              <a:solidFill>
                <a:srgbClr val="0000FF"/>
              </a:solidFill>
              <a:latin typeface="Arial" pitchFamily="34" charset="0"/>
              <a:ea typeface="Times New Roman" pitchFamily="18" charset="0"/>
              <a:cs typeface="Times New Roman" pitchFamily="18" charset="0"/>
            </a:endParaRPr>
          </a:p>
        </p:txBody>
      </p:sp>
      <p:sp>
        <p:nvSpPr>
          <p:cNvPr id="19" name="Tekstvak 18"/>
          <p:cNvSpPr txBox="1"/>
          <p:nvPr/>
        </p:nvSpPr>
        <p:spPr>
          <a:xfrm>
            <a:off x="8323989" y="899428"/>
            <a:ext cx="537455" cy="400110"/>
          </a:xfrm>
          <a:prstGeom prst="rect">
            <a:avLst/>
          </a:prstGeom>
          <a:noFill/>
        </p:spPr>
        <p:txBody>
          <a:bodyPr wrap="none" rtlCol="0">
            <a:spAutoFit/>
          </a:bodyPr>
          <a:lstStyle/>
          <a:p>
            <a:r>
              <a:rPr lang="nl-NL" sz="2000" b="1" dirty="0" smtClean="0">
                <a:solidFill>
                  <a:srgbClr val="FF0000"/>
                </a:solidFill>
              </a:rPr>
              <a:t>ZW</a:t>
            </a:r>
            <a:endParaRPr lang="nl-NL" sz="2000" b="1" dirty="0">
              <a:solidFill>
                <a:srgbClr val="FF0000"/>
              </a:solidFill>
            </a:endParaRPr>
          </a:p>
        </p:txBody>
      </p:sp>
      <p:sp>
        <p:nvSpPr>
          <p:cNvPr id="20" name="Tekstvak 19"/>
          <p:cNvSpPr txBox="1"/>
          <p:nvPr/>
        </p:nvSpPr>
        <p:spPr>
          <a:xfrm>
            <a:off x="8434082" y="1300615"/>
            <a:ext cx="253596" cy="400110"/>
          </a:xfrm>
          <a:prstGeom prst="rect">
            <a:avLst/>
          </a:prstGeom>
          <a:noFill/>
        </p:spPr>
        <p:txBody>
          <a:bodyPr wrap="none" rtlCol="0">
            <a:spAutoFit/>
          </a:bodyPr>
          <a:lstStyle/>
          <a:p>
            <a:r>
              <a:rPr lang="nl-NL" sz="2000" b="1" dirty="0" smtClean="0">
                <a:solidFill>
                  <a:srgbClr val="FF0000"/>
                </a:solidFill>
              </a:rPr>
              <a:t>I</a:t>
            </a:r>
            <a:endParaRPr lang="nl-NL" sz="2000" b="1" dirty="0">
              <a:solidFill>
                <a:srgbClr val="FF0000"/>
              </a:solidFill>
            </a:endParaRPr>
          </a:p>
        </p:txBody>
      </p:sp>
      <p:sp>
        <p:nvSpPr>
          <p:cNvPr id="21" name="Tekstvak 20"/>
          <p:cNvSpPr txBox="1"/>
          <p:nvPr/>
        </p:nvSpPr>
        <p:spPr>
          <a:xfrm>
            <a:off x="8434082" y="2102989"/>
            <a:ext cx="253596" cy="400110"/>
          </a:xfrm>
          <a:prstGeom prst="rect">
            <a:avLst/>
          </a:prstGeom>
          <a:noFill/>
        </p:spPr>
        <p:txBody>
          <a:bodyPr wrap="none" rtlCol="0">
            <a:spAutoFit/>
          </a:bodyPr>
          <a:lstStyle/>
          <a:p>
            <a:r>
              <a:rPr lang="nl-NL" sz="2000" b="1" dirty="0" smtClean="0">
                <a:solidFill>
                  <a:srgbClr val="FF0000"/>
                </a:solidFill>
              </a:rPr>
              <a:t>I</a:t>
            </a:r>
            <a:endParaRPr lang="nl-NL" sz="2000" b="1" dirty="0">
              <a:solidFill>
                <a:srgbClr val="FF0000"/>
              </a:solidFill>
            </a:endParaRPr>
          </a:p>
        </p:txBody>
      </p:sp>
      <p:sp>
        <p:nvSpPr>
          <p:cNvPr id="22" name="Tekstvak 21"/>
          <p:cNvSpPr txBox="1"/>
          <p:nvPr/>
        </p:nvSpPr>
        <p:spPr>
          <a:xfrm>
            <a:off x="8434082" y="1701802"/>
            <a:ext cx="253596" cy="400110"/>
          </a:xfrm>
          <a:prstGeom prst="rect">
            <a:avLst/>
          </a:prstGeom>
          <a:noFill/>
        </p:spPr>
        <p:txBody>
          <a:bodyPr wrap="none" rtlCol="0">
            <a:spAutoFit/>
          </a:bodyPr>
          <a:lstStyle/>
          <a:p>
            <a:r>
              <a:rPr lang="nl-NL" sz="2000" b="1" dirty="0" smtClean="0">
                <a:solidFill>
                  <a:srgbClr val="FF0000"/>
                </a:solidFill>
              </a:rPr>
              <a:t>I</a:t>
            </a:r>
            <a:endParaRPr lang="nl-NL" sz="2000" b="1" dirty="0">
              <a:solidFill>
                <a:srgbClr val="FF0000"/>
              </a:solidFill>
            </a:endParaRPr>
          </a:p>
        </p:txBody>
      </p:sp>
      <p:sp>
        <p:nvSpPr>
          <p:cNvPr id="23" name="Tekstvak 22"/>
          <p:cNvSpPr txBox="1"/>
          <p:nvPr/>
        </p:nvSpPr>
        <p:spPr>
          <a:xfrm>
            <a:off x="8434082" y="2504176"/>
            <a:ext cx="253596" cy="400110"/>
          </a:xfrm>
          <a:prstGeom prst="rect">
            <a:avLst/>
          </a:prstGeom>
          <a:noFill/>
        </p:spPr>
        <p:txBody>
          <a:bodyPr wrap="none" rtlCol="0">
            <a:spAutoFit/>
          </a:bodyPr>
          <a:lstStyle/>
          <a:p>
            <a:r>
              <a:rPr lang="nl-NL" sz="2000" b="1" dirty="0" smtClean="0">
                <a:solidFill>
                  <a:srgbClr val="FF0000"/>
                </a:solidFill>
              </a:rPr>
              <a:t>I</a:t>
            </a:r>
            <a:endParaRPr lang="nl-NL" sz="2000" b="1" dirty="0">
              <a:solidFill>
                <a:srgbClr val="FF0000"/>
              </a:solidFill>
            </a:endParaRPr>
          </a:p>
        </p:txBody>
      </p:sp>
      <p:sp>
        <p:nvSpPr>
          <p:cNvPr id="24" name="Tekstvak 23"/>
          <p:cNvSpPr txBox="1"/>
          <p:nvPr/>
        </p:nvSpPr>
        <p:spPr>
          <a:xfrm>
            <a:off x="8316416" y="2905363"/>
            <a:ext cx="537455" cy="400110"/>
          </a:xfrm>
          <a:prstGeom prst="rect">
            <a:avLst/>
          </a:prstGeom>
          <a:noFill/>
        </p:spPr>
        <p:txBody>
          <a:bodyPr wrap="none" rtlCol="0">
            <a:spAutoFit/>
          </a:bodyPr>
          <a:lstStyle/>
          <a:p>
            <a:r>
              <a:rPr lang="nl-NL" sz="2000" b="1" dirty="0" smtClean="0">
                <a:solidFill>
                  <a:srgbClr val="FF0000"/>
                </a:solidFill>
              </a:rPr>
              <a:t>ZW</a:t>
            </a:r>
            <a:endParaRPr lang="nl-NL" sz="2000" b="1" dirty="0">
              <a:solidFill>
                <a:srgbClr val="FF0000"/>
              </a:solidFill>
            </a:endParaRPr>
          </a:p>
        </p:txBody>
      </p:sp>
      <p:sp>
        <p:nvSpPr>
          <p:cNvPr id="25" name="Tekstvak 24"/>
          <p:cNvSpPr txBox="1"/>
          <p:nvPr/>
        </p:nvSpPr>
        <p:spPr>
          <a:xfrm>
            <a:off x="8316416" y="3707737"/>
            <a:ext cx="537455" cy="400110"/>
          </a:xfrm>
          <a:prstGeom prst="rect">
            <a:avLst/>
          </a:prstGeom>
          <a:noFill/>
        </p:spPr>
        <p:txBody>
          <a:bodyPr wrap="none" rtlCol="0">
            <a:spAutoFit/>
          </a:bodyPr>
          <a:lstStyle/>
          <a:p>
            <a:r>
              <a:rPr lang="nl-NL" sz="2000" b="1" dirty="0" smtClean="0">
                <a:solidFill>
                  <a:srgbClr val="FF0000"/>
                </a:solidFill>
              </a:rPr>
              <a:t>ZW</a:t>
            </a:r>
            <a:endParaRPr lang="nl-NL" sz="2000" b="1" dirty="0">
              <a:solidFill>
                <a:srgbClr val="FF0000"/>
              </a:solidFill>
            </a:endParaRPr>
          </a:p>
        </p:txBody>
      </p:sp>
      <p:sp>
        <p:nvSpPr>
          <p:cNvPr id="26" name="Tekstvak 25"/>
          <p:cNvSpPr txBox="1"/>
          <p:nvPr/>
        </p:nvSpPr>
        <p:spPr>
          <a:xfrm>
            <a:off x="8316416" y="4108924"/>
            <a:ext cx="537455" cy="400110"/>
          </a:xfrm>
          <a:prstGeom prst="rect">
            <a:avLst/>
          </a:prstGeom>
          <a:noFill/>
        </p:spPr>
        <p:txBody>
          <a:bodyPr wrap="none" rtlCol="0">
            <a:spAutoFit/>
          </a:bodyPr>
          <a:lstStyle/>
          <a:p>
            <a:r>
              <a:rPr lang="nl-NL" sz="2000" b="1" dirty="0" smtClean="0">
                <a:solidFill>
                  <a:srgbClr val="FF0000"/>
                </a:solidFill>
              </a:rPr>
              <a:t>ZW</a:t>
            </a:r>
            <a:endParaRPr lang="nl-NL" sz="2000" b="1" dirty="0">
              <a:solidFill>
                <a:srgbClr val="FF0000"/>
              </a:solidFill>
            </a:endParaRPr>
          </a:p>
        </p:txBody>
      </p:sp>
      <p:sp>
        <p:nvSpPr>
          <p:cNvPr id="27" name="Tekstvak 26"/>
          <p:cNvSpPr txBox="1"/>
          <p:nvPr/>
        </p:nvSpPr>
        <p:spPr>
          <a:xfrm>
            <a:off x="8316416" y="4911298"/>
            <a:ext cx="537455" cy="400110"/>
          </a:xfrm>
          <a:prstGeom prst="rect">
            <a:avLst/>
          </a:prstGeom>
          <a:noFill/>
        </p:spPr>
        <p:txBody>
          <a:bodyPr wrap="none" rtlCol="0">
            <a:spAutoFit/>
          </a:bodyPr>
          <a:lstStyle/>
          <a:p>
            <a:r>
              <a:rPr lang="nl-NL" sz="2000" b="1" dirty="0" smtClean="0">
                <a:solidFill>
                  <a:srgbClr val="FF0000"/>
                </a:solidFill>
              </a:rPr>
              <a:t>ZW</a:t>
            </a:r>
            <a:endParaRPr lang="nl-NL" sz="2000" b="1" dirty="0">
              <a:solidFill>
                <a:srgbClr val="FF0000"/>
              </a:solidFill>
            </a:endParaRPr>
          </a:p>
        </p:txBody>
      </p:sp>
      <p:sp>
        <p:nvSpPr>
          <p:cNvPr id="28" name="Tekstvak 27"/>
          <p:cNvSpPr txBox="1"/>
          <p:nvPr/>
        </p:nvSpPr>
        <p:spPr>
          <a:xfrm>
            <a:off x="8316416" y="6516052"/>
            <a:ext cx="537455" cy="400110"/>
          </a:xfrm>
          <a:prstGeom prst="rect">
            <a:avLst/>
          </a:prstGeom>
          <a:noFill/>
        </p:spPr>
        <p:txBody>
          <a:bodyPr wrap="none" rtlCol="0">
            <a:spAutoFit/>
          </a:bodyPr>
          <a:lstStyle/>
          <a:p>
            <a:r>
              <a:rPr lang="nl-NL" sz="2000" b="1" dirty="0" smtClean="0">
                <a:solidFill>
                  <a:srgbClr val="FF0000"/>
                </a:solidFill>
              </a:rPr>
              <a:t>ZW</a:t>
            </a:r>
            <a:endParaRPr lang="nl-NL" sz="2000" b="1" dirty="0">
              <a:solidFill>
                <a:srgbClr val="FF0000"/>
              </a:solidFill>
            </a:endParaRPr>
          </a:p>
        </p:txBody>
      </p:sp>
      <p:sp>
        <p:nvSpPr>
          <p:cNvPr id="29" name="Tekstvak 28"/>
          <p:cNvSpPr txBox="1"/>
          <p:nvPr/>
        </p:nvSpPr>
        <p:spPr>
          <a:xfrm>
            <a:off x="8434082" y="3306550"/>
            <a:ext cx="253596" cy="400110"/>
          </a:xfrm>
          <a:prstGeom prst="rect">
            <a:avLst/>
          </a:prstGeom>
          <a:noFill/>
        </p:spPr>
        <p:txBody>
          <a:bodyPr wrap="none" rtlCol="0">
            <a:spAutoFit/>
          </a:bodyPr>
          <a:lstStyle/>
          <a:p>
            <a:r>
              <a:rPr lang="nl-NL" sz="2000" b="1" dirty="0" smtClean="0">
                <a:solidFill>
                  <a:srgbClr val="FF0000"/>
                </a:solidFill>
              </a:rPr>
              <a:t>I</a:t>
            </a:r>
            <a:endParaRPr lang="nl-NL" sz="2000" b="1" dirty="0">
              <a:solidFill>
                <a:srgbClr val="FF0000"/>
              </a:solidFill>
            </a:endParaRPr>
          </a:p>
        </p:txBody>
      </p:sp>
      <p:sp>
        <p:nvSpPr>
          <p:cNvPr id="30" name="Tekstvak 29"/>
          <p:cNvSpPr txBox="1"/>
          <p:nvPr/>
        </p:nvSpPr>
        <p:spPr>
          <a:xfrm>
            <a:off x="8434082" y="4510111"/>
            <a:ext cx="253596" cy="400110"/>
          </a:xfrm>
          <a:prstGeom prst="rect">
            <a:avLst/>
          </a:prstGeom>
          <a:noFill/>
        </p:spPr>
        <p:txBody>
          <a:bodyPr wrap="none" rtlCol="0">
            <a:spAutoFit/>
          </a:bodyPr>
          <a:lstStyle/>
          <a:p>
            <a:r>
              <a:rPr lang="nl-NL" sz="2000" b="1" dirty="0" smtClean="0">
                <a:solidFill>
                  <a:srgbClr val="FF0000"/>
                </a:solidFill>
              </a:rPr>
              <a:t>I</a:t>
            </a:r>
            <a:endParaRPr lang="nl-NL" sz="2000" b="1" dirty="0">
              <a:solidFill>
                <a:srgbClr val="FF0000"/>
              </a:solidFill>
            </a:endParaRPr>
          </a:p>
        </p:txBody>
      </p:sp>
      <p:sp>
        <p:nvSpPr>
          <p:cNvPr id="31" name="Tekstvak 30"/>
          <p:cNvSpPr txBox="1"/>
          <p:nvPr/>
        </p:nvSpPr>
        <p:spPr>
          <a:xfrm>
            <a:off x="8434082" y="5312485"/>
            <a:ext cx="253596" cy="400110"/>
          </a:xfrm>
          <a:prstGeom prst="rect">
            <a:avLst/>
          </a:prstGeom>
          <a:noFill/>
        </p:spPr>
        <p:txBody>
          <a:bodyPr wrap="none" rtlCol="0">
            <a:spAutoFit/>
          </a:bodyPr>
          <a:lstStyle/>
          <a:p>
            <a:r>
              <a:rPr lang="nl-NL" sz="2000" b="1" dirty="0" smtClean="0">
                <a:solidFill>
                  <a:srgbClr val="FF0000"/>
                </a:solidFill>
              </a:rPr>
              <a:t>I</a:t>
            </a:r>
            <a:endParaRPr lang="nl-NL" sz="2000" b="1" dirty="0">
              <a:solidFill>
                <a:srgbClr val="FF0000"/>
              </a:solidFill>
            </a:endParaRPr>
          </a:p>
        </p:txBody>
      </p:sp>
      <p:sp>
        <p:nvSpPr>
          <p:cNvPr id="32" name="Tekstvak 31"/>
          <p:cNvSpPr txBox="1"/>
          <p:nvPr/>
        </p:nvSpPr>
        <p:spPr>
          <a:xfrm>
            <a:off x="8434082" y="5713672"/>
            <a:ext cx="253596" cy="400110"/>
          </a:xfrm>
          <a:prstGeom prst="rect">
            <a:avLst/>
          </a:prstGeom>
          <a:noFill/>
        </p:spPr>
        <p:txBody>
          <a:bodyPr wrap="none" rtlCol="0">
            <a:spAutoFit/>
          </a:bodyPr>
          <a:lstStyle/>
          <a:p>
            <a:r>
              <a:rPr lang="nl-NL" sz="2000" b="1" dirty="0" smtClean="0">
                <a:solidFill>
                  <a:srgbClr val="FF0000"/>
                </a:solidFill>
              </a:rPr>
              <a:t>I</a:t>
            </a:r>
            <a:endParaRPr lang="nl-NL" sz="2000" b="1" dirty="0">
              <a:solidFill>
                <a:srgbClr val="FF0000"/>
              </a:solidFill>
            </a:endParaRPr>
          </a:p>
        </p:txBody>
      </p:sp>
      <p:sp>
        <p:nvSpPr>
          <p:cNvPr id="33" name="Tekstvak 32"/>
          <p:cNvSpPr txBox="1"/>
          <p:nvPr/>
        </p:nvSpPr>
        <p:spPr>
          <a:xfrm>
            <a:off x="8434082" y="6114859"/>
            <a:ext cx="253596" cy="400110"/>
          </a:xfrm>
          <a:prstGeom prst="rect">
            <a:avLst/>
          </a:prstGeom>
          <a:noFill/>
        </p:spPr>
        <p:txBody>
          <a:bodyPr wrap="none" rtlCol="0">
            <a:spAutoFit/>
          </a:bodyPr>
          <a:lstStyle/>
          <a:p>
            <a:r>
              <a:rPr lang="nl-NL" sz="2000" b="1" dirty="0" smtClean="0">
                <a:solidFill>
                  <a:srgbClr val="FF0000"/>
                </a:solidFill>
              </a:rPr>
              <a:t>I</a:t>
            </a:r>
            <a:endParaRPr lang="nl-NL"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0-#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0-#ppt_w/2"/>
                                          </p:val>
                                        </p:tav>
                                        <p:tav tm="100000">
                                          <p:val>
                                            <p:strVal val="#ppt_x"/>
                                          </p:val>
                                        </p:tav>
                                      </p:tavLst>
                                    </p:anim>
                                    <p:anim calcmode="lin" valueType="num">
                                      <p:cBhvr additive="base">
                                        <p:cTn id="6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0-#ppt_w/2"/>
                                          </p:val>
                                        </p:tav>
                                        <p:tav tm="100000">
                                          <p:val>
                                            <p:strVal val="#ppt_x"/>
                                          </p:val>
                                        </p:tav>
                                      </p:tavLst>
                                    </p:anim>
                                    <p:anim calcmode="lin" valueType="num">
                                      <p:cBhvr additive="base">
                                        <p:cTn id="6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0-#ppt_w/2"/>
                                          </p:val>
                                        </p:tav>
                                        <p:tav tm="100000">
                                          <p:val>
                                            <p:strVal val="#ppt_x"/>
                                          </p:val>
                                        </p:tav>
                                      </p:tavLst>
                                    </p:anim>
                                    <p:anim calcmode="lin" valueType="num">
                                      <p:cBhvr additive="base">
                                        <p:cTn id="7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0-#ppt_w/2"/>
                                          </p:val>
                                        </p:tav>
                                        <p:tav tm="100000">
                                          <p:val>
                                            <p:strVal val="#ppt_x"/>
                                          </p:val>
                                        </p:tav>
                                      </p:tavLst>
                                    </p:anim>
                                    <p:anim calcmode="lin" valueType="num">
                                      <p:cBhvr additive="base">
                                        <p:cTn id="8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0-#ppt_w/2"/>
                                          </p:val>
                                        </p:tav>
                                        <p:tav tm="100000">
                                          <p:val>
                                            <p:strVal val="#ppt_x"/>
                                          </p:val>
                                        </p:tav>
                                      </p:tavLst>
                                    </p:anim>
                                    <p:anim calcmode="lin" valueType="num">
                                      <p:cBhvr additive="base">
                                        <p:cTn id="8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0-#ppt_w/2"/>
                                          </p:val>
                                        </p:tav>
                                        <p:tav tm="100000">
                                          <p:val>
                                            <p:strVal val="#ppt_x"/>
                                          </p:val>
                                        </p:tav>
                                      </p:tavLst>
                                    </p:anim>
                                    <p:anim calcmode="lin" valueType="num">
                                      <p:cBhvr additive="base">
                                        <p:cTn id="9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500" fill="hold"/>
                                        <p:tgtEl>
                                          <p:spTgt spid="25"/>
                                        </p:tgtEl>
                                        <p:attrNameLst>
                                          <p:attrName>ppt_x</p:attrName>
                                        </p:attrNameLst>
                                      </p:cBhvr>
                                      <p:tavLst>
                                        <p:tav tm="0">
                                          <p:val>
                                            <p:strVal val="0-#ppt_w/2"/>
                                          </p:val>
                                        </p:tav>
                                        <p:tav tm="100000">
                                          <p:val>
                                            <p:strVal val="#ppt_x"/>
                                          </p:val>
                                        </p:tav>
                                      </p:tavLst>
                                    </p:anim>
                                    <p:anim calcmode="lin" valueType="num">
                                      <p:cBhvr additive="base">
                                        <p:cTn id="9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fill="hold"/>
                                        <p:tgtEl>
                                          <p:spTgt spid="18"/>
                                        </p:tgtEl>
                                        <p:attrNameLst>
                                          <p:attrName>ppt_x</p:attrName>
                                        </p:attrNameLst>
                                      </p:cBhvr>
                                      <p:tavLst>
                                        <p:tav tm="0">
                                          <p:val>
                                            <p:strVal val="0-#ppt_w/2"/>
                                          </p:val>
                                        </p:tav>
                                        <p:tav tm="100000">
                                          <p:val>
                                            <p:strVal val="#ppt_x"/>
                                          </p:val>
                                        </p:tav>
                                      </p:tavLst>
                                    </p:anim>
                                    <p:anim calcmode="lin" valueType="num">
                                      <p:cBhvr additive="base">
                                        <p:cTn id="10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0-#ppt_w/2"/>
                                          </p:val>
                                        </p:tav>
                                        <p:tav tm="100000">
                                          <p:val>
                                            <p:strVal val="#ppt_x"/>
                                          </p:val>
                                        </p:tav>
                                      </p:tavLst>
                                    </p:anim>
                                    <p:anim calcmode="lin" valueType="num">
                                      <p:cBhvr additive="base">
                                        <p:cTn id="11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11"/>
                                        </p:tgtEl>
                                        <p:attrNameLst>
                                          <p:attrName>style.visibility</p:attrName>
                                        </p:attrNameLst>
                                      </p:cBhvr>
                                      <p:to>
                                        <p:strVal val="visible"/>
                                      </p:to>
                                    </p:set>
                                    <p:anim calcmode="lin" valueType="num">
                                      <p:cBhvr additive="base">
                                        <p:cTn id="115" dur="500" fill="hold"/>
                                        <p:tgtEl>
                                          <p:spTgt spid="11"/>
                                        </p:tgtEl>
                                        <p:attrNameLst>
                                          <p:attrName>ppt_x</p:attrName>
                                        </p:attrNameLst>
                                      </p:cBhvr>
                                      <p:tavLst>
                                        <p:tav tm="0">
                                          <p:val>
                                            <p:strVal val="0-#ppt_w/2"/>
                                          </p:val>
                                        </p:tav>
                                        <p:tav tm="100000">
                                          <p:val>
                                            <p:strVal val="#ppt_x"/>
                                          </p:val>
                                        </p:tav>
                                      </p:tavLst>
                                    </p:anim>
                                    <p:anim calcmode="lin" valueType="num">
                                      <p:cBhvr additive="base">
                                        <p:cTn id="1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30"/>
                                        </p:tgtEl>
                                        <p:attrNameLst>
                                          <p:attrName>style.visibility</p:attrName>
                                        </p:attrNameLst>
                                      </p:cBhvr>
                                      <p:to>
                                        <p:strVal val="visible"/>
                                      </p:to>
                                    </p:set>
                                    <p:anim calcmode="lin" valueType="num">
                                      <p:cBhvr additive="base">
                                        <p:cTn id="121" dur="500" fill="hold"/>
                                        <p:tgtEl>
                                          <p:spTgt spid="30"/>
                                        </p:tgtEl>
                                        <p:attrNameLst>
                                          <p:attrName>ppt_x</p:attrName>
                                        </p:attrNameLst>
                                      </p:cBhvr>
                                      <p:tavLst>
                                        <p:tav tm="0">
                                          <p:val>
                                            <p:strVal val="0-#ppt_w/2"/>
                                          </p:val>
                                        </p:tav>
                                        <p:tav tm="100000">
                                          <p:val>
                                            <p:strVal val="#ppt_x"/>
                                          </p:val>
                                        </p:tav>
                                      </p:tavLst>
                                    </p:anim>
                                    <p:anim calcmode="lin" valueType="num">
                                      <p:cBhvr additive="base">
                                        <p:cTn id="12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8"/>
                                        </p:tgtEl>
                                        <p:attrNameLst>
                                          <p:attrName>style.visibility</p:attrName>
                                        </p:attrNameLst>
                                      </p:cBhvr>
                                      <p:to>
                                        <p:strVal val="visible"/>
                                      </p:to>
                                    </p:set>
                                    <p:anim calcmode="lin" valueType="num">
                                      <p:cBhvr additive="base">
                                        <p:cTn id="127" dur="500" fill="hold"/>
                                        <p:tgtEl>
                                          <p:spTgt spid="8"/>
                                        </p:tgtEl>
                                        <p:attrNameLst>
                                          <p:attrName>ppt_x</p:attrName>
                                        </p:attrNameLst>
                                      </p:cBhvr>
                                      <p:tavLst>
                                        <p:tav tm="0">
                                          <p:val>
                                            <p:strVal val="0-#ppt_w/2"/>
                                          </p:val>
                                        </p:tav>
                                        <p:tav tm="100000">
                                          <p:val>
                                            <p:strVal val="#ppt_x"/>
                                          </p:val>
                                        </p:tav>
                                      </p:tavLst>
                                    </p:anim>
                                    <p:anim calcmode="lin" valueType="num">
                                      <p:cBhvr additive="base">
                                        <p:cTn id="1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8"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additive="base">
                                        <p:cTn id="133" dur="500" fill="hold"/>
                                        <p:tgtEl>
                                          <p:spTgt spid="27"/>
                                        </p:tgtEl>
                                        <p:attrNameLst>
                                          <p:attrName>ppt_x</p:attrName>
                                        </p:attrNameLst>
                                      </p:cBhvr>
                                      <p:tavLst>
                                        <p:tav tm="0">
                                          <p:val>
                                            <p:strVal val="0-#ppt_w/2"/>
                                          </p:val>
                                        </p:tav>
                                        <p:tav tm="100000">
                                          <p:val>
                                            <p:strVal val="#ppt_x"/>
                                          </p:val>
                                        </p:tav>
                                      </p:tavLst>
                                    </p:anim>
                                    <p:anim calcmode="lin" valueType="num">
                                      <p:cBhvr additive="base">
                                        <p:cTn id="13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8"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anim calcmode="lin" valueType="num">
                                      <p:cBhvr additive="base">
                                        <p:cTn id="139" dur="500" fill="hold"/>
                                        <p:tgtEl>
                                          <p:spTgt spid="7"/>
                                        </p:tgtEl>
                                        <p:attrNameLst>
                                          <p:attrName>ppt_x</p:attrName>
                                        </p:attrNameLst>
                                      </p:cBhvr>
                                      <p:tavLst>
                                        <p:tav tm="0">
                                          <p:val>
                                            <p:strVal val="0-#ppt_w/2"/>
                                          </p:val>
                                        </p:tav>
                                        <p:tav tm="100000">
                                          <p:val>
                                            <p:strVal val="#ppt_x"/>
                                          </p:val>
                                        </p:tav>
                                      </p:tavLst>
                                    </p:anim>
                                    <p:anim calcmode="lin" valueType="num">
                                      <p:cBhvr additive="base">
                                        <p:cTn id="14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8" fill="hold" grpId="0" nodeType="clickEffect">
                                  <p:stCondLst>
                                    <p:cond delay="0"/>
                                  </p:stCondLst>
                                  <p:childTnLst>
                                    <p:set>
                                      <p:cBhvr>
                                        <p:cTn id="144" dur="1" fill="hold">
                                          <p:stCondLst>
                                            <p:cond delay="0"/>
                                          </p:stCondLst>
                                        </p:cTn>
                                        <p:tgtEl>
                                          <p:spTgt spid="31"/>
                                        </p:tgtEl>
                                        <p:attrNameLst>
                                          <p:attrName>style.visibility</p:attrName>
                                        </p:attrNameLst>
                                      </p:cBhvr>
                                      <p:to>
                                        <p:strVal val="visible"/>
                                      </p:to>
                                    </p:set>
                                    <p:anim calcmode="lin" valueType="num">
                                      <p:cBhvr additive="base">
                                        <p:cTn id="145" dur="500" fill="hold"/>
                                        <p:tgtEl>
                                          <p:spTgt spid="31"/>
                                        </p:tgtEl>
                                        <p:attrNameLst>
                                          <p:attrName>ppt_x</p:attrName>
                                        </p:attrNameLst>
                                      </p:cBhvr>
                                      <p:tavLst>
                                        <p:tav tm="0">
                                          <p:val>
                                            <p:strVal val="0-#ppt_w/2"/>
                                          </p:val>
                                        </p:tav>
                                        <p:tav tm="100000">
                                          <p:val>
                                            <p:strVal val="#ppt_x"/>
                                          </p:val>
                                        </p:tav>
                                      </p:tavLst>
                                    </p:anim>
                                    <p:anim calcmode="lin" valueType="num">
                                      <p:cBhvr additive="base">
                                        <p:cTn id="1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8" fill="hold" grpId="0" nodeType="clickEffect">
                                  <p:stCondLst>
                                    <p:cond delay="0"/>
                                  </p:stCondLst>
                                  <p:childTnLst>
                                    <p:set>
                                      <p:cBhvr>
                                        <p:cTn id="150" dur="1" fill="hold">
                                          <p:stCondLst>
                                            <p:cond delay="0"/>
                                          </p:stCondLst>
                                        </p:cTn>
                                        <p:tgtEl>
                                          <p:spTgt spid="6"/>
                                        </p:tgtEl>
                                        <p:attrNameLst>
                                          <p:attrName>style.visibility</p:attrName>
                                        </p:attrNameLst>
                                      </p:cBhvr>
                                      <p:to>
                                        <p:strVal val="visible"/>
                                      </p:to>
                                    </p:set>
                                    <p:anim calcmode="lin" valueType="num">
                                      <p:cBhvr additive="base">
                                        <p:cTn id="151" dur="500" fill="hold"/>
                                        <p:tgtEl>
                                          <p:spTgt spid="6"/>
                                        </p:tgtEl>
                                        <p:attrNameLst>
                                          <p:attrName>ppt_x</p:attrName>
                                        </p:attrNameLst>
                                      </p:cBhvr>
                                      <p:tavLst>
                                        <p:tav tm="0">
                                          <p:val>
                                            <p:strVal val="0-#ppt_w/2"/>
                                          </p:val>
                                        </p:tav>
                                        <p:tav tm="100000">
                                          <p:val>
                                            <p:strVal val="#ppt_x"/>
                                          </p:val>
                                        </p:tav>
                                      </p:tavLst>
                                    </p:anim>
                                    <p:anim calcmode="lin" valueType="num">
                                      <p:cBhvr additive="base">
                                        <p:cTn id="15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8" fill="hold" grpId="0" nodeType="clickEffect">
                                  <p:stCondLst>
                                    <p:cond delay="0"/>
                                  </p:stCondLst>
                                  <p:childTnLst>
                                    <p:set>
                                      <p:cBhvr>
                                        <p:cTn id="156" dur="1" fill="hold">
                                          <p:stCondLst>
                                            <p:cond delay="0"/>
                                          </p:stCondLst>
                                        </p:cTn>
                                        <p:tgtEl>
                                          <p:spTgt spid="32"/>
                                        </p:tgtEl>
                                        <p:attrNameLst>
                                          <p:attrName>style.visibility</p:attrName>
                                        </p:attrNameLst>
                                      </p:cBhvr>
                                      <p:to>
                                        <p:strVal val="visible"/>
                                      </p:to>
                                    </p:set>
                                    <p:anim calcmode="lin" valueType="num">
                                      <p:cBhvr additive="base">
                                        <p:cTn id="157" dur="500" fill="hold"/>
                                        <p:tgtEl>
                                          <p:spTgt spid="32"/>
                                        </p:tgtEl>
                                        <p:attrNameLst>
                                          <p:attrName>ppt_x</p:attrName>
                                        </p:attrNameLst>
                                      </p:cBhvr>
                                      <p:tavLst>
                                        <p:tav tm="0">
                                          <p:val>
                                            <p:strVal val="0-#ppt_w/2"/>
                                          </p:val>
                                        </p:tav>
                                        <p:tav tm="100000">
                                          <p:val>
                                            <p:strVal val="#ppt_x"/>
                                          </p:val>
                                        </p:tav>
                                      </p:tavLst>
                                    </p:anim>
                                    <p:anim calcmode="lin" valueType="num">
                                      <p:cBhvr additive="base">
                                        <p:cTn id="15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8" fill="hold" grpId="0" nodeType="clickEffect">
                                  <p:stCondLst>
                                    <p:cond delay="0"/>
                                  </p:stCondLst>
                                  <p:childTnLst>
                                    <p:set>
                                      <p:cBhvr>
                                        <p:cTn id="162" dur="1" fill="hold">
                                          <p:stCondLst>
                                            <p:cond delay="0"/>
                                          </p:stCondLst>
                                        </p:cTn>
                                        <p:tgtEl>
                                          <p:spTgt spid="5"/>
                                        </p:tgtEl>
                                        <p:attrNameLst>
                                          <p:attrName>style.visibility</p:attrName>
                                        </p:attrNameLst>
                                      </p:cBhvr>
                                      <p:to>
                                        <p:strVal val="visible"/>
                                      </p:to>
                                    </p:set>
                                    <p:anim calcmode="lin" valueType="num">
                                      <p:cBhvr additive="base">
                                        <p:cTn id="163" dur="500" fill="hold"/>
                                        <p:tgtEl>
                                          <p:spTgt spid="5"/>
                                        </p:tgtEl>
                                        <p:attrNameLst>
                                          <p:attrName>ppt_x</p:attrName>
                                        </p:attrNameLst>
                                      </p:cBhvr>
                                      <p:tavLst>
                                        <p:tav tm="0">
                                          <p:val>
                                            <p:strVal val="0-#ppt_w/2"/>
                                          </p:val>
                                        </p:tav>
                                        <p:tav tm="100000">
                                          <p:val>
                                            <p:strVal val="#ppt_x"/>
                                          </p:val>
                                        </p:tav>
                                      </p:tavLst>
                                    </p:anim>
                                    <p:anim calcmode="lin" valueType="num">
                                      <p:cBhvr additive="base">
                                        <p:cTn id="16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8" fill="hold" grpId="0" nodeType="clickEffect">
                                  <p:stCondLst>
                                    <p:cond delay="0"/>
                                  </p:stCondLst>
                                  <p:childTnLst>
                                    <p:set>
                                      <p:cBhvr>
                                        <p:cTn id="168" dur="1" fill="hold">
                                          <p:stCondLst>
                                            <p:cond delay="0"/>
                                          </p:stCondLst>
                                        </p:cTn>
                                        <p:tgtEl>
                                          <p:spTgt spid="33"/>
                                        </p:tgtEl>
                                        <p:attrNameLst>
                                          <p:attrName>style.visibility</p:attrName>
                                        </p:attrNameLst>
                                      </p:cBhvr>
                                      <p:to>
                                        <p:strVal val="visible"/>
                                      </p:to>
                                    </p:set>
                                    <p:anim calcmode="lin" valueType="num">
                                      <p:cBhvr additive="base">
                                        <p:cTn id="169" dur="500" fill="hold"/>
                                        <p:tgtEl>
                                          <p:spTgt spid="33"/>
                                        </p:tgtEl>
                                        <p:attrNameLst>
                                          <p:attrName>ppt_x</p:attrName>
                                        </p:attrNameLst>
                                      </p:cBhvr>
                                      <p:tavLst>
                                        <p:tav tm="0">
                                          <p:val>
                                            <p:strVal val="0-#ppt_w/2"/>
                                          </p:val>
                                        </p:tav>
                                        <p:tav tm="100000">
                                          <p:val>
                                            <p:strVal val="#ppt_x"/>
                                          </p:val>
                                        </p:tav>
                                      </p:tavLst>
                                    </p:anim>
                                    <p:anim calcmode="lin" valueType="num">
                                      <p:cBhvr additive="base">
                                        <p:cTn id="17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8" fill="hold" grpId="0" nodeType="clickEffect">
                                  <p:stCondLst>
                                    <p:cond delay="0"/>
                                  </p:stCondLst>
                                  <p:childTnLst>
                                    <p:set>
                                      <p:cBhvr>
                                        <p:cTn id="174" dur="1" fill="hold">
                                          <p:stCondLst>
                                            <p:cond delay="0"/>
                                          </p:stCondLst>
                                        </p:cTn>
                                        <p:tgtEl>
                                          <p:spTgt spid="4"/>
                                        </p:tgtEl>
                                        <p:attrNameLst>
                                          <p:attrName>style.visibility</p:attrName>
                                        </p:attrNameLst>
                                      </p:cBhvr>
                                      <p:to>
                                        <p:strVal val="visible"/>
                                      </p:to>
                                    </p:set>
                                    <p:anim calcmode="lin" valueType="num">
                                      <p:cBhvr additive="base">
                                        <p:cTn id="175" dur="500" fill="hold"/>
                                        <p:tgtEl>
                                          <p:spTgt spid="4"/>
                                        </p:tgtEl>
                                        <p:attrNameLst>
                                          <p:attrName>ppt_x</p:attrName>
                                        </p:attrNameLst>
                                      </p:cBhvr>
                                      <p:tavLst>
                                        <p:tav tm="0">
                                          <p:val>
                                            <p:strVal val="0-#ppt_w/2"/>
                                          </p:val>
                                        </p:tav>
                                        <p:tav tm="100000">
                                          <p:val>
                                            <p:strVal val="#ppt_x"/>
                                          </p:val>
                                        </p:tav>
                                      </p:tavLst>
                                    </p:anim>
                                    <p:anim calcmode="lin" valueType="num">
                                      <p:cBhvr additive="base">
                                        <p:cTn id="17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8" fill="hold" grpId="0" nodeType="clickEffect">
                                  <p:stCondLst>
                                    <p:cond delay="0"/>
                                  </p:stCondLst>
                                  <p:childTnLst>
                                    <p:set>
                                      <p:cBhvr>
                                        <p:cTn id="180" dur="1" fill="hold">
                                          <p:stCondLst>
                                            <p:cond delay="0"/>
                                          </p:stCondLst>
                                        </p:cTn>
                                        <p:tgtEl>
                                          <p:spTgt spid="28"/>
                                        </p:tgtEl>
                                        <p:attrNameLst>
                                          <p:attrName>style.visibility</p:attrName>
                                        </p:attrNameLst>
                                      </p:cBhvr>
                                      <p:to>
                                        <p:strVal val="visible"/>
                                      </p:to>
                                    </p:set>
                                    <p:anim calcmode="lin" valueType="num">
                                      <p:cBhvr additive="base">
                                        <p:cTn id="181" dur="500" fill="hold"/>
                                        <p:tgtEl>
                                          <p:spTgt spid="28"/>
                                        </p:tgtEl>
                                        <p:attrNameLst>
                                          <p:attrName>ppt_x</p:attrName>
                                        </p:attrNameLst>
                                      </p:cBhvr>
                                      <p:tavLst>
                                        <p:tav tm="0">
                                          <p:val>
                                            <p:strVal val="0-#ppt_w/2"/>
                                          </p:val>
                                        </p:tav>
                                        <p:tav tm="100000">
                                          <p:val>
                                            <p:strVal val="#ppt_x"/>
                                          </p:val>
                                        </p:tav>
                                      </p:tavLst>
                                    </p:anim>
                                    <p:anim calcmode="lin" valueType="num">
                                      <p:cBhvr additive="base">
                                        <p:cTn id="18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tonaliteit.jpg"/>
          <p:cNvPicPr/>
          <p:nvPr/>
        </p:nvPicPr>
        <p:blipFill>
          <a:blip r:embed="rId2" cstate="print"/>
          <a:stretch>
            <a:fillRect/>
          </a:stretch>
        </p:blipFill>
        <p:spPr>
          <a:xfrm rot="1704741">
            <a:off x="6392483" y="758445"/>
            <a:ext cx="2734599" cy="1341182"/>
          </a:xfrm>
          <a:prstGeom prst="rect">
            <a:avLst/>
          </a:prstGeom>
        </p:spPr>
      </p:pic>
      <p:graphicFrame>
        <p:nvGraphicFramePr>
          <p:cNvPr id="2" name="Tabel 1"/>
          <p:cNvGraphicFramePr>
            <a:graphicFrameLocks noGrp="1"/>
          </p:cNvGraphicFramePr>
          <p:nvPr/>
        </p:nvGraphicFramePr>
        <p:xfrm>
          <a:off x="539552" y="2348880"/>
          <a:ext cx="7032103" cy="630936"/>
        </p:xfrm>
        <a:graphic>
          <a:graphicData uri="http://schemas.openxmlformats.org/drawingml/2006/table">
            <a:tbl>
              <a:tblPr/>
              <a:tblGrid>
                <a:gridCol w="4824537"/>
                <a:gridCol w="792088"/>
                <a:gridCol w="864096"/>
                <a:gridCol w="551382"/>
              </a:tblGrid>
              <a:tr h="193506">
                <a:tc>
                  <a:txBody>
                    <a:bodyPr/>
                    <a:lstStyle/>
                    <a:p>
                      <a:pPr>
                        <a:lnSpc>
                          <a:spcPct val="115000"/>
                        </a:lnSpc>
                        <a:spcBef>
                          <a:spcPts val="300"/>
                        </a:spcBef>
                        <a:spcAft>
                          <a:spcPts val="300"/>
                        </a:spcAft>
                      </a:pPr>
                      <a:endParaRPr lang="nl-NL" sz="1800" dirty="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r>
                        <a:rPr lang="nl-NL" sz="1800">
                          <a:solidFill>
                            <a:srgbClr val="0000FF"/>
                          </a:solidFill>
                          <a:latin typeface="Times New Roman"/>
                          <a:ea typeface="MS Mincho"/>
                          <a:cs typeface="Times New Roman"/>
                        </a:rPr>
                        <a:t>begin</a:t>
                      </a:r>
                      <a:endParaRPr lang="nl-NL" sz="1800">
                        <a:solidFill>
                          <a:srgbClr val="0000FF"/>
                        </a:solidFill>
                        <a:latin typeface="Times New Roman"/>
                        <a:ea typeface="Times New Roman"/>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r>
                        <a:rPr lang="nl-NL" sz="1800">
                          <a:solidFill>
                            <a:srgbClr val="0000FF"/>
                          </a:solidFill>
                          <a:latin typeface="Times New Roman"/>
                          <a:ea typeface="MS Mincho"/>
                          <a:cs typeface="Times New Roman"/>
                        </a:rPr>
                        <a:t>midden</a:t>
                      </a:r>
                      <a:endParaRPr lang="nl-NL" sz="1800">
                        <a:solidFill>
                          <a:srgbClr val="0000FF"/>
                        </a:solidFill>
                        <a:latin typeface="Times New Roman"/>
                        <a:ea typeface="Times New Roman"/>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r>
                        <a:rPr lang="nl-NL" sz="1800">
                          <a:solidFill>
                            <a:srgbClr val="0000FF"/>
                          </a:solidFill>
                          <a:latin typeface="Times New Roman"/>
                          <a:ea typeface="MS Mincho"/>
                          <a:cs typeface="Times New Roman"/>
                        </a:rPr>
                        <a:t>eind</a:t>
                      </a:r>
                      <a:endParaRPr lang="nl-NL" sz="1800">
                        <a:solidFill>
                          <a:srgbClr val="0000FF"/>
                        </a:solidFill>
                        <a:latin typeface="Times New Roman"/>
                        <a:ea typeface="Times New Roman"/>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06">
                <a:tc>
                  <a:txBody>
                    <a:bodyPr/>
                    <a:lstStyle/>
                    <a:p>
                      <a:pPr marL="342900" lvl="0" indent="-342900">
                        <a:lnSpc>
                          <a:spcPct val="115000"/>
                        </a:lnSpc>
                        <a:spcBef>
                          <a:spcPts val="300"/>
                        </a:spcBef>
                        <a:spcAft>
                          <a:spcPts val="300"/>
                        </a:spcAft>
                        <a:tabLst>
                          <a:tab pos="450215" algn="l"/>
                        </a:tabLst>
                      </a:pPr>
                      <a:r>
                        <a:rPr lang="nl-NL" sz="1800" dirty="0">
                          <a:solidFill>
                            <a:srgbClr val="0000FF"/>
                          </a:solidFill>
                          <a:latin typeface="Times New Roman"/>
                          <a:ea typeface="MS Mincho"/>
                          <a:cs typeface="Times New Roman"/>
                        </a:rPr>
                        <a:t>Volume (hard/zacht)</a:t>
                      </a:r>
                      <a:endParaRPr lang="nl-NL" sz="1800" dirty="0">
                        <a:solidFill>
                          <a:srgbClr val="0000FF"/>
                        </a:solidFill>
                        <a:latin typeface="Times New Roman"/>
                        <a:ea typeface="Times New Roman"/>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dirty="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5" name="Rectangle 1"/>
          <p:cNvSpPr>
            <a:spLocks noChangeArrowheads="1"/>
          </p:cNvSpPr>
          <p:nvPr/>
        </p:nvSpPr>
        <p:spPr bwMode="auto">
          <a:xfrm>
            <a:off x="467544" y="1052736"/>
            <a:ext cx="781236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0850" algn="l"/>
              </a:tabLst>
            </a:pPr>
            <a:r>
              <a:rPr kumimoji="0" lang="nl-NL" sz="1600" b="0" i="0" u="none" strike="noStrike" cap="none" normalizeH="0" baseline="0" dirty="0" smtClean="0">
                <a:ln>
                  <a:noFill/>
                </a:ln>
                <a:solidFill>
                  <a:srgbClr val="0000FF"/>
                </a:solidFill>
                <a:effectLst/>
                <a:latin typeface="Arial" pitchFamily="34" charset="0"/>
                <a:ea typeface="MS Mincho" pitchFamily="49" charset="-128"/>
                <a:cs typeface="Times New Roman" pitchFamily="18" charset="0"/>
              </a:rPr>
              <a:t>Luistert met de ogen dicht naar het verhaal. </a:t>
            </a:r>
          </a:p>
          <a:p>
            <a:pPr marL="0" marR="0" lvl="0" indent="0" algn="l" defTabSz="914400" rtl="0" eaLnBrk="0" fontAlgn="base" latinLnBrk="0" hangingPunct="0">
              <a:lnSpc>
                <a:spcPct val="100000"/>
              </a:lnSpc>
              <a:spcBef>
                <a:spcPct val="0"/>
              </a:spcBef>
              <a:spcAft>
                <a:spcPct val="0"/>
              </a:spcAft>
              <a:buClrTx/>
              <a:buSzTx/>
              <a:buFontTx/>
              <a:buNone/>
              <a:tabLst>
                <a:tab pos="450850" algn="l"/>
              </a:tabLst>
            </a:pPr>
            <a:r>
              <a:rPr kumimoji="0" lang="nl-NL" sz="1600" b="0" i="0" u="none" strike="noStrike" cap="none" normalizeH="0" baseline="0" dirty="0" smtClean="0">
                <a:ln>
                  <a:noFill/>
                </a:ln>
                <a:solidFill>
                  <a:srgbClr val="0000FF"/>
                </a:solidFill>
                <a:effectLst/>
                <a:latin typeface="Arial" pitchFamily="34" charset="0"/>
                <a:ea typeface="MS Mincho" pitchFamily="49" charset="-128"/>
                <a:cs typeface="Times New Roman" pitchFamily="18" charset="0"/>
              </a:rPr>
              <a:t>Let niet op de inhoud maar op de volgende kleine veranderingen in tonaliteit:</a:t>
            </a:r>
            <a:endParaRPr kumimoji="0" lang="nl-NL" sz="900" b="0" i="0" u="none" strike="noStrike" cap="none" normalizeH="0" baseline="0" dirty="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0850" algn="l"/>
              </a:tabLst>
            </a:pPr>
            <a:r>
              <a:rPr kumimoji="0" lang="nl-NL" sz="1600" b="0" i="0" u="none" strike="noStrike" cap="none" normalizeH="0" baseline="0" dirty="0" smtClean="0">
                <a:ln>
                  <a:noFill/>
                </a:ln>
                <a:solidFill>
                  <a:srgbClr val="0000FF"/>
                </a:solidFill>
                <a:effectLst/>
                <a:latin typeface="Arial" pitchFamily="34" charset="0"/>
                <a:ea typeface="MS Mincho" pitchFamily="49" charset="-128"/>
                <a:cs typeface="Times New Roman" pitchFamily="18" charset="0"/>
              </a:rPr>
              <a:t>Geef met  - - ,  - ,  </a:t>
            </a:r>
            <a:r>
              <a:rPr kumimoji="0" lang="nl-NL" sz="1600" b="0" i="0" u="sng" strike="noStrike" cap="none" normalizeH="0" baseline="0" dirty="0" smtClean="0">
                <a:ln>
                  <a:noFill/>
                </a:ln>
                <a:solidFill>
                  <a:srgbClr val="0000FF"/>
                </a:solidFill>
                <a:effectLst/>
                <a:latin typeface="Arial" pitchFamily="34" charset="0"/>
                <a:ea typeface="MS Mincho" pitchFamily="49" charset="-128"/>
                <a:cs typeface="Times New Roman" pitchFamily="18" charset="0"/>
              </a:rPr>
              <a:t>+</a:t>
            </a:r>
            <a:r>
              <a:rPr kumimoji="0" lang="nl-NL" sz="1600" b="0" i="0" u="none" strike="noStrike" cap="none" normalizeH="0" baseline="0" dirty="0" smtClean="0">
                <a:ln>
                  <a:noFill/>
                </a:ln>
                <a:solidFill>
                  <a:srgbClr val="0000FF"/>
                </a:solidFill>
                <a:effectLst/>
                <a:latin typeface="Arial" pitchFamily="34" charset="0"/>
                <a:ea typeface="MS Mincho" pitchFamily="49" charset="-128"/>
                <a:cs typeface="Times New Roman" pitchFamily="18" charset="0"/>
              </a:rPr>
              <a:t>,  +  en  ++  welke veranderingen je hoort in het begin het midden en het einde van het verhaal.</a:t>
            </a:r>
            <a:endParaRPr kumimoji="0" lang="nl-NL" sz="2800" b="0" i="0" u="none" strike="noStrike" cap="none" normalizeH="0" baseline="0" dirty="0" smtClean="0">
              <a:ln>
                <a:noFill/>
              </a:ln>
              <a:solidFill>
                <a:srgbClr val="0000FF"/>
              </a:solidFill>
              <a:effectLst/>
              <a:latin typeface="Arial" pitchFamily="34" charset="0"/>
              <a:cs typeface="Arial" pitchFamily="34" charset="0"/>
            </a:endParaRPr>
          </a:p>
        </p:txBody>
      </p:sp>
      <p:sp>
        <p:nvSpPr>
          <p:cNvPr id="4" name="Rechthoek 3"/>
          <p:cNvSpPr/>
          <p:nvPr/>
        </p:nvSpPr>
        <p:spPr>
          <a:xfrm>
            <a:off x="251520" y="404664"/>
            <a:ext cx="6336704" cy="584775"/>
          </a:xfrm>
          <a:prstGeom prst="rect">
            <a:avLst/>
          </a:prstGeom>
        </p:spPr>
        <p:txBody>
          <a:bodyPr wrap="square">
            <a:spAutoFit/>
          </a:bodyPr>
          <a:lstStyle/>
          <a:p>
            <a:pPr lvl="0" fontAlgn="base">
              <a:spcBef>
                <a:spcPct val="0"/>
              </a:spcBef>
              <a:spcAft>
                <a:spcPct val="0"/>
              </a:spcAft>
              <a:tabLst>
                <a:tab pos="450850" algn="l"/>
              </a:tabLst>
            </a:pPr>
            <a:r>
              <a:rPr lang="nl-NL" sz="3200" b="1" dirty="0" smtClean="0">
                <a:solidFill>
                  <a:srgbClr val="0000FF"/>
                </a:solidFill>
                <a:latin typeface="Arial" pitchFamily="34" charset="0"/>
                <a:ea typeface="MS Mincho" pitchFamily="49" charset="-128"/>
                <a:cs typeface="Times New Roman" pitchFamily="18" charset="0"/>
              </a:rPr>
              <a:t>O</a:t>
            </a:r>
            <a:r>
              <a:rPr lang="nl-NL" sz="3200" b="1" dirty="0" smtClean="0" bmk="">
                <a:solidFill>
                  <a:srgbClr val="0000FF"/>
                </a:solidFill>
                <a:latin typeface="Arial" pitchFamily="34" charset="0"/>
                <a:ea typeface="MS Mincho" pitchFamily="49" charset="-128"/>
                <a:cs typeface="Times New Roman" pitchFamily="18" charset="0"/>
              </a:rPr>
              <a:t>efening Tonaliteit waarnemen.</a:t>
            </a:r>
            <a:endParaRPr lang="nl-NL" sz="1100" dirty="0" smtClean="0">
              <a:solidFill>
                <a:srgbClr val="0000FF"/>
              </a:solidFill>
              <a:latin typeface="Arial" pitchFamily="34" charset="0"/>
              <a:cs typeface="Arial" pitchFamily="34" charset="0"/>
            </a:endParaRPr>
          </a:p>
        </p:txBody>
      </p:sp>
      <p:graphicFrame>
        <p:nvGraphicFramePr>
          <p:cNvPr id="5" name="Tabel 4"/>
          <p:cNvGraphicFramePr>
            <a:graphicFrameLocks noGrp="1"/>
          </p:cNvGraphicFramePr>
          <p:nvPr/>
        </p:nvGraphicFramePr>
        <p:xfrm>
          <a:off x="539552" y="2996952"/>
          <a:ext cx="7032103" cy="315468"/>
        </p:xfrm>
        <a:graphic>
          <a:graphicData uri="http://schemas.openxmlformats.org/drawingml/2006/table">
            <a:tbl>
              <a:tblPr/>
              <a:tblGrid>
                <a:gridCol w="4824537"/>
                <a:gridCol w="792088"/>
                <a:gridCol w="864096"/>
                <a:gridCol w="551382"/>
              </a:tblGrid>
              <a:tr h="193506">
                <a:tc>
                  <a:txBody>
                    <a:bodyPr/>
                    <a:lstStyle/>
                    <a:p>
                      <a:pPr marL="342900" lvl="0" indent="-342900">
                        <a:lnSpc>
                          <a:spcPct val="115000"/>
                        </a:lnSpc>
                        <a:spcBef>
                          <a:spcPts val="300"/>
                        </a:spcBef>
                        <a:spcAft>
                          <a:spcPts val="300"/>
                        </a:spcAft>
                        <a:tabLst>
                          <a:tab pos="450215" algn="l"/>
                        </a:tabLst>
                      </a:pPr>
                      <a:r>
                        <a:rPr lang="nl-NL" sz="1800" dirty="0">
                          <a:solidFill>
                            <a:srgbClr val="0000FF"/>
                          </a:solidFill>
                          <a:latin typeface="Times New Roman"/>
                          <a:ea typeface="MS Mincho"/>
                          <a:cs typeface="Times New Roman"/>
                        </a:rPr>
                        <a:t>Ritme (regelmatig/onregelmatig)</a:t>
                      </a:r>
                      <a:endParaRPr lang="nl-NL" sz="1800" dirty="0">
                        <a:solidFill>
                          <a:srgbClr val="0000FF"/>
                        </a:solidFill>
                        <a:latin typeface="Times New Roman"/>
                        <a:ea typeface="Times New Roman"/>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dirty="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Tabel 5"/>
          <p:cNvGraphicFramePr>
            <a:graphicFrameLocks noGrp="1"/>
          </p:cNvGraphicFramePr>
          <p:nvPr/>
        </p:nvGraphicFramePr>
        <p:xfrm>
          <a:off x="539552" y="3284984"/>
          <a:ext cx="7032103" cy="967532"/>
        </p:xfrm>
        <a:graphic>
          <a:graphicData uri="http://schemas.openxmlformats.org/drawingml/2006/table">
            <a:tbl>
              <a:tblPr/>
              <a:tblGrid>
                <a:gridCol w="4824537"/>
                <a:gridCol w="792088"/>
                <a:gridCol w="864096"/>
                <a:gridCol w="551382"/>
              </a:tblGrid>
              <a:tr h="967532">
                <a:tc>
                  <a:txBody>
                    <a:bodyPr/>
                    <a:lstStyle/>
                    <a:p>
                      <a:pPr marL="342900" lvl="0" indent="-342900">
                        <a:lnSpc>
                          <a:spcPct val="115000"/>
                        </a:lnSpc>
                        <a:spcBef>
                          <a:spcPts val="300"/>
                        </a:spcBef>
                        <a:spcAft>
                          <a:spcPts val="300"/>
                        </a:spcAft>
                        <a:tabLst>
                          <a:tab pos="450215" algn="l"/>
                        </a:tabLst>
                      </a:pPr>
                      <a:r>
                        <a:rPr lang="nl-NL" sz="1800" dirty="0">
                          <a:solidFill>
                            <a:srgbClr val="0000FF"/>
                          </a:solidFill>
                          <a:latin typeface="Times New Roman"/>
                          <a:ea typeface="MS Mincho"/>
                          <a:cs typeface="Times New Roman"/>
                        </a:rPr>
                        <a:t>Stembuigingen en klemtoon op bepaalde woorden of lettergrepen, (die als vragend of stellend geïnterpreteerd kunnen worden)</a:t>
                      </a:r>
                      <a:endParaRPr lang="nl-NL" sz="1800" dirty="0">
                        <a:solidFill>
                          <a:srgbClr val="0000FF"/>
                        </a:solidFill>
                        <a:latin typeface="Times New Roman"/>
                        <a:ea typeface="Times New Roman"/>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dirty="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Tabel 6"/>
          <p:cNvGraphicFramePr>
            <a:graphicFrameLocks noGrp="1"/>
          </p:cNvGraphicFramePr>
          <p:nvPr/>
        </p:nvGraphicFramePr>
        <p:xfrm>
          <a:off x="539552" y="4293096"/>
          <a:ext cx="7032103" cy="315468"/>
        </p:xfrm>
        <a:graphic>
          <a:graphicData uri="http://schemas.openxmlformats.org/drawingml/2006/table">
            <a:tbl>
              <a:tblPr/>
              <a:tblGrid>
                <a:gridCol w="4824537"/>
                <a:gridCol w="792088"/>
                <a:gridCol w="864096"/>
                <a:gridCol w="551382"/>
              </a:tblGrid>
              <a:tr h="193506">
                <a:tc>
                  <a:txBody>
                    <a:bodyPr/>
                    <a:lstStyle/>
                    <a:p>
                      <a:pPr marL="342900" lvl="0" indent="-342900">
                        <a:lnSpc>
                          <a:spcPct val="115000"/>
                        </a:lnSpc>
                        <a:spcBef>
                          <a:spcPts val="300"/>
                        </a:spcBef>
                        <a:spcAft>
                          <a:spcPts val="300"/>
                        </a:spcAft>
                        <a:tabLst>
                          <a:tab pos="450215" algn="l"/>
                        </a:tabLst>
                      </a:pPr>
                      <a:r>
                        <a:rPr lang="nl-NL" sz="1800" dirty="0">
                          <a:solidFill>
                            <a:srgbClr val="0000FF"/>
                          </a:solidFill>
                          <a:latin typeface="Times New Roman"/>
                          <a:ea typeface="MS Mincho"/>
                          <a:cs typeface="Times New Roman"/>
                        </a:rPr>
                        <a:t>Tempo (snel/langzaam)</a:t>
                      </a:r>
                      <a:endParaRPr lang="nl-NL" sz="1800" dirty="0">
                        <a:solidFill>
                          <a:srgbClr val="0000FF"/>
                        </a:solidFill>
                        <a:latin typeface="Times New Roman"/>
                        <a:ea typeface="Times New Roman"/>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dirty="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el 7"/>
          <p:cNvGraphicFramePr>
            <a:graphicFrameLocks noGrp="1"/>
          </p:cNvGraphicFramePr>
          <p:nvPr/>
        </p:nvGraphicFramePr>
        <p:xfrm>
          <a:off x="564233" y="4581128"/>
          <a:ext cx="7032103" cy="315468"/>
        </p:xfrm>
        <a:graphic>
          <a:graphicData uri="http://schemas.openxmlformats.org/drawingml/2006/table">
            <a:tbl>
              <a:tblPr/>
              <a:tblGrid>
                <a:gridCol w="4824537"/>
                <a:gridCol w="792088"/>
                <a:gridCol w="864096"/>
                <a:gridCol w="551382"/>
              </a:tblGrid>
              <a:tr h="193506">
                <a:tc>
                  <a:txBody>
                    <a:bodyPr/>
                    <a:lstStyle/>
                    <a:p>
                      <a:pPr marL="342900" lvl="0" indent="-342900">
                        <a:lnSpc>
                          <a:spcPct val="115000"/>
                        </a:lnSpc>
                        <a:spcBef>
                          <a:spcPts val="300"/>
                        </a:spcBef>
                        <a:spcAft>
                          <a:spcPts val="300"/>
                        </a:spcAft>
                        <a:tabLst>
                          <a:tab pos="450215" algn="l"/>
                        </a:tabLst>
                      </a:pPr>
                      <a:r>
                        <a:rPr lang="nl-NL" sz="1800" dirty="0">
                          <a:solidFill>
                            <a:srgbClr val="0000FF"/>
                          </a:solidFill>
                          <a:latin typeface="Times New Roman"/>
                          <a:ea typeface="MS Mincho"/>
                          <a:cs typeface="Times New Roman"/>
                        </a:rPr>
                        <a:t>Pauzes tussen woorden en/of zinnen.</a:t>
                      </a:r>
                      <a:endParaRPr lang="nl-NL" sz="1800" dirty="0">
                        <a:solidFill>
                          <a:srgbClr val="0000FF"/>
                        </a:solidFill>
                        <a:latin typeface="Times New Roman"/>
                        <a:ea typeface="Times New Roman"/>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dirty="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Tabel 8"/>
          <p:cNvGraphicFramePr>
            <a:graphicFrameLocks noGrp="1"/>
          </p:cNvGraphicFramePr>
          <p:nvPr/>
        </p:nvGraphicFramePr>
        <p:xfrm>
          <a:off x="564233" y="4941168"/>
          <a:ext cx="7032103" cy="315468"/>
        </p:xfrm>
        <a:graphic>
          <a:graphicData uri="http://schemas.openxmlformats.org/drawingml/2006/table">
            <a:tbl>
              <a:tblPr/>
              <a:tblGrid>
                <a:gridCol w="4824537"/>
                <a:gridCol w="792088"/>
                <a:gridCol w="864096"/>
                <a:gridCol w="551382"/>
              </a:tblGrid>
              <a:tr h="193506">
                <a:tc>
                  <a:txBody>
                    <a:bodyPr/>
                    <a:lstStyle/>
                    <a:p>
                      <a:pPr marL="342900" lvl="0" indent="-342900">
                        <a:lnSpc>
                          <a:spcPct val="115000"/>
                        </a:lnSpc>
                        <a:spcBef>
                          <a:spcPts val="300"/>
                        </a:spcBef>
                        <a:spcAft>
                          <a:spcPts val="300"/>
                        </a:spcAft>
                        <a:tabLst>
                          <a:tab pos="450215" algn="l"/>
                        </a:tabLst>
                      </a:pPr>
                      <a:r>
                        <a:rPr lang="nl-NL" sz="1800" dirty="0">
                          <a:solidFill>
                            <a:srgbClr val="0000FF"/>
                          </a:solidFill>
                          <a:latin typeface="Times New Roman"/>
                          <a:ea typeface="MS Mincho"/>
                          <a:cs typeface="Times New Roman"/>
                        </a:rPr>
                        <a:t>Toonhoogte.</a:t>
                      </a:r>
                      <a:endParaRPr lang="nl-NL" sz="1800" dirty="0">
                        <a:solidFill>
                          <a:srgbClr val="0000FF"/>
                        </a:solidFill>
                        <a:latin typeface="Times New Roman"/>
                        <a:ea typeface="Times New Roman"/>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dirty="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0" name="Tabel 9"/>
          <p:cNvGraphicFramePr>
            <a:graphicFrameLocks noGrp="1"/>
          </p:cNvGraphicFramePr>
          <p:nvPr/>
        </p:nvGraphicFramePr>
        <p:xfrm>
          <a:off x="564233" y="5246336"/>
          <a:ext cx="7032103" cy="630936"/>
        </p:xfrm>
        <a:graphic>
          <a:graphicData uri="http://schemas.openxmlformats.org/drawingml/2006/table">
            <a:tbl>
              <a:tblPr/>
              <a:tblGrid>
                <a:gridCol w="4824537"/>
                <a:gridCol w="792088"/>
                <a:gridCol w="864096"/>
                <a:gridCol w="551382"/>
              </a:tblGrid>
              <a:tr h="580519">
                <a:tc>
                  <a:txBody>
                    <a:bodyPr/>
                    <a:lstStyle/>
                    <a:p>
                      <a:pPr marL="342900" lvl="0" indent="-342900">
                        <a:lnSpc>
                          <a:spcPct val="115000"/>
                        </a:lnSpc>
                        <a:spcBef>
                          <a:spcPts val="300"/>
                        </a:spcBef>
                        <a:spcAft>
                          <a:spcPts val="300"/>
                        </a:spcAft>
                        <a:tabLst>
                          <a:tab pos="450215" algn="l"/>
                        </a:tabLst>
                      </a:pPr>
                      <a:r>
                        <a:rPr lang="nl-NL" sz="1800" dirty="0">
                          <a:solidFill>
                            <a:srgbClr val="0000FF"/>
                          </a:solidFill>
                          <a:latin typeface="Times New Roman"/>
                          <a:ea typeface="MS Mincho"/>
                          <a:cs typeface="Times New Roman"/>
                        </a:rPr>
                        <a:t>Timbre (de aard van de toon, bijvoorbeeld met veel of weinig boventonen)</a:t>
                      </a:r>
                      <a:endParaRPr lang="nl-NL" sz="1800" dirty="0">
                        <a:solidFill>
                          <a:srgbClr val="0000FF"/>
                        </a:solidFill>
                        <a:latin typeface="Times New Roman"/>
                        <a:ea typeface="Times New Roman"/>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dirty="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dirty="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nSpc>
                          <a:spcPct val="115000"/>
                        </a:lnSpc>
                        <a:spcBef>
                          <a:spcPts val="300"/>
                        </a:spcBef>
                        <a:spcAft>
                          <a:spcPts val="300"/>
                        </a:spcAft>
                        <a:tabLst>
                          <a:tab pos="450215" algn="l"/>
                        </a:tabLst>
                      </a:pPr>
                      <a:endParaRPr lang="nl-NL" sz="1800" dirty="0">
                        <a:solidFill>
                          <a:srgbClr val="0000FF"/>
                        </a:solidFill>
                        <a:latin typeface="Times New Roman"/>
                        <a:ea typeface="MS Mincho"/>
                        <a:cs typeface="Times New Roman"/>
                      </a:endParaRPr>
                    </a:p>
                  </a:txBody>
                  <a:tcPr marL="42676" marR="42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5">
                                            <p:txEl>
                                              <p:pRg st="0" end="0"/>
                                            </p:txEl>
                                          </p:spTgt>
                                        </p:tgtEl>
                                        <p:attrNameLst>
                                          <p:attrName>style.visibility</p:attrName>
                                        </p:attrNameLst>
                                      </p:cBhvr>
                                      <p:to>
                                        <p:strVal val="visible"/>
                                      </p:to>
                                    </p:set>
                                    <p:anim calcmode="lin" valueType="num">
                                      <p:cBhvr additive="base">
                                        <p:cTn id="7" dur="500" fill="hold"/>
                                        <p:tgtEl>
                                          <p:spTgt spid="10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5">
                                            <p:txEl>
                                              <p:pRg st="1" end="1"/>
                                            </p:txEl>
                                          </p:spTgt>
                                        </p:tgtEl>
                                        <p:attrNameLst>
                                          <p:attrName>style.visibility</p:attrName>
                                        </p:attrNameLst>
                                      </p:cBhvr>
                                      <p:to>
                                        <p:strVal val="visible"/>
                                      </p:to>
                                    </p:set>
                                    <p:anim calcmode="lin" valueType="num">
                                      <p:cBhvr additive="base">
                                        <p:cTn id="13" dur="500" fill="hold"/>
                                        <p:tgtEl>
                                          <p:spTgt spid="102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5">
                                            <p:txEl>
                                              <p:pRg st="2" end="2"/>
                                            </p:txEl>
                                          </p:spTgt>
                                        </p:tgtEl>
                                        <p:attrNameLst>
                                          <p:attrName>style.visibility</p:attrName>
                                        </p:attrNameLst>
                                      </p:cBhvr>
                                      <p:to>
                                        <p:strVal val="visible"/>
                                      </p:to>
                                    </p:set>
                                    <p:anim calcmode="lin" valueType="num">
                                      <p:cBhvr additive="base">
                                        <p:cTn id="19" dur="500" fill="hold"/>
                                        <p:tgtEl>
                                          <p:spTgt spid="102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0-#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0-#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0-#ppt_w/2"/>
                                          </p:val>
                                        </p:tav>
                                        <p:tav tm="100000">
                                          <p:val>
                                            <p:strVal val="#ppt_x"/>
                                          </p:val>
                                        </p:tav>
                                      </p:tavLst>
                                    </p:anim>
                                    <p:anim calcmode="lin" valueType="num">
                                      <p:cBhvr additive="base">
                                        <p:cTn id="6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800" b="1" dirty="0" smtClean="0">
                <a:solidFill>
                  <a:srgbClr val="0000FF"/>
                </a:solidFill>
              </a:rPr>
              <a:t>Hoe neemt het oog waar?</a:t>
            </a:r>
            <a:endParaRPr lang="nl-NL" sz="4800" b="1" dirty="0">
              <a:solidFill>
                <a:srgbClr val="0000FF"/>
              </a:solidFill>
            </a:endParaRPr>
          </a:p>
        </p:txBody>
      </p:sp>
      <p:pic>
        <p:nvPicPr>
          <p:cNvPr id="4" name="Picture 2" descr="http://image3.slideserve.com/6335196/slide4-n.jpg"/>
          <p:cNvPicPr>
            <a:picLocks noChangeAspect="1" noChangeArrowheads="1"/>
          </p:cNvPicPr>
          <p:nvPr/>
        </p:nvPicPr>
        <p:blipFill>
          <a:blip r:embed="rId2" cstate="print">
            <a:lum bright="-20000" contrast="30000"/>
          </a:blip>
          <a:srcRect l="24150" t="22400" r="60100" b="41201"/>
          <a:stretch>
            <a:fillRect/>
          </a:stretch>
        </p:blipFill>
        <p:spPr bwMode="auto">
          <a:xfrm>
            <a:off x="323528" y="1844824"/>
            <a:ext cx="2592289" cy="4493302"/>
          </a:xfrm>
          <a:prstGeom prst="rect">
            <a:avLst/>
          </a:prstGeom>
          <a:noFill/>
        </p:spPr>
      </p:pic>
      <p:pic>
        <p:nvPicPr>
          <p:cNvPr id="52226" name="Picture 2"/>
          <p:cNvPicPr>
            <a:picLocks noChangeAspect="1" noChangeArrowheads="1"/>
          </p:cNvPicPr>
          <p:nvPr/>
        </p:nvPicPr>
        <p:blipFill>
          <a:blip r:embed="rId3" cstate="print"/>
          <a:srcRect/>
          <a:stretch>
            <a:fillRect/>
          </a:stretch>
        </p:blipFill>
        <p:spPr bwMode="auto">
          <a:xfrm>
            <a:off x="251520" y="1844824"/>
            <a:ext cx="7877175" cy="4848225"/>
          </a:xfrm>
          <a:prstGeom prst="rect">
            <a:avLst/>
          </a:prstGeom>
          <a:noFill/>
          <a:ln w="9525">
            <a:noFill/>
            <a:miter lim="800000"/>
            <a:headEnd/>
            <a:tailEnd/>
          </a:ln>
        </p:spPr>
      </p:pic>
      <p:sp>
        <p:nvSpPr>
          <p:cNvPr id="7" name="Rechthoek 6"/>
          <p:cNvSpPr/>
          <p:nvPr/>
        </p:nvSpPr>
        <p:spPr>
          <a:xfrm>
            <a:off x="5148064" y="1916832"/>
            <a:ext cx="2952328" cy="1944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2" descr="http://image3.slideserve.com/6335196/slide4-n.jpg"/>
          <p:cNvPicPr>
            <a:picLocks noChangeAspect="1" noChangeArrowheads="1"/>
          </p:cNvPicPr>
          <p:nvPr/>
        </p:nvPicPr>
        <p:blipFill>
          <a:blip r:embed="rId2" cstate="print">
            <a:lum bright="-20000" contrast="30000"/>
          </a:blip>
          <a:srcRect l="51449" t="21532" r="29651" b="64095"/>
          <a:stretch>
            <a:fillRect/>
          </a:stretch>
        </p:blipFill>
        <p:spPr bwMode="auto">
          <a:xfrm>
            <a:off x="5004048" y="1844824"/>
            <a:ext cx="3960440" cy="20162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2226"/>
                                        </p:tgtEl>
                                        <p:attrNameLst>
                                          <p:attrName>style.visibility</p:attrName>
                                        </p:attrNameLst>
                                      </p:cBhvr>
                                      <p:to>
                                        <p:strVal val="visible"/>
                                      </p:to>
                                    </p:set>
                                    <p:anim calcmode="lin" valueType="num">
                                      <p:cBhvr additive="base">
                                        <p:cTn id="13" dur="500" fill="hold"/>
                                        <p:tgtEl>
                                          <p:spTgt spid="52226"/>
                                        </p:tgtEl>
                                        <p:attrNameLst>
                                          <p:attrName>ppt_x</p:attrName>
                                        </p:attrNameLst>
                                      </p:cBhvr>
                                      <p:tavLst>
                                        <p:tav tm="0">
                                          <p:val>
                                            <p:strVal val="0-#ppt_w/2"/>
                                          </p:val>
                                        </p:tav>
                                        <p:tav tm="100000">
                                          <p:val>
                                            <p:strVal val="#ppt_x"/>
                                          </p:val>
                                        </p:tav>
                                      </p:tavLst>
                                    </p:anim>
                                    <p:anim calcmode="lin" valueType="num">
                                      <p:cBhvr additive="base">
                                        <p:cTn id="14" dur="500" fill="hold"/>
                                        <p:tgtEl>
                                          <p:spTgt spid="5222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50106"/>
          </a:xfrm>
        </p:spPr>
        <p:txBody>
          <a:bodyPr>
            <a:normAutofit/>
          </a:bodyPr>
          <a:lstStyle/>
          <a:p>
            <a:r>
              <a:rPr lang="nl-NL" sz="4800" b="1" dirty="0" smtClean="0">
                <a:solidFill>
                  <a:srgbClr val="0000FF"/>
                </a:solidFill>
              </a:rPr>
              <a:t>Hoe neemt het oog waar?</a:t>
            </a:r>
            <a:endParaRPr lang="nl-NL" sz="4800" b="1" dirty="0">
              <a:solidFill>
                <a:srgbClr val="0000FF"/>
              </a:solidFill>
            </a:endParaRPr>
          </a:p>
        </p:txBody>
      </p:sp>
      <p:sp>
        <p:nvSpPr>
          <p:cNvPr id="3" name="Tijdelijke aanduiding voor inhoud 2"/>
          <p:cNvSpPr>
            <a:spLocks noGrp="1"/>
          </p:cNvSpPr>
          <p:nvPr>
            <p:ph idx="1"/>
          </p:nvPr>
        </p:nvSpPr>
        <p:spPr>
          <a:xfrm>
            <a:off x="0" y="1556792"/>
            <a:ext cx="2170584" cy="748680"/>
          </a:xfrm>
        </p:spPr>
        <p:txBody>
          <a:bodyPr/>
          <a:lstStyle/>
          <a:p>
            <a:pPr>
              <a:buNone/>
            </a:pPr>
            <a:r>
              <a:rPr lang="nl-NL" b="1" dirty="0" smtClean="0">
                <a:solidFill>
                  <a:srgbClr val="0000FF"/>
                </a:solidFill>
              </a:rPr>
              <a:t>Licht/kleur</a:t>
            </a:r>
            <a:endParaRPr lang="nl-NL" b="1" dirty="0">
              <a:solidFill>
                <a:srgbClr val="0000FF"/>
              </a:solidFill>
            </a:endParaRPr>
          </a:p>
        </p:txBody>
      </p:sp>
      <p:pic>
        <p:nvPicPr>
          <p:cNvPr id="4" name="Afbeelding 3" descr="netvlies_blinde_vlek.jpg"/>
          <p:cNvPicPr>
            <a:picLocks noChangeAspect="1"/>
          </p:cNvPicPr>
          <p:nvPr/>
        </p:nvPicPr>
        <p:blipFill>
          <a:blip r:embed="rId2" cstate="print"/>
          <a:srcRect/>
          <a:stretch>
            <a:fillRect/>
          </a:stretch>
        </p:blipFill>
        <p:spPr bwMode="auto">
          <a:xfrm>
            <a:off x="1763688" y="2348880"/>
            <a:ext cx="4896544" cy="3747739"/>
          </a:xfrm>
          <a:prstGeom prst="rect">
            <a:avLst/>
          </a:prstGeom>
          <a:noFill/>
          <a:ln w="9525">
            <a:noFill/>
            <a:miter lim="800000"/>
            <a:headEnd/>
            <a:tailEnd/>
          </a:ln>
        </p:spPr>
      </p:pic>
      <p:cxnSp>
        <p:nvCxnSpPr>
          <p:cNvPr id="5" name="Rechte verbindingslijn met pijl 4"/>
          <p:cNvCxnSpPr/>
          <p:nvPr/>
        </p:nvCxnSpPr>
        <p:spPr>
          <a:xfrm>
            <a:off x="539552" y="3717032"/>
            <a:ext cx="5616624" cy="6480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cstate="print"/>
          <a:srcRect/>
          <a:stretch>
            <a:fillRect/>
          </a:stretch>
        </p:blipFill>
        <p:spPr bwMode="auto">
          <a:xfrm>
            <a:off x="107504" y="3645024"/>
            <a:ext cx="590644" cy="1250237"/>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6141596" y="3140968"/>
            <a:ext cx="590644" cy="1250237"/>
          </a:xfrm>
          <a:prstGeom prst="rect">
            <a:avLst/>
          </a:prstGeom>
          <a:noFill/>
          <a:ln w="9525">
            <a:noFill/>
            <a:miter lim="800000"/>
            <a:headEnd/>
            <a:tailEnd/>
          </a:ln>
        </p:spPr>
      </p:pic>
      <p:sp>
        <p:nvSpPr>
          <p:cNvPr id="10" name="Tijdelijke aanduiding voor inhoud 2"/>
          <p:cNvSpPr txBox="1">
            <a:spLocks/>
          </p:cNvSpPr>
          <p:nvPr/>
        </p:nvSpPr>
        <p:spPr>
          <a:xfrm>
            <a:off x="2195736" y="1340768"/>
            <a:ext cx="3240360" cy="936104"/>
          </a:xfrm>
          <a:prstGeom prst="rect">
            <a:avLst/>
          </a:prstGeom>
        </p:spPr>
        <p:txBody>
          <a:bodyPr vert="horz" lIns="91440" tIns="45720" rIns="91440" bIns="45720" rtlCol="0">
            <a:normAutofit fontScale="70000" lnSpcReduction="20000"/>
          </a:bodyPr>
          <a:lstStyle/>
          <a:p>
            <a:pPr marR="0" lvl="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3200" b="1" i="0" u="none" strike="noStrike" kern="1200" cap="none" spc="0" normalizeH="0" baseline="0" noProof="0" dirty="0" smtClean="0">
                <a:ln>
                  <a:noFill/>
                </a:ln>
                <a:solidFill>
                  <a:srgbClr val="0000FF"/>
                </a:solidFill>
                <a:effectLst/>
                <a:uLnTx/>
                <a:uFillTx/>
                <a:latin typeface="+mn-lt"/>
                <a:ea typeface="+mn-ea"/>
                <a:cs typeface="+mn-cs"/>
              </a:rPr>
              <a:t>Lens buigt stralen naar</a:t>
            </a:r>
            <a:r>
              <a:rPr kumimoji="0" lang="nl-NL" sz="3200" b="1" i="0" u="none" strike="noStrike" kern="1200" cap="none" spc="0" normalizeH="0" noProof="0" dirty="0" smtClean="0">
                <a:ln>
                  <a:noFill/>
                </a:ln>
                <a:solidFill>
                  <a:srgbClr val="0000FF"/>
                </a:solidFill>
                <a:effectLst/>
                <a:uLnTx/>
                <a:uFillTx/>
                <a:latin typeface="+mn-lt"/>
                <a:ea typeface="+mn-ea"/>
                <a:cs typeface="+mn-cs"/>
              </a:rPr>
              <a:t> elkaar en </a:t>
            </a:r>
            <a:r>
              <a:rPr lang="nl-NL" sz="3200" b="1" dirty="0" smtClean="0">
                <a:solidFill>
                  <a:srgbClr val="0000FF"/>
                </a:solidFill>
              </a:rPr>
              <a:t>vormt een omgekeerd beeld</a:t>
            </a:r>
            <a:endParaRPr kumimoji="0" lang="nl-NL" sz="3200" b="1" i="0" u="none" strike="noStrike" kern="1200" cap="none" spc="0" normalizeH="0" baseline="0" noProof="0" dirty="0">
              <a:ln>
                <a:noFill/>
              </a:ln>
              <a:solidFill>
                <a:srgbClr val="0000FF"/>
              </a:solidFill>
              <a:effectLst/>
              <a:uLnTx/>
              <a:uFillTx/>
              <a:latin typeface="+mn-lt"/>
              <a:ea typeface="+mn-ea"/>
              <a:cs typeface="+mn-cs"/>
            </a:endParaRPr>
          </a:p>
        </p:txBody>
      </p:sp>
      <p:cxnSp>
        <p:nvCxnSpPr>
          <p:cNvPr id="21" name="Rechte verbindingslijn met pijl 20"/>
          <p:cNvCxnSpPr/>
          <p:nvPr/>
        </p:nvCxnSpPr>
        <p:spPr>
          <a:xfrm flipV="1">
            <a:off x="611560" y="3284984"/>
            <a:ext cx="5616624" cy="15841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ijdelijke aanduiding voor inhoud 2"/>
          <p:cNvSpPr txBox="1">
            <a:spLocks/>
          </p:cNvSpPr>
          <p:nvPr/>
        </p:nvSpPr>
        <p:spPr>
          <a:xfrm>
            <a:off x="5724128" y="1484784"/>
            <a:ext cx="1224136" cy="576064"/>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3200" b="1" i="0" u="none" strike="noStrike" kern="1200" cap="none" spc="0" normalizeH="0" baseline="0" noProof="0" dirty="0" smtClean="0">
                <a:ln>
                  <a:noFill/>
                </a:ln>
                <a:solidFill>
                  <a:srgbClr val="0000FF"/>
                </a:solidFill>
                <a:effectLst/>
                <a:uLnTx/>
                <a:uFillTx/>
                <a:latin typeface="+mn-lt"/>
                <a:ea typeface="+mn-ea"/>
                <a:cs typeface="+mn-cs"/>
              </a:rPr>
              <a:t>Beeld</a:t>
            </a:r>
            <a:endParaRPr kumimoji="0" lang="nl-NL" sz="3200" b="1" i="0" u="none" strike="noStrike" kern="1200" cap="none" spc="0" normalizeH="0" baseline="0" noProof="0" dirty="0">
              <a:ln>
                <a:noFill/>
              </a:ln>
              <a:solidFill>
                <a:srgbClr val="0000FF"/>
              </a:solidFill>
              <a:effectLst/>
              <a:uLnTx/>
              <a:uFillTx/>
              <a:latin typeface="+mn-lt"/>
              <a:ea typeface="+mn-ea"/>
              <a:cs typeface="+mn-cs"/>
            </a:endParaRPr>
          </a:p>
        </p:txBody>
      </p:sp>
      <p:sp>
        <p:nvSpPr>
          <p:cNvPr id="28" name="Tijdelijke aanduiding voor inhoud 2"/>
          <p:cNvSpPr txBox="1">
            <a:spLocks/>
          </p:cNvSpPr>
          <p:nvPr/>
        </p:nvSpPr>
        <p:spPr>
          <a:xfrm>
            <a:off x="6732240" y="2348880"/>
            <a:ext cx="1224136" cy="576064"/>
          </a:xfrm>
          <a:prstGeom prst="rect">
            <a:avLst/>
          </a:prstGeom>
        </p:spPr>
        <p:txBody>
          <a:bodyPr vert="horz" lIns="91440" tIns="45720" rIns="91440" bIns="45720" rtlCol="0">
            <a:normAutofit fontScale="55000" lnSpcReduction="20000"/>
          </a:bodyPr>
          <a:lstStyle/>
          <a:p>
            <a:pPr marR="0" lvl="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3200" b="1" i="0" u="none" strike="noStrike" kern="1200" cap="none" spc="0" normalizeH="0" baseline="0" noProof="0" dirty="0" smtClean="0">
                <a:ln>
                  <a:noFill/>
                </a:ln>
                <a:solidFill>
                  <a:srgbClr val="0000FF"/>
                </a:solidFill>
                <a:effectLst/>
                <a:uLnTx/>
                <a:uFillTx/>
                <a:latin typeface="+mn-lt"/>
                <a:ea typeface="+mn-ea"/>
                <a:cs typeface="+mn-cs"/>
              </a:rPr>
              <a:t>Chemische stofjes</a:t>
            </a:r>
            <a:endParaRPr kumimoji="0" lang="nl-NL" sz="3200" b="1" i="0" u="none" strike="noStrike" kern="1200" cap="none" spc="0" normalizeH="0" baseline="0" noProof="0" dirty="0">
              <a:ln>
                <a:noFill/>
              </a:ln>
              <a:solidFill>
                <a:srgbClr val="0000FF"/>
              </a:solidFill>
              <a:effectLst/>
              <a:uLnTx/>
              <a:uFillTx/>
              <a:latin typeface="+mn-lt"/>
              <a:ea typeface="+mn-ea"/>
              <a:cs typeface="+mn-cs"/>
            </a:endParaRPr>
          </a:p>
        </p:txBody>
      </p:sp>
      <p:sp>
        <p:nvSpPr>
          <p:cNvPr id="29" name="Tijdelijke aanduiding voor inhoud 2"/>
          <p:cNvSpPr txBox="1">
            <a:spLocks/>
          </p:cNvSpPr>
          <p:nvPr/>
        </p:nvSpPr>
        <p:spPr>
          <a:xfrm>
            <a:off x="6804248" y="5373216"/>
            <a:ext cx="1224136" cy="576064"/>
          </a:xfrm>
          <a:prstGeom prst="rect">
            <a:avLst/>
          </a:prstGeom>
        </p:spPr>
        <p:txBody>
          <a:bodyPr vert="horz" lIns="91440" tIns="45720" rIns="91440" bIns="45720" rtlCol="0">
            <a:normAutofit fontScale="55000" lnSpcReduction="20000"/>
          </a:bodyPr>
          <a:lstStyle/>
          <a:p>
            <a:pPr marR="0" lvl="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3200" b="1" i="0" u="none" strike="noStrike" kern="1200" cap="none" spc="0" normalizeH="0" baseline="0" noProof="0" dirty="0" smtClean="0">
                <a:ln>
                  <a:noFill/>
                </a:ln>
                <a:solidFill>
                  <a:srgbClr val="0000FF"/>
                </a:solidFill>
                <a:effectLst/>
                <a:uLnTx/>
                <a:uFillTx/>
                <a:latin typeface="+mn-lt"/>
                <a:ea typeface="+mn-ea"/>
                <a:cs typeface="+mn-cs"/>
              </a:rPr>
              <a:t>Elektrisch impulsen</a:t>
            </a:r>
            <a:endParaRPr kumimoji="0" lang="nl-NL" sz="3200" b="1" i="0" u="none" strike="noStrike" kern="1200" cap="none" spc="0" normalizeH="0" baseline="0" noProof="0" dirty="0">
              <a:ln>
                <a:noFill/>
              </a:ln>
              <a:solidFill>
                <a:srgbClr val="0000FF"/>
              </a:solidFill>
              <a:effectLst/>
              <a:uLnTx/>
              <a:uFillTx/>
              <a:latin typeface="+mn-lt"/>
              <a:ea typeface="+mn-ea"/>
              <a:cs typeface="+mn-cs"/>
            </a:endParaRPr>
          </a:p>
        </p:txBody>
      </p:sp>
      <p:cxnSp>
        <p:nvCxnSpPr>
          <p:cNvPr id="32" name="Rechte verbindingslijn met pijl 31"/>
          <p:cNvCxnSpPr/>
          <p:nvPr/>
        </p:nvCxnSpPr>
        <p:spPr>
          <a:xfrm>
            <a:off x="6660232" y="5301208"/>
            <a:ext cx="1872208" cy="21602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ijdelijke aanduiding voor inhoud 2"/>
          <p:cNvSpPr txBox="1">
            <a:spLocks/>
          </p:cNvSpPr>
          <p:nvPr/>
        </p:nvSpPr>
        <p:spPr>
          <a:xfrm>
            <a:off x="7884368" y="6021288"/>
            <a:ext cx="1224136" cy="576064"/>
          </a:xfrm>
          <a:prstGeom prst="rect">
            <a:avLst/>
          </a:prstGeom>
        </p:spPr>
        <p:txBody>
          <a:bodyPr vert="horz" lIns="91440" tIns="45720" rIns="91440" bIns="45720" rtlCol="0">
            <a:normAutofit fontScale="47500" lnSpcReduction="20000"/>
          </a:bodyPr>
          <a:lstStyle/>
          <a:p>
            <a:pPr marR="0" lvl="0" algn="l" defTabSz="914400" rtl="0" eaLnBrk="1" fontAlgn="auto" latinLnBrk="0" hangingPunct="1">
              <a:lnSpc>
                <a:spcPct val="100000"/>
              </a:lnSpc>
              <a:spcBef>
                <a:spcPct val="20000"/>
              </a:spcBef>
              <a:spcAft>
                <a:spcPts val="0"/>
              </a:spcAft>
              <a:buClrTx/>
              <a:buSzTx/>
              <a:buFont typeface="Arial" pitchFamily="34" charset="0"/>
              <a:buNone/>
              <a:tabLst/>
              <a:defRPr/>
            </a:pPr>
            <a:r>
              <a:rPr lang="nl-NL" sz="3200" b="1" dirty="0" smtClean="0">
                <a:solidFill>
                  <a:srgbClr val="0000FF"/>
                </a:solidFill>
              </a:rPr>
              <a:t>Hersenen</a:t>
            </a:r>
          </a:p>
          <a:p>
            <a:pPr marR="0" lvl="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3200" b="1" i="0" u="none" strike="noStrike" kern="1200" cap="none" spc="0" normalizeH="0" baseline="0" noProof="0" dirty="0" smtClean="0">
                <a:ln>
                  <a:noFill/>
                </a:ln>
                <a:solidFill>
                  <a:srgbClr val="0000FF"/>
                </a:solidFill>
                <a:effectLst/>
                <a:uLnTx/>
                <a:uFillTx/>
                <a:latin typeface="+mn-lt"/>
                <a:ea typeface="+mn-ea"/>
                <a:cs typeface="+mn-cs"/>
              </a:rPr>
              <a:t>Intern beeld</a:t>
            </a:r>
            <a:endParaRPr kumimoji="0" lang="nl-NL" sz="3200" b="1" i="0" u="none" strike="noStrike" kern="1200" cap="none" spc="0" normalizeH="0" baseline="0" noProof="0" dirty="0">
              <a:ln>
                <a:noFill/>
              </a:ln>
              <a:solidFill>
                <a:srgbClr val="0000FF"/>
              </a:solidFill>
              <a:effectLst/>
              <a:uLnTx/>
              <a:uFillTx/>
              <a:latin typeface="+mn-lt"/>
              <a:ea typeface="+mn-ea"/>
              <a:cs typeface="+mn-cs"/>
            </a:endParaRPr>
          </a:p>
        </p:txBody>
      </p:sp>
      <p:pic>
        <p:nvPicPr>
          <p:cNvPr id="35" name="Afbeelding 34" descr="netvlies_blinde_vlek.jpg"/>
          <p:cNvPicPr>
            <a:picLocks noChangeAspect="1"/>
          </p:cNvPicPr>
          <p:nvPr/>
        </p:nvPicPr>
        <p:blipFill>
          <a:blip r:embed="rId2" cstate="print"/>
          <a:srcRect l="80711" t="49732" r="11936" b="27212"/>
          <a:stretch>
            <a:fillRect/>
          </a:stretch>
        </p:blipFill>
        <p:spPr bwMode="auto">
          <a:xfrm rot="317577">
            <a:off x="5869035" y="4504081"/>
            <a:ext cx="3024336" cy="72365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additive="base">
                                        <p:cTn id="3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0-#ppt_w/2"/>
                                          </p:val>
                                        </p:tav>
                                        <p:tav tm="100000">
                                          <p:val>
                                            <p:strVal val="#ppt_x"/>
                                          </p:val>
                                        </p:tav>
                                      </p:tavLst>
                                    </p:anim>
                                    <p:anim calcmode="lin" valueType="num">
                                      <p:cBhvr additive="base">
                                        <p:cTn id="5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0-#ppt_w/2"/>
                                          </p:val>
                                        </p:tav>
                                        <p:tav tm="100000">
                                          <p:val>
                                            <p:strVal val="#ppt_x"/>
                                          </p:val>
                                        </p:tav>
                                      </p:tavLst>
                                    </p:anim>
                                    <p:anim calcmode="lin" valueType="num">
                                      <p:cBhvr additive="base">
                                        <p:cTn id="5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0-#ppt_w/2"/>
                                          </p:val>
                                        </p:tav>
                                        <p:tav tm="100000">
                                          <p:val>
                                            <p:strVal val="#ppt_x"/>
                                          </p:val>
                                        </p:tav>
                                      </p:tavLst>
                                    </p:anim>
                                    <p:anim calcmode="lin" valueType="num">
                                      <p:cBhvr additive="base">
                                        <p:cTn id="6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0-#ppt_w/2"/>
                                          </p:val>
                                        </p:tav>
                                        <p:tav tm="100000">
                                          <p:val>
                                            <p:strVal val="#ppt_x"/>
                                          </p:val>
                                        </p:tav>
                                      </p:tavLst>
                                    </p:anim>
                                    <p:anim calcmode="lin" valueType="num">
                                      <p:cBhvr additive="base">
                                        <p:cTn id="7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additive="base">
                                        <p:cTn id="75" dur="500" fill="hold"/>
                                        <p:tgtEl>
                                          <p:spTgt spid="34"/>
                                        </p:tgtEl>
                                        <p:attrNameLst>
                                          <p:attrName>ppt_x</p:attrName>
                                        </p:attrNameLst>
                                      </p:cBhvr>
                                      <p:tavLst>
                                        <p:tav tm="0">
                                          <p:val>
                                            <p:strVal val="0-#ppt_w/2"/>
                                          </p:val>
                                        </p:tav>
                                        <p:tav tm="100000">
                                          <p:val>
                                            <p:strVal val="#ppt_x"/>
                                          </p:val>
                                        </p:tav>
                                      </p:tavLst>
                                    </p:anim>
                                    <p:anim calcmode="lin" valueType="num">
                                      <p:cBhvr additive="base">
                                        <p:cTn id="7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25" grpId="0"/>
      <p:bldP spid="28" grpId="0"/>
      <p:bldP spid="29"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a:xfrm>
            <a:off x="457200" y="274638"/>
            <a:ext cx="8229600" cy="777875"/>
          </a:xfrm>
        </p:spPr>
        <p:txBody>
          <a:bodyPr>
            <a:noAutofit/>
          </a:bodyPr>
          <a:lstStyle/>
          <a:p>
            <a:pPr eaLnBrk="1" hangingPunct="1"/>
            <a:r>
              <a:rPr lang="nl-NL" sz="4800" b="1" dirty="0" smtClean="0">
                <a:solidFill>
                  <a:srgbClr val="0000FF"/>
                </a:solidFill>
              </a:rPr>
              <a:t>Weglaten, door onze zintuigen</a:t>
            </a:r>
          </a:p>
        </p:txBody>
      </p:sp>
      <p:sp>
        <p:nvSpPr>
          <p:cNvPr id="3" name="Tijdelijke aanduiding voor inhoud 2"/>
          <p:cNvSpPr>
            <a:spLocks noGrp="1"/>
          </p:cNvSpPr>
          <p:nvPr>
            <p:ph idx="1"/>
          </p:nvPr>
        </p:nvSpPr>
        <p:spPr>
          <a:xfrm>
            <a:off x="431800" y="1052736"/>
            <a:ext cx="5256213" cy="1727200"/>
          </a:xfrm>
        </p:spPr>
        <p:txBody>
          <a:bodyPr>
            <a:normAutofit lnSpcReduction="10000"/>
          </a:bodyPr>
          <a:lstStyle/>
          <a:p>
            <a:pPr eaLnBrk="1" hangingPunct="1">
              <a:buFont typeface="Arial" charset="0"/>
              <a:buNone/>
              <a:defRPr/>
            </a:pPr>
            <a:r>
              <a:rPr lang="nl-NL" b="1" dirty="0" smtClean="0">
                <a:solidFill>
                  <a:srgbClr val="0000FF"/>
                </a:solidFill>
              </a:rPr>
              <a:t>Blinde vlek van onze ogen</a:t>
            </a:r>
          </a:p>
          <a:p>
            <a:pPr marL="0" indent="0" eaLnBrk="1" hangingPunct="1">
              <a:buFont typeface="Arial" charset="0"/>
              <a:buNone/>
              <a:defRPr/>
            </a:pPr>
            <a:r>
              <a:rPr lang="nl-NL" sz="1800" dirty="0" smtClean="0">
                <a:solidFill>
                  <a:srgbClr val="0000FF"/>
                </a:solidFill>
              </a:rPr>
              <a:t>De blinde vlek is een deel van het netvlies achter in het oog waar de oogzenuw het oog verlaat. Hier zitten geen zintuigcellen. Met andere woorden; op deze plaats is ieder mens blind. Dit verklaart de naam ook</a:t>
            </a:r>
            <a:r>
              <a:rPr lang="nl-NL" sz="1800" dirty="0" smtClean="0"/>
              <a:t>.</a:t>
            </a:r>
          </a:p>
        </p:txBody>
      </p:sp>
      <p:pic>
        <p:nvPicPr>
          <p:cNvPr id="5124" name="Afbeelding 3" descr="netvlies_blinde_vlek.jpg"/>
          <p:cNvPicPr>
            <a:picLocks noChangeAspect="1"/>
          </p:cNvPicPr>
          <p:nvPr/>
        </p:nvPicPr>
        <p:blipFill>
          <a:blip r:embed="rId2" cstate="print"/>
          <a:srcRect/>
          <a:stretch>
            <a:fillRect/>
          </a:stretch>
        </p:blipFill>
        <p:spPr bwMode="auto">
          <a:xfrm>
            <a:off x="5842000" y="2060798"/>
            <a:ext cx="3302000" cy="2527300"/>
          </a:xfrm>
          <a:prstGeom prst="rect">
            <a:avLst/>
          </a:prstGeom>
          <a:noFill/>
          <a:ln w="9525">
            <a:noFill/>
            <a:miter lim="800000"/>
            <a:headEnd/>
            <a:tailEnd/>
          </a:ln>
        </p:spPr>
      </p:pic>
      <p:sp>
        <p:nvSpPr>
          <p:cNvPr id="5125" name="Tekstvak 4"/>
          <p:cNvSpPr txBox="1">
            <a:spLocks noChangeArrowheads="1"/>
          </p:cNvSpPr>
          <p:nvPr/>
        </p:nvSpPr>
        <p:spPr bwMode="auto">
          <a:xfrm>
            <a:off x="900113" y="5540598"/>
            <a:ext cx="7488237" cy="1200150"/>
          </a:xfrm>
          <a:prstGeom prst="rect">
            <a:avLst/>
          </a:prstGeom>
          <a:noFill/>
          <a:ln w="9525">
            <a:noFill/>
            <a:miter lim="800000"/>
            <a:headEnd/>
            <a:tailEnd/>
          </a:ln>
        </p:spPr>
        <p:txBody>
          <a:bodyPr>
            <a:spAutoFit/>
          </a:bodyPr>
          <a:lstStyle/>
          <a:p>
            <a:r>
              <a:rPr lang="nl-NL" sz="7200" b="1" dirty="0"/>
              <a:t>+						    o</a:t>
            </a:r>
            <a:endParaRPr lang="nl-NL" b="1" dirty="0"/>
          </a:p>
        </p:txBody>
      </p:sp>
      <p:cxnSp>
        <p:nvCxnSpPr>
          <p:cNvPr id="9" name="Rechte verbindingslijn met pijl 8"/>
          <p:cNvCxnSpPr/>
          <p:nvPr/>
        </p:nvCxnSpPr>
        <p:spPr>
          <a:xfrm>
            <a:off x="3816350" y="3284761"/>
            <a:ext cx="446405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flipH="1" flipV="1">
            <a:off x="8316913" y="3500661"/>
            <a:ext cx="142875" cy="13684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 name="Tekstvak 12"/>
          <p:cNvSpPr txBox="1"/>
          <p:nvPr/>
        </p:nvSpPr>
        <p:spPr>
          <a:xfrm>
            <a:off x="7380288" y="4869086"/>
            <a:ext cx="1439862" cy="368300"/>
          </a:xfrm>
          <a:prstGeom prst="rect">
            <a:avLst/>
          </a:prstGeom>
          <a:solidFill>
            <a:schemeClr val="tx2">
              <a:lumMod val="60000"/>
              <a:lumOff val="40000"/>
            </a:schemeClr>
          </a:solidFill>
        </p:spPr>
        <p:txBody>
          <a:bodyPr>
            <a:spAutoFit/>
          </a:bodyPr>
          <a:lstStyle/>
          <a:p>
            <a:pPr>
              <a:defRPr/>
            </a:pPr>
            <a:r>
              <a:rPr lang="nl-NL" dirty="0"/>
              <a:t>Blinde vlek</a:t>
            </a:r>
          </a:p>
        </p:txBody>
      </p:sp>
      <p:pic>
        <p:nvPicPr>
          <p:cNvPr id="5129" name="Picture 2"/>
          <p:cNvPicPr>
            <a:picLocks noChangeAspect="1" noChangeArrowheads="1"/>
          </p:cNvPicPr>
          <p:nvPr/>
        </p:nvPicPr>
        <p:blipFill>
          <a:blip r:embed="rId3" cstate="print"/>
          <a:srcRect/>
          <a:stretch>
            <a:fillRect/>
          </a:stretch>
        </p:blipFill>
        <p:spPr bwMode="auto">
          <a:xfrm>
            <a:off x="3335338" y="2924398"/>
            <a:ext cx="407987" cy="863600"/>
          </a:xfrm>
          <a:prstGeom prst="rect">
            <a:avLst/>
          </a:prstGeom>
          <a:noFill/>
          <a:ln w="9525">
            <a:noFill/>
            <a:miter lim="800000"/>
            <a:headEnd/>
            <a:tailEnd/>
          </a:ln>
        </p:spPr>
      </p:pic>
      <p:pic>
        <p:nvPicPr>
          <p:cNvPr id="5130" name="Picture 2"/>
          <p:cNvPicPr>
            <a:picLocks noChangeAspect="1" noChangeArrowheads="1"/>
          </p:cNvPicPr>
          <p:nvPr/>
        </p:nvPicPr>
        <p:blipFill>
          <a:blip r:embed="rId4" cstate="print"/>
          <a:srcRect/>
          <a:stretch>
            <a:fillRect/>
          </a:stretch>
        </p:blipFill>
        <p:spPr bwMode="auto">
          <a:xfrm>
            <a:off x="8412163" y="2636838"/>
            <a:ext cx="407987" cy="863600"/>
          </a:xfrm>
          <a:prstGeom prst="rect">
            <a:avLst/>
          </a:prstGeom>
          <a:noFill/>
          <a:ln w="9525">
            <a:noFill/>
            <a:miter lim="800000"/>
            <a:headEnd/>
            <a:tailEnd/>
          </a:ln>
        </p:spPr>
      </p:pic>
      <p:sp>
        <p:nvSpPr>
          <p:cNvPr id="11" name="Tijdelijke aanduiding voor inhoud 2"/>
          <p:cNvSpPr txBox="1">
            <a:spLocks/>
          </p:cNvSpPr>
          <p:nvPr/>
        </p:nvSpPr>
        <p:spPr bwMode="auto">
          <a:xfrm>
            <a:off x="395536" y="3645024"/>
            <a:ext cx="5256213" cy="19442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nl-NL" sz="1800" b="1" i="0" u="none" strike="noStrike" kern="1200" cap="none" spc="0" normalizeH="0" baseline="0" noProof="0" dirty="0" smtClean="0">
                <a:ln>
                  <a:noFill/>
                </a:ln>
                <a:solidFill>
                  <a:srgbClr val="0000FF"/>
                </a:solidFill>
                <a:effectLst/>
                <a:uLnTx/>
                <a:uFillTx/>
                <a:latin typeface="+mn-lt"/>
                <a:ea typeface="+mn-ea"/>
                <a:cs typeface="+mn-cs"/>
              </a:rPr>
              <a:t>Oefening om je blinde vlek te ontdekken:</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nl-NL" sz="1800" b="1" i="0" u="none" strike="noStrike" kern="1200" cap="none" spc="0" normalizeH="0" baseline="0" noProof="0" dirty="0" smtClean="0">
                <a:ln>
                  <a:noFill/>
                </a:ln>
                <a:solidFill>
                  <a:srgbClr val="0000FF"/>
                </a:solidFill>
                <a:effectLst/>
                <a:uLnTx/>
                <a:uFillTx/>
                <a:latin typeface="+mn-lt"/>
                <a:ea typeface="+mn-ea"/>
                <a:cs typeface="+mn-cs"/>
              </a:rPr>
              <a:t>Sluit je linker oog</a:t>
            </a:r>
          </a:p>
          <a:p>
            <a:pPr marL="0" marR="0" lvl="0" indent="0" algn="l" defTabSz="914400" rtl="0" eaLnBrk="1" fontAlgn="base" latinLnBrk="0" hangingPunct="1">
              <a:lnSpc>
                <a:spcPct val="100000"/>
              </a:lnSpc>
              <a:spcBef>
                <a:spcPts val="0"/>
              </a:spcBef>
              <a:spcAft>
                <a:spcPct val="0"/>
              </a:spcAft>
              <a:buClrTx/>
              <a:buSzTx/>
              <a:buFont typeface="Arial" charset="0"/>
              <a:buNone/>
              <a:tabLst/>
              <a:defRPr/>
            </a:pPr>
            <a:r>
              <a:rPr kumimoji="0" lang="nl-NL" sz="1800" b="1" i="0" u="none" strike="noStrike" kern="1200" cap="none" spc="0" normalizeH="0" baseline="0" noProof="0" dirty="0" smtClean="0">
                <a:ln>
                  <a:noFill/>
                </a:ln>
                <a:solidFill>
                  <a:srgbClr val="0000FF"/>
                </a:solidFill>
                <a:effectLst/>
                <a:uLnTx/>
                <a:uFillTx/>
                <a:latin typeface="+mn-lt"/>
                <a:ea typeface="+mn-ea"/>
                <a:cs typeface="+mn-cs"/>
              </a:rPr>
              <a:t>Focus nu op het </a:t>
            </a:r>
            <a:r>
              <a:rPr kumimoji="0" lang="nl-NL" sz="2800" b="1" i="0" u="none" strike="noStrike" kern="1200" cap="none" spc="0" normalizeH="0" baseline="0" noProof="0" dirty="0" smtClean="0">
                <a:ln>
                  <a:noFill/>
                </a:ln>
                <a:solidFill>
                  <a:srgbClr val="0000FF"/>
                </a:solidFill>
                <a:effectLst/>
                <a:uLnTx/>
                <a:uFillTx/>
                <a:latin typeface="+mn-lt"/>
                <a:ea typeface="+mn-ea"/>
                <a:cs typeface="+mn-cs"/>
              </a:rPr>
              <a:t>+</a:t>
            </a:r>
          </a:p>
          <a:p>
            <a:pPr marL="0" marR="0" lvl="0" indent="0" algn="l" defTabSz="914400" rtl="0" eaLnBrk="1" fontAlgn="base" latinLnBrk="0" hangingPunct="1">
              <a:lnSpc>
                <a:spcPct val="100000"/>
              </a:lnSpc>
              <a:spcBef>
                <a:spcPts val="0"/>
              </a:spcBef>
              <a:spcAft>
                <a:spcPct val="0"/>
              </a:spcAft>
              <a:buClrTx/>
              <a:buSzTx/>
              <a:buFont typeface="Arial" charset="0"/>
              <a:buNone/>
              <a:tabLst/>
              <a:defRPr/>
            </a:pPr>
            <a:r>
              <a:rPr kumimoji="0" lang="nl-NL" sz="1800" b="1" i="0" u="none" strike="noStrike" kern="1200" cap="none" spc="0" normalizeH="0" baseline="0" noProof="0" dirty="0" smtClean="0">
                <a:ln>
                  <a:noFill/>
                </a:ln>
                <a:solidFill>
                  <a:srgbClr val="0000FF"/>
                </a:solidFill>
                <a:effectLst/>
                <a:uLnTx/>
                <a:uFillTx/>
                <a:latin typeface="+mn-lt"/>
                <a:ea typeface="+mn-ea"/>
                <a:cs typeface="+mn-cs"/>
              </a:rPr>
              <a:t>Beweeg naar het scherm toe en er weer vanaf, </a:t>
            </a:r>
          </a:p>
          <a:p>
            <a:pPr marL="0" marR="0" lvl="0" indent="0" algn="l" defTabSz="914400" rtl="0" eaLnBrk="1" fontAlgn="base" latinLnBrk="0" hangingPunct="1">
              <a:lnSpc>
                <a:spcPct val="100000"/>
              </a:lnSpc>
              <a:spcBef>
                <a:spcPts val="0"/>
              </a:spcBef>
              <a:spcAft>
                <a:spcPct val="0"/>
              </a:spcAft>
              <a:buClrTx/>
              <a:buSzTx/>
              <a:buFont typeface="Arial" charset="0"/>
              <a:buNone/>
              <a:tabLst/>
              <a:defRPr/>
            </a:pPr>
            <a:r>
              <a:rPr kumimoji="0" lang="nl-NL" sz="1800" b="1" i="0" u="none" strike="noStrike" kern="1200" cap="none" spc="0" normalizeH="0" baseline="0" noProof="0" dirty="0" smtClean="0">
                <a:ln>
                  <a:noFill/>
                </a:ln>
                <a:solidFill>
                  <a:srgbClr val="0000FF"/>
                </a:solidFill>
                <a:effectLst/>
                <a:uLnTx/>
                <a:uFillTx/>
                <a:latin typeface="+mn-lt"/>
                <a:ea typeface="+mn-ea"/>
                <a:cs typeface="+mn-cs"/>
              </a:rPr>
              <a:t>wees je er van bewust wat er met het </a:t>
            </a:r>
            <a:r>
              <a:rPr kumimoji="0" lang="nl-NL" sz="3600" b="1" i="0" u="none" strike="noStrike" kern="1200" cap="none" spc="0" normalizeH="0" baseline="0" noProof="0" dirty="0" smtClean="0">
                <a:ln>
                  <a:noFill/>
                </a:ln>
                <a:solidFill>
                  <a:srgbClr val="0000FF"/>
                </a:solidFill>
                <a:effectLst/>
                <a:uLnTx/>
                <a:uFillTx/>
                <a:latin typeface="+mn-lt"/>
                <a:ea typeface="+mn-ea"/>
                <a:cs typeface="+mn-cs"/>
              </a:rPr>
              <a:t>o</a:t>
            </a:r>
            <a:r>
              <a:rPr kumimoji="0" lang="nl-NL" sz="2800" b="1" i="0" u="none" strike="noStrike" kern="1200" cap="none" spc="0" normalizeH="0" baseline="0" noProof="0" dirty="0" smtClean="0">
                <a:ln>
                  <a:noFill/>
                </a:ln>
                <a:solidFill>
                  <a:srgbClr val="0000FF"/>
                </a:solidFill>
                <a:effectLst/>
                <a:uLnTx/>
                <a:uFillTx/>
                <a:latin typeface="+mn-lt"/>
                <a:ea typeface="+mn-ea"/>
                <a:cs typeface="+mn-cs"/>
              </a:rPr>
              <a:t> </a:t>
            </a:r>
            <a:r>
              <a:rPr kumimoji="0" lang="nl-NL" sz="1800" b="1" i="0" u="none" strike="noStrike" kern="1200" cap="none" spc="0" normalizeH="0" baseline="0" noProof="0" dirty="0" smtClean="0">
                <a:ln>
                  <a:noFill/>
                </a:ln>
                <a:solidFill>
                  <a:srgbClr val="0000FF"/>
                </a:solidFill>
                <a:effectLst/>
                <a:uLnTx/>
                <a:uFillTx/>
                <a:latin typeface="+mn-lt"/>
                <a:ea typeface="+mn-ea"/>
                <a:cs typeface="+mn-cs"/>
              </a:rPr>
              <a:t>gebeurd.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0-#ppt_w/2"/>
                                          </p:val>
                                        </p:tav>
                                        <p:tav tm="100000">
                                          <p:val>
                                            <p:strVal val="#ppt_x"/>
                                          </p:val>
                                        </p:tav>
                                      </p:tavLst>
                                    </p:anim>
                                    <p:anim calcmode="lin" valueType="num">
                                      <p:cBhvr additive="base">
                                        <p:cTn id="20"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5129"/>
                                        </p:tgtEl>
                                        <p:attrNameLst>
                                          <p:attrName>style.visibility</p:attrName>
                                        </p:attrNameLst>
                                      </p:cBhvr>
                                      <p:to>
                                        <p:strVal val="visible"/>
                                      </p:to>
                                    </p:set>
                                    <p:anim calcmode="lin" valueType="num">
                                      <p:cBhvr additive="base">
                                        <p:cTn id="39" dur="500" fill="hold"/>
                                        <p:tgtEl>
                                          <p:spTgt spid="5129"/>
                                        </p:tgtEl>
                                        <p:attrNameLst>
                                          <p:attrName>ppt_x</p:attrName>
                                        </p:attrNameLst>
                                      </p:cBhvr>
                                      <p:tavLst>
                                        <p:tav tm="0">
                                          <p:val>
                                            <p:strVal val="0-#ppt_w/2"/>
                                          </p:val>
                                        </p:tav>
                                        <p:tav tm="100000">
                                          <p:val>
                                            <p:strVal val="#ppt_x"/>
                                          </p:val>
                                        </p:tav>
                                      </p:tavLst>
                                    </p:anim>
                                    <p:anim calcmode="lin" valueType="num">
                                      <p:cBhvr additive="base">
                                        <p:cTn id="40" dur="500" fill="hold"/>
                                        <p:tgtEl>
                                          <p:spTgt spid="512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5130"/>
                                        </p:tgtEl>
                                        <p:attrNameLst>
                                          <p:attrName>style.visibility</p:attrName>
                                        </p:attrNameLst>
                                      </p:cBhvr>
                                      <p:to>
                                        <p:strVal val="visible"/>
                                      </p:to>
                                    </p:set>
                                    <p:anim calcmode="lin" valueType="num">
                                      <p:cBhvr additive="base">
                                        <p:cTn id="45" dur="500" fill="hold"/>
                                        <p:tgtEl>
                                          <p:spTgt spid="5130"/>
                                        </p:tgtEl>
                                        <p:attrNameLst>
                                          <p:attrName>ppt_x</p:attrName>
                                        </p:attrNameLst>
                                      </p:cBhvr>
                                      <p:tavLst>
                                        <p:tav tm="0">
                                          <p:val>
                                            <p:strVal val="0-#ppt_w/2"/>
                                          </p:val>
                                        </p:tav>
                                        <p:tav tm="100000">
                                          <p:val>
                                            <p:strVal val="#ppt_x"/>
                                          </p:val>
                                        </p:tav>
                                      </p:tavLst>
                                    </p:anim>
                                    <p:anim calcmode="lin" valueType="num">
                                      <p:cBhvr additive="base">
                                        <p:cTn id="46" dur="500" fill="hold"/>
                                        <p:tgtEl>
                                          <p:spTgt spid="513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 calcmode="lin" valueType="num">
                                      <p:cBhvr additive="base">
                                        <p:cTn id="5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 calcmode="lin" valueType="num">
                                      <p:cBhvr additive="base">
                                        <p:cTn id="57"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1">
                                            <p:txEl>
                                              <p:pRg st="2" end="2"/>
                                            </p:txEl>
                                          </p:spTgt>
                                        </p:tgtEl>
                                        <p:attrNameLst>
                                          <p:attrName>style.visibility</p:attrName>
                                        </p:attrNameLst>
                                      </p:cBhvr>
                                      <p:to>
                                        <p:strVal val="visible"/>
                                      </p:to>
                                    </p:set>
                                    <p:anim calcmode="lin" valueType="num">
                                      <p:cBhvr additive="base">
                                        <p:cTn id="63"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
                                            <p:txEl>
                                              <p:pRg st="3" end="3"/>
                                            </p:txEl>
                                          </p:spTgt>
                                        </p:tgtEl>
                                        <p:attrNameLst>
                                          <p:attrName>style.visibility</p:attrName>
                                        </p:attrNameLst>
                                      </p:cBhvr>
                                      <p:to>
                                        <p:strVal val="visible"/>
                                      </p:to>
                                    </p:set>
                                    <p:anim calcmode="lin" valueType="num">
                                      <p:cBhvr additive="base">
                                        <p:cTn id="69"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
                                            <p:txEl>
                                              <p:pRg st="4" end="4"/>
                                            </p:txEl>
                                          </p:spTgt>
                                        </p:tgtEl>
                                        <p:attrNameLst>
                                          <p:attrName>style.visibility</p:attrName>
                                        </p:attrNameLst>
                                      </p:cBhvr>
                                      <p:to>
                                        <p:strVal val="visible"/>
                                      </p:to>
                                    </p:set>
                                    <p:anim calcmode="lin" valueType="num">
                                      <p:cBhvr additive="base">
                                        <p:cTn id="75"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5125"/>
                                        </p:tgtEl>
                                        <p:attrNameLst>
                                          <p:attrName>style.visibility</p:attrName>
                                        </p:attrNameLst>
                                      </p:cBhvr>
                                      <p:to>
                                        <p:strVal val="visible"/>
                                      </p:to>
                                    </p:set>
                                    <p:anim calcmode="lin" valueType="num">
                                      <p:cBhvr additive="base">
                                        <p:cTn id="81" dur="500" fill="hold"/>
                                        <p:tgtEl>
                                          <p:spTgt spid="5125"/>
                                        </p:tgtEl>
                                        <p:attrNameLst>
                                          <p:attrName>ppt_x</p:attrName>
                                        </p:attrNameLst>
                                      </p:cBhvr>
                                      <p:tavLst>
                                        <p:tav tm="0">
                                          <p:val>
                                            <p:strVal val="0-#ppt_w/2"/>
                                          </p:val>
                                        </p:tav>
                                        <p:tav tm="100000">
                                          <p:val>
                                            <p:strVal val="#ppt_x"/>
                                          </p:val>
                                        </p:tav>
                                      </p:tavLst>
                                    </p:anim>
                                    <p:anim calcmode="lin" valueType="num">
                                      <p:cBhvr additive="base">
                                        <p:cTn id="82"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125" grpId="0"/>
      <p:bldP spid="13" grpId="0" animBg="1"/>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pPr eaLnBrk="1" hangingPunct="1"/>
            <a:r>
              <a:rPr lang="nl-NL" b="1" smtClean="0"/>
              <a:t>Weglaten en vervormen</a:t>
            </a:r>
          </a:p>
        </p:txBody>
      </p:sp>
      <p:sp>
        <p:nvSpPr>
          <p:cNvPr id="3" name="Tijdelijke aanduiding voor inhoud 2"/>
          <p:cNvSpPr>
            <a:spLocks noGrp="1"/>
          </p:cNvSpPr>
          <p:nvPr>
            <p:ph idx="1"/>
          </p:nvPr>
        </p:nvSpPr>
        <p:spPr>
          <a:xfrm>
            <a:off x="71438" y="1341438"/>
            <a:ext cx="2628900" cy="1755775"/>
          </a:xfrm>
        </p:spPr>
        <p:txBody>
          <a:bodyPr>
            <a:normAutofit fontScale="62500" lnSpcReduction="20000"/>
          </a:bodyPr>
          <a:lstStyle/>
          <a:p>
            <a:pPr marL="0" indent="0" eaLnBrk="1" hangingPunct="1">
              <a:buFont typeface="Arial" charset="0"/>
              <a:buNone/>
              <a:defRPr/>
            </a:pPr>
            <a:r>
              <a:rPr lang="nl-NL" sz="2400" dirty="0" smtClean="0"/>
              <a:t>De blinde vlek wordt normaal niet waargenomen. De hersenen vullen het ontbrekende deel van het beeld aan met de kleuren van de omringende staafjes en kegeltjes zodat de structuren die een mens ziet niet onderbroken lijken.</a:t>
            </a:r>
          </a:p>
          <a:p>
            <a:pPr eaLnBrk="1" hangingPunct="1">
              <a:buFont typeface="Arial" charset="0"/>
              <a:buNone/>
              <a:defRPr/>
            </a:pPr>
            <a:endParaRPr lang="nl-NL" dirty="0"/>
          </a:p>
        </p:txBody>
      </p:sp>
      <p:pic>
        <p:nvPicPr>
          <p:cNvPr id="6148" name="Afbeelding 3" descr="blindevlek5.gif"/>
          <p:cNvPicPr>
            <a:picLocks noChangeAspect="1"/>
          </p:cNvPicPr>
          <p:nvPr/>
        </p:nvPicPr>
        <p:blipFill>
          <a:blip r:embed="rId2" cstate="print"/>
          <a:srcRect/>
          <a:stretch>
            <a:fillRect/>
          </a:stretch>
        </p:blipFill>
        <p:spPr bwMode="auto">
          <a:xfrm>
            <a:off x="2773363" y="1412875"/>
            <a:ext cx="6262687" cy="403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nummer 5"/>
          <p:cNvSpPr>
            <a:spLocks noGrp="1"/>
          </p:cNvSpPr>
          <p:nvPr>
            <p:ph type="sldNum" sz="quarter" idx="12"/>
          </p:nvPr>
        </p:nvSpPr>
        <p:spPr>
          <a:noFill/>
        </p:spPr>
        <p:txBody>
          <a:bodyPr/>
          <a:lstStyle/>
          <a:p>
            <a:fld id="{13639C44-B3C0-4B8C-944F-F581E6905A0C}" type="slidenum">
              <a:rPr lang="nl-NL" smtClean="0"/>
              <a:pPr/>
              <a:t>8</a:t>
            </a:fld>
            <a:endParaRPr lang="nl-NL" smtClean="0"/>
          </a:p>
        </p:txBody>
      </p:sp>
      <p:sp>
        <p:nvSpPr>
          <p:cNvPr id="32771" name="Rectangle 2"/>
          <p:cNvSpPr>
            <a:spLocks noGrp="1" noChangeArrowheads="1"/>
          </p:cNvSpPr>
          <p:nvPr>
            <p:ph type="title"/>
          </p:nvPr>
        </p:nvSpPr>
        <p:spPr>
          <a:xfrm>
            <a:off x="0" y="138113"/>
            <a:ext cx="9144000" cy="1143000"/>
          </a:xfrm>
        </p:spPr>
        <p:txBody>
          <a:bodyPr/>
          <a:lstStyle/>
          <a:p>
            <a:pPr eaLnBrk="1" hangingPunct="1"/>
            <a:r>
              <a:rPr lang="nl-NL" smtClean="0"/>
              <a:t>Weglaten, vervormen, generaliseren</a:t>
            </a:r>
          </a:p>
        </p:txBody>
      </p:sp>
      <p:sp>
        <p:nvSpPr>
          <p:cNvPr id="40963" name="Text Box 3"/>
          <p:cNvSpPr txBox="1">
            <a:spLocks noChangeArrowheads="1"/>
          </p:cNvSpPr>
          <p:nvPr/>
        </p:nvSpPr>
        <p:spPr bwMode="auto">
          <a:xfrm>
            <a:off x="142875" y="2357438"/>
            <a:ext cx="8829675" cy="4257675"/>
          </a:xfrm>
          <a:prstGeom prst="rect">
            <a:avLst/>
          </a:prstGeom>
          <a:solidFill>
            <a:schemeClr val="bg1"/>
          </a:solidFill>
          <a:ln w="9525">
            <a:noFill/>
            <a:miter lim="800000"/>
            <a:headEnd/>
            <a:tailEnd/>
          </a:ln>
        </p:spPr>
        <p:txBody>
          <a:bodyPr lIns="0" tIns="0" rIns="0" bIns="0"/>
          <a:lstStyle/>
          <a:p>
            <a:pPr eaLnBrk="0" hangingPunct="0">
              <a:spcBef>
                <a:spcPts val="300"/>
              </a:spcBef>
            </a:pPr>
            <a:r>
              <a:rPr lang="nl-NL" sz="3600" b="1" dirty="0">
                <a:solidFill>
                  <a:srgbClr val="3333CC"/>
                </a:solidFill>
              </a:rPr>
              <a:t>FINISHED FILES ARE THE RESULTS OF YEARS OF SCIENTIFIC STUDY COMBINED WITH EXPERIENCE OF YEARS OF TRUTHFULL WORK AND OF INTENSIVE REFLECTION IF THEY ARE FILLED WITH FAITHFUL FACTS ABOUT EFFECTIVE SAFETY PERSONS OR FALSE </a:t>
            </a:r>
            <a:r>
              <a:rPr lang="nl-NL" sz="3600" b="1" dirty="0" smtClean="0">
                <a:solidFill>
                  <a:srgbClr val="3333CC"/>
                </a:solidFill>
              </a:rPr>
              <a:t>OFFENDERS OF FOUR BEAUTIFUL PEOPLE.</a:t>
            </a:r>
            <a:endParaRPr lang="nl-NL" sz="3600" b="1" dirty="0">
              <a:solidFill>
                <a:srgbClr val="3333CC"/>
              </a:solidFill>
            </a:endParaRPr>
          </a:p>
        </p:txBody>
      </p:sp>
      <p:sp>
        <p:nvSpPr>
          <p:cNvPr id="40964" name="Text Box 4"/>
          <p:cNvSpPr txBox="1">
            <a:spLocks noChangeArrowheads="1"/>
          </p:cNvSpPr>
          <p:nvPr/>
        </p:nvSpPr>
        <p:spPr bwMode="auto">
          <a:xfrm>
            <a:off x="0" y="1166813"/>
            <a:ext cx="9144000" cy="584200"/>
          </a:xfrm>
          <a:prstGeom prst="rect">
            <a:avLst/>
          </a:prstGeom>
          <a:noFill/>
          <a:ln w="9525">
            <a:noFill/>
            <a:miter lim="800000"/>
            <a:headEnd/>
            <a:tailEnd/>
          </a:ln>
        </p:spPr>
        <p:txBody>
          <a:bodyPr>
            <a:spAutoFit/>
          </a:bodyPr>
          <a:lstStyle/>
          <a:p>
            <a:r>
              <a:rPr lang="nl-NL" sz="3200" b="1">
                <a:solidFill>
                  <a:srgbClr val="FF0000"/>
                </a:solidFill>
              </a:rPr>
              <a:t>Hoeveel keer staat de letter F in de volgende tekst?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0-#ppt_w/2"/>
                                          </p:val>
                                        </p:tav>
                                        <p:tav tm="100000">
                                          <p:val>
                                            <p:strVal val="#ppt_x"/>
                                          </p:val>
                                        </p:tav>
                                      </p:tavLst>
                                    </p:anim>
                                    <p:anim calcmode="lin" valueType="num">
                                      <p:cBhvr additive="base">
                                        <p:cTn id="8"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3"/>
                                        </p:tgtEl>
                                        <p:attrNameLst>
                                          <p:attrName>style.visibility</p:attrName>
                                        </p:attrNameLst>
                                      </p:cBhvr>
                                      <p:to>
                                        <p:strVal val="visible"/>
                                      </p:to>
                                    </p:set>
                                    <p:anim calcmode="lin" valueType="num">
                                      <p:cBhvr additive="base">
                                        <p:cTn id="13" dur="500" fill="hold"/>
                                        <p:tgtEl>
                                          <p:spTgt spid="40963"/>
                                        </p:tgtEl>
                                        <p:attrNameLst>
                                          <p:attrName>ppt_x</p:attrName>
                                        </p:attrNameLst>
                                      </p:cBhvr>
                                      <p:tavLst>
                                        <p:tav tm="0">
                                          <p:val>
                                            <p:strVal val="0-#ppt_w/2"/>
                                          </p:val>
                                        </p:tav>
                                        <p:tav tm="100000">
                                          <p:val>
                                            <p:strVal val="#ppt_x"/>
                                          </p:val>
                                        </p:tav>
                                      </p:tavLst>
                                    </p:anim>
                                    <p:anim calcmode="lin" valueType="num">
                                      <p:cBhvr additive="base">
                                        <p:cTn id="14" dur="500" fill="hold"/>
                                        <p:tgtEl>
                                          <p:spTgt spid="409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autoUpdateAnimBg="0"/>
      <p:bldP spid="4096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nummer 6"/>
          <p:cNvSpPr>
            <a:spLocks noGrp="1"/>
          </p:cNvSpPr>
          <p:nvPr>
            <p:ph type="sldNum" sz="quarter" idx="12"/>
          </p:nvPr>
        </p:nvSpPr>
        <p:spPr>
          <a:noFill/>
        </p:spPr>
        <p:txBody>
          <a:bodyPr/>
          <a:lstStyle/>
          <a:p>
            <a:fld id="{68BD4244-18D2-4855-810C-FB525C02D796}" type="slidenum">
              <a:rPr lang="nl-NL" smtClean="0"/>
              <a:pPr/>
              <a:t>9</a:t>
            </a:fld>
            <a:endParaRPr lang="nl-NL" smtClean="0"/>
          </a:p>
        </p:txBody>
      </p:sp>
      <p:pic>
        <p:nvPicPr>
          <p:cNvPr id="36866" name="Picture 2" descr="boom60"/>
          <p:cNvPicPr>
            <a:picLocks noChangeAspect="1" noChangeArrowheads="1"/>
          </p:cNvPicPr>
          <p:nvPr/>
        </p:nvPicPr>
        <p:blipFill>
          <a:blip r:embed="rId2" cstate="print"/>
          <a:srcRect/>
          <a:stretch>
            <a:fillRect/>
          </a:stretch>
        </p:blipFill>
        <p:spPr bwMode="auto">
          <a:xfrm>
            <a:off x="4056063" y="7938"/>
            <a:ext cx="5002212" cy="6850062"/>
          </a:xfrm>
          <a:prstGeom prst="rect">
            <a:avLst/>
          </a:prstGeom>
          <a:noFill/>
          <a:ln w="9525">
            <a:noFill/>
            <a:miter lim="800000"/>
            <a:headEnd/>
            <a:tailEnd/>
          </a:ln>
        </p:spPr>
      </p:pic>
      <p:sp>
        <p:nvSpPr>
          <p:cNvPr id="27652" name="Rectangle 3"/>
          <p:cNvSpPr>
            <a:spLocks noGrp="1" noChangeArrowheads="1"/>
          </p:cNvSpPr>
          <p:nvPr>
            <p:ph type="title"/>
          </p:nvPr>
        </p:nvSpPr>
        <p:spPr>
          <a:xfrm>
            <a:off x="0" y="609600"/>
            <a:ext cx="4355976" cy="1143000"/>
          </a:xfrm>
        </p:spPr>
        <p:txBody>
          <a:bodyPr>
            <a:noAutofit/>
          </a:bodyPr>
          <a:lstStyle/>
          <a:p>
            <a:pPr eaLnBrk="1" hangingPunct="1"/>
            <a:r>
              <a:rPr lang="nl-NL" b="1" dirty="0" smtClean="0">
                <a:solidFill>
                  <a:srgbClr val="0000FF"/>
                </a:solidFill>
              </a:rPr>
              <a:t>De Hoofdenboom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additive="base">
                                        <p:cTn id="7" dur="500" fill="hold"/>
                                        <p:tgtEl>
                                          <p:spTgt spid="36866"/>
                                        </p:tgtEl>
                                        <p:attrNameLst>
                                          <p:attrName>ppt_x</p:attrName>
                                        </p:attrNameLst>
                                      </p:cBhvr>
                                      <p:tavLst>
                                        <p:tav tm="0">
                                          <p:val>
                                            <p:strVal val="0-#ppt_w/2"/>
                                          </p:val>
                                        </p:tav>
                                        <p:tav tm="100000">
                                          <p:val>
                                            <p:strVal val="#ppt_x"/>
                                          </p:val>
                                        </p:tav>
                                      </p:tavLst>
                                    </p:anim>
                                    <p:anim calcmode="lin" valueType="num">
                                      <p:cBhvr additive="base">
                                        <p:cTn id="8" dur="500" fill="hold"/>
                                        <p:tgtEl>
                                          <p:spTgt spid="368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9821</TotalTime>
  <Words>874</Words>
  <Application>Microsoft Office PowerPoint</Application>
  <PresentationFormat>Diavoorstelling (4:3)</PresentationFormat>
  <Paragraphs>154</Paragraphs>
  <Slides>32</Slides>
  <Notes>1</Notes>
  <HiddenSlides>0</HiddenSlides>
  <MMClips>0</MMClips>
  <ScaleCrop>false</ScaleCrop>
  <HeadingPairs>
    <vt:vector size="4" baseType="variant">
      <vt:variant>
        <vt:lpstr>Thema</vt:lpstr>
      </vt:variant>
      <vt:variant>
        <vt:i4>1</vt:i4>
      </vt:variant>
      <vt:variant>
        <vt:lpstr>Diatitels</vt:lpstr>
      </vt:variant>
      <vt:variant>
        <vt:i4>32</vt:i4>
      </vt:variant>
    </vt:vector>
  </HeadingPairs>
  <TitlesOfParts>
    <vt:vector size="33" baseType="lpstr">
      <vt:lpstr>Office-thema</vt:lpstr>
      <vt:lpstr>Zin-tuig-lijke scherp-zinnig-heid</vt:lpstr>
      <vt:lpstr>Zin-tuig-lijke scherp-zinnig-heid</vt:lpstr>
      <vt:lpstr>Wat laten we weg?</vt:lpstr>
      <vt:lpstr>Hoe neemt het oog waar?</vt:lpstr>
      <vt:lpstr>Hoe neemt het oog waar?</vt:lpstr>
      <vt:lpstr>Weglaten, door onze zintuigen</vt:lpstr>
      <vt:lpstr>Weglaten en vervormen</vt:lpstr>
      <vt:lpstr>Weglaten, vervormen, generaliseren</vt:lpstr>
      <vt:lpstr>De Hoofdenboom</vt:lpstr>
      <vt:lpstr>Hoe Zintuiglijk Scherpzinnig ben je?</vt:lpstr>
      <vt:lpstr>Focussen met Zintuiglijke Scherpzinnigheid!</vt:lpstr>
      <vt:lpstr>Heel Zintuiglijk Scherpzinnig! </vt:lpstr>
      <vt:lpstr>Dia 13</vt:lpstr>
      <vt:lpstr>Wat hebben we nodig om een compleet beeld te krijgen?</vt:lpstr>
      <vt:lpstr>Soms werkt het anders ……..</vt:lpstr>
      <vt:lpstr>Misleiding?</vt:lpstr>
      <vt:lpstr>Zo was de oorspronkelijke foto</vt:lpstr>
      <vt:lpstr>Wat valt je op?</vt:lpstr>
      <vt:lpstr>Dia 19</vt:lpstr>
      <vt:lpstr>Dia 20</vt:lpstr>
      <vt:lpstr>Dia 21</vt:lpstr>
      <vt:lpstr>Dia 22</vt:lpstr>
      <vt:lpstr>Wat valt je het eerste op?</vt:lpstr>
      <vt:lpstr>Waar gaat je aandacht naar toe?</vt:lpstr>
      <vt:lpstr>Dia 25</vt:lpstr>
      <vt:lpstr>Dia 26</vt:lpstr>
      <vt:lpstr>Dia 27</vt:lpstr>
      <vt:lpstr>Dia 28</vt:lpstr>
      <vt:lpstr>Dia 29</vt:lpstr>
      <vt:lpstr>Dia 30</vt:lpstr>
      <vt:lpstr>Dia 31</vt:lpstr>
      <vt:lpstr>Dia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toolkit van NLP:Neuro Linguïstisch Programmeren</dc:title>
  <dc:creator>Sytse</dc:creator>
  <cp:lastModifiedBy>Sytse</cp:lastModifiedBy>
  <cp:revision>103</cp:revision>
  <dcterms:created xsi:type="dcterms:W3CDTF">2011-10-04T15:00:10Z</dcterms:created>
  <dcterms:modified xsi:type="dcterms:W3CDTF">2016-02-09T12:13:45Z</dcterms:modified>
</cp:coreProperties>
</file>