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10" r:id="rId2"/>
    <p:sldId id="511" r:id="rId3"/>
    <p:sldId id="512" r:id="rId4"/>
    <p:sldId id="513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161"/>
    <a:srgbClr val="000066"/>
    <a:srgbClr val="0033CC"/>
    <a:srgbClr val="CCFF33"/>
    <a:srgbClr val="FF9797"/>
    <a:srgbClr val="9AE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763688" y="836712"/>
            <a:ext cx="6264696" cy="6046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nl-NL" sz="2200" dirty="0">
                <a:solidFill>
                  <a:srgbClr val="0000FF"/>
                </a:solidFill>
              </a:rPr>
              <a:t>Je zit hier nu na acht avonden in de kring. </a:t>
            </a: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393700" y="836712"/>
            <a:ext cx="1149350" cy="606425"/>
          </a:xfrm>
          <a:prstGeom prst="ellipse">
            <a:avLst/>
          </a:prstGeom>
          <a:solidFill>
            <a:srgbClr val="FFA7A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endParaRPr kumimoji="0" 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 rot="-1962167">
            <a:off x="2025650" y="2452035"/>
            <a:ext cx="379413" cy="2762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1235075" y="1845610"/>
            <a:ext cx="1147763" cy="606425"/>
          </a:xfrm>
          <a:prstGeom prst="ellipse">
            <a:avLst/>
          </a:prstGeom>
          <a:solidFill>
            <a:srgbClr val="FFA7A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sz="2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2151063" y="2664760"/>
            <a:ext cx="1147762" cy="606425"/>
          </a:xfrm>
          <a:prstGeom prst="ellipse">
            <a:avLst/>
          </a:prstGeom>
          <a:solidFill>
            <a:srgbClr val="FFA7A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sz="2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3005138" y="3483910"/>
            <a:ext cx="1147762" cy="606425"/>
          </a:xfrm>
          <a:prstGeom prst="ellipse">
            <a:avLst/>
          </a:prstGeom>
          <a:solidFill>
            <a:srgbClr val="FFA7A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sz="2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3660775" y="4301472"/>
            <a:ext cx="1149350" cy="606425"/>
          </a:xfrm>
          <a:prstGeom prst="ellipse">
            <a:avLst/>
          </a:prstGeom>
          <a:solidFill>
            <a:srgbClr val="FFA7A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sz="2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5</a:t>
            </a: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 rot="-1962167">
            <a:off x="1163638" y="1486835"/>
            <a:ext cx="379412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 rot="-1962167">
            <a:off x="3690938" y="4077635"/>
            <a:ext cx="379412" cy="2460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-1962167">
            <a:off x="2928938" y="3252135"/>
            <a:ext cx="379412" cy="2857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 rot="-2595379">
            <a:off x="4445000" y="4960285"/>
            <a:ext cx="379413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5" name="Tijdelijke aanduiding voor inhoud 3"/>
          <p:cNvSpPr txBox="1">
            <a:spLocks/>
          </p:cNvSpPr>
          <p:nvPr/>
        </p:nvSpPr>
        <p:spPr>
          <a:xfrm>
            <a:off x="2555776" y="1628800"/>
            <a:ext cx="6588224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Ik neem waar dat jullie naar mij kijken en dat bewijst dat je geïnteresseerd bent in wat er vandaag gaat komen.</a:t>
            </a:r>
          </a:p>
        </p:txBody>
      </p:sp>
      <p:sp>
        <p:nvSpPr>
          <p:cNvPr id="16" name="Tijdelijke aanduiding voor inhoud 3"/>
          <p:cNvSpPr txBox="1">
            <a:spLocks/>
          </p:cNvSpPr>
          <p:nvPr/>
        </p:nvSpPr>
        <p:spPr>
          <a:xfrm>
            <a:off x="3373016" y="2608312"/>
            <a:ext cx="5770984" cy="748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Ik kan me voorstellen dat je je afvraagt wat deze oefening je zal brengen.</a:t>
            </a:r>
          </a:p>
        </p:txBody>
      </p:sp>
      <p:sp>
        <p:nvSpPr>
          <p:cNvPr id="17" name="Tijdelijke aanduiding voor inhoud 3"/>
          <p:cNvSpPr txBox="1">
            <a:spLocks/>
          </p:cNvSpPr>
          <p:nvPr/>
        </p:nvSpPr>
        <p:spPr>
          <a:xfrm>
            <a:off x="4283968" y="3501008"/>
            <a:ext cx="4860032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2200" dirty="0">
                <a:solidFill>
                  <a:srgbClr val="0000FF"/>
                </a:solidFill>
              </a:rPr>
              <a:t>Alles wijst er op dat dit een nuttige oefening</a:t>
            </a:r>
            <a:r>
              <a:rPr kumimoji="0" lang="nl-NL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wordt.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ijdelijke aanduiding voor inhoud 3"/>
          <p:cNvSpPr txBox="1">
            <a:spLocks/>
          </p:cNvSpPr>
          <p:nvPr/>
        </p:nvSpPr>
        <p:spPr>
          <a:xfrm>
            <a:off x="5004048" y="4365104"/>
            <a:ext cx="4139952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2200" dirty="0">
                <a:solidFill>
                  <a:srgbClr val="0000FF"/>
                </a:solidFill>
              </a:rPr>
              <a:t>Je zult veel met deze oefening kunnen doen!</a:t>
            </a:r>
            <a:r>
              <a:rPr kumimoji="0" lang="nl-NL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ijdelijke aanduiding voor inhoud 3"/>
          <p:cNvSpPr txBox="1">
            <a:spLocks/>
          </p:cNvSpPr>
          <p:nvPr/>
        </p:nvSpPr>
        <p:spPr>
          <a:xfrm>
            <a:off x="3779912" y="5373216"/>
            <a:ext cx="5364088" cy="8640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Wanneer zou je deze oefening</a:t>
            </a:r>
            <a:r>
              <a:rPr kumimoji="0" lang="nl-NL" sz="32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willen gaan toepassen?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3635896" y="0"/>
            <a:ext cx="1913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Yes set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323528" y="4437112"/>
            <a:ext cx="3024336" cy="19441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sz="16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cs typeface="Arial" pitchFamily="34" charset="0"/>
              </a:rPr>
              <a:t>Milton patronen</a:t>
            </a:r>
            <a:endParaRPr kumimoji="0" lang="nl-NL" sz="1600" b="0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458788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Char char="("/>
              <a:tabLst/>
            </a:pPr>
            <a:r>
              <a:rPr kumimoji="0" lang="nl-NL" sz="16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1) Feitelijke observaties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Char char="("/>
              <a:tabLst/>
            </a:pPr>
            <a:r>
              <a:rPr lang="nl-NL" sz="160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kumimoji="0" lang="nl-NL" sz="16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) Oorzaak </a:t>
            </a:r>
            <a:r>
              <a:rPr kumimoji="0" lang="nl-NL" sz="16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  <a:sym typeface="Wingdings" pitchFamily="2" charset="2"/>
              </a:rPr>
              <a:t></a:t>
            </a:r>
            <a:r>
              <a:rPr kumimoji="0" lang="nl-NL" sz="16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Gevolg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Char char="("/>
              <a:tabLst/>
            </a:pPr>
            <a:r>
              <a:rPr lang="nl-NL" sz="160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3</a:t>
            </a:r>
            <a:r>
              <a:rPr kumimoji="0" lang="nl-NL" sz="16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) Gedachten lezen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Char char="("/>
              <a:tabLst/>
            </a:pPr>
            <a:r>
              <a:rPr lang="nl-NL" sz="160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4</a:t>
            </a:r>
            <a:r>
              <a:rPr kumimoji="0" lang="nl-NL" sz="16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) Universele waarheid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Char char="("/>
              <a:tabLst/>
            </a:pPr>
            <a:r>
              <a:rPr lang="nl-NL" sz="160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5</a:t>
            </a:r>
            <a:r>
              <a:rPr kumimoji="0" lang="nl-NL" sz="16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) Mogelijkheid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Char char="("/>
              <a:tabLst/>
            </a:pPr>
            <a:r>
              <a:rPr lang="nl-NL" sz="160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6</a:t>
            </a:r>
            <a:r>
              <a:rPr kumimoji="0" lang="nl-NL" sz="16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) Vooronderstelling</a:t>
            </a:r>
            <a:endParaRPr kumimoji="0" lang="nl-NL" sz="2800" b="0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026" grpId="0" animBg="1"/>
      <p:bldP spid="1027" grpId="0" animBg="1"/>
      <p:bldP spid="1028" grpId="0" animBg="1"/>
      <p:bldP spid="1029" grpId="0" animBg="1"/>
      <p:bldP spid="1030" grpId="0" animBg="1"/>
      <p:bldP spid="1031" grpId="0" animBg="1"/>
      <p:bldP spid="1032" grpId="0" animBg="1"/>
      <p:bldP spid="1033" grpId="0" animBg="1"/>
      <p:bldP spid="1034" grpId="0" animBg="1"/>
      <p:bldP spid="1035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10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62872" cy="1143000"/>
          </a:xfrm>
        </p:spPr>
        <p:txBody>
          <a:bodyPr/>
          <a:lstStyle/>
          <a:p>
            <a:r>
              <a:rPr lang="nl-NL" b="1" dirty="0">
                <a:solidFill>
                  <a:srgbClr val="0033CC"/>
                </a:solidFill>
              </a:rPr>
              <a:t>Oefening </a:t>
            </a:r>
            <a:r>
              <a:rPr lang="nl-NL" b="1" dirty="0" err="1">
                <a:solidFill>
                  <a:srgbClr val="0033CC"/>
                </a:solidFill>
              </a:rPr>
              <a:t>Yes-set</a:t>
            </a:r>
            <a:endParaRPr lang="nl-NL" b="1" dirty="0">
              <a:solidFill>
                <a:srgbClr val="0033CC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317496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33CC"/>
                </a:solidFill>
              </a:rPr>
              <a:t>A noemt een situatie waarin hij/zij zou willen motiveren om iets te doen.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33CC"/>
                </a:solidFill>
              </a:rPr>
              <a:t>B en C stellen samen drie (of meer) uitspraken uit de Yes-set op om de meest succesvolle motivatie te komen.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33CC"/>
                </a:solidFill>
              </a:rPr>
              <a:t>A knikt als het binnen komt, of wanneer hij/zij bereid is om te volgen.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33CC"/>
                </a:solidFill>
              </a:rPr>
              <a:t>B zegt de drie uitspraken met de beste tonaliteit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33CC"/>
                </a:solidFill>
              </a:rPr>
              <a:t>C kijkt telkens of A knikt als het binnen komt</a:t>
            </a:r>
          </a:p>
        </p:txBody>
      </p:sp>
      <p:pic>
        <p:nvPicPr>
          <p:cNvPr id="1026" name="Afbeelding 0" descr="yes.jpg">
            <a:extLst>
              <a:ext uri="{FF2B5EF4-FFF2-40B4-BE49-F238E27FC236}">
                <a16:creationId xmlns:a16="http://schemas.microsoft.com/office/drawing/2014/main" id="{B3D53D66-ADEA-4B45-B05E-20C5FAD05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3" t="20197" r="3391" b="17979"/>
          <a:stretch>
            <a:fillRect/>
          </a:stretch>
        </p:blipFill>
        <p:spPr bwMode="auto">
          <a:xfrm>
            <a:off x="5436096" y="325115"/>
            <a:ext cx="3319462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F301E879-85FF-4888-870B-BA194618C9C9}"/>
              </a:ext>
            </a:extLst>
          </p:cNvPr>
          <p:cNvSpPr txBox="1">
            <a:spLocks/>
          </p:cNvSpPr>
          <p:nvPr/>
        </p:nvSpPr>
        <p:spPr>
          <a:xfrm>
            <a:off x="480872" y="1628800"/>
            <a:ext cx="3515064" cy="5164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000" dirty="0">
                <a:solidFill>
                  <a:srgbClr val="0033CC"/>
                </a:solidFill>
              </a:rPr>
              <a:t>In drietallen, A B en C</a:t>
            </a:r>
            <a:endParaRPr lang="nl-NL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http://static2.ad.nl/static/photo/2012/3/9/13/20120407112008/media_xll_11712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6038" y="1628800"/>
            <a:ext cx="9260038" cy="5229200"/>
          </a:xfrm>
          <a:prstGeom prst="rect">
            <a:avLst/>
          </a:prstGeom>
          <a:noFill/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b="1" dirty="0">
                <a:solidFill>
                  <a:srgbClr val="0033CC"/>
                </a:solidFill>
              </a:rPr>
              <a:t>Oefening: Milton Model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835696" y="620688"/>
            <a:ext cx="6196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0033CC"/>
                </a:solidFill>
              </a:rPr>
              <a:t>Luister naar ‘Zij‘ van Marco Borsato</a:t>
            </a:r>
          </a:p>
          <a:p>
            <a:r>
              <a:rPr lang="nl-NL" b="1" dirty="0">
                <a:solidFill>
                  <a:srgbClr val="0033CC"/>
                </a:solidFill>
              </a:rPr>
              <a:t>Bekijk blz 88 en 90 van het handboek</a:t>
            </a:r>
          </a:p>
          <a:p>
            <a:r>
              <a:rPr lang="nl-NL" b="1" dirty="0">
                <a:solidFill>
                  <a:srgbClr val="0033CC"/>
                </a:solidFill>
              </a:rPr>
              <a:t>Ga na van elke regel welk </a:t>
            </a:r>
            <a:r>
              <a:rPr lang="nl-NL" b="1" dirty="0" err="1">
                <a:solidFill>
                  <a:srgbClr val="0033CC"/>
                </a:solidFill>
              </a:rPr>
              <a:t>Milton-taalpatroon</a:t>
            </a:r>
            <a:r>
              <a:rPr lang="nl-NL" b="1" dirty="0">
                <a:solidFill>
                  <a:srgbClr val="0033CC"/>
                </a:solidFill>
              </a:rPr>
              <a:t> hier gebruikt 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b="1" dirty="0">
                <a:solidFill>
                  <a:srgbClr val="0033CC"/>
                </a:solidFill>
              </a:rPr>
              <a:t>Oefening: Milton Model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600200"/>
            <a:ext cx="4427984" cy="706090"/>
          </a:xfrm>
        </p:spPr>
        <p:txBody>
          <a:bodyPr>
            <a:noAutofit/>
          </a:bodyPr>
          <a:lstStyle/>
          <a:p>
            <a:pPr marL="514350" lvl="0" indent="-514350">
              <a:buNone/>
            </a:pPr>
            <a:r>
              <a:rPr lang="nl-NL" sz="1600" dirty="0">
                <a:solidFill>
                  <a:srgbClr val="0033CC"/>
                </a:solidFill>
              </a:rPr>
              <a:t>1. De blik in haar ogen </a:t>
            </a:r>
          </a:p>
          <a:p>
            <a:pPr marL="514350" indent="-514350">
              <a:buNone/>
            </a:pPr>
            <a:r>
              <a:rPr lang="nl-NL" sz="1600" dirty="0">
                <a:solidFill>
                  <a:srgbClr val="0033CC"/>
                </a:solidFill>
              </a:rPr>
              <a:t>	verandert de kleur van mijn dag </a:t>
            </a:r>
          </a:p>
          <a:p>
            <a:pPr marL="514350" indent="-514350">
              <a:buNone/>
            </a:pPr>
            <a:endParaRPr lang="nl-NL" sz="1600" dirty="0">
              <a:solidFill>
                <a:srgbClr val="0033CC"/>
              </a:solidFill>
            </a:endParaRPr>
          </a:p>
          <a:p>
            <a:pPr marL="514350" lvl="0" indent="-514350">
              <a:buNone/>
            </a:pPr>
            <a:endParaRPr lang="nl-NL" sz="1600" dirty="0">
              <a:solidFill>
                <a:srgbClr val="0033CC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835696" y="620688"/>
            <a:ext cx="6196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0033CC"/>
                </a:solidFill>
              </a:rPr>
              <a:t>Luister naar ‘Zij‘ van Marco Borsato</a:t>
            </a:r>
          </a:p>
          <a:p>
            <a:r>
              <a:rPr lang="nl-NL" b="1" dirty="0">
                <a:solidFill>
                  <a:srgbClr val="0033CC"/>
                </a:solidFill>
              </a:rPr>
              <a:t>Bekijk </a:t>
            </a:r>
            <a:r>
              <a:rPr lang="nl-NL" b="1" dirty="0" err="1">
                <a:solidFill>
                  <a:srgbClr val="0033CC"/>
                </a:solidFill>
              </a:rPr>
              <a:t>blz</a:t>
            </a:r>
            <a:r>
              <a:rPr lang="nl-NL" b="1" dirty="0">
                <a:solidFill>
                  <a:srgbClr val="0033CC"/>
                </a:solidFill>
              </a:rPr>
              <a:t> 89 en 90 van het handboek</a:t>
            </a:r>
          </a:p>
          <a:p>
            <a:r>
              <a:rPr lang="nl-NL" b="1" dirty="0">
                <a:solidFill>
                  <a:srgbClr val="0033CC"/>
                </a:solidFill>
              </a:rPr>
              <a:t>Ga na van elke regel welk </a:t>
            </a:r>
            <a:r>
              <a:rPr lang="nl-NL" b="1" dirty="0" err="1">
                <a:solidFill>
                  <a:srgbClr val="0033CC"/>
                </a:solidFill>
              </a:rPr>
              <a:t>Milton-taalpatroon</a:t>
            </a:r>
            <a:r>
              <a:rPr lang="nl-NL" b="1" dirty="0">
                <a:solidFill>
                  <a:srgbClr val="0033CC"/>
                </a:solidFill>
              </a:rPr>
              <a:t> hier gebruikt is. 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179512" y="2660340"/>
            <a:ext cx="4032448" cy="1344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nl-NL" sz="1600" dirty="0">
                <a:solidFill>
                  <a:srgbClr val="0033CC"/>
                </a:solidFill>
              </a:rPr>
              <a:t>Miltonpatroon:</a:t>
            </a:r>
          </a:p>
          <a:p>
            <a:r>
              <a:rPr lang="nl-NL" sz="1600" dirty="0">
                <a:solidFill>
                  <a:srgbClr val="0033CC"/>
                </a:solidFill>
              </a:rPr>
              <a:t>3 Oorzaak-gevolg: de blik verandert mijn dag</a:t>
            </a:r>
          </a:p>
          <a:p>
            <a:pPr lvl="0"/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Vooronderstelling: er is een blik in haar ogen</a:t>
            </a:r>
          </a:p>
          <a:p>
            <a:pPr lvl="0"/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Vooronderstelling : mijn dag heeft kleur</a:t>
            </a:r>
          </a:p>
          <a:p>
            <a:pPr lvl="0"/>
            <a:r>
              <a:rPr lang="nl-NL" sz="1600" dirty="0">
                <a:solidFill>
                  <a:srgbClr val="0033CC"/>
                </a:solidFill>
              </a:rPr>
              <a:t>9 Hoe?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ED250D64-DF40-4E95-9894-8486E5C0235D}"/>
              </a:ext>
            </a:extLst>
          </p:cNvPr>
          <p:cNvSpPr txBox="1">
            <a:spLocks/>
          </p:cNvSpPr>
          <p:nvPr/>
        </p:nvSpPr>
        <p:spPr>
          <a:xfrm>
            <a:off x="4572000" y="1600200"/>
            <a:ext cx="4427984" cy="923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None/>
            </a:pPr>
            <a:r>
              <a:rPr lang="nl-NL" sz="1600" dirty="0">
                <a:solidFill>
                  <a:srgbClr val="0033CC"/>
                </a:solidFill>
              </a:rPr>
              <a:t>2. ‘t is niet te geloven </a:t>
            </a:r>
          </a:p>
          <a:p>
            <a:pPr marL="514350" indent="-514350">
              <a:buFont typeface="Arial" pitchFamily="34" charset="0"/>
              <a:buNone/>
            </a:pPr>
            <a:r>
              <a:rPr lang="nl-NL" sz="1600" dirty="0">
                <a:solidFill>
                  <a:srgbClr val="0033CC"/>
                </a:solidFill>
              </a:rPr>
              <a:t>	van zwart als ze boos is</a:t>
            </a:r>
          </a:p>
          <a:p>
            <a:pPr marL="514350" indent="-514350">
              <a:buFont typeface="Arial" pitchFamily="34" charset="0"/>
              <a:buNone/>
            </a:pPr>
            <a:r>
              <a:rPr lang="nl-NL" sz="1600" dirty="0">
                <a:solidFill>
                  <a:srgbClr val="0033CC"/>
                </a:solidFill>
              </a:rPr>
              <a:t>	tot blauwer dan blauw als ze lacht</a:t>
            </a:r>
          </a:p>
          <a:p>
            <a:pPr marL="514350" indent="-514350">
              <a:buFont typeface="Arial" pitchFamily="34" charset="0"/>
              <a:buNone/>
            </a:pPr>
            <a:endParaRPr lang="nl-NL" sz="1600" dirty="0">
              <a:solidFill>
                <a:srgbClr val="0033CC"/>
              </a:solidFill>
            </a:endParaRP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11A2D37A-5906-4738-A7E2-F0DD7AFDA212}"/>
              </a:ext>
            </a:extLst>
          </p:cNvPr>
          <p:cNvSpPr txBox="1">
            <a:spLocks/>
          </p:cNvSpPr>
          <p:nvPr/>
        </p:nvSpPr>
        <p:spPr>
          <a:xfrm>
            <a:off x="4510336" y="2708920"/>
            <a:ext cx="4427984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nl-NL" sz="1600" dirty="0">
                <a:solidFill>
                  <a:srgbClr val="0033CC"/>
                </a:solidFill>
              </a:rPr>
              <a:t>Miltonpatroon:</a:t>
            </a:r>
          </a:p>
          <a:p>
            <a:r>
              <a:rPr lang="nl-NL" sz="1600" dirty="0">
                <a:solidFill>
                  <a:srgbClr val="0033CC"/>
                </a:solidFill>
              </a:rPr>
              <a:t>1 Gedachten lezen: waarschijnlijk heb je al twijfel</a:t>
            </a:r>
          </a:p>
          <a:p>
            <a:r>
              <a:rPr lang="nl-NL" sz="1600" dirty="0">
                <a:solidFill>
                  <a:srgbClr val="0033CC"/>
                </a:solidFill>
              </a:rPr>
              <a:t>2 Wie zegt dat?</a:t>
            </a:r>
          </a:p>
          <a:p>
            <a:pPr lvl="0"/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Vooronderstelling: er is een geloven</a:t>
            </a:r>
          </a:p>
          <a:p>
            <a:pPr lvl="0"/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Vooronderstelling : mijn dag kan zwart en</a:t>
            </a:r>
          </a:p>
          <a:p>
            <a:pPr lvl="0"/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1600" b="0" i="0" u="none" strike="noStrike" kern="1200" cap="none" spc="0" normalizeH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blauw zijn</a:t>
            </a:r>
          </a:p>
          <a:p>
            <a:pPr lvl="0"/>
            <a:r>
              <a:rPr lang="nl-NL" sz="1600" noProof="0" dirty="0">
                <a:solidFill>
                  <a:srgbClr val="0033CC"/>
                </a:solidFill>
              </a:rPr>
              <a:t>16 Onwaarheden gebruiken:  blauwer dan blauw 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A484536-8028-4B9D-9FDE-59CABB09542B}"/>
              </a:ext>
            </a:extLst>
          </p:cNvPr>
          <p:cNvSpPr txBox="1"/>
          <p:nvPr/>
        </p:nvSpPr>
        <p:spPr>
          <a:xfrm>
            <a:off x="1045682" y="5257800"/>
            <a:ext cx="7169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Zoek de voorspelling het effect van deze vormen op in je lijst op blz 88-90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  <p:bldP spid="7" grpId="0" build="p"/>
      <p:bldP spid="8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3079</TotalTime>
  <Words>357</Words>
  <Application>Microsoft Office PowerPoint</Application>
  <PresentationFormat>Diavoorstelling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Office-thema</vt:lpstr>
      <vt:lpstr>PowerPoint-presentatie</vt:lpstr>
      <vt:lpstr>Oefening Yes-set</vt:lpstr>
      <vt:lpstr>Oefening: Milton Model</vt:lpstr>
      <vt:lpstr>Oefening: Milton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Admin</dc:creator>
  <cp:lastModifiedBy>sytse tjallingii</cp:lastModifiedBy>
  <cp:revision>69</cp:revision>
  <dcterms:created xsi:type="dcterms:W3CDTF">2013-10-09T11:49:54Z</dcterms:created>
  <dcterms:modified xsi:type="dcterms:W3CDTF">2019-05-20T08:43:49Z</dcterms:modified>
</cp:coreProperties>
</file>