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437" r:id="rId3"/>
    <p:sldId id="259" r:id="rId4"/>
    <p:sldId id="366" r:id="rId5"/>
    <p:sldId id="435" r:id="rId6"/>
    <p:sldId id="439" r:id="rId7"/>
    <p:sldId id="438" r:id="rId8"/>
    <p:sldId id="446" r:id="rId9"/>
    <p:sldId id="442" r:id="rId10"/>
    <p:sldId id="441" r:id="rId11"/>
    <p:sldId id="443" r:id="rId12"/>
    <p:sldId id="444" r:id="rId13"/>
    <p:sldId id="404" r:id="rId14"/>
    <p:sldId id="445" r:id="rId15"/>
    <p:sldId id="44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75FF75"/>
    <a:srgbClr val="FF9933"/>
    <a:srgbClr val="EF421F"/>
    <a:srgbClr val="C5E8FF"/>
    <a:srgbClr val="FFB3B3"/>
    <a:srgbClr val="ABDDFF"/>
    <a:srgbClr val="8FD2FF"/>
    <a:srgbClr val="79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4D2F-ED4F-43FA-A7ED-5E346EFBB95B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5753-C271-4DDE-9865-84A20AA3EC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16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E7CA-C89C-4755-BC56-0B2ACD83064A}" type="datetimeFigureOut">
              <a:rPr lang="nl-NL" smtClean="0"/>
              <a:pPr/>
              <a:t>20-12-2020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Online Workshop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428396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2020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817018"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l-NL" sz="8000" b="1" dirty="0">
                <a:solidFill>
                  <a:srgbClr val="FF0000"/>
                </a:solidFill>
              </a:rPr>
              <a:t>Succes in conflicten</a:t>
            </a:r>
            <a:endParaRPr kumimoji="0" lang="nl-NL" sz="66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BB11106-B415-45D8-9A0D-0D3BBB892B43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9036496" cy="2664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‘Je roept iets in mij op. 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Je roert iets aan waardoor ik sta te trillen van woede ……. 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Vreemd!  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Ik vraag me af waar die woede vandaan komt.’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E450676-0396-44F3-B8A2-65E382E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" y="67065"/>
            <a:ext cx="5908879" cy="84165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eenvoudig advies</a:t>
            </a:r>
          </a:p>
        </p:txBody>
      </p:sp>
      <p:pic>
        <p:nvPicPr>
          <p:cNvPr id="5122" name="Picture 2" descr="Ga met Google Street View mee een actieve vulkaan in">
            <a:extLst>
              <a:ext uri="{FF2B5EF4-FFF2-40B4-BE49-F238E27FC236}">
                <a16:creationId xmlns:a16="http://schemas.microsoft.com/office/drawing/2014/main" id="{5F54EAC8-B65D-4252-9C51-B5A5A5762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73" y="3717031"/>
            <a:ext cx="9112727" cy="31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BB11106-B415-45D8-9A0D-0D3BBB892B43}"/>
              </a:ext>
            </a:extLst>
          </p:cNvPr>
          <p:cNvSpPr txBox="1">
            <a:spLocks/>
          </p:cNvSpPr>
          <p:nvPr/>
        </p:nvSpPr>
        <p:spPr>
          <a:xfrm>
            <a:off x="251520" y="980729"/>
            <a:ext cx="9036496" cy="2602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1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‘Maar je moet weten dat dat niets met jou te maken heeft.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Je doet een stapje opzij en vraagt je af: 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baseline="0" dirty="0">
                <a:solidFill>
                  <a:srgbClr val="0000FF"/>
                </a:solidFill>
              </a:rPr>
              <a:t>Wat zegt dit over</a:t>
            </a:r>
            <a:r>
              <a:rPr lang="nl-NL" sz="3200" i="1" dirty="0">
                <a:solidFill>
                  <a:srgbClr val="0000FF"/>
                </a:solidFill>
              </a:rPr>
              <a:t> mij? 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i="1" dirty="0">
                <a:solidFill>
                  <a:srgbClr val="0000FF"/>
                </a:solidFill>
              </a:rPr>
              <a:t>Wat kan ik hieraan doen?‘</a:t>
            </a:r>
            <a:endParaRPr kumimoji="0" lang="nl-NL" sz="3200" b="0" i="1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E450676-0396-44F3-B8A2-65E382E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" y="67065"/>
            <a:ext cx="5908879" cy="84165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eenvoudig advies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A845A9-E668-47D1-9A1E-7458BC2B5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336" y="3717031"/>
            <a:ext cx="9231336" cy="31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0E07C0-4A22-47CF-ACC7-FE21B2130CED}"/>
              </a:ext>
            </a:extLst>
          </p:cNvPr>
          <p:cNvSpPr txBox="1"/>
          <p:nvPr/>
        </p:nvSpPr>
        <p:spPr>
          <a:xfrm>
            <a:off x="359532" y="987030"/>
            <a:ext cx="4428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Achter alle woede zit angst.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Alle angst die ik voel,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is een vraag om hulp,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om liefde.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E450676-0396-44F3-B8A2-65E382E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" y="67065"/>
            <a:ext cx="5908879" cy="84165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eenvoudig advies</a:t>
            </a:r>
          </a:p>
        </p:txBody>
      </p:sp>
      <p:pic>
        <p:nvPicPr>
          <p:cNvPr id="7170" name="Picture 2" descr="Jungle Wallpapers Free Download | PixelsTalk.Net">
            <a:extLst>
              <a:ext uri="{FF2B5EF4-FFF2-40B4-BE49-F238E27FC236}">
                <a16:creationId xmlns:a16="http://schemas.microsoft.com/office/drawing/2014/main" id="{433CCA81-1652-4376-B02D-34AE8B05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52658"/>
            <a:ext cx="6660232" cy="41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0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0BA65-A7F0-4D8D-AFEC-F03A06C7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9336" cy="90872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Oefening: Verander je interne voorstelling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4A90E3-9566-434A-94B5-942CD1C2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0" y="815422"/>
            <a:ext cx="8856984" cy="11291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Maak een interne voorstelling van: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Iemand die jou boos maakte ………………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DE946AB-FC69-4936-B547-83CA5D0E1657}"/>
              </a:ext>
            </a:extLst>
          </p:cNvPr>
          <p:cNvSpPr txBox="1">
            <a:spLocks/>
          </p:cNvSpPr>
          <p:nvPr/>
        </p:nvSpPr>
        <p:spPr>
          <a:xfrm>
            <a:off x="179512" y="2590140"/>
            <a:ext cx="8579296" cy="101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Vraag je af: </a:t>
            </a:r>
          </a:p>
          <a:p>
            <a:pPr marL="0" indent="0">
              <a:buFont typeface="Arial" pitchFamily="34" charset="0"/>
              <a:buNone/>
            </a:pPr>
            <a:r>
              <a:rPr lang="nl-NL" sz="2800" i="1" dirty="0">
                <a:solidFill>
                  <a:srgbClr val="0000FF"/>
                </a:solidFill>
              </a:rPr>
              <a:t>‘Wat in mij roept deze persoon op dat ik deze boosheid voel?’</a:t>
            </a:r>
            <a:endParaRPr lang="nl-NL" b="1" i="1" dirty="0">
              <a:solidFill>
                <a:srgbClr val="0000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B10FBF-AD20-4BAB-9943-FDB0004C60A1}"/>
              </a:ext>
            </a:extLst>
          </p:cNvPr>
          <p:cNvSpPr txBox="1"/>
          <p:nvPr/>
        </p:nvSpPr>
        <p:spPr>
          <a:xfrm>
            <a:off x="179512" y="2035848"/>
            <a:ext cx="3600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Word je bewust van je gevoel.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BE194E-BF37-445C-87A2-2B5EE20D7F6D}"/>
              </a:ext>
            </a:extLst>
          </p:cNvPr>
          <p:cNvSpPr txBox="1"/>
          <p:nvPr/>
        </p:nvSpPr>
        <p:spPr>
          <a:xfrm>
            <a:off x="189740" y="3718024"/>
            <a:ext cx="3600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Word je bewust van je gevoel.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F7DF9A9-9FD8-4EDA-B6E0-9B46D0A85D01}"/>
              </a:ext>
            </a:extLst>
          </p:cNvPr>
          <p:cNvSpPr txBox="1">
            <a:spLocks/>
          </p:cNvSpPr>
          <p:nvPr/>
        </p:nvSpPr>
        <p:spPr>
          <a:xfrm>
            <a:off x="75971" y="5376074"/>
            <a:ext cx="8579296" cy="101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Bedenk dat je nu tegen deze persoon zou kunnen zeggen:</a:t>
            </a:r>
          </a:p>
          <a:p>
            <a:pPr marL="0" indent="0">
              <a:buFont typeface="Arial" pitchFamily="34" charset="0"/>
              <a:buNone/>
            </a:pPr>
            <a:r>
              <a:rPr lang="nl-NL" sz="2800" i="1" dirty="0">
                <a:solidFill>
                  <a:srgbClr val="0000FF"/>
                </a:solidFill>
              </a:rPr>
              <a:t>‘Deze boosheid heeft niets met jou te maken……….. ‘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9819882-336E-4200-A151-75833D38E82E}"/>
              </a:ext>
            </a:extLst>
          </p:cNvPr>
          <p:cNvSpPr txBox="1">
            <a:spLocks/>
          </p:cNvSpPr>
          <p:nvPr/>
        </p:nvSpPr>
        <p:spPr>
          <a:xfrm>
            <a:off x="189740" y="4195896"/>
            <a:ext cx="8579296" cy="101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Vraag je af: </a:t>
            </a:r>
          </a:p>
          <a:p>
            <a:pPr marL="0" indent="0">
              <a:buFont typeface="Arial" pitchFamily="34" charset="0"/>
              <a:buNone/>
            </a:pPr>
            <a:r>
              <a:rPr lang="nl-NL" sz="2800" i="1" dirty="0">
                <a:solidFill>
                  <a:srgbClr val="0000FF"/>
                </a:solidFill>
              </a:rPr>
              <a:t>‘Welke angst zit er achter mijn boosheid?’</a:t>
            </a:r>
            <a:endParaRPr lang="nl-NL" b="1" i="1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B244048-9524-43D6-8F98-D32494A91DFF}"/>
              </a:ext>
            </a:extLst>
          </p:cNvPr>
          <p:cNvSpPr txBox="1"/>
          <p:nvPr/>
        </p:nvSpPr>
        <p:spPr>
          <a:xfrm>
            <a:off x="75971" y="6371586"/>
            <a:ext cx="24077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Welk gevoel heb je nu?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864EE1-E4FF-47F6-86F1-A9C0EBAC5D79}"/>
              </a:ext>
            </a:extLst>
          </p:cNvPr>
          <p:cNvSpPr txBox="1"/>
          <p:nvPr/>
        </p:nvSpPr>
        <p:spPr>
          <a:xfrm>
            <a:off x="4456615" y="6396335"/>
            <a:ext cx="3960440" cy="461665"/>
          </a:xfrm>
          <a:prstGeom prst="rect">
            <a:avLst/>
          </a:prstGeom>
          <a:solidFill>
            <a:srgbClr val="75F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008000"/>
                </a:solidFill>
              </a:rPr>
              <a:t>Deel je gevoel in de chat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F878E9-B26F-45A1-82B9-820827DD8E01}"/>
              </a:ext>
            </a:extLst>
          </p:cNvPr>
          <p:cNvSpPr txBox="1"/>
          <p:nvPr/>
        </p:nvSpPr>
        <p:spPr>
          <a:xfrm>
            <a:off x="6300192" y="713409"/>
            <a:ext cx="2830008" cy="830997"/>
          </a:xfrm>
          <a:prstGeom prst="rect">
            <a:avLst/>
          </a:prstGeom>
          <a:solidFill>
            <a:srgbClr val="75F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</a:rPr>
              <a:t>In breakoutrooms</a:t>
            </a:r>
          </a:p>
          <a:p>
            <a:pPr algn="ctr"/>
            <a:r>
              <a:rPr lang="en-US" sz="2400" b="1">
                <a:solidFill>
                  <a:srgbClr val="008000"/>
                </a:solidFill>
              </a:rPr>
              <a:t>druk op ‘join’</a:t>
            </a:r>
          </a:p>
        </p:txBody>
      </p:sp>
    </p:spTree>
    <p:extLst>
      <p:ext uri="{BB962C8B-B14F-4D97-AF65-F5344CB8AC3E}">
        <p14:creationId xmlns:p14="http://schemas.microsoft.com/office/powerpoint/2010/main" val="12537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" grpId="0" animBg="1"/>
      <p:bldP spid="9" grpId="0" animBg="1"/>
      <p:bldP spid="12" grpId="0" uiExpand="1" build="p"/>
      <p:bldP spid="10" grpId="0" uiExpand="1" build="p"/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5A19A60-606B-4A80-AAA1-A06367FA8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9" y="2377442"/>
            <a:ext cx="5935600" cy="44805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7CC112-3A3E-46BA-9EF9-C4343EF1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Hoe dichtbij ben je nu gekomen bij de 1</a:t>
            </a:r>
            <a:r>
              <a:rPr lang="nl-NL" baseline="30000" dirty="0">
                <a:solidFill>
                  <a:srgbClr val="0000FF"/>
                </a:solidFill>
              </a:rPr>
              <a:t>e</a:t>
            </a:r>
            <a:r>
              <a:rPr lang="nl-NL" dirty="0">
                <a:solidFill>
                  <a:srgbClr val="0000FF"/>
                </a:solidFill>
              </a:rPr>
              <a:t> vooronderstelling?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B99E9-5467-4F45-9C09-CFCD8A10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14300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Respect voor het model van de wereld van de ander en van mijzelf.</a:t>
            </a:r>
          </a:p>
        </p:txBody>
      </p:sp>
    </p:spTree>
    <p:extLst>
      <p:ext uri="{BB962C8B-B14F-4D97-AF65-F5344CB8AC3E}">
        <p14:creationId xmlns:p14="http://schemas.microsoft.com/office/powerpoint/2010/main" val="2978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E229-D451-4856-93B0-758EE7BE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14655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Waarmee ga je aan de slag na deze avond?</a:t>
            </a:r>
          </a:p>
        </p:txBody>
      </p:sp>
      <p:pic>
        <p:nvPicPr>
          <p:cNvPr id="8194" name="Picture 2" descr="Appelboom Rode Boskoop (Rode Goudreinet appel, halfstam ...">
            <a:extLst>
              <a:ext uri="{FF2B5EF4-FFF2-40B4-BE49-F238E27FC236}">
                <a16:creationId xmlns:a16="http://schemas.microsoft.com/office/drawing/2014/main" id="{591538A9-AD0E-4E62-8CBD-B1E438B2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1196753"/>
            <a:ext cx="9142411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C26631C-B0D9-4D80-98F2-0BB7091830BE}"/>
              </a:ext>
            </a:extLst>
          </p:cNvPr>
          <p:cNvSpPr txBox="1"/>
          <p:nvPr/>
        </p:nvSpPr>
        <p:spPr>
          <a:xfrm>
            <a:off x="5945428" y="6396335"/>
            <a:ext cx="3196983" cy="461665"/>
          </a:xfrm>
          <a:prstGeom prst="rect">
            <a:avLst/>
          </a:prstGeom>
          <a:solidFill>
            <a:srgbClr val="75F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008000"/>
                </a:solidFill>
              </a:rPr>
              <a:t>Deel dit in de chat</a:t>
            </a:r>
          </a:p>
        </p:txBody>
      </p:sp>
    </p:spTree>
    <p:extLst>
      <p:ext uri="{BB962C8B-B14F-4D97-AF65-F5344CB8AC3E}">
        <p14:creationId xmlns:p14="http://schemas.microsoft.com/office/powerpoint/2010/main" val="3792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0" y="4508265"/>
            <a:ext cx="936104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Zonne-stralen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Visualisatie.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FF"/>
                </a:solidFill>
              </a:rPr>
              <a:t>Focus op een mooie gebeurtenis op identiteitsniveau. Waarin je je energiek, blij of gelukkig voelde. En waarin je je een ander person voelde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Vragen</a:t>
            </a:r>
          </a:p>
          <a:p>
            <a:r>
              <a:rPr lang="nl-NL" b="1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b="1" dirty="0">
                <a:solidFill>
                  <a:srgbClr val="0000FF"/>
                </a:solidFill>
              </a:rPr>
              <a:t>Korte verhalen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Deel een echte levenservaring om na te denken vanuit NLP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toepassen van NLP in jouw eigen werkelijkheid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3">
            <a:extLst>
              <a:ext uri="{FF2B5EF4-FFF2-40B4-BE49-F238E27FC236}">
                <a16:creationId xmlns:a16="http://schemas.microsoft.com/office/drawing/2014/main" id="{BAC0FD8C-4515-4F84-9EE8-98436DA96CE5}"/>
              </a:ext>
            </a:extLst>
          </p:cNvPr>
          <p:cNvSpPr/>
          <p:nvPr/>
        </p:nvSpPr>
        <p:spPr>
          <a:xfrm>
            <a:off x="395536" y="2709740"/>
            <a:ext cx="7982530" cy="584775"/>
          </a:xfrm>
          <a:prstGeom prst="snip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‘En het gedrag van mensen om mij heen dan?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45843"/>
            <a:ext cx="9144000" cy="90619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tiende vooronderstelling van NLP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7096" y="1084717"/>
            <a:ext cx="7488832" cy="13918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3600" b="1" i="1" dirty="0">
                <a:solidFill>
                  <a:srgbClr val="0000FF"/>
                </a:solidFill>
              </a:rPr>
              <a:t>‘Ik ben de baas over mijn geest </a:t>
            </a:r>
          </a:p>
          <a:p>
            <a:pPr marL="0" indent="0" algn="ctr">
              <a:buNone/>
            </a:pPr>
            <a:r>
              <a:rPr lang="nl-NL" sz="3600" b="1" i="1" dirty="0">
                <a:solidFill>
                  <a:srgbClr val="0000FF"/>
                </a:solidFill>
              </a:rPr>
              <a:t>en daarom over mijn resultaten’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76BEAC-1C16-4A27-B6E5-DEEE5799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27729"/>
            <a:ext cx="691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6508193" y="624797"/>
            <a:ext cx="2626662" cy="624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</a:rPr>
              <a:t>Het Gebied</a:t>
            </a:r>
            <a:endParaRPr lang="nl-NL" sz="2400" b="1" dirty="0"/>
          </a:p>
          <a:p>
            <a:pPr algn="ctr"/>
            <a:endParaRPr lang="nl-NL" sz="2400" b="1" dirty="0"/>
          </a:p>
          <a:p>
            <a:pPr algn="ctr"/>
            <a:endParaRPr lang="nl-NL" sz="2400" b="1" dirty="0"/>
          </a:p>
          <a:p>
            <a:pPr algn="ctr"/>
            <a:endParaRPr lang="nl-NL" sz="2400" b="1" dirty="0"/>
          </a:p>
          <a:p>
            <a:pPr algn="ctr"/>
            <a:endParaRPr lang="nl-NL" sz="2400" b="1" dirty="0"/>
          </a:p>
          <a:p>
            <a:pPr algn="ctr"/>
            <a:endParaRPr lang="nl-NL" sz="2400" b="1" dirty="0"/>
          </a:p>
          <a:p>
            <a:pPr algn="ctr"/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1400" b="1" dirty="0"/>
          </a:p>
          <a:p>
            <a:endParaRPr lang="nl-NL" sz="2400" b="1" dirty="0"/>
          </a:p>
          <a:p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CE5893-26C3-48F1-8B70-9ABDBB1A7B23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286" y="828460"/>
            <a:ext cx="2285507" cy="5903732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0" y="620688"/>
            <a:ext cx="2987824" cy="6401753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De Kaart </a:t>
            </a:r>
            <a:r>
              <a:rPr lang="nl-NL" sz="2800" b="1" dirty="0">
                <a:solidFill>
                  <a:srgbClr val="FF0000"/>
                </a:solidFill>
              </a:rPr>
              <a:t>…………..</a:t>
            </a:r>
            <a:endParaRPr lang="nl-NL" sz="2800" b="1" u="sng" dirty="0">
              <a:solidFill>
                <a:srgbClr val="FF0000"/>
              </a:solidFill>
            </a:endParaRPr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5424491" y="6068299"/>
            <a:ext cx="2445543" cy="78970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Reactie</a:t>
            </a:r>
            <a:endParaRPr lang="nl-NL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92300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Irritante </a:t>
              </a:r>
            </a:p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Prikkels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</a:rPr>
              <a:t>Interne</a:t>
            </a:r>
          </a:p>
          <a:p>
            <a:pPr algn="ctr"/>
            <a:r>
              <a:rPr lang="nl-NL" sz="3600" b="1" dirty="0">
                <a:solidFill>
                  <a:srgbClr val="3333CC"/>
                </a:solidFill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7336" y="2503092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58726" y="3324225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1124743"/>
            <a:ext cx="3014663" cy="497955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43722" y="1988840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86584" y="2331740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37397" y="2731790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24295" y="2347167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6472" y="2922588"/>
            <a:ext cx="781050" cy="1755775"/>
            <a:chOff x="3834" y="1841"/>
            <a:chExt cx="492" cy="1106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20204916">
              <a:off x="3842" y="1841"/>
              <a:ext cx="294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20031310">
              <a:off x="3834" y="2203"/>
              <a:ext cx="336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18974509">
              <a:off x="3868" y="2659"/>
              <a:ext cx="458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2771800" y="62068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--&gt;  ……….. is </a:t>
            </a:r>
            <a:r>
              <a:rPr lang="nl-NL" sz="3200" b="1" u="sng" dirty="0">
                <a:solidFill>
                  <a:srgbClr val="FF0000"/>
                </a:solidFill>
              </a:rPr>
              <a:t>niet </a:t>
            </a:r>
            <a:r>
              <a:rPr lang="nl-NL" sz="2400" b="1" dirty="0">
                <a:solidFill>
                  <a:srgbClr val="FF0000"/>
                </a:solidFill>
              </a:rPr>
              <a:t>……….…-&gt;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53D6E6-77DF-46C5-9333-9FF71BA22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314" y="3237216"/>
            <a:ext cx="2892775" cy="2814682"/>
          </a:xfrm>
          <a:prstGeom prst="rect">
            <a:avLst/>
          </a:prstGeom>
        </p:spPr>
      </p:pic>
      <p:sp>
        <p:nvSpPr>
          <p:cNvPr id="23585" name="AutoShape 33"/>
          <p:cNvSpPr>
            <a:spLocks noChangeArrowheads="1"/>
          </p:cNvSpPr>
          <p:nvPr/>
        </p:nvSpPr>
        <p:spPr bwMode="auto">
          <a:xfrm rot="12866134">
            <a:off x="2665867" y="5251978"/>
            <a:ext cx="2859001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F5F0B-A241-46C2-BEF8-105AAA52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-33554"/>
            <a:ext cx="9246122" cy="6206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36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4067944" y="0"/>
            <a:ext cx="5184576" cy="6206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000" b="1" dirty="0">
                <a:solidFill>
                  <a:srgbClr val="0000FF"/>
                </a:solidFill>
                <a:latin typeface="Arial" charset="0"/>
                <a:cs typeface="Arial" charset="0"/>
              </a:rPr>
              <a:t>Wie is de baas?</a:t>
            </a:r>
          </a:p>
        </p:txBody>
      </p:sp>
      <p:sp>
        <p:nvSpPr>
          <p:cNvPr id="39" name="AutoShape 27">
            <a:extLst>
              <a:ext uri="{FF2B5EF4-FFF2-40B4-BE49-F238E27FC236}">
                <a16:creationId xmlns:a16="http://schemas.microsoft.com/office/drawing/2014/main" id="{5C5CC7A0-50F2-4C26-BD99-EE694861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2" y="1136631"/>
            <a:ext cx="3133724" cy="1308916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000" b="1" dirty="0">
                <a:solidFill>
                  <a:srgbClr val="3333CC"/>
                </a:solidFill>
              </a:rPr>
              <a:t>Interne</a:t>
            </a:r>
          </a:p>
          <a:p>
            <a:pPr algn="ctr"/>
            <a:r>
              <a:rPr lang="nl-NL" sz="4000" b="1" dirty="0">
                <a:solidFill>
                  <a:srgbClr val="3333CC"/>
                </a:solidFill>
              </a:rPr>
              <a:t>Voorstelling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DC5E1C14-DDCD-492C-901E-78A1A4715A67}"/>
              </a:ext>
            </a:extLst>
          </p:cNvPr>
          <p:cNvSpPr/>
          <p:nvPr/>
        </p:nvSpPr>
        <p:spPr>
          <a:xfrm rot="3572545">
            <a:off x="3274783" y="-147195"/>
            <a:ext cx="541181" cy="24074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9" grpId="0"/>
      <p:bldP spid="23585" grpId="0" animBg="1"/>
      <p:bldP spid="26644" grpId="0" animBg="1"/>
      <p:bldP spid="3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45842"/>
            <a:ext cx="9361040" cy="1410949"/>
          </a:xfrm>
        </p:spPr>
        <p:txBody>
          <a:bodyPr>
            <a:normAutofit fontScale="90000"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‘Het enige wat ik kan veranderen </a:t>
            </a:r>
            <a:br>
              <a:rPr lang="nl-NL" b="1" i="1" dirty="0">
                <a:solidFill>
                  <a:srgbClr val="0000FF"/>
                </a:solidFill>
              </a:rPr>
            </a:br>
            <a:r>
              <a:rPr lang="nl-NL" b="1" i="1" dirty="0">
                <a:solidFill>
                  <a:srgbClr val="0000FF"/>
                </a:solidFill>
              </a:rPr>
              <a:t>is wat ikzelf denk.’</a:t>
            </a:r>
          </a:p>
        </p:txBody>
      </p:sp>
      <p:pic>
        <p:nvPicPr>
          <p:cNvPr id="4" name="Afbeelding 3" descr="Afbeelding met gras, buiten, veld, vliegen&#10;&#10;Automatisch gegenereerde beschrijving">
            <a:extLst>
              <a:ext uri="{FF2B5EF4-FFF2-40B4-BE49-F238E27FC236}">
                <a16:creationId xmlns:a16="http://schemas.microsoft.com/office/drawing/2014/main" id="{7726851E-1E2B-41D7-AA27-39805E64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3481"/>
            <a:ext cx="9149980" cy="5194519"/>
          </a:xfrm>
          <a:prstGeom prst="rect">
            <a:avLst/>
          </a:prstGeom>
        </p:spPr>
      </p:pic>
      <p:pic>
        <p:nvPicPr>
          <p:cNvPr id="2050" name="Picture 2" descr="na regen komt zonneschijn">
            <a:extLst>
              <a:ext uri="{FF2B5EF4-FFF2-40B4-BE49-F238E27FC236}">
                <a16:creationId xmlns:a16="http://schemas.microsoft.com/office/drawing/2014/main" id="{22A27853-A5FF-4FC4-A3DB-AB3954DA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4441"/>
            <a:ext cx="9144000" cy="51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228" y="62394"/>
            <a:ext cx="9079292" cy="14943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eenvoudig advies als je boos bent op je partner, je kind, je collega …..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F4ECFA2-3C81-4221-9FF1-DC30650C9BD4}"/>
              </a:ext>
            </a:extLst>
          </p:cNvPr>
          <p:cNvSpPr txBox="1">
            <a:spLocks/>
          </p:cNvSpPr>
          <p:nvPr/>
        </p:nvSpPr>
        <p:spPr>
          <a:xfrm>
            <a:off x="92595" y="1556792"/>
            <a:ext cx="903649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>
                <a:solidFill>
                  <a:srgbClr val="0000FF"/>
                </a:solidFill>
              </a:rPr>
              <a:t>Je denkt: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b="1" i="1" dirty="0">
                <a:solidFill>
                  <a:srgbClr val="FF0000"/>
                </a:solidFill>
              </a:rPr>
              <a:t>‘Idioot! Ik haat je! Jij maakt me gek!’</a:t>
            </a:r>
          </a:p>
        </p:txBody>
      </p:sp>
      <p:pic>
        <p:nvPicPr>
          <p:cNvPr id="3074" name="Picture 2" descr="Actiefste vulkaan op de Filipijnen spuwt weer assen ...">
            <a:extLst>
              <a:ext uri="{FF2B5EF4-FFF2-40B4-BE49-F238E27FC236}">
                <a16:creationId xmlns:a16="http://schemas.microsoft.com/office/drawing/2014/main" id="{5E009C91-62B4-4AF1-8815-414273DA8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89548"/>
            <a:ext cx="9143999" cy="37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2DF0A-E0BC-4EA7-B728-2DDC15A8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Wat is functioneel?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F69FC-0771-4498-96E5-2E03732F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6485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Wat voor reactie verwacht je op jou scheldpartij als je alles zou zeggen wat je denkt?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8C9916C-4CF0-44FC-9A33-7A75748E63B4}"/>
              </a:ext>
            </a:extLst>
          </p:cNvPr>
          <p:cNvSpPr txBox="1">
            <a:spLocks/>
          </p:cNvSpPr>
          <p:nvPr/>
        </p:nvSpPr>
        <p:spPr>
          <a:xfrm>
            <a:off x="486257" y="2742924"/>
            <a:ext cx="8657743" cy="1886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Zou dit mogelijk zijn?</a:t>
            </a:r>
          </a:p>
          <a:p>
            <a:r>
              <a:rPr lang="nl-NL" dirty="0">
                <a:solidFill>
                  <a:srgbClr val="0000FF"/>
                </a:solidFill>
              </a:rPr>
              <a:t>De ander reageert met: ‘</a:t>
            </a:r>
            <a:r>
              <a:rPr lang="nl-NL" i="1" dirty="0">
                <a:solidFill>
                  <a:srgbClr val="0000FF"/>
                </a:solidFill>
              </a:rPr>
              <a:t>sorry dat was niet mijn bedoeling!’</a:t>
            </a:r>
          </a:p>
          <a:p>
            <a:r>
              <a:rPr lang="nl-NL" dirty="0">
                <a:solidFill>
                  <a:srgbClr val="0000FF"/>
                </a:solidFill>
              </a:rPr>
              <a:t>De ander wordt ook boos en zegt: ‘je bent zelf een idioot, ik wil niets meer met jou te maken hebben’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F7B1535-9666-4D91-91E3-ABA5416EA7F8}"/>
              </a:ext>
            </a:extLst>
          </p:cNvPr>
          <p:cNvSpPr txBox="1">
            <a:spLocks/>
          </p:cNvSpPr>
          <p:nvPr/>
        </p:nvSpPr>
        <p:spPr>
          <a:xfrm>
            <a:off x="539552" y="4869160"/>
            <a:ext cx="8229600" cy="1886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De vraag is wat is </a:t>
            </a:r>
            <a:r>
              <a:rPr lang="nl-NL" b="1" dirty="0">
                <a:solidFill>
                  <a:srgbClr val="0000FF"/>
                </a:solidFill>
              </a:rPr>
              <a:t>functioneel</a:t>
            </a:r>
            <a:r>
              <a:rPr lang="nl-NL" dirty="0">
                <a:solidFill>
                  <a:srgbClr val="0000FF"/>
                </a:solidFill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Welke reactie zou je graag hebben?</a:t>
            </a:r>
          </a:p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Is het waarschijnlijk dat je deze krijgen met een scheldpartij?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2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32C72-05D9-4DED-B570-D5E4CF09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4896544" cy="90230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Eenvoudig advies</a:t>
            </a:r>
          </a:p>
        </p:txBody>
      </p:sp>
      <p:pic>
        <p:nvPicPr>
          <p:cNvPr id="4098" name="Picture 2" descr="Uitgedoofde Russische vulkaan lijkt ontwaakt te zijn en ...">
            <a:extLst>
              <a:ext uri="{FF2B5EF4-FFF2-40B4-BE49-F238E27FC236}">
                <a16:creationId xmlns:a16="http://schemas.microsoft.com/office/drawing/2014/main" id="{095F4719-7082-4D2B-BF0A-315B56B9F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624" y="2636912"/>
            <a:ext cx="917562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CB32E9B-9825-4680-A43E-4E3E085719E6}"/>
              </a:ext>
            </a:extLst>
          </p:cNvPr>
          <p:cNvSpPr txBox="1">
            <a:spLocks/>
          </p:cNvSpPr>
          <p:nvPr/>
        </p:nvSpPr>
        <p:spPr>
          <a:xfrm>
            <a:off x="107504" y="846139"/>
            <a:ext cx="9036496" cy="1718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plaats</a:t>
            </a:r>
            <a:r>
              <a:rPr kumimoji="0" lang="nl-NL" sz="3200" b="0" i="0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daarvan probeer je te zeggen: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‘Ik geloof dat ik kwaad word.</a:t>
            </a:r>
            <a:endParaRPr kumimoji="0" lang="nl-NL" sz="3200" b="0" i="1" u="none" strike="noStrike" kern="1200" cap="none" spc="0" normalizeH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1" u="none" strike="noStrike" kern="120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Door wat in mij zou dat gevoel veroorzaakt kunnen worden?’</a:t>
            </a:r>
            <a:endParaRPr kumimoji="0" lang="nl-NL" sz="3200" b="0" i="1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554</Words>
  <Application>Microsoft Office PowerPoint</Application>
  <PresentationFormat>Diavoorstelling (4:3)</PresentationFormat>
  <Paragraphs>127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Brush Script MT</vt:lpstr>
      <vt:lpstr>Calibri</vt:lpstr>
      <vt:lpstr>Times New Roman</vt:lpstr>
      <vt:lpstr>Office-thema</vt:lpstr>
      <vt:lpstr>Online Workshop</vt:lpstr>
      <vt:lpstr>Zonne-stralen</vt:lpstr>
      <vt:lpstr>Open Frame</vt:lpstr>
      <vt:lpstr>De tiende vooronderstelling van NLP</vt:lpstr>
      <vt:lpstr>PowerPoint-presentatie</vt:lpstr>
      <vt:lpstr>‘Het enige wat ik kan veranderen  is wat ikzelf denk.’</vt:lpstr>
      <vt:lpstr>Een eenvoudig advies als je boos bent op je partner, je kind, je collega …..</vt:lpstr>
      <vt:lpstr>Wat is functioneel?</vt:lpstr>
      <vt:lpstr>Eenvoudig advies</vt:lpstr>
      <vt:lpstr>Een eenvoudig advies</vt:lpstr>
      <vt:lpstr>Een eenvoudig advies</vt:lpstr>
      <vt:lpstr>Een eenvoudig advies</vt:lpstr>
      <vt:lpstr>Oefening: Verander je interne voorstelling</vt:lpstr>
      <vt:lpstr>Hoe dichtbij ben je nu gekomen bij de 1e vooronderstelling?</vt:lpstr>
      <vt:lpstr>Waarmee ga je aan de slag na deze avond?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 de NLP-vervolgcursus “Met je ongekende vermogens je succes vergroten”</dc:title>
  <dc:creator>Sytse</dc:creator>
  <cp:lastModifiedBy>sytse tjallingii</cp:lastModifiedBy>
  <cp:revision>94</cp:revision>
  <dcterms:created xsi:type="dcterms:W3CDTF">2017-11-07T12:02:22Z</dcterms:created>
  <dcterms:modified xsi:type="dcterms:W3CDTF">2020-12-20T20:23:45Z</dcterms:modified>
</cp:coreProperties>
</file>