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327" r:id="rId2"/>
    <p:sldId id="328" r:id="rId3"/>
    <p:sldId id="329" r:id="rId4"/>
    <p:sldId id="330" r:id="rId5"/>
    <p:sldId id="331"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161"/>
    <a:srgbClr val="000066"/>
    <a:srgbClr val="0033CC"/>
    <a:srgbClr val="CCFF33"/>
    <a:srgbClr val="FF9797"/>
    <a:srgbClr val="9AE8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C504119-8251-452F-887A-A2FABBF4A000}" type="datetimeFigureOut">
              <a:rPr lang="nl-NL" smtClean="0"/>
              <a:pPr/>
              <a:t>20-5-2019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2C504119-8251-452F-887A-A2FABBF4A000}" type="datetimeFigureOut">
              <a:rPr lang="nl-NL" smtClean="0"/>
              <a:pPr/>
              <a:t>20-5-2019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C504119-8251-452F-887A-A2FABBF4A000}" type="datetimeFigureOut">
              <a:rPr lang="nl-NL" smtClean="0"/>
              <a:pPr/>
              <a:t>20-5-2019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C504119-8251-452F-887A-A2FABBF4A000}" type="datetimeFigureOut">
              <a:rPr lang="nl-NL" smtClean="0"/>
              <a:pPr/>
              <a:t>20-5-2019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2C504119-8251-452F-887A-A2FABBF4A000}" type="datetimeFigureOut">
              <a:rPr lang="nl-NL" smtClean="0"/>
              <a:pPr/>
              <a:t>20-5-2019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2C504119-8251-452F-887A-A2FABBF4A000}" type="datetimeFigureOut">
              <a:rPr lang="nl-NL" smtClean="0"/>
              <a:pPr/>
              <a:t>20-5-2019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ED0783-7DC3-4857-96B3-B76A027C1E32}"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04119-8251-452F-887A-A2FABBF4A000}" type="datetimeFigureOut">
              <a:rPr lang="nl-NL" smtClean="0"/>
              <a:pPr/>
              <a:t>20-5-2019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D0783-7DC3-4857-96B3-B76A027C1E32}"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384"/>
            <a:ext cx="8229600" cy="850106"/>
          </a:xfrm>
        </p:spPr>
        <p:txBody>
          <a:bodyPr>
            <a:normAutofit/>
          </a:bodyPr>
          <a:lstStyle/>
          <a:p>
            <a:r>
              <a:rPr lang="nl-NL" sz="4800" b="1" dirty="0">
                <a:solidFill>
                  <a:srgbClr val="0000FF"/>
                </a:solidFill>
              </a:rPr>
              <a:t>Succes door Dankbaar te zijn</a:t>
            </a:r>
          </a:p>
        </p:txBody>
      </p:sp>
      <p:sp>
        <p:nvSpPr>
          <p:cNvPr id="3" name="Tijdelijke aanduiding voor inhoud 2"/>
          <p:cNvSpPr>
            <a:spLocks noGrp="1"/>
          </p:cNvSpPr>
          <p:nvPr>
            <p:ph idx="1"/>
          </p:nvPr>
        </p:nvSpPr>
        <p:spPr>
          <a:xfrm>
            <a:off x="457200" y="736104"/>
            <a:ext cx="8229600" cy="1828800"/>
          </a:xfrm>
        </p:spPr>
        <p:txBody>
          <a:bodyPr/>
          <a:lstStyle/>
          <a:p>
            <a:pPr>
              <a:buNone/>
            </a:pPr>
            <a:r>
              <a:rPr lang="nl-NL" dirty="0">
                <a:solidFill>
                  <a:srgbClr val="0000FF"/>
                </a:solidFill>
              </a:rPr>
              <a:t>Hoe oefenen in dankbaarheid ons gezonder, gelukkiger en socialer kan maken.</a:t>
            </a:r>
          </a:p>
          <a:p>
            <a:pPr>
              <a:buNone/>
            </a:pPr>
            <a:r>
              <a:rPr lang="nl-NL" dirty="0">
                <a:solidFill>
                  <a:srgbClr val="0000FF"/>
                </a:solidFill>
              </a:rPr>
              <a:t>De weg naar succes in jouw leven</a:t>
            </a:r>
          </a:p>
        </p:txBody>
      </p:sp>
      <p:sp>
        <p:nvSpPr>
          <p:cNvPr id="4" name="Tekstvak 3"/>
          <p:cNvSpPr txBox="1"/>
          <p:nvPr/>
        </p:nvSpPr>
        <p:spPr>
          <a:xfrm>
            <a:off x="0" y="3068960"/>
            <a:ext cx="3541162" cy="461665"/>
          </a:xfrm>
          <a:prstGeom prst="rect">
            <a:avLst/>
          </a:prstGeom>
          <a:noFill/>
        </p:spPr>
        <p:txBody>
          <a:bodyPr wrap="none" rtlCol="0">
            <a:spAutoFit/>
          </a:bodyPr>
          <a:lstStyle/>
          <a:p>
            <a:pPr>
              <a:tabLst>
                <a:tab pos="273050" algn="l"/>
              </a:tabLst>
            </a:pPr>
            <a:r>
              <a:rPr lang="nl-NL" sz="2400" i="1" dirty="0">
                <a:solidFill>
                  <a:srgbClr val="0000FF"/>
                </a:solidFill>
              </a:rPr>
              <a:t>1.	Waar je op focust groeit:</a:t>
            </a:r>
          </a:p>
        </p:txBody>
      </p:sp>
      <p:pic>
        <p:nvPicPr>
          <p:cNvPr id="5" name="Afbeelding 4" descr="met dankbaarheid.jpg"/>
          <p:cNvPicPr/>
          <p:nvPr/>
        </p:nvPicPr>
        <p:blipFill>
          <a:blip r:embed="rId2" cstate="print"/>
          <a:srcRect b="9437"/>
          <a:stretch>
            <a:fillRect/>
          </a:stretch>
        </p:blipFill>
        <p:spPr>
          <a:xfrm>
            <a:off x="3779912" y="2974444"/>
            <a:ext cx="5364088" cy="3883556"/>
          </a:xfrm>
          <a:prstGeom prst="rect">
            <a:avLst/>
          </a:prstGeom>
        </p:spPr>
      </p:pic>
      <p:sp>
        <p:nvSpPr>
          <p:cNvPr id="6" name="Tekstvak 5"/>
          <p:cNvSpPr txBox="1"/>
          <p:nvPr/>
        </p:nvSpPr>
        <p:spPr>
          <a:xfrm>
            <a:off x="0" y="3645024"/>
            <a:ext cx="3058530" cy="1569660"/>
          </a:xfrm>
          <a:prstGeom prst="rect">
            <a:avLst/>
          </a:prstGeom>
          <a:noFill/>
        </p:spPr>
        <p:txBody>
          <a:bodyPr wrap="none" rtlCol="0">
            <a:spAutoFit/>
          </a:bodyPr>
          <a:lstStyle/>
          <a:p>
            <a:pPr>
              <a:tabLst>
                <a:tab pos="273050" algn="l"/>
              </a:tabLst>
            </a:pPr>
            <a:r>
              <a:rPr lang="nl-NL" sz="2400" i="1" dirty="0">
                <a:solidFill>
                  <a:srgbClr val="0000FF"/>
                </a:solidFill>
              </a:rPr>
              <a:t>2.	Als je daaraan </a:t>
            </a:r>
          </a:p>
          <a:p>
            <a:pPr indent="273050"/>
            <a:r>
              <a:rPr lang="nl-NL" sz="2400" i="1" dirty="0">
                <a:solidFill>
                  <a:srgbClr val="0000FF"/>
                </a:solidFill>
              </a:rPr>
              <a:t>de betekenis van </a:t>
            </a:r>
          </a:p>
          <a:p>
            <a:pPr indent="273050"/>
            <a:r>
              <a:rPr lang="nl-NL" sz="2400" i="1" dirty="0">
                <a:solidFill>
                  <a:srgbClr val="0000FF"/>
                </a:solidFill>
              </a:rPr>
              <a:t>dankbaarheid geeft, </a:t>
            </a:r>
          </a:p>
          <a:p>
            <a:pPr indent="273050"/>
            <a:r>
              <a:rPr lang="nl-NL" sz="2400" i="1" dirty="0">
                <a:solidFill>
                  <a:srgbClr val="0000FF"/>
                </a:solidFill>
              </a:rPr>
              <a:t>maakt het je blij.</a:t>
            </a:r>
          </a:p>
        </p:txBody>
      </p:sp>
      <p:sp>
        <p:nvSpPr>
          <p:cNvPr id="7" name="Tekstvak 6"/>
          <p:cNvSpPr txBox="1"/>
          <p:nvPr/>
        </p:nvSpPr>
        <p:spPr>
          <a:xfrm>
            <a:off x="0" y="5373216"/>
            <a:ext cx="2811026" cy="461665"/>
          </a:xfrm>
          <a:prstGeom prst="rect">
            <a:avLst/>
          </a:prstGeom>
          <a:noFill/>
        </p:spPr>
        <p:txBody>
          <a:bodyPr wrap="none" rtlCol="0">
            <a:spAutoFit/>
          </a:bodyPr>
          <a:lstStyle/>
          <a:p>
            <a:pPr>
              <a:tabLst>
                <a:tab pos="273050" algn="l"/>
              </a:tabLst>
            </a:pPr>
            <a:r>
              <a:rPr lang="nl-NL" sz="2400" i="1" dirty="0">
                <a:solidFill>
                  <a:srgbClr val="0000FF"/>
                </a:solidFill>
              </a:rPr>
              <a:t>3.	Wat doe je ermee?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404664"/>
            <a:ext cx="5770984" cy="1143000"/>
          </a:xfrm>
        </p:spPr>
        <p:txBody>
          <a:bodyPr>
            <a:normAutofit fontScale="90000"/>
          </a:bodyPr>
          <a:lstStyle/>
          <a:p>
            <a:r>
              <a:rPr lang="nl-NL" b="1" dirty="0">
                <a:solidFill>
                  <a:srgbClr val="0000FF"/>
                </a:solidFill>
              </a:rPr>
              <a:t>Maak een dankbaarheidsboekje </a:t>
            </a:r>
          </a:p>
        </p:txBody>
      </p:sp>
      <p:sp>
        <p:nvSpPr>
          <p:cNvPr id="3" name="Tijdelijke aanduiding voor inhoud 2"/>
          <p:cNvSpPr>
            <a:spLocks noGrp="1"/>
          </p:cNvSpPr>
          <p:nvPr>
            <p:ph idx="1"/>
          </p:nvPr>
        </p:nvSpPr>
        <p:spPr>
          <a:xfrm>
            <a:off x="179512" y="2964085"/>
            <a:ext cx="7776864" cy="4065315"/>
          </a:xfrm>
        </p:spPr>
        <p:txBody>
          <a:bodyPr>
            <a:normAutofit lnSpcReduction="10000"/>
          </a:bodyPr>
          <a:lstStyle/>
          <a:p>
            <a:pPr marL="534988" indent="-534988">
              <a:buNone/>
            </a:pPr>
            <a:r>
              <a:rPr lang="nl-NL" dirty="0">
                <a:solidFill>
                  <a:srgbClr val="0000FF"/>
                </a:solidFill>
              </a:rPr>
              <a:t>Maak er iedere dag een feestje van om drie dingen op te schrijven: </a:t>
            </a:r>
          </a:p>
          <a:p>
            <a:pPr marL="534988" indent="-534988">
              <a:buNone/>
            </a:pPr>
            <a:r>
              <a:rPr lang="nl-NL" dirty="0">
                <a:solidFill>
                  <a:srgbClr val="0000FF"/>
                </a:solidFill>
              </a:rPr>
              <a:t>1 . Waar heb je opgefocust? </a:t>
            </a:r>
          </a:p>
          <a:p>
            <a:pPr marL="534988" indent="-534988">
              <a:buNone/>
            </a:pPr>
            <a:r>
              <a:rPr lang="nl-NL" dirty="0">
                <a:solidFill>
                  <a:srgbClr val="0000FF"/>
                </a:solidFill>
              </a:rPr>
              <a:t>2 . Waaraan heb je de betekenis van dankbaarheid gegeven?</a:t>
            </a:r>
          </a:p>
          <a:p>
            <a:pPr marL="534988" indent="-534988">
              <a:buAutoNum type="arabicPeriod" startAt="3"/>
            </a:pPr>
            <a:r>
              <a:rPr lang="nl-NL" dirty="0">
                <a:solidFill>
                  <a:srgbClr val="0000FF"/>
                </a:solidFill>
              </a:rPr>
              <a:t>Wat dat met je gedaan heeft, of wat jij er mee gedaan hebt.</a:t>
            </a:r>
          </a:p>
          <a:p>
            <a:pPr marL="534988" indent="-534988">
              <a:buAutoNum type="arabicPeriod" startAt="3"/>
            </a:pPr>
            <a:r>
              <a:rPr lang="nl-NL" dirty="0">
                <a:solidFill>
                  <a:srgbClr val="0000FF"/>
                </a:solidFill>
              </a:rPr>
              <a:t>Neem het de volgende keer mee!</a:t>
            </a:r>
          </a:p>
        </p:txBody>
      </p:sp>
      <p:pic>
        <p:nvPicPr>
          <p:cNvPr id="6" name="Afbeelding 5" descr="dagboek.jpg"/>
          <p:cNvPicPr/>
          <p:nvPr/>
        </p:nvPicPr>
        <p:blipFill>
          <a:blip r:embed="rId2" cstate="print"/>
          <a:stretch>
            <a:fillRect/>
          </a:stretch>
        </p:blipFill>
        <p:spPr>
          <a:xfrm rot="625130">
            <a:off x="6969345" y="414322"/>
            <a:ext cx="1946144" cy="27046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0"/>
            <a:ext cx="8229600" cy="908720"/>
          </a:xfrm>
        </p:spPr>
        <p:txBody>
          <a:bodyPr/>
          <a:lstStyle/>
          <a:p>
            <a:r>
              <a:rPr lang="nl-NL" b="1" dirty="0">
                <a:solidFill>
                  <a:srgbClr val="0000FF"/>
                </a:solidFill>
              </a:rPr>
              <a:t>Oefening in dankbaarheid</a:t>
            </a:r>
          </a:p>
        </p:txBody>
      </p:sp>
      <p:sp>
        <p:nvSpPr>
          <p:cNvPr id="3" name="Tijdelijke aanduiding voor inhoud 2"/>
          <p:cNvSpPr>
            <a:spLocks noGrp="1"/>
          </p:cNvSpPr>
          <p:nvPr>
            <p:ph idx="1"/>
          </p:nvPr>
        </p:nvSpPr>
        <p:spPr>
          <a:xfrm>
            <a:off x="0" y="764704"/>
            <a:ext cx="8532440" cy="6093296"/>
          </a:xfrm>
        </p:spPr>
        <p:txBody>
          <a:bodyPr>
            <a:normAutofit fontScale="40000" lnSpcReduction="20000"/>
          </a:bodyPr>
          <a:lstStyle/>
          <a:p>
            <a:pPr marL="0" indent="0">
              <a:buNone/>
            </a:pPr>
            <a:r>
              <a:rPr lang="nl-NL" sz="3800" dirty="0">
                <a:solidFill>
                  <a:srgbClr val="0000FF"/>
                </a:solidFill>
              </a:rPr>
              <a:t>Denk een paar minuten na over wat er goed is in je leven. Telkens wanneer je met een ‘ja’ kunt antwoorden op een van de vragen in de oefening, pauzeer je een ogenblik. Zeg in jezelf of hardop ‘dank je wel’ tegen het leven, de kosmos, of tegen iets wat groter is dan jij, welke naam je dat ook geeft. </a:t>
            </a:r>
          </a:p>
          <a:p>
            <a:pPr>
              <a:buNone/>
            </a:pPr>
            <a:r>
              <a:rPr lang="nl-NL" sz="3800" dirty="0">
                <a:solidFill>
                  <a:srgbClr val="0000FF"/>
                </a:solidFill>
              </a:rPr>
              <a:t> </a:t>
            </a:r>
          </a:p>
          <a:p>
            <a:pPr lvl="0"/>
            <a:r>
              <a:rPr lang="nl-NL" sz="3800" dirty="0">
                <a:solidFill>
                  <a:srgbClr val="0000FF"/>
                </a:solidFill>
              </a:rPr>
              <a:t>Begin aan je lichaam te denken, terwijl je voor het moment alle eventuele pijn en pijntjes vergeet. </a:t>
            </a:r>
          </a:p>
          <a:p>
            <a:pPr lvl="0" indent="12700">
              <a:buNone/>
            </a:pPr>
            <a:r>
              <a:rPr lang="nl-NL" sz="3800" dirty="0">
                <a:solidFill>
                  <a:srgbClr val="0000FF"/>
                </a:solidFill>
              </a:rPr>
              <a:t>Kun je horen? </a:t>
            </a:r>
          </a:p>
          <a:p>
            <a:pPr lvl="0" indent="12700">
              <a:buNone/>
            </a:pPr>
            <a:r>
              <a:rPr lang="nl-NL" sz="3800" dirty="0">
                <a:solidFill>
                  <a:srgbClr val="0000FF"/>
                </a:solidFill>
              </a:rPr>
              <a:t>Kun je lopen? </a:t>
            </a:r>
          </a:p>
          <a:p>
            <a:pPr lvl="0" indent="12700">
              <a:buNone/>
            </a:pPr>
            <a:r>
              <a:rPr lang="nl-NL" sz="3800" dirty="0">
                <a:solidFill>
                  <a:srgbClr val="0000FF"/>
                </a:solidFill>
              </a:rPr>
              <a:t>Ben je goed gevoed?</a:t>
            </a:r>
          </a:p>
          <a:p>
            <a:pPr lvl="0" indent="12700">
              <a:buNone/>
            </a:pPr>
            <a:r>
              <a:rPr lang="nl-NL" sz="3800" dirty="0">
                <a:solidFill>
                  <a:srgbClr val="0000FF"/>
                </a:solidFill>
              </a:rPr>
              <a:t> Zeg dank je wel.</a:t>
            </a:r>
          </a:p>
          <a:p>
            <a:pPr>
              <a:buNone/>
            </a:pPr>
            <a:r>
              <a:rPr lang="nl-NL" sz="3800" dirty="0">
                <a:solidFill>
                  <a:srgbClr val="0000FF"/>
                </a:solidFill>
              </a:rPr>
              <a:t> </a:t>
            </a:r>
          </a:p>
          <a:p>
            <a:pPr lvl="0"/>
            <a:r>
              <a:rPr lang="nl-NL" sz="3800" dirty="0">
                <a:solidFill>
                  <a:srgbClr val="0000FF"/>
                </a:solidFill>
              </a:rPr>
              <a:t>Denk aan de mensen met wie jij je leven hebt gedeeld. </a:t>
            </a:r>
          </a:p>
          <a:p>
            <a:pPr lvl="0" indent="12700">
              <a:buNone/>
            </a:pPr>
            <a:r>
              <a:rPr lang="nl-NL" sz="3800" dirty="0">
                <a:solidFill>
                  <a:srgbClr val="0000FF"/>
                </a:solidFill>
              </a:rPr>
              <a:t>Ga terug naar je jeugd. </a:t>
            </a:r>
          </a:p>
          <a:p>
            <a:pPr lvl="0" indent="12700">
              <a:buNone/>
            </a:pPr>
            <a:r>
              <a:rPr lang="nl-NL" sz="3800" dirty="0">
                <a:solidFill>
                  <a:srgbClr val="0000FF"/>
                </a:solidFill>
              </a:rPr>
              <a:t>Welke goede herinneringen heb je aan liefhebbende ouders, grootouders, onderwijzers of schoolvrienden? </a:t>
            </a:r>
          </a:p>
          <a:p>
            <a:pPr lvl="0" indent="12700">
              <a:buNone/>
            </a:pPr>
            <a:r>
              <a:rPr lang="nl-NL" sz="3800" dirty="0">
                <a:solidFill>
                  <a:srgbClr val="0000FF"/>
                </a:solidFill>
              </a:rPr>
              <a:t>Zeg dank je wel.</a:t>
            </a:r>
          </a:p>
          <a:p>
            <a:pPr>
              <a:buNone/>
            </a:pPr>
            <a:r>
              <a:rPr lang="nl-NL" sz="3800" dirty="0">
                <a:solidFill>
                  <a:srgbClr val="0000FF"/>
                </a:solidFill>
              </a:rPr>
              <a:t> </a:t>
            </a:r>
          </a:p>
          <a:p>
            <a:pPr lvl="0"/>
            <a:r>
              <a:rPr lang="nl-NL" sz="3800" dirty="0">
                <a:solidFill>
                  <a:srgbClr val="0000FF"/>
                </a:solidFill>
              </a:rPr>
              <a:t>Laat je gedachten gaan over degenen die je nu om je heen hebt. </a:t>
            </a:r>
          </a:p>
          <a:p>
            <a:pPr lvl="0" indent="12700">
              <a:buNone/>
            </a:pPr>
            <a:r>
              <a:rPr lang="nl-NL" sz="3800" dirty="0">
                <a:solidFill>
                  <a:srgbClr val="0000FF"/>
                </a:solidFill>
              </a:rPr>
              <a:t>Wordt je leven verrijkt door een partner, kinderen, collega’s, vrienden of zelfs een lievelingsdier? Zeg dank je wel.</a:t>
            </a:r>
          </a:p>
          <a:p>
            <a:pPr>
              <a:buNone/>
            </a:pPr>
            <a:r>
              <a:rPr lang="nl-NL" sz="3800" dirty="0">
                <a:solidFill>
                  <a:srgbClr val="0000FF"/>
                </a:solidFill>
              </a:rPr>
              <a:t> </a:t>
            </a:r>
          </a:p>
          <a:p>
            <a:pPr lvl="0"/>
            <a:r>
              <a:rPr lang="nl-NL" sz="3800" dirty="0">
                <a:solidFill>
                  <a:srgbClr val="0000FF"/>
                </a:solidFill>
              </a:rPr>
              <a:t>Denk aan alles wat je met plezier doet. </a:t>
            </a:r>
          </a:p>
          <a:p>
            <a:pPr lvl="0" indent="12700">
              <a:buNone/>
            </a:pPr>
            <a:r>
              <a:rPr lang="nl-NL" sz="3800" dirty="0">
                <a:solidFill>
                  <a:srgbClr val="0000FF"/>
                </a:solidFill>
              </a:rPr>
              <a:t>Hou je van sport, koken of lekker eten, of van het park of buiten de stad wandelen? </a:t>
            </a:r>
          </a:p>
          <a:p>
            <a:pPr lvl="0" indent="12700">
              <a:buNone/>
            </a:pPr>
            <a:r>
              <a:rPr lang="nl-NL" sz="3800" dirty="0">
                <a:solidFill>
                  <a:srgbClr val="0000FF"/>
                </a:solidFill>
              </a:rPr>
              <a:t>Hou je van het gegons van de stad? </a:t>
            </a:r>
          </a:p>
          <a:p>
            <a:pPr lvl="0" indent="12700">
              <a:buNone/>
            </a:pPr>
            <a:r>
              <a:rPr lang="nl-NL" sz="3800" dirty="0">
                <a:solidFill>
                  <a:srgbClr val="0000FF"/>
                </a:solidFill>
              </a:rPr>
              <a:t>Raak je door je favoriete muziek in vervoering? </a:t>
            </a:r>
          </a:p>
          <a:p>
            <a:pPr lvl="0" indent="12700">
              <a:buNone/>
            </a:pPr>
            <a:r>
              <a:rPr lang="nl-NL" sz="3800" dirty="0">
                <a:solidFill>
                  <a:srgbClr val="0000FF"/>
                </a:solidFill>
              </a:rPr>
              <a:t>Geeft lezen je genot en wijsheid? </a:t>
            </a:r>
          </a:p>
          <a:p>
            <a:pPr lvl="0" indent="12700">
              <a:buNone/>
            </a:pPr>
            <a:r>
              <a:rPr lang="nl-NL" sz="3800" dirty="0">
                <a:solidFill>
                  <a:srgbClr val="0000FF"/>
                </a:solidFill>
              </a:rPr>
              <a:t>Zeg dank je wel.</a:t>
            </a:r>
          </a:p>
          <a:p>
            <a:pPr>
              <a:buNone/>
            </a:pPr>
            <a:r>
              <a:rPr lang="nl-NL" dirty="0"/>
              <a:t> </a:t>
            </a:r>
          </a:p>
          <a:p>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908720"/>
          </a:xfrm>
        </p:spPr>
        <p:txBody>
          <a:bodyPr>
            <a:normAutofit/>
          </a:bodyPr>
          <a:lstStyle/>
          <a:p>
            <a:r>
              <a:rPr lang="nl-NL" b="1" dirty="0">
                <a:solidFill>
                  <a:srgbClr val="0000FF"/>
                </a:solidFill>
              </a:rPr>
              <a:t>Oefening in dankbaarheid (2)</a:t>
            </a:r>
          </a:p>
        </p:txBody>
      </p:sp>
      <p:sp>
        <p:nvSpPr>
          <p:cNvPr id="4" name="Tijdelijke aanduiding voor inhoud 2"/>
          <p:cNvSpPr>
            <a:spLocks noGrp="1"/>
          </p:cNvSpPr>
          <p:nvPr>
            <p:ph idx="1"/>
          </p:nvPr>
        </p:nvSpPr>
        <p:spPr>
          <a:xfrm>
            <a:off x="0" y="1052736"/>
            <a:ext cx="8532440" cy="2808312"/>
          </a:xfrm>
        </p:spPr>
        <p:txBody>
          <a:bodyPr>
            <a:normAutofit fontScale="47500" lnSpcReduction="20000"/>
          </a:bodyPr>
          <a:lstStyle/>
          <a:p>
            <a:pPr>
              <a:buNone/>
            </a:pPr>
            <a:endParaRPr lang="nl-NL" sz="3800" dirty="0">
              <a:solidFill>
                <a:srgbClr val="0000FF"/>
              </a:solidFill>
            </a:endParaRPr>
          </a:p>
          <a:p>
            <a:pPr marL="324000" lvl="0">
              <a:spcBef>
                <a:spcPts val="0"/>
              </a:spcBef>
            </a:pPr>
            <a:r>
              <a:rPr lang="nl-NL" sz="3800" dirty="0">
                <a:solidFill>
                  <a:srgbClr val="0000FF"/>
                </a:solidFill>
              </a:rPr>
              <a:t>Denk aan de mensen met wie jij je leven hebt gedeeld. </a:t>
            </a:r>
          </a:p>
          <a:p>
            <a:pPr lvl="0" indent="12700">
              <a:buNone/>
            </a:pPr>
            <a:r>
              <a:rPr lang="nl-NL" sz="3800" dirty="0">
                <a:solidFill>
                  <a:srgbClr val="0000FF"/>
                </a:solidFill>
              </a:rPr>
              <a:t>Ga terug naar je jeugd. </a:t>
            </a:r>
          </a:p>
          <a:p>
            <a:pPr lvl="0" indent="12700">
              <a:buNone/>
            </a:pPr>
            <a:r>
              <a:rPr lang="nl-NL" sz="3800" dirty="0">
                <a:solidFill>
                  <a:srgbClr val="0000FF"/>
                </a:solidFill>
              </a:rPr>
              <a:t>Welke goede herinneringen heb je aan liefhebbende ouders, grootouders, onderwijzers of schoolvrienden? </a:t>
            </a:r>
          </a:p>
          <a:p>
            <a:pPr lvl="0" indent="12700">
              <a:buNone/>
            </a:pPr>
            <a:r>
              <a:rPr lang="nl-NL" sz="3800" dirty="0">
                <a:solidFill>
                  <a:srgbClr val="0000FF"/>
                </a:solidFill>
              </a:rPr>
              <a:t>Zeg dank je wel.</a:t>
            </a:r>
          </a:p>
          <a:p>
            <a:pPr>
              <a:buNone/>
            </a:pPr>
            <a:r>
              <a:rPr lang="nl-NL" sz="3800" dirty="0">
                <a:solidFill>
                  <a:srgbClr val="0000FF"/>
                </a:solidFill>
              </a:rPr>
              <a:t> </a:t>
            </a:r>
          </a:p>
          <a:p>
            <a:pPr lvl="0"/>
            <a:r>
              <a:rPr lang="nl-NL" sz="3800" dirty="0">
                <a:solidFill>
                  <a:srgbClr val="0000FF"/>
                </a:solidFill>
              </a:rPr>
              <a:t>Laat je gedachten gaan over degenen die je nu om je heen hebt. </a:t>
            </a:r>
          </a:p>
          <a:p>
            <a:pPr lvl="0" indent="12700">
              <a:buNone/>
            </a:pPr>
            <a:r>
              <a:rPr lang="nl-NL" sz="3800" dirty="0">
                <a:solidFill>
                  <a:srgbClr val="0000FF"/>
                </a:solidFill>
              </a:rPr>
              <a:t>Wordt je leven verrijkt door een partner, kinderen, collega’s, vrienden of zelfs een lievelingsdier? Zeg dank je wel.</a:t>
            </a:r>
            <a:r>
              <a:rPr lang="nl-NL" dirty="0"/>
              <a:t> </a:t>
            </a:r>
          </a:p>
          <a:p>
            <a:endParaRPr lang="nl-NL" dirty="0"/>
          </a:p>
        </p:txBody>
      </p:sp>
      <p:pic>
        <p:nvPicPr>
          <p:cNvPr id="5" name="Afbeelding 4" descr="dankbaar.jpg"/>
          <p:cNvPicPr/>
          <p:nvPr/>
        </p:nvPicPr>
        <p:blipFill>
          <a:blip r:embed="rId2" cstate="print"/>
          <a:stretch>
            <a:fillRect/>
          </a:stretch>
        </p:blipFill>
        <p:spPr>
          <a:xfrm rot="367933">
            <a:off x="4031885" y="3759683"/>
            <a:ext cx="5009258" cy="31031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p:cNvSpPr>
            <a:spLocks noGrp="1"/>
          </p:cNvSpPr>
          <p:nvPr>
            <p:ph idx="1"/>
          </p:nvPr>
        </p:nvSpPr>
        <p:spPr>
          <a:xfrm>
            <a:off x="0" y="692696"/>
            <a:ext cx="8532440" cy="2808312"/>
          </a:xfrm>
        </p:spPr>
        <p:txBody>
          <a:bodyPr>
            <a:normAutofit fontScale="70000" lnSpcReduction="20000"/>
          </a:bodyPr>
          <a:lstStyle/>
          <a:p>
            <a:pPr>
              <a:buNone/>
            </a:pPr>
            <a:r>
              <a:rPr lang="nl-NL" sz="3800" dirty="0">
                <a:solidFill>
                  <a:srgbClr val="0000FF"/>
                </a:solidFill>
              </a:rPr>
              <a:t> </a:t>
            </a:r>
          </a:p>
          <a:p>
            <a:pPr lvl="0" indent="12700">
              <a:spcBef>
                <a:spcPts val="0"/>
              </a:spcBef>
              <a:buNone/>
            </a:pPr>
            <a:r>
              <a:rPr lang="nl-NL" sz="3800" dirty="0">
                <a:solidFill>
                  <a:srgbClr val="0000FF"/>
                </a:solidFill>
              </a:rPr>
              <a:t>Denk aan alles wat je met plezier doet. </a:t>
            </a:r>
          </a:p>
          <a:p>
            <a:pPr lvl="0" indent="12700">
              <a:buNone/>
            </a:pPr>
            <a:r>
              <a:rPr lang="nl-NL" sz="3800" dirty="0">
                <a:solidFill>
                  <a:srgbClr val="0000FF"/>
                </a:solidFill>
              </a:rPr>
              <a:t>Hou je van sport, koken of lekker eten, of van het park of buiten de stad wandelen? </a:t>
            </a:r>
          </a:p>
          <a:p>
            <a:pPr lvl="0" indent="12700">
              <a:buNone/>
            </a:pPr>
            <a:r>
              <a:rPr lang="nl-NL" sz="3800" dirty="0">
                <a:solidFill>
                  <a:srgbClr val="0000FF"/>
                </a:solidFill>
              </a:rPr>
              <a:t>Raak je door je favoriete muziek in vervoering? </a:t>
            </a:r>
          </a:p>
          <a:p>
            <a:pPr lvl="0" indent="12700">
              <a:buNone/>
            </a:pPr>
            <a:r>
              <a:rPr lang="nl-NL" sz="3800" dirty="0">
                <a:solidFill>
                  <a:srgbClr val="0000FF"/>
                </a:solidFill>
              </a:rPr>
              <a:t>Geeft lezen je genot en wijsheid? </a:t>
            </a:r>
          </a:p>
          <a:p>
            <a:pPr lvl="0" indent="12700">
              <a:buNone/>
            </a:pPr>
            <a:r>
              <a:rPr lang="nl-NL" sz="3800" dirty="0">
                <a:solidFill>
                  <a:srgbClr val="0000FF"/>
                </a:solidFill>
              </a:rPr>
              <a:t>Zeg dank je wel.</a:t>
            </a:r>
            <a:endParaRPr lang="nl-NL" dirty="0"/>
          </a:p>
          <a:p>
            <a:endParaRPr lang="nl-NL" dirty="0"/>
          </a:p>
        </p:txBody>
      </p:sp>
      <p:sp>
        <p:nvSpPr>
          <p:cNvPr id="5" name="Titel 1"/>
          <p:cNvSpPr>
            <a:spLocks noGrp="1"/>
          </p:cNvSpPr>
          <p:nvPr>
            <p:ph type="title"/>
          </p:nvPr>
        </p:nvSpPr>
        <p:spPr>
          <a:xfrm>
            <a:off x="457200" y="0"/>
            <a:ext cx="8229600" cy="908720"/>
          </a:xfrm>
        </p:spPr>
        <p:txBody>
          <a:bodyPr>
            <a:normAutofit/>
          </a:bodyPr>
          <a:lstStyle/>
          <a:p>
            <a:r>
              <a:rPr lang="nl-NL" b="1" dirty="0">
                <a:solidFill>
                  <a:srgbClr val="0000FF"/>
                </a:solidFill>
              </a:rPr>
              <a:t>Oefening in dankbaarheid (3)</a:t>
            </a:r>
          </a:p>
        </p:txBody>
      </p:sp>
      <p:pic>
        <p:nvPicPr>
          <p:cNvPr id="36866" name="Picture 2" descr="Wie sieht es mit Sport in der Schwangerschaft aus? Was ist ..."/>
          <p:cNvPicPr>
            <a:picLocks noChangeAspect="1" noChangeArrowheads="1"/>
          </p:cNvPicPr>
          <p:nvPr/>
        </p:nvPicPr>
        <p:blipFill>
          <a:blip r:embed="rId2" cstate="print"/>
          <a:srcRect t="76473"/>
          <a:stretch>
            <a:fillRect/>
          </a:stretch>
        </p:blipFill>
        <p:spPr bwMode="auto">
          <a:xfrm>
            <a:off x="5436096" y="5733256"/>
            <a:ext cx="3295650" cy="775371"/>
          </a:xfrm>
          <a:prstGeom prst="rect">
            <a:avLst/>
          </a:prstGeom>
          <a:noFill/>
        </p:spPr>
      </p:pic>
      <p:pic>
        <p:nvPicPr>
          <p:cNvPr id="7" name="Picture 2" descr="Wie sieht es mit Sport in der Schwangerschaft aus? Was ist ..."/>
          <p:cNvPicPr>
            <a:picLocks noChangeAspect="1" noChangeArrowheads="1"/>
          </p:cNvPicPr>
          <p:nvPr/>
        </p:nvPicPr>
        <p:blipFill>
          <a:blip r:embed="rId2" cstate="print"/>
          <a:srcRect t="21849" b="49747"/>
          <a:stretch>
            <a:fillRect/>
          </a:stretch>
        </p:blipFill>
        <p:spPr bwMode="auto">
          <a:xfrm>
            <a:off x="323528" y="3717032"/>
            <a:ext cx="3295650" cy="936104"/>
          </a:xfrm>
          <a:prstGeom prst="rect">
            <a:avLst/>
          </a:prstGeom>
          <a:noFill/>
        </p:spPr>
      </p:pic>
      <p:pic>
        <p:nvPicPr>
          <p:cNvPr id="36868" name="Picture 4" descr="koken"/>
          <p:cNvPicPr>
            <a:picLocks noChangeAspect="1" noChangeArrowheads="1"/>
          </p:cNvPicPr>
          <p:nvPr/>
        </p:nvPicPr>
        <p:blipFill>
          <a:blip r:embed="rId3" cstate="print"/>
          <a:srcRect/>
          <a:stretch>
            <a:fillRect/>
          </a:stretch>
        </p:blipFill>
        <p:spPr bwMode="auto">
          <a:xfrm>
            <a:off x="6012160" y="2420888"/>
            <a:ext cx="3131840" cy="2162743"/>
          </a:xfrm>
          <a:prstGeom prst="rect">
            <a:avLst/>
          </a:prstGeom>
          <a:noFill/>
        </p:spPr>
      </p:pic>
      <p:pic>
        <p:nvPicPr>
          <p:cNvPr id="36871" name="Picture 7"/>
          <p:cNvPicPr>
            <a:picLocks noChangeAspect="1" noChangeArrowheads="1"/>
          </p:cNvPicPr>
          <p:nvPr/>
        </p:nvPicPr>
        <p:blipFill>
          <a:blip r:embed="rId4" cstate="print"/>
          <a:srcRect/>
          <a:stretch>
            <a:fillRect/>
          </a:stretch>
        </p:blipFill>
        <p:spPr bwMode="auto">
          <a:xfrm>
            <a:off x="323528" y="4869160"/>
            <a:ext cx="2304256" cy="1793851"/>
          </a:xfrm>
          <a:prstGeom prst="rect">
            <a:avLst/>
          </a:prstGeom>
          <a:noFill/>
          <a:ln w="9525">
            <a:noFill/>
            <a:miter lim="800000"/>
            <a:headEnd/>
            <a:tailEnd/>
          </a:ln>
        </p:spPr>
      </p:pic>
      <p:pic>
        <p:nvPicPr>
          <p:cNvPr id="36873" name="Picture 9" descr="Pics Photos - Muziek"/>
          <p:cNvPicPr>
            <a:picLocks noChangeAspect="1" noChangeArrowheads="1"/>
          </p:cNvPicPr>
          <p:nvPr/>
        </p:nvPicPr>
        <p:blipFill>
          <a:blip r:embed="rId5" cstate="print"/>
          <a:srcRect/>
          <a:stretch>
            <a:fillRect/>
          </a:stretch>
        </p:blipFill>
        <p:spPr bwMode="auto">
          <a:xfrm>
            <a:off x="3275856" y="4581128"/>
            <a:ext cx="3351189" cy="11261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0-#ppt_w/2"/>
                                          </p:val>
                                        </p:tav>
                                        <p:tav tm="100000">
                                          <p:val>
                                            <p:strVal val="#ppt_x"/>
                                          </p:val>
                                        </p:tav>
                                      </p:tavLst>
                                    </p:anim>
                                    <p:anim calcmode="lin" valueType="num">
                                      <p:cBhvr additive="base">
                                        <p:cTn id="4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6868"/>
                                        </p:tgtEl>
                                        <p:attrNameLst>
                                          <p:attrName>style.visibility</p:attrName>
                                        </p:attrNameLst>
                                      </p:cBhvr>
                                      <p:to>
                                        <p:strVal val="visible"/>
                                      </p:to>
                                    </p:set>
                                    <p:anim calcmode="lin" valueType="num">
                                      <p:cBhvr additive="base">
                                        <p:cTn id="49" dur="500" fill="hold"/>
                                        <p:tgtEl>
                                          <p:spTgt spid="36868"/>
                                        </p:tgtEl>
                                        <p:attrNameLst>
                                          <p:attrName>ppt_x</p:attrName>
                                        </p:attrNameLst>
                                      </p:cBhvr>
                                      <p:tavLst>
                                        <p:tav tm="0">
                                          <p:val>
                                            <p:strVal val="0-#ppt_w/2"/>
                                          </p:val>
                                        </p:tav>
                                        <p:tav tm="100000">
                                          <p:val>
                                            <p:strVal val="#ppt_x"/>
                                          </p:val>
                                        </p:tav>
                                      </p:tavLst>
                                    </p:anim>
                                    <p:anim calcmode="lin" valueType="num">
                                      <p:cBhvr additive="base">
                                        <p:cTn id="50"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6871"/>
                                        </p:tgtEl>
                                        <p:attrNameLst>
                                          <p:attrName>style.visibility</p:attrName>
                                        </p:attrNameLst>
                                      </p:cBhvr>
                                      <p:to>
                                        <p:strVal val="visible"/>
                                      </p:to>
                                    </p:set>
                                    <p:anim calcmode="lin" valueType="num">
                                      <p:cBhvr additive="base">
                                        <p:cTn id="55" dur="500" fill="hold"/>
                                        <p:tgtEl>
                                          <p:spTgt spid="36871"/>
                                        </p:tgtEl>
                                        <p:attrNameLst>
                                          <p:attrName>ppt_x</p:attrName>
                                        </p:attrNameLst>
                                      </p:cBhvr>
                                      <p:tavLst>
                                        <p:tav tm="0">
                                          <p:val>
                                            <p:strVal val="0-#ppt_w/2"/>
                                          </p:val>
                                        </p:tav>
                                        <p:tav tm="100000">
                                          <p:val>
                                            <p:strVal val="#ppt_x"/>
                                          </p:val>
                                        </p:tav>
                                      </p:tavLst>
                                    </p:anim>
                                    <p:anim calcmode="lin" valueType="num">
                                      <p:cBhvr additive="base">
                                        <p:cTn id="56" dur="500" fill="hold"/>
                                        <p:tgtEl>
                                          <p:spTgt spid="3687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6873"/>
                                        </p:tgtEl>
                                        <p:attrNameLst>
                                          <p:attrName>style.visibility</p:attrName>
                                        </p:attrNameLst>
                                      </p:cBhvr>
                                      <p:to>
                                        <p:strVal val="visible"/>
                                      </p:to>
                                    </p:set>
                                    <p:anim calcmode="lin" valueType="num">
                                      <p:cBhvr additive="base">
                                        <p:cTn id="61" dur="500" fill="hold"/>
                                        <p:tgtEl>
                                          <p:spTgt spid="36873"/>
                                        </p:tgtEl>
                                        <p:attrNameLst>
                                          <p:attrName>ppt_x</p:attrName>
                                        </p:attrNameLst>
                                      </p:cBhvr>
                                      <p:tavLst>
                                        <p:tav tm="0">
                                          <p:val>
                                            <p:strVal val="0-#ppt_w/2"/>
                                          </p:val>
                                        </p:tav>
                                        <p:tav tm="100000">
                                          <p:val>
                                            <p:strVal val="#ppt_x"/>
                                          </p:val>
                                        </p:tav>
                                      </p:tavLst>
                                    </p:anim>
                                    <p:anim calcmode="lin" valueType="num">
                                      <p:cBhvr additive="base">
                                        <p:cTn id="62" dur="500" fill="hold"/>
                                        <p:tgtEl>
                                          <p:spTgt spid="3687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36866"/>
                                        </p:tgtEl>
                                        <p:attrNameLst>
                                          <p:attrName>style.visibility</p:attrName>
                                        </p:attrNameLst>
                                      </p:cBhvr>
                                      <p:to>
                                        <p:strVal val="visible"/>
                                      </p:to>
                                    </p:set>
                                    <p:anim calcmode="lin" valueType="num">
                                      <p:cBhvr additive="base">
                                        <p:cTn id="67" dur="500" fill="hold"/>
                                        <p:tgtEl>
                                          <p:spTgt spid="36866"/>
                                        </p:tgtEl>
                                        <p:attrNameLst>
                                          <p:attrName>ppt_x</p:attrName>
                                        </p:attrNameLst>
                                      </p:cBhvr>
                                      <p:tavLst>
                                        <p:tav tm="0">
                                          <p:val>
                                            <p:strVal val="0-#ppt_w/2"/>
                                          </p:val>
                                        </p:tav>
                                        <p:tav tm="100000">
                                          <p:val>
                                            <p:strVal val="#ppt_x"/>
                                          </p:val>
                                        </p:tav>
                                      </p:tavLst>
                                    </p:anim>
                                    <p:anim calcmode="lin" valueType="num">
                                      <p:cBhvr additive="base">
                                        <p:cTn id="68" dur="500" fill="hold"/>
                                        <p:tgtEl>
                                          <p:spTgt spid="368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3080</TotalTime>
  <Words>212</Words>
  <Application>Microsoft Office PowerPoint</Application>
  <PresentationFormat>Diavoorstelling (4:3)</PresentationFormat>
  <Paragraphs>55</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Calibri</vt:lpstr>
      <vt:lpstr>Office-thema</vt:lpstr>
      <vt:lpstr>Succes door Dankbaar te zijn</vt:lpstr>
      <vt:lpstr>Maak een dankbaarheidsboekje </vt:lpstr>
      <vt:lpstr>Oefening in dankbaarheid</vt:lpstr>
      <vt:lpstr>Oefening in dankbaarheid (2)</vt:lpstr>
      <vt:lpstr>Oefening in dankbaarheid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Admin</dc:creator>
  <cp:lastModifiedBy>sytse tjallingii</cp:lastModifiedBy>
  <cp:revision>69</cp:revision>
  <dcterms:created xsi:type="dcterms:W3CDTF">2013-10-09T11:49:54Z</dcterms:created>
  <dcterms:modified xsi:type="dcterms:W3CDTF">2019-05-20T08:42:00Z</dcterms:modified>
</cp:coreProperties>
</file>