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1"/>
  </p:notesMasterIdLst>
  <p:sldIdLst>
    <p:sldId id="385" r:id="rId2"/>
    <p:sldId id="361" r:id="rId3"/>
    <p:sldId id="362" r:id="rId4"/>
    <p:sldId id="360" r:id="rId5"/>
    <p:sldId id="390" r:id="rId6"/>
    <p:sldId id="369" r:id="rId7"/>
    <p:sldId id="398" r:id="rId8"/>
    <p:sldId id="257" r:id="rId9"/>
    <p:sldId id="370" r:id="rId10"/>
    <p:sldId id="366" r:id="rId11"/>
    <p:sldId id="374" r:id="rId12"/>
    <p:sldId id="400" r:id="rId13"/>
    <p:sldId id="464" r:id="rId14"/>
    <p:sldId id="435" r:id="rId15"/>
    <p:sldId id="310" r:id="rId16"/>
    <p:sldId id="436" r:id="rId17"/>
    <p:sldId id="465" r:id="rId18"/>
    <p:sldId id="438" r:id="rId19"/>
    <p:sldId id="462" r:id="rId20"/>
    <p:sldId id="463" r:id="rId21"/>
    <p:sldId id="461" r:id="rId22"/>
    <p:sldId id="441" r:id="rId23"/>
    <p:sldId id="442" r:id="rId24"/>
    <p:sldId id="443" r:id="rId25"/>
    <p:sldId id="445" r:id="rId26"/>
    <p:sldId id="446" r:id="rId27"/>
    <p:sldId id="447" r:id="rId28"/>
    <p:sldId id="453" r:id="rId29"/>
    <p:sldId id="396" r:id="rId30"/>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0000"/>
    <a:srgbClr val="BB1717"/>
    <a:srgbClr val="FCAE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73CD04-8BC8-4E4A-A248-A8A7CA586DA2}" type="datetimeFigureOut">
              <a:rPr lang="nl-NL" smtClean="0"/>
              <a:pPr/>
              <a:t>6-12-2018</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91F733-FF5E-4945-91B8-D4E05BA47B7A}" type="slidenum">
              <a:rPr lang="nl-NL" smtClean="0"/>
              <a:pPr/>
              <a:t>‹nr.›</a:t>
            </a:fld>
            <a:endParaRPr lang="nl-NL"/>
          </a:p>
        </p:txBody>
      </p:sp>
    </p:spTree>
    <p:extLst>
      <p:ext uri="{BB962C8B-B14F-4D97-AF65-F5344CB8AC3E}">
        <p14:creationId xmlns:p14="http://schemas.microsoft.com/office/powerpoint/2010/main" val="3694037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E291F733-FF5E-4945-91B8-D4E05BA47B7A}" type="slidenum">
              <a:rPr lang="nl-NL" smtClean="0"/>
              <a:pPr/>
              <a:t>19</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E291F733-FF5E-4945-91B8-D4E05BA47B7A}" type="slidenum">
              <a:rPr lang="nl-NL" smtClean="0"/>
              <a:pPr/>
              <a:t>24</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7E5FF794-FF81-466F-9B0C-5A05BC6EFA17}" type="datetimeFigureOut">
              <a:rPr lang="nl-NL" smtClean="0"/>
              <a:pPr/>
              <a:t>6-12-2018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E5FF794-FF81-466F-9B0C-5A05BC6EFA17}" type="datetimeFigureOut">
              <a:rPr lang="nl-NL" smtClean="0"/>
              <a:pPr/>
              <a:t>6-12-2018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E5FF794-FF81-466F-9B0C-5A05BC6EFA17}" type="datetimeFigureOut">
              <a:rPr lang="nl-NL" smtClean="0"/>
              <a:pPr/>
              <a:t>6-12-2018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E5FF794-FF81-466F-9B0C-5A05BC6EFA17}" type="datetimeFigureOut">
              <a:rPr lang="nl-NL" smtClean="0"/>
              <a:pPr/>
              <a:t>6-12-2018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7E5FF794-FF81-466F-9B0C-5A05BC6EFA17}" type="datetimeFigureOut">
              <a:rPr lang="nl-NL" smtClean="0"/>
              <a:pPr/>
              <a:t>6-12-2018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7E5FF794-FF81-466F-9B0C-5A05BC6EFA17}" type="datetimeFigureOut">
              <a:rPr lang="nl-NL" smtClean="0"/>
              <a:pPr/>
              <a:t>6-12-2018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7E5FF794-FF81-466F-9B0C-5A05BC6EFA17}" type="datetimeFigureOut">
              <a:rPr lang="nl-NL" smtClean="0"/>
              <a:pPr/>
              <a:t>6-12-2018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7E5FF794-FF81-466F-9B0C-5A05BC6EFA17}" type="datetimeFigureOut">
              <a:rPr lang="nl-NL" smtClean="0"/>
              <a:pPr/>
              <a:t>6-12-2018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E5FF794-FF81-466F-9B0C-5A05BC6EFA17}" type="datetimeFigureOut">
              <a:rPr lang="nl-NL" smtClean="0"/>
              <a:pPr/>
              <a:t>6-12-2018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7E5FF794-FF81-466F-9B0C-5A05BC6EFA17}" type="datetimeFigureOut">
              <a:rPr lang="nl-NL" smtClean="0"/>
              <a:pPr/>
              <a:t>6-12-2018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7E5FF794-FF81-466F-9B0C-5A05BC6EFA17}" type="datetimeFigureOut">
              <a:rPr lang="nl-NL" smtClean="0"/>
              <a:pPr/>
              <a:t>6-12-2018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5FF794-FF81-466F-9B0C-5A05BC6EFA17}" type="datetimeFigureOut">
              <a:rPr lang="nl-NL" smtClean="0"/>
              <a:pPr/>
              <a:t>6-12-2018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6E7A16-F42B-4D73-8489-C7456E1A13BB}"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ideo" Target="file:///D:\NLP\onderwerpen%20NLP\topsport\Maarten\YouTube%20%20%20%20%20%20%20%20-%20I%20Love%20Living%20Life.%20I%20Am%20Happy._xvidmanzonderbenenenaemen.avi" TargetMode="Externa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nl.wikipedia.org/w/index.php?title=George_Armitage_Miller&amp;action=edit&amp;redlink=1" TargetMode="External"/><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Afbeelding 0" descr="wereldbol.jpg"/>
          <p:cNvPicPr>
            <a:picLocks noChangeAspect="1" noChangeArrowheads="1"/>
          </p:cNvPicPr>
          <p:nvPr/>
        </p:nvPicPr>
        <p:blipFill>
          <a:blip r:embed="rId2" cstate="print">
            <a:lum contrast="20000"/>
          </a:blip>
          <a:srcRect/>
          <a:stretch>
            <a:fillRect/>
          </a:stretch>
        </p:blipFill>
        <p:spPr bwMode="auto">
          <a:xfrm>
            <a:off x="1475656" y="0"/>
            <a:ext cx="5976664" cy="6165304"/>
          </a:xfrm>
          <a:prstGeom prst="rect">
            <a:avLst/>
          </a:prstGeom>
          <a:noFill/>
          <a:ln w="9525">
            <a:noFill/>
            <a:miter lim="800000"/>
            <a:headEnd/>
            <a:tailEnd/>
          </a:ln>
        </p:spPr>
      </p:pic>
      <p:sp>
        <p:nvSpPr>
          <p:cNvPr id="1028" name="WordArt 4"/>
          <p:cNvSpPr>
            <a:spLocks noChangeArrowheads="1" noChangeShapeType="1" noTextEdit="1"/>
          </p:cNvSpPr>
          <p:nvPr/>
        </p:nvSpPr>
        <p:spPr bwMode="auto">
          <a:xfrm>
            <a:off x="2162899" y="332656"/>
            <a:ext cx="4830418" cy="4282775"/>
          </a:xfrm>
          <a:prstGeom prst="rect">
            <a:avLst/>
          </a:prstGeom>
        </p:spPr>
        <p:txBody>
          <a:bodyPr wrap="none" fromWordArt="1">
            <a:prstTxWarp prst="textArchUp">
              <a:avLst>
                <a:gd name="adj" fmla="val 10365567"/>
              </a:avLst>
            </a:prstTxWarp>
          </a:bodyPr>
          <a:lstStyle/>
          <a:p>
            <a:pPr algn="ctr" rtl="0"/>
            <a:r>
              <a:rPr lang="nl-NL" sz="6000" kern="10" spc="0" dirty="0">
                <a:ln w="9525">
                  <a:solidFill>
                    <a:srgbClr val="FF0000"/>
                  </a:solidFill>
                  <a:round/>
                  <a:headEnd/>
                  <a:tailEnd/>
                </a:ln>
                <a:solidFill>
                  <a:srgbClr val="FF0000"/>
                </a:solidFill>
                <a:effectLst/>
                <a:latin typeface="Brush Script MT"/>
              </a:rPr>
              <a:t>voor een waardevol model van jouw wereld</a:t>
            </a:r>
          </a:p>
        </p:txBody>
      </p:sp>
      <p:sp>
        <p:nvSpPr>
          <p:cNvPr id="3" name="Ondertitel 2"/>
          <p:cNvSpPr>
            <a:spLocks noGrp="1"/>
          </p:cNvSpPr>
          <p:nvPr>
            <p:ph type="subTitle" idx="1"/>
          </p:nvPr>
        </p:nvSpPr>
        <p:spPr>
          <a:xfrm>
            <a:off x="1187624" y="6408712"/>
            <a:ext cx="3456384" cy="404664"/>
          </a:xfrm>
        </p:spPr>
        <p:txBody>
          <a:bodyPr>
            <a:noAutofit/>
          </a:bodyPr>
          <a:lstStyle/>
          <a:p>
            <a:r>
              <a:rPr lang="nl-NL" sz="2000" b="1" dirty="0">
                <a:solidFill>
                  <a:schemeClr val="accent2">
                    <a:lumMod val="75000"/>
                  </a:schemeClr>
                </a:solidFill>
              </a:rPr>
              <a:t>Volksuniversiteit Zwolle</a:t>
            </a:r>
          </a:p>
        </p:txBody>
      </p:sp>
      <p:sp>
        <p:nvSpPr>
          <p:cNvPr id="5" name="Titel 1"/>
          <p:cNvSpPr>
            <a:spLocks noGrp="1"/>
          </p:cNvSpPr>
          <p:nvPr>
            <p:ph type="ctrTitle"/>
          </p:nvPr>
        </p:nvSpPr>
        <p:spPr>
          <a:xfrm>
            <a:off x="0" y="5733256"/>
            <a:ext cx="9144000" cy="648072"/>
          </a:xfrm>
        </p:spPr>
        <p:txBody>
          <a:bodyPr>
            <a:normAutofit/>
          </a:bodyPr>
          <a:lstStyle/>
          <a:p>
            <a:r>
              <a:rPr lang="nl-NL" sz="3200" b="1" dirty="0">
                <a:solidFill>
                  <a:srgbClr val="FF0000"/>
                </a:solidFill>
              </a:rPr>
              <a:t>bij de NLP-workshop “Vind je missie”</a:t>
            </a:r>
          </a:p>
        </p:txBody>
      </p:sp>
      <p:sp>
        <p:nvSpPr>
          <p:cNvPr id="6" name="Ondertitel 2"/>
          <p:cNvSpPr txBox="1">
            <a:spLocks/>
          </p:cNvSpPr>
          <p:nvPr/>
        </p:nvSpPr>
        <p:spPr>
          <a:xfrm>
            <a:off x="4860032" y="6381328"/>
            <a:ext cx="3528392" cy="3326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nl-NL" sz="2000" b="1" dirty="0">
                <a:solidFill>
                  <a:srgbClr val="0000FF"/>
                </a:solidFill>
              </a:rPr>
              <a:t>Stadkamer, 6 december 2018</a:t>
            </a:r>
            <a:endParaRPr kumimoji="0" lang="nl-NL" sz="1600" b="1" i="0" u="none" strike="noStrike" kern="1200" cap="none" spc="0" normalizeH="0" baseline="0" noProof="0" dirty="0">
              <a:ln>
                <a:noFill/>
              </a:ln>
              <a:solidFill>
                <a:srgbClr val="0000FF"/>
              </a:solidFill>
              <a:effectLst/>
              <a:uLnTx/>
              <a:uFillTx/>
              <a:latin typeface="+mn-lt"/>
              <a:ea typeface="+mn-ea"/>
              <a:cs typeface="+mn-cs"/>
            </a:endParaRPr>
          </a:p>
        </p:txBody>
      </p:sp>
      <p:sp>
        <p:nvSpPr>
          <p:cNvPr id="8" name="Titel 1"/>
          <p:cNvSpPr txBox="1">
            <a:spLocks/>
          </p:cNvSpPr>
          <p:nvPr/>
        </p:nvSpPr>
        <p:spPr>
          <a:xfrm rot="20811356">
            <a:off x="251520" y="1124744"/>
            <a:ext cx="8640960" cy="3456384"/>
          </a:xfrm>
          <a:prstGeom prst="rect">
            <a:avLst/>
          </a:prstGeom>
          <a:noFill/>
          <a:ln>
            <a:noFill/>
          </a:ln>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600" b="1" i="1" u="none" strike="noStrike" kern="1200" cap="none" spc="0" normalizeH="0" baseline="0" noProof="0" dirty="0">
                <a:ln w="19050">
                  <a:solidFill>
                    <a:schemeClr val="bg1"/>
                  </a:solidFill>
                </a:ln>
                <a:solidFill>
                  <a:srgbClr val="FF0000"/>
                </a:solidFill>
                <a:effectLst/>
                <a:uLnTx/>
                <a:uFillTx/>
                <a:latin typeface="+mj-lt"/>
                <a:ea typeface="+mj-ea"/>
                <a:cs typeface="+mj-cs"/>
              </a:rPr>
              <a:t>Welkom</a:t>
            </a:r>
            <a:r>
              <a:rPr kumimoji="0" lang="en-US" sz="16600" b="1" i="1" u="none" strike="noStrike" kern="1200" cap="none" spc="0" normalizeH="0" baseline="0" noProof="0" dirty="0">
                <a:ln>
                  <a:solidFill>
                    <a:schemeClr val="bg1"/>
                  </a:solidFill>
                </a:ln>
                <a:solidFill>
                  <a:srgbClr val="FF0000"/>
                </a:solidFill>
                <a:effectLst/>
                <a:uLnTx/>
                <a:uFillTx/>
                <a:latin typeface="+mj-lt"/>
                <a:ea typeface="+mj-ea"/>
                <a:cs typeface="+mj-cs"/>
              </a:rPr>
              <a:t>! </a:t>
            </a:r>
            <a:endParaRPr kumimoji="0" lang="nl-NL" sz="8000" b="1" i="1" u="none" strike="noStrike" kern="1200" cap="none" spc="0" normalizeH="0" baseline="0" noProof="0" dirty="0">
              <a:ln>
                <a:solidFill>
                  <a:schemeClr val="bg1"/>
                </a:solid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P spid="3" grpId="0" build="p"/>
      <p:bldP spid="5" grpId="0"/>
      <p:bldP spid="6" grpId="0" build="p"/>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 y="1605"/>
            <a:ext cx="5266928" cy="1143000"/>
          </a:xfrm>
        </p:spPr>
        <p:txBody>
          <a:bodyPr/>
          <a:lstStyle/>
          <a:p>
            <a:r>
              <a:rPr lang="nl-NL" b="1" dirty="0">
                <a:solidFill>
                  <a:srgbClr val="0000FF"/>
                </a:solidFill>
              </a:rPr>
              <a:t>De drie levensvragen</a:t>
            </a:r>
          </a:p>
        </p:txBody>
      </p:sp>
      <p:sp>
        <p:nvSpPr>
          <p:cNvPr id="3" name="Tijdelijke aanduiding voor inhoud 2"/>
          <p:cNvSpPr>
            <a:spLocks noGrp="1"/>
          </p:cNvSpPr>
          <p:nvPr>
            <p:ph idx="1"/>
          </p:nvPr>
        </p:nvSpPr>
        <p:spPr>
          <a:xfrm>
            <a:off x="17914" y="2432395"/>
            <a:ext cx="4042792" cy="1108720"/>
          </a:xfrm>
        </p:spPr>
        <p:txBody>
          <a:bodyPr/>
          <a:lstStyle/>
          <a:p>
            <a:pPr marL="0" indent="0">
              <a:lnSpc>
                <a:spcPct val="200000"/>
              </a:lnSpc>
              <a:buNone/>
            </a:pPr>
            <a:r>
              <a:rPr lang="nl-NL" dirty="0">
                <a:solidFill>
                  <a:srgbClr val="0000FF"/>
                </a:solidFill>
              </a:rPr>
              <a:t>1. Waar focus je op?</a:t>
            </a:r>
          </a:p>
        </p:txBody>
      </p:sp>
      <p:sp>
        <p:nvSpPr>
          <p:cNvPr id="8" name="Tijdelijke aanduiding voor inhoud 2"/>
          <p:cNvSpPr txBox="1">
            <a:spLocks/>
          </p:cNvSpPr>
          <p:nvPr/>
        </p:nvSpPr>
        <p:spPr>
          <a:xfrm>
            <a:off x="35496" y="5661248"/>
            <a:ext cx="4042792" cy="911167"/>
          </a:xfrm>
          <a:prstGeom prst="rect">
            <a:avLst/>
          </a:prstGeom>
        </p:spPr>
        <p:txBody>
          <a:bodyPr vert="horz" lIns="91440" tIns="45720" rIns="91440" bIns="45720" rtlCol="0">
            <a:normAutofit lnSpcReduction="10000"/>
          </a:bodyPr>
          <a:lstStyle>
            <a:defPPr>
              <a:defRPr lang="nl-NL"/>
            </a:defPPr>
            <a:lvl1pPr marL="360363" marR="0" lvl="0" indent="-360363" fontAlgn="auto">
              <a:lnSpc>
                <a:spcPct val="200000"/>
              </a:lnSpc>
              <a:spcBef>
                <a:spcPct val="20000"/>
              </a:spcBef>
              <a:spcAft>
                <a:spcPts val="0"/>
              </a:spcAft>
              <a:buClrTx/>
              <a:buSzTx/>
              <a:buFont typeface="+mj-lt"/>
              <a:buAutoNum type="arabicPeriod" startAt="2"/>
              <a:tabLst>
                <a:tab pos="360363" algn="l"/>
              </a:tabLst>
              <a:defRPr kumimoji="0" sz="3200" b="0" i="0" u="none" strike="noStrike" cap="none" spc="0" normalizeH="0" baseline="0">
                <a:ln>
                  <a:noFill/>
                </a:ln>
                <a:solidFill>
                  <a:srgbClr val="0000FF"/>
                </a:solidFill>
                <a:effectLst/>
                <a:uLnTx/>
                <a:uFillTx/>
              </a:defRPr>
            </a:lvl1pPr>
          </a:lstStyle>
          <a:p>
            <a:pPr marL="0" indent="0">
              <a:buNone/>
            </a:pPr>
            <a:r>
              <a:rPr lang="nl-NL" dirty="0"/>
              <a:t>3. Wat doe je?</a:t>
            </a:r>
          </a:p>
        </p:txBody>
      </p:sp>
      <p:sp>
        <p:nvSpPr>
          <p:cNvPr id="6" name="Tijdelijke aanduiding voor inhoud 2">
            <a:extLst>
              <a:ext uri="{FF2B5EF4-FFF2-40B4-BE49-F238E27FC236}">
                <a16:creationId xmlns:a16="http://schemas.microsoft.com/office/drawing/2014/main" id="{C404AA0A-57FD-436F-9A38-989A12310F10}"/>
              </a:ext>
            </a:extLst>
          </p:cNvPr>
          <p:cNvSpPr txBox="1">
            <a:spLocks/>
          </p:cNvSpPr>
          <p:nvPr/>
        </p:nvSpPr>
        <p:spPr>
          <a:xfrm>
            <a:off x="35496" y="4617399"/>
            <a:ext cx="6048672" cy="1143001"/>
          </a:xfrm>
          <a:prstGeom prst="rect">
            <a:avLst/>
          </a:prstGeom>
        </p:spPr>
        <p:txBody>
          <a:bodyPr vert="horz" lIns="91440" tIns="45720" rIns="91440" bIns="45720" rtlCol="0">
            <a:normAutofit/>
          </a:bodyPr>
          <a:lstStyle/>
          <a:p>
            <a:pPr marR="0" lvl="0" algn="l" defTabSz="914400" rtl="0" eaLnBrk="1" fontAlgn="auto" latinLnBrk="0" hangingPunct="1">
              <a:lnSpc>
                <a:spcPct val="200000"/>
              </a:lnSpc>
              <a:spcBef>
                <a:spcPct val="20000"/>
              </a:spcBef>
              <a:spcAft>
                <a:spcPts val="0"/>
              </a:spcAft>
              <a:buClrTx/>
              <a:buSzTx/>
              <a:tabLst>
                <a:tab pos="360363" algn="l"/>
              </a:tabLst>
              <a:defRPr/>
            </a:pPr>
            <a:r>
              <a:rPr kumimoji="0" lang="nl-NL" sz="3200" b="0" i="0" u="none" strike="noStrike" kern="1200" cap="none" spc="0" normalizeH="0" baseline="0" dirty="0">
                <a:ln>
                  <a:noFill/>
                </a:ln>
                <a:solidFill>
                  <a:srgbClr val="0000FF"/>
                </a:solidFill>
                <a:effectLst/>
                <a:uLnTx/>
                <a:uFillTx/>
                <a:latin typeface="+mn-lt"/>
                <a:ea typeface="+mn-ea"/>
                <a:cs typeface="+mn-cs"/>
              </a:rPr>
              <a:t>2. Welke betekenis geef je er aan?</a:t>
            </a:r>
          </a:p>
        </p:txBody>
      </p:sp>
      <p:pic>
        <p:nvPicPr>
          <p:cNvPr id="3074" name="Picture 2" descr="Afbeeldingsresultaat voor waar focus je op">
            <a:extLst>
              <a:ext uri="{FF2B5EF4-FFF2-40B4-BE49-F238E27FC236}">
                <a16:creationId xmlns:a16="http://schemas.microsoft.com/office/drawing/2014/main" id="{7053D531-6272-4759-A49E-0292111056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439" r="23460"/>
          <a:stretch/>
        </p:blipFill>
        <p:spPr bwMode="auto">
          <a:xfrm>
            <a:off x="4420848" y="1196752"/>
            <a:ext cx="4723152" cy="35197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Afbeeldingsresultaat voor waar focus je op">
            <a:extLst>
              <a:ext uri="{FF2B5EF4-FFF2-40B4-BE49-F238E27FC236}">
                <a16:creationId xmlns:a16="http://schemas.microsoft.com/office/drawing/2014/main" id="{D699BFA6-C723-461A-A13B-E20A20A384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439" r="23460"/>
          <a:stretch/>
        </p:blipFill>
        <p:spPr bwMode="auto">
          <a:xfrm>
            <a:off x="6228184" y="4716549"/>
            <a:ext cx="2899327" cy="2160643"/>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C4A92547-DA3B-472D-9A5C-E515F8E0DBB1}"/>
              </a:ext>
            </a:extLst>
          </p:cNvPr>
          <p:cNvSpPr txBox="1"/>
          <p:nvPr/>
        </p:nvSpPr>
        <p:spPr>
          <a:xfrm>
            <a:off x="6470146" y="4722447"/>
            <a:ext cx="2705252" cy="400110"/>
          </a:xfrm>
          <a:prstGeom prst="rect">
            <a:avLst/>
          </a:prstGeom>
          <a:noFill/>
        </p:spPr>
        <p:txBody>
          <a:bodyPr wrap="square" rtlCol="0">
            <a:spAutoFit/>
          </a:bodyPr>
          <a:lstStyle/>
          <a:p>
            <a:r>
              <a:rPr lang="nl-NL" sz="2000" b="1" dirty="0">
                <a:solidFill>
                  <a:schemeClr val="bg1"/>
                </a:solidFill>
              </a:rPr>
              <a:t>Spelgoed of voedsel?</a:t>
            </a:r>
            <a:endParaRPr lang="nl-NL" sz="1400" b="1" dirty="0">
              <a:solidFill>
                <a:schemeClr val="bg1"/>
              </a:solidFill>
            </a:endParaRPr>
          </a:p>
        </p:txBody>
      </p:sp>
      <p:sp>
        <p:nvSpPr>
          <p:cNvPr id="11" name="Tekstvak 10">
            <a:extLst>
              <a:ext uri="{FF2B5EF4-FFF2-40B4-BE49-F238E27FC236}">
                <a16:creationId xmlns:a16="http://schemas.microsoft.com/office/drawing/2014/main" id="{AB20777C-93CC-4986-8A03-28FAAC57607E}"/>
              </a:ext>
            </a:extLst>
          </p:cNvPr>
          <p:cNvSpPr txBox="1"/>
          <p:nvPr/>
        </p:nvSpPr>
        <p:spPr>
          <a:xfrm>
            <a:off x="6483639" y="6372360"/>
            <a:ext cx="2705252" cy="400110"/>
          </a:xfrm>
          <a:prstGeom prst="rect">
            <a:avLst/>
          </a:prstGeom>
          <a:noFill/>
        </p:spPr>
        <p:txBody>
          <a:bodyPr wrap="square" rtlCol="0">
            <a:spAutoFit/>
          </a:bodyPr>
          <a:lstStyle/>
          <a:p>
            <a:r>
              <a:rPr lang="nl-NL" sz="2000" b="1" dirty="0">
                <a:solidFill>
                  <a:schemeClr val="bg1"/>
                </a:solidFill>
              </a:rPr>
              <a:t>Spelen of eten?</a:t>
            </a:r>
            <a:endParaRPr lang="nl-NL" sz="1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0-#ppt_w/2"/>
                                          </p:val>
                                        </p:tav>
                                        <p:tav tm="100000">
                                          <p:val>
                                            <p:strVal val="#ppt_x"/>
                                          </p:val>
                                        </p:tav>
                                      </p:tavLst>
                                    </p:anim>
                                    <p:anim calcmode="lin" valueType="num">
                                      <p:cBhvr additive="base">
                                        <p:cTn id="14"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additive="base">
                                        <p:cTn id="3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0-#ppt_w/2"/>
                                          </p:val>
                                        </p:tav>
                                        <p:tav tm="100000">
                                          <p:val>
                                            <p:strVal val="#ppt_x"/>
                                          </p:val>
                                        </p:tav>
                                      </p:tavLst>
                                    </p:anim>
                                    <p:anim calcmode="lin" valueType="num">
                                      <p:cBhvr additive="base">
                                        <p:cTn id="4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P spid="6" grpId="0" build="p"/>
      <p:bldP spid="4"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27384"/>
            <a:ext cx="8712968" cy="864096"/>
          </a:xfrm>
        </p:spPr>
        <p:txBody>
          <a:bodyPr>
            <a:noAutofit/>
          </a:bodyPr>
          <a:lstStyle/>
          <a:p>
            <a:pPr lvl="0"/>
            <a:r>
              <a:rPr lang="nl-NL" sz="6000" b="1" dirty="0">
                <a:solidFill>
                  <a:srgbClr val="0000FF"/>
                </a:solidFill>
              </a:rPr>
              <a:t>Focus op ademen</a:t>
            </a:r>
            <a:endParaRPr lang="nl-NL" sz="4800" b="1" dirty="0">
              <a:solidFill>
                <a:srgbClr val="0000FF"/>
              </a:solidFill>
            </a:endParaRPr>
          </a:p>
        </p:txBody>
      </p:sp>
      <p:sp>
        <p:nvSpPr>
          <p:cNvPr id="4" name="Rechthoek 3"/>
          <p:cNvSpPr/>
          <p:nvPr/>
        </p:nvSpPr>
        <p:spPr>
          <a:xfrm>
            <a:off x="683568" y="836712"/>
            <a:ext cx="4716016" cy="692497"/>
          </a:xfrm>
          <a:prstGeom prst="rect">
            <a:avLst/>
          </a:prstGeom>
        </p:spPr>
        <p:txBody>
          <a:bodyPr wrap="square">
            <a:spAutoFit/>
          </a:bodyPr>
          <a:lstStyle/>
          <a:p>
            <a:pPr>
              <a:spcBef>
                <a:spcPts val="300"/>
              </a:spcBef>
              <a:spcAft>
                <a:spcPts val="300"/>
              </a:spcAft>
            </a:pPr>
            <a:r>
              <a:rPr lang="nl-NL" b="1" dirty="0">
                <a:solidFill>
                  <a:srgbClr val="0000FF"/>
                </a:solidFill>
              </a:rPr>
              <a:t>Spreek de volgende woorden uit:</a:t>
            </a:r>
          </a:p>
          <a:p>
            <a:pPr>
              <a:spcBef>
                <a:spcPts val="300"/>
              </a:spcBef>
              <a:spcAft>
                <a:spcPts val="300"/>
              </a:spcAft>
            </a:pPr>
            <a:r>
              <a:rPr lang="nl-NL" sz="1600" dirty="0">
                <a:solidFill>
                  <a:srgbClr val="0000FF"/>
                </a:solidFill>
              </a:rPr>
              <a:t>(Eén woord of zinsdeel per ademhaling)</a:t>
            </a:r>
          </a:p>
        </p:txBody>
      </p:sp>
      <p:grpSp>
        <p:nvGrpSpPr>
          <p:cNvPr id="19" name="Groep 18">
            <a:extLst>
              <a:ext uri="{FF2B5EF4-FFF2-40B4-BE49-F238E27FC236}">
                <a16:creationId xmlns:a16="http://schemas.microsoft.com/office/drawing/2014/main" id="{448A75F8-2151-43B2-9614-891BC6E5E4F8}"/>
              </a:ext>
            </a:extLst>
          </p:cNvPr>
          <p:cNvGrpSpPr/>
          <p:nvPr/>
        </p:nvGrpSpPr>
        <p:grpSpPr>
          <a:xfrm>
            <a:off x="5508104" y="836712"/>
            <a:ext cx="3024336" cy="2573071"/>
            <a:chOff x="5508104" y="1101199"/>
            <a:chExt cx="2874841" cy="2308584"/>
          </a:xfrm>
        </p:grpSpPr>
        <p:pic>
          <p:nvPicPr>
            <p:cNvPr id="8" name="Afbeelding 7">
              <a:extLst>
                <a:ext uri="{FF2B5EF4-FFF2-40B4-BE49-F238E27FC236}">
                  <a16:creationId xmlns:a16="http://schemas.microsoft.com/office/drawing/2014/main" id="{066BB29B-8D81-454A-8AF2-DCDC07E3817D}"/>
                </a:ext>
              </a:extLst>
            </p:cNvPr>
            <p:cNvPicPr>
              <a:picLocks noChangeAspect="1"/>
            </p:cNvPicPr>
            <p:nvPr/>
          </p:nvPicPr>
          <p:blipFill>
            <a:blip r:embed="rId2"/>
            <a:stretch>
              <a:fillRect/>
            </a:stretch>
          </p:blipFill>
          <p:spPr>
            <a:xfrm>
              <a:off x="5508104" y="1101199"/>
              <a:ext cx="2874841" cy="2308584"/>
            </a:xfrm>
            <a:prstGeom prst="rect">
              <a:avLst/>
            </a:prstGeom>
          </p:spPr>
        </p:pic>
        <p:sp>
          <p:nvSpPr>
            <p:cNvPr id="17" name="Gelijkbenige driehoek 16">
              <a:extLst>
                <a:ext uri="{FF2B5EF4-FFF2-40B4-BE49-F238E27FC236}">
                  <a16:creationId xmlns:a16="http://schemas.microsoft.com/office/drawing/2014/main" id="{9A8944CA-9625-434D-A19E-CE205C75A3F4}"/>
                </a:ext>
              </a:extLst>
            </p:cNvPr>
            <p:cNvSpPr/>
            <p:nvPr/>
          </p:nvSpPr>
          <p:spPr>
            <a:xfrm rot="4999069">
              <a:off x="6327730" y="1999225"/>
              <a:ext cx="770178" cy="359152"/>
            </a:xfrm>
            <a:prstGeom prst="triangl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626A8DA5-00EC-4ABE-B21E-315ADBC4CC27}"/>
                </a:ext>
              </a:extLst>
            </p:cNvPr>
            <p:cNvSpPr/>
            <p:nvPr/>
          </p:nvSpPr>
          <p:spPr>
            <a:xfrm rot="438034">
              <a:off x="5593449" y="1887744"/>
              <a:ext cx="725087" cy="523220"/>
            </a:xfrm>
            <a:prstGeom prst="rect">
              <a:avLst/>
            </a:prstGeom>
            <a:noFill/>
          </p:spPr>
          <p:txBody>
            <a:bodyPr wrap="square" lIns="91440" tIns="45720" rIns="91440" bIns="45720">
              <a:spAutoFit/>
            </a:bodyPr>
            <a:lstStyle/>
            <a:p>
              <a:pPr algn="ctr"/>
              <a:r>
                <a:rPr lang="nl-NL" sz="2800" dirty="0">
                  <a:ln w="0"/>
                  <a:solidFill>
                    <a:srgbClr val="0000FF"/>
                  </a:solidFill>
                  <a:effectLst>
                    <a:outerShdw blurRad="38100" dist="19050" dir="2700000" algn="tl" rotWithShape="0">
                      <a:schemeClr val="dk1">
                        <a:alpha val="40000"/>
                      </a:schemeClr>
                    </a:outerShdw>
                  </a:effectLst>
                </a:rPr>
                <a:t>in</a:t>
              </a:r>
              <a:endParaRPr lang="nl-NL" sz="2800" b="0" cap="none" spc="0" dirty="0">
                <a:ln w="0"/>
                <a:solidFill>
                  <a:srgbClr val="0000FF"/>
                </a:solidFill>
                <a:effectLst>
                  <a:outerShdw blurRad="38100" dist="19050" dir="2700000" algn="tl" rotWithShape="0">
                    <a:schemeClr val="dk1">
                      <a:alpha val="40000"/>
                    </a:schemeClr>
                  </a:outerShdw>
                </a:effectLst>
              </a:endParaRPr>
            </a:p>
          </p:txBody>
        </p:sp>
      </p:grpSp>
      <p:grpSp>
        <p:nvGrpSpPr>
          <p:cNvPr id="21" name="Groep 20">
            <a:extLst>
              <a:ext uri="{FF2B5EF4-FFF2-40B4-BE49-F238E27FC236}">
                <a16:creationId xmlns:a16="http://schemas.microsoft.com/office/drawing/2014/main" id="{1FF153DD-727A-4AB6-ADFF-88D6A2723AD3}"/>
              </a:ext>
            </a:extLst>
          </p:cNvPr>
          <p:cNvGrpSpPr/>
          <p:nvPr/>
        </p:nvGrpSpPr>
        <p:grpSpPr>
          <a:xfrm>
            <a:off x="5539916" y="3804176"/>
            <a:ext cx="2992523" cy="2573070"/>
            <a:chOff x="5539917" y="3804176"/>
            <a:chExt cx="2747778" cy="2308584"/>
          </a:xfrm>
        </p:grpSpPr>
        <p:pic>
          <p:nvPicPr>
            <p:cNvPr id="10" name="Afbeelding 9">
              <a:extLst>
                <a:ext uri="{FF2B5EF4-FFF2-40B4-BE49-F238E27FC236}">
                  <a16:creationId xmlns:a16="http://schemas.microsoft.com/office/drawing/2014/main" id="{AD7B0929-1B5D-4161-BB85-FDABA723E674}"/>
                </a:ext>
              </a:extLst>
            </p:cNvPr>
            <p:cNvPicPr>
              <a:picLocks noChangeAspect="1"/>
            </p:cNvPicPr>
            <p:nvPr/>
          </p:nvPicPr>
          <p:blipFill>
            <a:blip r:embed="rId3"/>
            <a:stretch>
              <a:fillRect/>
            </a:stretch>
          </p:blipFill>
          <p:spPr>
            <a:xfrm>
              <a:off x="5539917" y="3804176"/>
              <a:ext cx="2747778" cy="2308584"/>
            </a:xfrm>
            <a:prstGeom prst="rect">
              <a:avLst/>
            </a:prstGeom>
          </p:spPr>
        </p:pic>
        <p:sp>
          <p:nvSpPr>
            <p:cNvPr id="20" name="Rechthoek 19">
              <a:extLst>
                <a:ext uri="{FF2B5EF4-FFF2-40B4-BE49-F238E27FC236}">
                  <a16:creationId xmlns:a16="http://schemas.microsoft.com/office/drawing/2014/main" id="{F0A96DC6-A99E-4115-987F-461CD51384C4}"/>
                </a:ext>
              </a:extLst>
            </p:cNvPr>
            <p:cNvSpPr/>
            <p:nvPr/>
          </p:nvSpPr>
          <p:spPr>
            <a:xfrm rot="1373362">
              <a:off x="5613123" y="4729583"/>
              <a:ext cx="725087" cy="523220"/>
            </a:xfrm>
            <a:prstGeom prst="rect">
              <a:avLst/>
            </a:prstGeom>
            <a:noFill/>
          </p:spPr>
          <p:txBody>
            <a:bodyPr wrap="square" lIns="91440" tIns="45720" rIns="91440" bIns="45720">
              <a:spAutoFit/>
            </a:bodyPr>
            <a:lstStyle/>
            <a:p>
              <a:pPr algn="ctr"/>
              <a:r>
                <a:rPr lang="nl-NL" sz="2800" dirty="0">
                  <a:ln w="0"/>
                  <a:solidFill>
                    <a:srgbClr val="0000FF"/>
                  </a:solidFill>
                  <a:effectLst>
                    <a:outerShdw blurRad="38100" dist="19050" dir="2700000" algn="tl" rotWithShape="0">
                      <a:schemeClr val="dk1">
                        <a:alpha val="40000"/>
                      </a:schemeClr>
                    </a:outerShdw>
                  </a:effectLst>
                </a:rPr>
                <a:t>uit</a:t>
              </a:r>
              <a:endParaRPr lang="nl-NL" sz="2800" b="0" cap="none" spc="0" dirty="0">
                <a:ln w="0"/>
                <a:solidFill>
                  <a:srgbClr val="0000FF"/>
                </a:solidFill>
                <a:effectLst>
                  <a:outerShdw blurRad="38100" dist="19050" dir="2700000" algn="tl" rotWithShape="0">
                    <a:schemeClr val="dk1">
                      <a:alpha val="40000"/>
                    </a:schemeClr>
                  </a:outerShdw>
                </a:effectLst>
              </a:endParaRPr>
            </a:p>
          </p:txBody>
        </p:sp>
      </p:grpSp>
      <p:sp>
        <p:nvSpPr>
          <p:cNvPr id="23" name="Rechthoek 22">
            <a:extLst>
              <a:ext uri="{FF2B5EF4-FFF2-40B4-BE49-F238E27FC236}">
                <a16:creationId xmlns:a16="http://schemas.microsoft.com/office/drawing/2014/main" id="{337E2E50-D250-4B1A-B94F-516F27D44301}"/>
              </a:ext>
            </a:extLst>
          </p:cNvPr>
          <p:cNvSpPr/>
          <p:nvPr/>
        </p:nvSpPr>
        <p:spPr>
          <a:xfrm>
            <a:off x="683568" y="2997479"/>
            <a:ext cx="4716016" cy="3908762"/>
          </a:xfrm>
          <a:prstGeom prst="rect">
            <a:avLst/>
          </a:prstGeom>
        </p:spPr>
        <p:txBody>
          <a:bodyPr wrap="square">
            <a:spAutoFit/>
          </a:bodyPr>
          <a:lstStyle/>
          <a:p>
            <a:pPr>
              <a:spcBef>
                <a:spcPts val="300"/>
              </a:spcBef>
              <a:spcAft>
                <a:spcPts val="300"/>
              </a:spcAft>
            </a:pPr>
            <a:r>
              <a:rPr lang="nl-NL" b="1" i="1" dirty="0">
                <a:solidFill>
                  <a:srgbClr val="0000FF"/>
                </a:solidFill>
              </a:rPr>
              <a:t>Ik adem diep in, </a:t>
            </a:r>
          </a:p>
          <a:p>
            <a:pPr>
              <a:spcBef>
                <a:spcPts val="300"/>
              </a:spcBef>
              <a:spcAft>
                <a:spcPts val="300"/>
              </a:spcAft>
            </a:pPr>
            <a:r>
              <a:rPr lang="nl-NL" b="1" i="1" dirty="0">
                <a:solidFill>
                  <a:srgbClr val="0000FF"/>
                </a:solidFill>
              </a:rPr>
              <a:t>Ik adem langzaam uit.</a:t>
            </a:r>
          </a:p>
          <a:p>
            <a:pPr>
              <a:spcBef>
                <a:spcPts val="300"/>
              </a:spcBef>
              <a:spcAft>
                <a:spcPts val="300"/>
              </a:spcAft>
            </a:pPr>
            <a:endParaRPr lang="nl-NL" b="1" dirty="0">
              <a:solidFill>
                <a:srgbClr val="0000FF"/>
              </a:solidFill>
            </a:endParaRPr>
          </a:p>
          <a:p>
            <a:pPr>
              <a:spcBef>
                <a:spcPts val="300"/>
              </a:spcBef>
              <a:spcAft>
                <a:spcPts val="300"/>
              </a:spcAft>
            </a:pPr>
            <a:r>
              <a:rPr lang="nl-NL" b="1" i="1" dirty="0">
                <a:solidFill>
                  <a:srgbClr val="0000FF"/>
                </a:solidFill>
              </a:rPr>
              <a:t>In adem kalm in,</a:t>
            </a:r>
          </a:p>
          <a:p>
            <a:pPr>
              <a:spcBef>
                <a:spcPts val="300"/>
              </a:spcBef>
              <a:spcAft>
                <a:spcPts val="300"/>
              </a:spcAft>
            </a:pPr>
            <a:r>
              <a:rPr lang="nl-NL" b="1" i="1" dirty="0">
                <a:solidFill>
                  <a:srgbClr val="0000FF"/>
                </a:solidFill>
              </a:rPr>
              <a:t>Ik adem uit en ontspan.</a:t>
            </a:r>
          </a:p>
          <a:p>
            <a:pPr>
              <a:spcBef>
                <a:spcPts val="300"/>
              </a:spcBef>
              <a:spcAft>
                <a:spcPts val="300"/>
              </a:spcAft>
            </a:pPr>
            <a:endParaRPr lang="nl-NL" b="1" dirty="0">
              <a:solidFill>
                <a:srgbClr val="0000FF"/>
              </a:solidFill>
            </a:endParaRPr>
          </a:p>
          <a:p>
            <a:pPr>
              <a:spcBef>
                <a:spcPts val="300"/>
              </a:spcBef>
              <a:spcAft>
                <a:spcPts val="300"/>
              </a:spcAft>
            </a:pPr>
            <a:r>
              <a:rPr lang="nl-NL" b="1" i="1" dirty="0">
                <a:solidFill>
                  <a:srgbClr val="0000FF"/>
                </a:solidFill>
              </a:rPr>
              <a:t>Ik adem in en glimlach, </a:t>
            </a:r>
          </a:p>
          <a:p>
            <a:pPr>
              <a:spcBef>
                <a:spcPts val="300"/>
              </a:spcBef>
              <a:spcAft>
                <a:spcPts val="300"/>
              </a:spcAft>
            </a:pPr>
            <a:r>
              <a:rPr lang="nl-NL" b="1" i="1" dirty="0">
                <a:solidFill>
                  <a:srgbClr val="0000FF"/>
                </a:solidFill>
              </a:rPr>
              <a:t>Ik adem uit en laat los.</a:t>
            </a:r>
          </a:p>
          <a:p>
            <a:pPr>
              <a:spcBef>
                <a:spcPts val="300"/>
              </a:spcBef>
              <a:spcAft>
                <a:spcPts val="300"/>
              </a:spcAft>
            </a:pPr>
            <a:endParaRPr lang="nl-NL" b="1" dirty="0">
              <a:solidFill>
                <a:srgbClr val="0000FF"/>
              </a:solidFill>
            </a:endParaRPr>
          </a:p>
          <a:p>
            <a:pPr>
              <a:spcBef>
                <a:spcPts val="300"/>
              </a:spcBef>
              <a:spcAft>
                <a:spcPts val="300"/>
              </a:spcAft>
            </a:pPr>
            <a:r>
              <a:rPr lang="nl-NL" b="1" i="1" dirty="0">
                <a:solidFill>
                  <a:srgbClr val="0000FF"/>
                </a:solidFill>
              </a:rPr>
              <a:t>Ik adem in dit moment, </a:t>
            </a:r>
          </a:p>
          <a:p>
            <a:pPr>
              <a:spcBef>
                <a:spcPts val="300"/>
              </a:spcBef>
              <a:spcAft>
                <a:spcPts val="300"/>
              </a:spcAft>
            </a:pPr>
            <a:r>
              <a:rPr lang="nl-NL" b="1" i="1" dirty="0">
                <a:solidFill>
                  <a:srgbClr val="0000FF"/>
                </a:solidFill>
              </a:rPr>
              <a:t>Ik adem uit in dit heerlijke moment.</a:t>
            </a:r>
            <a:endParaRPr lang="nl-NL" b="1" dirty="0">
              <a:solidFill>
                <a:srgbClr val="0000FF"/>
              </a:solidFill>
            </a:endParaRPr>
          </a:p>
        </p:txBody>
      </p:sp>
      <p:sp>
        <p:nvSpPr>
          <p:cNvPr id="24" name="Rechthoek 23">
            <a:extLst>
              <a:ext uri="{FF2B5EF4-FFF2-40B4-BE49-F238E27FC236}">
                <a16:creationId xmlns:a16="http://schemas.microsoft.com/office/drawing/2014/main" id="{056CBCA6-F9A3-4DE7-A30A-C743200D3CFB}"/>
              </a:ext>
            </a:extLst>
          </p:cNvPr>
          <p:cNvSpPr/>
          <p:nvPr/>
        </p:nvSpPr>
        <p:spPr>
          <a:xfrm>
            <a:off x="683568" y="1772816"/>
            <a:ext cx="4716016" cy="369332"/>
          </a:xfrm>
          <a:prstGeom prst="rect">
            <a:avLst/>
          </a:prstGeom>
        </p:spPr>
        <p:txBody>
          <a:bodyPr wrap="square">
            <a:spAutoFit/>
          </a:bodyPr>
          <a:lstStyle/>
          <a:p>
            <a:pPr>
              <a:spcBef>
                <a:spcPts val="300"/>
              </a:spcBef>
              <a:spcAft>
                <a:spcPts val="300"/>
              </a:spcAft>
            </a:pPr>
            <a:r>
              <a:rPr lang="nl-NL" b="1" i="1" dirty="0">
                <a:solidFill>
                  <a:srgbClr val="0000FF"/>
                </a:solidFill>
              </a:rPr>
              <a:t>Ik adem in </a:t>
            </a:r>
          </a:p>
        </p:txBody>
      </p:sp>
      <p:sp>
        <p:nvSpPr>
          <p:cNvPr id="25" name="Rechthoek 24">
            <a:extLst>
              <a:ext uri="{FF2B5EF4-FFF2-40B4-BE49-F238E27FC236}">
                <a16:creationId xmlns:a16="http://schemas.microsoft.com/office/drawing/2014/main" id="{43BBBCF7-E7C1-4211-A94E-5280720E4435}"/>
              </a:ext>
            </a:extLst>
          </p:cNvPr>
          <p:cNvSpPr/>
          <p:nvPr/>
        </p:nvSpPr>
        <p:spPr>
          <a:xfrm>
            <a:off x="683568" y="2438681"/>
            <a:ext cx="4716016" cy="369332"/>
          </a:xfrm>
          <a:prstGeom prst="rect">
            <a:avLst/>
          </a:prstGeom>
        </p:spPr>
        <p:txBody>
          <a:bodyPr wrap="square">
            <a:spAutoFit/>
          </a:bodyPr>
          <a:lstStyle/>
          <a:p>
            <a:pPr>
              <a:spcBef>
                <a:spcPts val="300"/>
              </a:spcBef>
              <a:spcAft>
                <a:spcPts val="300"/>
              </a:spcAft>
            </a:pPr>
            <a:r>
              <a:rPr lang="nl-NL" b="1" i="1" dirty="0">
                <a:solidFill>
                  <a:srgbClr val="0000FF"/>
                </a:solidFill>
              </a:rPr>
              <a:t>Ik adem uit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anim calcmode="lin" valueType="num">
                                      <p:cBhvr additive="base">
                                        <p:cTn id="19"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0-#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5">
                                            <p:txEl>
                                              <p:pRg st="0" end="0"/>
                                            </p:txEl>
                                          </p:spTgt>
                                        </p:tgtEl>
                                        <p:attrNameLst>
                                          <p:attrName>style.visibility</p:attrName>
                                        </p:attrNameLst>
                                      </p:cBhvr>
                                      <p:to>
                                        <p:strVal val="visible"/>
                                      </p:to>
                                    </p:set>
                                    <p:anim calcmode="lin" valueType="num">
                                      <p:cBhvr additive="base">
                                        <p:cTn id="31"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0-#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3">
                                            <p:txEl>
                                              <p:pRg st="0" end="0"/>
                                            </p:txEl>
                                          </p:spTgt>
                                        </p:tgtEl>
                                        <p:attrNameLst>
                                          <p:attrName>style.visibility</p:attrName>
                                        </p:attrNameLst>
                                      </p:cBhvr>
                                      <p:to>
                                        <p:strVal val="visible"/>
                                      </p:to>
                                    </p:set>
                                    <p:anim calcmode="lin" valueType="num">
                                      <p:cBhvr additive="base">
                                        <p:cTn id="43" dur="50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3">
                                            <p:txEl>
                                              <p:pRg st="1" end="1"/>
                                            </p:txEl>
                                          </p:spTgt>
                                        </p:tgtEl>
                                        <p:attrNameLst>
                                          <p:attrName>style.visibility</p:attrName>
                                        </p:attrNameLst>
                                      </p:cBhvr>
                                      <p:to>
                                        <p:strVal val="visible"/>
                                      </p:to>
                                    </p:set>
                                    <p:anim calcmode="lin" valueType="num">
                                      <p:cBhvr additive="base">
                                        <p:cTn id="49" dur="500" fill="hold"/>
                                        <p:tgtEl>
                                          <p:spTgt spid="23">
                                            <p:txEl>
                                              <p:pRg st="1" end="1"/>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3">
                                            <p:txEl>
                                              <p:pRg st="3" end="3"/>
                                            </p:txEl>
                                          </p:spTgt>
                                        </p:tgtEl>
                                        <p:attrNameLst>
                                          <p:attrName>style.visibility</p:attrName>
                                        </p:attrNameLst>
                                      </p:cBhvr>
                                      <p:to>
                                        <p:strVal val="visible"/>
                                      </p:to>
                                    </p:set>
                                    <p:anim calcmode="lin" valueType="num">
                                      <p:cBhvr additive="base">
                                        <p:cTn id="55" dur="500" fill="hold"/>
                                        <p:tgtEl>
                                          <p:spTgt spid="23">
                                            <p:txEl>
                                              <p:pRg st="3" end="3"/>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3">
                                            <p:txEl>
                                              <p:pRg st="4" end="4"/>
                                            </p:txEl>
                                          </p:spTgt>
                                        </p:tgtEl>
                                        <p:attrNameLst>
                                          <p:attrName>style.visibility</p:attrName>
                                        </p:attrNameLst>
                                      </p:cBhvr>
                                      <p:to>
                                        <p:strVal val="visible"/>
                                      </p:to>
                                    </p:set>
                                    <p:anim calcmode="lin" valueType="num">
                                      <p:cBhvr additive="base">
                                        <p:cTn id="61" dur="500" fill="hold"/>
                                        <p:tgtEl>
                                          <p:spTgt spid="23">
                                            <p:txEl>
                                              <p:pRg st="4" end="4"/>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3">
                                            <p:txEl>
                                              <p:pRg st="6" end="6"/>
                                            </p:txEl>
                                          </p:spTgt>
                                        </p:tgtEl>
                                        <p:attrNameLst>
                                          <p:attrName>style.visibility</p:attrName>
                                        </p:attrNameLst>
                                      </p:cBhvr>
                                      <p:to>
                                        <p:strVal val="visible"/>
                                      </p:to>
                                    </p:set>
                                    <p:anim calcmode="lin" valueType="num">
                                      <p:cBhvr additive="base">
                                        <p:cTn id="67" dur="500" fill="hold"/>
                                        <p:tgtEl>
                                          <p:spTgt spid="23">
                                            <p:txEl>
                                              <p:pRg st="6" end="6"/>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3">
                                            <p:txEl>
                                              <p:pRg st="7" end="7"/>
                                            </p:txEl>
                                          </p:spTgt>
                                        </p:tgtEl>
                                        <p:attrNameLst>
                                          <p:attrName>style.visibility</p:attrName>
                                        </p:attrNameLst>
                                      </p:cBhvr>
                                      <p:to>
                                        <p:strVal val="visible"/>
                                      </p:to>
                                    </p:set>
                                    <p:anim calcmode="lin" valueType="num">
                                      <p:cBhvr additive="base">
                                        <p:cTn id="73" dur="500" fill="hold"/>
                                        <p:tgtEl>
                                          <p:spTgt spid="23">
                                            <p:txEl>
                                              <p:pRg st="7" end="7"/>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2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23">
                                            <p:txEl>
                                              <p:pRg st="9" end="9"/>
                                            </p:txEl>
                                          </p:spTgt>
                                        </p:tgtEl>
                                        <p:attrNameLst>
                                          <p:attrName>style.visibility</p:attrName>
                                        </p:attrNameLst>
                                      </p:cBhvr>
                                      <p:to>
                                        <p:strVal val="visible"/>
                                      </p:to>
                                    </p:set>
                                    <p:anim calcmode="lin" valueType="num">
                                      <p:cBhvr additive="base">
                                        <p:cTn id="79" dur="500" fill="hold"/>
                                        <p:tgtEl>
                                          <p:spTgt spid="23">
                                            <p:txEl>
                                              <p:pRg st="9" end="9"/>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2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23">
                                            <p:txEl>
                                              <p:pRg st="10" end="10"/>
                                            </p:txEl>
                                          </p:spTgt>
                                        </p:tgtEl>
                                        <p:attrNameLst>
                                          <p:attrName>style.visibility</p:attrName>
                                        </p:attrNameLst>
                                      </p:cBhvr>
                                      <p:to>
                                        <p:strVal val="visible"/>
                                      </p:to>
                                    </p:set>
                                    <p:anim calcmode="lin" valueType="num">
                                      <p:cBhvr additive="base">
                                        <p:cTn id="85" dur="500" fill="hold"/>
                                        <p:tgtEl>
                                          <p:spTgt spid="23">
                                            <p:txEl>
                                              <p:pRg st="10" end="10"/>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2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3" grpId="0" build="p"/>
      <p:bldP spid="24" grpId="0" build="p"/>
      <p:bldP spid="2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descr="focussen.jpg">
            <a:extLst>
              <a:ext uri="{FF2B5EF4-FFF2-40B4-BE49-F238E27FC236}">
                <a16:creationId xmlns:a16="http://schemas.microsoft.com/office/drawing/2014/main" id="{7721725E-3484-4405-B1DC-3A06969C0628}"/>
              </a:ext>
            </a:extLst>
          </p:cNvPr>
          <p:cNvPicPr>
            <a:picLocks noChangeAspect="1"/>
          </p:cNvPicPr>
          <p:nvPr/>
        </p:nvPicPr>
        <p:blipFill>
          <a:blip r:embed="rId2" cstate="print"/>
          <a:stretch>
            <a:fillRect/>
          </a:stretch>
        </p:blipFill>
        <p:spPr>
          <a:xfrm>
            <a:off x="4463802" y="216241"/>
            <a:ext cx="4284661" cy="3924606"/>
          </a:xfrm>
          <a:prstGeom prst="rect">
            <a:avLst/>
          </a:prstGeom>
        </p:spPr>
      </p:pic>
      <p:sp>
        <p:nvSpPr>
          <p:cNvPr id="13" name="Tekstvak 12">
            <a:extLst>
              <a:ext uri="{FF2B5EF4-FFF2-40B4-BE49-F238E27FC236}">
                <a16:creationId xmlns:a16="http://schemas.microsoft.com/office/drawing/2014/main" id="{FA6414CE-7D21-4A60-B1C4-9F41F295C4CC}"/>
              </a:ext>
            </a:extLst>
          </p:cNvPr>
          <p:cNvSpPr txBox="1"/>
          <p:nvPr/>
        </p:nvSpPr>
        <p:spPr>
          <a:xfrm>
            <a:off x="5148064" y="1412776"/>
            <a:ext cx="3072858" cy="923330"/>
          </a:xfrm>
          <a:prstGeom prst="rect">
            <a:avLst/>
          </a:prstGeom>
          <a:noFill/>
        </p:spPr>
        <p:txBody>
          <a:bodyPr wrap="square" rtlCol="0">
            <a:spAutoFit/>
          </a:bodyPr>
          <a:lstStyle/>
          <a:p>
            <a:r>
              <a:rPr lang="nl-NL" sz="5400" b="1" dirty="0"/>
              <a:t>ON </a:t>
            </a:r>
            <a:r>
              <a:rPr lang="nl-NL" sz="3200" b="1" dirty="0"/>
              <a:t>MOGELIJK</a:t>
            </a:r>
          </a:p>
        </p:txBody>
      </p:sp>
      <p:pic>
        <p:nvPicPr>
          <p:cNvPr id="1028" name="Picture 4" descr="Vitaliteit gelukkig succesvol zijn zelfreflectie amplitie"/>
          <p:cNvPicPr>
            <a:picLocks noChangeAspect="1" noChangeArrowheads="1"/>
          </p:cNvPicPr>
          <p:nvPr/>
        </p:nvPicPr>
        <p:blipFill>
          <a:blip r:embed="rId3" cstate="print"/>
          <a:srcRect t="6978" r="56962" b="48826"/>
          <a:stretch>
            <a:fillRect/>
          </a:stretch>
        </p:blipFill>
        <p:spPr bwMode="auto">
          <a:xfrm>
            <a:off x="287016" y="5323159"/>
            <a:ext cx="3996952" cy="1368152"/>
          </a:xfrm>
          <a:prstGeom prst="rect">
            <a:avLst/>
          </a:prstGeom>
          <a:noFill/>
        </p:spPr>
      </p:pic>
      <p:sp>
        <p:nvSpPr>
          <p:cNvPr id="11" name="Tekstvak 10"/>
          <p:cNvSpPr txBox="1"/>
          <p:nvPr/>
        </p:nvSpPr>
        <p:spPr>
          <a:xfrm>
            <a:off x="1038196" y="1534841"/>
            <a:ext cx="1512168" cy="369332"/>
          </a:xfrm>
          <a:prstGeom prst="rect">
            <a:avLst/>
          </a:prstGeom>
          <a:noFill/>
        </p:spPr>
        <p:txBody>
          <a:bodyPr wrap="square" rtlCol="0">
            <a:spAutoFit/>
          </a:bodyPr>
          <a:lstStyle/>
          <a:p>
            <a:r>
              <a:rPr lang="nl-NL" dirty="0"/>
              <a:t>ONMOGELIJK</a:t>
            </a:r>
          </a:p>
        </p:txBody>
      </p:sp>
      <p:pic>
        <p:nvPicPr>
          <p:cNvPr id="12" name="Picture 4" descr="Vitaliteit gelukkig succesvol zijn zelfreflectie amplitie"/>
          <p:cNvPicPr>
            <a:picLocks noChangeAspect="1" noChangeArrowheads="1"/>
          </p:cNvPicPr>
          <p:nvPr/>
        </p:nvPicPr>
        <p:blipFill rotWithShape="1">
          <a:blip r:embed="rId3" cstate="print"/>
          <a:srcRect l="6185" t="51175" r="64370" b="17662"/>
          <a:stretch/>
        </p:blipFill>
        <p:spPr bwMode="auto">
          <a:xfrm rot="21025595">
            <a:off x="4889670" y="4920691"/>
            <a:ext cx="3723799" cy="1313645"/>
          </a:xfrm>
          <a:prstGeom prst="rect">
            <a:avLst/>
          </a:prstGeom>
          <a:noFill/>
        </p:spPr>
      </p:pic>
      <p:sp>
        <p:nvSpPr>
          <p:cNvPr id="4" name="Rechthoek 3">
            <a:extLst>
              <a:ext uri="{FF2B5EF4-FFF2-40B4-BE49-F238E27FC236}">
                <a16:creationId xmlns:a16="http://schemas.microsoft.com/office/drawing/2014/main" id="{0C80F7D2-FC90-4732-966C-9ACC1F38B2B4}"/>
              </a:ext>
            </a:extLst>
          </p:cNvPr>
          <p:cNvSpPr/>
          <p:nvPr/>
        </p:nvSpPr>
        <p:spPr>
          <a:xfrm>
            <a:off x="4468125" y="148233"/>
            <a:ext cx="4376293" cy="41853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0" y="0"/>
            <a:ext cx="4283968" cy="1143000"/>
          </a:xfrm>
        </p:spPr>
        <p:txBody>
          <a:bodyPr/>
          <a:lstStyle/>
          <a:p>
            <a:r>
              <a:rPr lang="nl-NL" dirty="0">
                <a:solidFill>
                  <a:srgbClr val="0000FF"/>
                </a:solidFill>
              </a:rPr>
              <a:t>Waar focus je op?</a:t>
            </a:r>
          </a:p>
        </p:txBody>
      </p:sp>
      <p:pic>
        <p:nvPicPr>
          <p:cNvPr id="6" name="Afbeelding 5" descr="focussen.jpg"/>
          <p:cNvPicPr>
            <a:picLocks noChangeAspect="1"/>
          </p:cNvPicPr>
          <p:nvPr/>
        </p:nvPicPr>
        <p:blipFill>
          <a:blip r:embed="rId2" cstate="print"/>
          <a:stretch>
            <a:fillRect/>
          </a:stretch>
        </p:blipFill>
        <p:spPr>
          <a:xfrm>
            <a:off x="4488249" y="148233"/>
            <a:ext cx="4392487" cy="4023370"/>
          </a:xfrm>
          <a:prstGeom prst="rect">
            <a:avLst/>
          </a:prstGeom>
        </p:spPr>
      </p:pic>
      <p:sp>
        <p:nvSpPr>
          <p:cNvPr id="7" name="Tekstvak 6"/>
          <p:cNvSpPr txBox="1"/>
          <p:nvPr/>
        </p:nvSpPr>
        <p:spPr>
          <a:xfrm>
            <a:off x="5148064" y="1250790"/>
            <a:ext cx="3240360" cy="923330"/>
          </a:xfrm>
          <a:prstGeom prst="rect">
            <a:avLst/>
          </a:prstGeom>
          <a:noFill/>
        </p:spPr>
        <p:txBody>
          <a:bodyPr wrap="square" rtlCol="0">
            <a:spAutoFit/>
          </a:bodyPr>
          <a:lstStyle/>
          <a:p>
            <a:pPr algn="ctr"/>
            <a:r>
              <a:rPr lang="nl-NL" sz="5400" b="1" dirty="0"/>
              <a:t>MOGELIJK</a:t>
            </a:r>
            <a:endParaRPr lang="nl-NL" sz="4800" b="1" dirty="0"/>
          </a:p>
        </p:txBody>
      </p:sp>
      <p:sp>
        <p:nvSpPr>
          <p:cNvPr id="9" name="Tekstvak 8"/>
          <p:cNvSpPr txBox="1"/>
          <p:nvPr/>
        </p:nvSpPr>
        <p:spPr>
          <a:xfrm>
            <a:off x="4755573" y="1534841"/>
            <a:ext cx="504056" cy="369332"/>
          </a:xfrm>
          <a:prstGeom prst="rect">
            <a:avLst/>
          </a:prstGeom>
          <a:noFill/>
        </p:spPr>
        <p:txBody>
          <a:bodyPr wrap="square" rtlCol="0">
            <a:spAutoFit/>
          </a:bodyPr>
          <a:lstStyle/>
          <a:p>
            <a:r>
              <a:rPr lang="nl-NL" dirty="0"/>
              <a:t>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0-#ppt_w/2"/>
                                          </p:val>
                                        </p:tav>
                                        <p:tav tm="100000">
                                          <p:val>
                                            <p:strVal val="#ppt_x"/>
                                          </p:val>
                                        </p:tav>
                                      </p:tavLst>
                                    </p:anim>
                                    <p:anim calcmode="lin" valueType="num">
                                      <p:cBhvr additive="base">
                                        <p:cTn id="4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028"/>
                                        </p:tgtEl>
                                        <p:attrNameLst>
                                          <p:attrName>style.visibility</p:attrName>
                                        </p:attrNameLst>
                                      </p:cBhvr>
                                      <p:to>
                                        <p:strVal val="visible"/>
                                      </p:to>
                                    </p:set>
                                    <p:anim calcmode="lin" valueType="num">
                                      <p:cBhvr additive="base">
                                        <p:cTn id="49" dur="500" fill="hold"/>
                                        <p:tgtEl>
                                          <p:spTgt spid="1028"/>
                                        </p:tgtEl>
                                        <p:attrNameLst>
                                          <p:attrName>ppt_x</p:attrName>
                                        </p:attrNameLst>
                                      </p:cBhvr>
                                      <p:tavLst>
                                        <p:tav tm="0">
                                          <p:val>
                                            <p:strVal val="0-#ppt_w/2"/>
                                          </p:val>
                                        </p:tav>
                                        <p:tav tm="100000">
                                          <p:val>
                                            <p:strVal val="#ppt_x"/>
                                          </p:val>
                                        </p:tav>
                                      </p:tavLst>
                                    </p:anim>
                                    <p:anim calcmode="lin" valueType="num">
                                      <p:cBhvr additive="base">
                                        <p:cTn id="50"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0-#ppt_w/2"/>
                                          </p:val>
                                        </p:tav>
                                        <p:tav tm="100000">
                                          <p:val>
                                            <p:strVal val="#ppt_x"/>
                                          </p:val>
                                        </p:tav>
                                      </p:tavLst>
                                    </p:anim>
                                    <p:anim calcmode="lin" valueType="num">
                                      <p:cBhvr additive="base">
                                        <p:cTn id="5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4" grpId="0" animBg="1"/>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4B3701-8FB9-4F2A-975A-41D9EA66F6E7}"/>
              </a:ext>
            </a:extLst>
          </p:cNvPr>
          <p:cNvSpPr>
            <a:spLocks noGrp="1"/>
          </p:cNvSpPr>
          <p:nvPr>
            <p:ph type="title"/>
          </p:nvPr>
        </p:nvSpPr>
        <p:spPr>
          <a:xfrm>
            <a:off x="457200" y="274638"/>
            <a:ext cx="8229600" cy="778098"/>
          </a:xfrm>
        </p:spPr>
        <p:txBody>
          <a:bodyPr/>
          <a:lstStyle/>
          <a:p>
            <a:r>
              <a:rPr lang="nl-NL" b="1" dirty="0">
                <a:solidFill>
                  <a:srgbClr val="0000FF"/>
                </a:solidFill>
              </a:rPr>
              <a:t>Hoe nemen we waar?</a:t>
            </a:r>
          </a:p>
        </p:txBody>
      </p:sp>
      <p:sp>
        <p:nvSpPr>
          <p:cNvPr id="3" name="Tijdelijke aanduiding voor inhoud 2">
            <a:extLst>
              <a:ext uri="{FF2B5EF4-FFF2-40B4-BE49-F238E27FC236}">
                <a16:creationId xmlns:a16="http://schemas.microsoft.com/office/drawing/2014/main" id="{FC7E3C69-60E5-4967-9337-117F30DDC4AF}"/>
              </a:ext>
            </a:extLst>
          </p:cNvPr>
          <p:cNvSpPr>
            <a:spLocks noGrp="1"/>
          </p:cNvSpPr>
          <p:nvPr>
            <p:ph idx="1"/>
          </p:nvPr>
        </p:nvSpPr>
        <p:spPr>
          <a:xfrm>
            <a:off x="0" y="1417639"/>
            <a:ext cx="4572000" cy="2803449"/>
          </a:xfrm>
        </p:spPr>
        <p:txBody>
          <a:bodyPr>
            <a:normAutofit fontScale="70000" lnSpcReduction="20000"/>
          </a:bodyPr>
          <a:lstStyle/>
          <a:p>
            <a:pPr marL="0" indent="0">
              <a:buNone/>
            </a:pPr>
            <a:r>
              <a:rPr lang="nl-NL" dirty="0">
                <a:solidFill>
                  <a:srgbClr val="0000FF"/>
                </a:solidFill>
              </a:rPr>
              <a:t>Trein A rijdt 100 km per uur.</a:t>
            </a:r>
          </a:p>
          <a:p>
            <a:pPr marL="0" indent="0">
              <a:buNone/>
            </a:pPr>
            <a:r>
              <a:rPr lang="nl-NL" dirty="0">
                <a:solidFill>
                  <a:srgbClr val="0000FF"/>
                </a:solidFill>
              </a:rPr>
              <a:t>Als jij op het perron  til staat ervaar je trein A als zeer snel bewegend .</a:t>
            </a:r>
          </a:p>
          <a:p>
            <a:pPr marL="0" indent="0">
              <a:buNone/>
            </a:pPr>
            <a:r>
              <a:rPr lang="nl-NL" dirty="0">
                <a:solidFill>
                  <a:srgbClr val="0000FF"/>
                </a:solidFill>
              </a:rPr>
              <a:t>Als jij in trein B zit die over een  ander spoor  ook met 100 km per uur als deze trein A rijdt, zie je trein A alsof hij stilstaat. </a:t>
            </a:r>
          </a:p>
          <a:p>
            <a:pPr marL="0" indent="0">
              <a:buNone/>
            </a:pPr>
            <a:r>
              <a:rPr lang="nl-NL" dirty="0">
                <a:solidFill>
                  <a:srgbClr val="0000FF"/>
                </a:solidFill>
              </a:rPr>
              <a:t>Maar dan lijkt het net of het perron met  100 km. Langs rijdt.</a:t>
            </a:r>
          </a:p>
        </p:txBody>
      </p:sp>
      <p:pic>
        <p:nvPicPr>
          <p:cNvPr id="4098" name="Picture 2" descr="Afbeeldingsresultaat voor NLP communicatiemodel">
            <a:extLst>
              <a:ext uri="{FF2B5EF4-FFF2-40B4-BE49-F238E27FC236}">
                <a16:creationId xmlns:a16="http://schemas.microsoft.com/office/drawing/2014/main" id="{AB755906-FCAF-4141-8078-EEC79607F7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3950" y="1476892"/>
            <a:ext cx="4210050" cy="4133850"/>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a:extLst>
              <a:ext uri="{FF2B5EF4-FFF2-40B4-BE49-F238E27FC236}">
                <a16:creationId xmlns:a16="http://schemas.microsoft.com/office/drawing/2014/main" id="{612FAF74-507B-4990-A052-767A39B0C8AB}"/>
              </a:ext>
            </a:extLst>
          </p:cNvPr>
          <p:cNvSpPr/>
          <p:nvPr/>
        </p:nvSpPr>
        <p:spPr>
          <a:xfrm>
            <a:off x="4644008" y="5793305"/>
            <a:ext cx="4572000" cy="923330"/>
          </a:xfrm>
          <a:prstGeom prst="rect">
            <a:avLst/>
          </a:prstGeom>
        </p:spPr>
        <p:txBody>
          <a:bodyPr>
            <a:spAutoFit/>
          </a:bodyPr>
          <a:lstStyle/>
          <a:p>
            <a:r>
              <a:rPr lang="nl-NL" dirty="0">
                <a:solidFill>
                  <a:srgbClr val="0000FF"/>
                </a:solidFill>
              </a:rPr>
              <a:t>Einstein: De kaart is niet het gebied</a:t>
            </a:r>
          </a:p>
          <a:p>
            <a:r>
              <a:rPr lang="nl-NL" dirty="0">
                <a:solidFill>
                  <a:srgbClr val="0000FF"/>
                </a:solidFill>
              </a:rPr>
              <a:t>De zintuiglijke waarneming  geeft niet de werkelijkheid weer.</a:t>
            </a:r>
          </a:p>
        </p:txBody>
      </p:sp>
      <p:pic>
        <p:nvPicPr>
          <p:cNvPr id="4100" name="Picture 4" descr="Afbeeldingsresultaat voor trein kleurplaat">
            <a:extLst>
              <a:ext uri="{FF2B5EF4-FFF2-40B4-BE49-F238E27FC236}">
                <a16:creationId xmlns:a16="http://schemas.microsoft.com/office/drawing/2014/main" id="{47EC089D-7D50-4829-B095-4FBF5878AF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7" y="4293096"/>
            <a:ext cx="4426075" cy="2564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34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4100"/>
                                        </p:tgtEl>
                                        <p:attrNameLst>
                                          <p:attrName>style.visibility</p:attrName>
                                        </p:attrNameLst>
                                      </p:cBhvr>
                                      <p:to>
                                        <p:strVal val="visible"/>
                                      </p:to>
                                    </p:set>
                                    <p:anim calcmode="lin" valueType="num">
                                      <p:cBhvr additive="base">
                                        <p:cTn id="29" dur="500" fill="hold"/>
                                        <p:tgtEl>
                                          <p:spTgt spid="4100"/>
                                        </p:tgtEl>
                                        <p:attrNameLst>
                                          <p:attrName>ppt_x</p:attrName>
                                        </p:attrNameLst>
                                      </p:cBhvr>
                                      <p:tavLst>
                                        <p:tav tm="0">
                                          <p:val>
                                            <p:strVal val="0-#ppt_w/2"/>
                                          </p:val>
                                        </p:tav>
                                        <p:tav tm="100000">
                                          <p:val>
                                            <p:strVal val="#ppt_x"/>
                                          </p:val>
                                        </p:tav>
                                      </p:tavLst>
                                    </p:anim>
                                    <p:anim calcmode="lin" valueType="num">
                                      <p:cBhvr additive="base">
                                        <p:cTn id="30" dur="500" fill="hold"/>
                                        <p:tgtEl>
                                          <p:spTgt spid="410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4098"/>
                                        </p:tgtEl>
                                        <p:attrNameLst>
                                          <p:attrName>style.visibility</p:attrName>
                                        </p:attrNameLst>
                                      </p:cBhvr>
                                      <p:to>
                                        <p:strVal val="visible"/>
                                      </p:to>
                                    </p:set>
                                    <p:anim calcmode="lin" valueType="num">
                                      <p:cBhvr additive="base">
                                        <p:cTn id="35" dur="500" fill="hold"/>
                                        <p:tgtEl>
                                          <p:spTgt spid="4098"/>
                                        </p:tgtEl>
                                        <p:attrNameLst>
                                          <p:attrName>ppt_x</p:attrName>
                                        </p:attrNameLst>
                                      </p:cBhvr>
                                      <p:tavLst>
                                        <p:tav tm="0">
                                          <p:val>
                                            <p:strVal val="0-#ppt_w/2"/>
                                          </p:val>
                                        </p:tav>
                                        <p:tav tm="100000">
                                          <p:val>
                                            <p:strVal val="#ppt_x"/>
                                          </p:val>
                                        </p:tav>
                                      </p:tavLst>
                                    </p:anim>
                                    <p:anim calcmode="lin" valueType="num">
                                      <p:cBhvr additive="base">
                                        <p:cTn id="36"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 calcmode="lin" valueType="num">
                                      <p:cBhvr additive="base">
                                        <p:cTn id="4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 calcmode="lin" valueType="num">
                                      <p:cBhvr additive="base">
                                        <p:cTn id="47"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 name="Tekstvak 26"/>
          <p:cNvSpPr txBox="1"/>
          <p:nvPr/>
        </p:nvSpPr>
        <p:spPr>
          <a:xfrm>
            <a:off x="7524328" y="620688"/>
            <a:ext cx="1619672" cy="6278642"/>
          </a:xfrm>
          <a:prstGeom prst="rect">
            <a:avLst/>
          </a:prstGeom>
          <a:solidFill>
            <a:schemeClr val="accent1">
              <a:lumMod val="40000"/>
              <a:lumOff val="60000"/>
            </a:schemeClr>
          </a:solidFill>
        </p:spPr>
        <p:txBody>
          <a:bodyPr wrap="square" rtlCol="0">
            <a:spAutoFit/>
          </a:bodyPr>
          <a:lstStyle/>
          <a:p>
            <a:pPr algn="ctr"/>
            <a:r>
              <a:rPr lang="en-US" sz="2400" b="1" dirty="0">
                <a:solidFill>
                  <a:srgbClr val="0070C0"/>
                </a:solidFill>
              </a:rPr>
              <a:t>Het </a:t>
            </a:r>
            <a:r>
              <a:rPr lang="en-US" sz="2400" b="1" dirty="0" err="1">
                <a:solidFill>
                  <a:srgbClr val="0070C0"/>
                </a:solidFill>
              </a:rPr>
              <a:t>Gebied</a:t>
            </a:r>
            <a:endParaRPr lang="en-US" sz="2400" b="1" dirty="0">
              <a:solidFill>
                <a:srgbClr val="0070C0"/>
              </a:solidFill>
            </a:endParaRPr>
          </a:p>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nl-NL" b="1" dirty="0"/>
          </a:p>
        </p:txBody>
      </p:sp>
      <p:sp>
        <p:nvSpPr>
          <p:cNvPr id="26" name="Tekstvak 25"/>
          <p:cNvSpPr txBox="1"/>
          <p:nvPr/>
        </p:nvSpPr>
        <p:spPr>
          <a:xfrm>
            <a:off x="0" y="620688"/>
            <a:ext cx="2591272" cy="5909310"/>
          </a:xfrm>
          <a:prstGeom prst="rect">
            <a:avLst/>
          </a:prstGeom>
          <a:solidFill>
            <a:srgbClr val="FCAE96"/>
          </a:solidFill>
        </p:spPr>
        <p:txBody>
          <a:bodyPr wrap="square" rtlCol="0">
            <a:spAutoFit/>
          </a:bodyPr>
          <a:lstStyle/>
          <a:p>
            <a:r>
              <a:rPr lang="en-US" sz="2400" b="1" dirty="0">
                <a:solidFill>
                  <a:srgbClr val="FF0000"/>
                </a:solidFill>
              </a:rPr>
              <a:t>De </a:t>
            </a:r>
            <a:r>
              <a:rPr lang="en-US" sz="2400" b="1" dirty="0" err="1">
                <a:solidFill>
                  <a:srgbClr val="FF0000"/>
                </a:solidFill>
              </a:rPr>
              <a:t>Kaart</a:t>
            </a:r>
            <a:r>
              <a:rPr lang="en-US" sz="2400" b="1" dirty="0">
                <a:solidFill>
                  <a:srgbClr val="FF0000"/>
                </a:solidFill>
              </a:rPr>
              <a:t> …………..</a:t>
            </a:r>
            <a:endParaRPr lang="en-US" sz="2400" b="1" u="sng" dirty="0">
              <a:solidFill>
                <a:srgbClr val="FF0000"/>
              </a:solidFill>
            </a:endParaRPr>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nl-NL" b="1" dirty="0"/>
          </a:p>
        </p:txBody>
      </p:sp>
      <p:sp>
        <p:nvSpPr>
          <p:cNvPr id="26626" name="Tijdelijke aanduiding voor dianummer 5"/>
          <p:cNvSpPr>
            <a:spLocks noGrp="1"/>
          </p:cNvSpPr>
          <p:nvPr>
            <p:ph type="sldNum" sz="quarter" idx="12"/>
          </p:nvPr>
        </p:nvSpPr>
        <p:spPr>
          <a:noFill/>
        </p:spPr>
        <p:txBody>
          <a:bodyPr/>
          <a:lstStyle/>
          <a:p>
            <a:fld id="{2EF5BAD4-7C8B-4193-A57F-214D6F602EAC}" type="slidenum">
              <a:rPr lang="nl-NL" smtClean="0"/>
              <a:pPr/>
              <a:t>14</a:t>
            </a:fld>
            <a:endParaRPr lang="nl-NL"/>
          </a:p>
        </p:txBody>
      </p:sp>
      <p:sp>
        <p:nvSpPr>
          <p:cNvPr id="23584" name="AutoShape 32"/>
          <p:cNvSpPr>
            <a:spLocks noChangeArrowheads="1"/>
          </p:cNvSpPr>
          <p:nvPr/>
        </p:nvSpPr>
        <p:spPr bwMode="auto">
          <a:xfrm>
            <a:off x="4430713" y="6165303"/>
            <a:ext cx="2445543" cy="621259"/>
          </a:xfrm>
          <a:prstGeom prst="roundRect">
            <a:avLst>
              <a:gd name="adj" fmla="val 16667"/>
            </a:avLst>
          </a:prstGeom>
          <a:solidFill>
            <a:srgbClr val="FFCC99"/>
          </a:solidFill>
          <a:ln w="9525">
            <a:solidFill>
              <a:schemeClr val="tx1"/>
            </a:solidFill>
            <a:round/>
            <a:headEnd/>
            <a:tailEnd/>
          </a:ln>
        </p:spPr>
        <p:txBody>
          <a:bodyPr wrap="none" anchor="ctr"/>
          <a:lstStyle/>
          <a:p>
            <a:pPr algn="ctr"/>
            <a:r>
              <a:rPr lang="nl-NL" sz="3600" b="1" dirty="0">
                <a:solidFill>
                  <a:srgbClr val="FF0000"/>
                </a:solidFill>
              </a:rPr>
              <a:t>Taal/Gedrag</a:t>
            </a:r>
          </a:p>
        </p:txBody>
      </p:sp>
      <p:sp>
        <p:nvSpPr>
          <p:cNvPr id="26648" name="AutoShape 11"/>
          <p:cNvSpPr>
            <a:spLocks noChangeArrowheads="1"/>
          </p:cNvSpPr>
          <p:nvPr/>
        </p:nvSpPr>
        <p:spPr bwMode="auto">
          <a:xfrm rot="19857552">
            <a:off x="7786629" y="1801483"/>
            <a:ext cx="1380648" cy="1438275"/>
          </a:xfrm>
          <a:prstGeom prst="leftArrow">
            <a:avLst>
              <a:gd name="adj1" fmla="val 50000"/>
              <a:gd name="adj2" fmla="val 32257"/>
            </a:avLst>
          </a:prstGeom>
          <a:solidFill>
            <a:srgbClr val="FFFF00"/>
          </a:solidFill>
          <a:ln w="9525">
            <a:solidFill>
              <a:srgbClr val="000000"/>
            </a:solidFill>
            <a:miter lim="800000"/>
            <a:headEnd/>
            <a:tailEnd/>
          </a:ln>
        </p:spPr>
        <p:txBody>
          <a:bodyPr/>
          <a:lstStyle/>
          <a:p>
            <a:endParaRPr lang="en-US"/>
          </a:p>
        </p:txBody>
      </p:sp>
      <p:sp>
        <p:nvSpPr>
          <p:cNvPr id="26649" name="WordArt 12"/>
          <p:cNvSpPr>
            <a:spLocks noChangeArrowheads="1" noChangeShapeType="1"/>
          </p:cNvSpPr>
          <p:nvPr/>
        </p:nvSpPr>
        <p:spPr bwMode="auto">
          <a:xfrm rot="19823573">
            <a:off x="7953185" y="2233811"/>
            <a:ext cx="1179013" cy="504884"/>
          </a:xfrm>
          <a:prstGeom prst="rect">
            <a:avLst/>
          </a:prstGeom>
        </p:spPr>
        <p:txBody>
          <a:bodyPr wrap="none" fromWordArt="1">
            <a:prstTxWarp prst="textPlain">
              <a:avLst>
                <a:gd name="adj" fmla="val 50657"/>
              </a:avLst>
            </a:prstTxWarp>
          </a:bodyPr>
          <a:lstStyle/>
          <a:p>
            <a:pPr algn="ctr"/>
            <a:r>
              <a:rPr lang="nl-NL" sz="100" kern="10" dirty="0">
                <a:ln w="9525">
                  <a:solidFill>
                    <a:srgbClr val="000000"/>
                  </a:solidFill>
                  <a:round/>
                  <a:headEnd/>
                  <a:tailEnd/>
                </a:ln>
                <a:solidFill>
                  <a:srgbClr val="FF0000"/>
                </a:solidFill>
                <a:latin typeface="Arial Black"/>
              </a:rPr>
              <a:t>Externe</a:t>
            </a:r>
          </a:p>
          <a:p>
            <a:pPr algn="ctr"/>
            <a:r>
              <a:rPr lang="nl-NL" sz="100" kern="10" dirty="0">
                <a:ln w="9525">
                  <a:solidFill>
                    <a:srgbClr val="000000"/>
                  </a:solidFill>
                  <a:round/>
                  <a:headEnd/>
                  <a:tailEnd/>
                </a:ln>
                <a:solidFill>
                  <a:srgbClr val="FF0000"/>
                </a:solidFill>
                <a:latin typeface="Arial Black"/>
              </a:rPr>
              <a:t>Prikkel</a:t>
            </a:r>
          </a:p>
        </p:txBody>
      </p:sp>
      <p:sp>
        <p:nvSpPr>
          <p:cNvPr id="23579" name="AutoShape 27"/>
          <p:cNvSpPr>
            <a:spLocks noChangeArrowheads="1"/>
          </p:cNvSpPr>
          <p:nvPr/>
        </p:nvSpPr>
        <p:spPr bwMode="auto">
          <a:xfrm>
            <a:off x="163960" y="1174750"/>
            <a:ext cx="2355304" cy="1049338"/>
          </a:xfrm>
          <a:prstGeom prst="roundRect">
            <a:avLst>
              <a:gd name="adj" fmla="val 16667"/>
            </a:avLst>
          </a:prstGeom>
          <a:solidFill>
            <a:srgbClr val="FFCC99"/>
          </a:solidFill>
          <a:ln w="9525">
            <a:solidFill>
              <a:schemeClr val="tx1"/>
            </a:solidFill>
            <a:round/>
            <a:headEnd/>
            <a:tailEnd/>
          </a:ln>
        </p:spPr>
        <p:txBody>
          <a:bodyPr wrap="none" anchor="ctr"/>
          <a:lstStyle/>
          <a:p>
            <a:pPr algn="ctr"/>
            <a:r>
              <a:rPr lang="nl-NL" sz="3600" b="1">
                <a:solidFill>
                  <a:srgbClr val="3333CC"/>
                </a:solidFill>
              </a:rPr>
              <a:t>Interne</a:t>
            </a:r>
          </a:p>
          <a:p>
            <a:pPr algn="ctr"/>
            <a:r>
              <a:rPr lang="nl-NL" sz="3600" b="1">
                <a:solidFill>
                  <a:srgbClr val="3333CC"/>
                </a:solidFill>
              </a:rPr>
              <a:t>Voorstelling</a:t>
            </a:r>
          </a:p>
        </p:txBody>
      </p:sp>
      <p:sp>
        <p:nvSpPr>
          <p:cNvPr id="23580" name="AutoShape 28"/>
          <p:cNvSpPr>
            <a:spLocks noChangeArrowheads="1"/>
          </p:cNvSpPr>
          <p:nvPr/>
        </p:nvSpPr>
        <p:spPr bwMode="auto">
          <a:xfrm>
            <a:off x="1033910" y="2320925"/>
            <a:ext cx="839787" cy="763588"/>
          </a:xfrm>
          <a:prstGeom prst="upDownArrow">
            <a:avLst>
              <a:gd name="adj1" fmla="val 50000"/>
              <a:gd name="adj2" fmla="val 20000"/>
            </a:avLst>
          </a:prstGeom>
          <a:solidFill>
            <a:srgbClr val="FFFF00"/>
          </a:solidFill>
          <a:ln w="38100">
            <a:solidFill>
              <a:srgbClr val="FF0000"/>
            </a:solidFill>
            <a:miter lim="800000"/>
            <a:headEnd/>
            <a:tailEnd/>
          </a:ln>
        </p:spPr>
        <p:txBody>
          <a:bodyPr wrap="none" anchor="ctr"/>
          <a:lstStyle/>
          <a:p>
            <a:endParaRPr lang="en-US"/>
          </a:p>
        </p:txBody>
      </p:sp>
      <p:sp>
        <p:nvSpPr>
          <p:cNvPr id="23581" name="AutoShape 29"/>
          <p:cNvSpPr>
            <a:spLocks noChangeArrowheads="1"/>
          </p:cNvSpPr>
          <p:nvPr/>
        </p:nvSpPr>
        <p:spPr bwMode="auto">
          <a:xfrm>
            <a:off x="187773" y="3221038"/>
            <a:ext cx="2331492" cy="930275"/>
          </a:xfrm>
          <a:prstGeom prst="roundRect">
            <a:avLst>
              <a:gd name="adj" fmla="val 16667"/>
            </a:avLst>
          </a:prstGeom>
          <a:solidFill>
            <a:srgbClr val="FFCC99"/>
          </a:solidFill>
          <a:ln w="9525">
            <a:solidFill>
              <a:schemeClr val="tx1"/>
            </a:solidFill>
            <a:round/>
            <a:headEnd/>
            <a:tailEnd/>
          </a:ln>
        </p:spPr>
        <p:txBody>
          <a:bodyPr wrap="none" anchor="ctr"/>
          <a:lstStyle/>
          <a:p>
            <a:pPr algn="ctr"/>
            <a:r>
              <a:rPr lang="nl-NL" sz="3600" b="1">
                <a:solidFill>
                  <a:srgbClr val="3333CC"/>
                </a:solidFill>
              </a:rPr>
              <a:t>Stemming</a:t>
            </a:r>
          </a:p>
        </p:txBody>
      </p:sp>
      <p:sp>
        <p:nvSpPr>
          <p:cNvPr id="23582" name="AutoShape 30"/>
          <p:cNvSpPr>
            <a:spLocks noChangeArrowheads="1"/>
          </p:cNvSpPr>
          <p:nvPr/>
        </p:nvSpPr>
        <p:spPr bwMode="auto">
          <a:xfrm>
            <a:off x="1048197" y="4357688"/>
            <a:ext cx="839788" cy="896937"/>
          </a:xfrm>
          <a:prstGeom prst="upDownArrow">
            <a:avLst>
              <a:gd name="adj1" fmla="val 50000"/>
              <a:gd name="adj2" fmla="val 21361"/>
            </a:avLst>
          </a:prstGeom>
          <a:solidFill>
            <a:srgbClr val="FFFF00"/>
          </a:solidFill>
          <a:ln w="38100">
            <a:solidFill>
              <a:srgbClr val="FF0000"/>
            </a:solidFill>
            <a:miter lim="800000"/>
            <a:headEnd/>
            <a:tailEnd/>
          </a:ln>
        </p:spPr>
        <p:txBody>
          <a:bodyPr wrap="none" anchor="ctr"/>
          <a:lstStyle/>
          <a:p>
            <a:endParaRPr lang="en-US"/>
          </a:p>
        </p:txBody>
      </p:sp>
      <p:sp>
        <p:nvSpPr>
          <p:cNvPr id="23583" name="AutoShape 31"/>
          <p:cNvSpPr>
            <a:spLocks noChangeArrowheads="1"/>
          </p:cNvSpPr>
          <p:nvPr/>
        </p:nvSpPr>
        <p:spPr bwMode="auto">
          <a:xfrm>
            <a:off x="197297" y="5421313"/>
            <a:ext cx="2393975" cy="854075"/>
          </a:xfrm>
          <a:prstGeom prst="roundRect">
            <a:avLst>
              <a:gd name="adj" fmla="val 16667"/>
            </a:avLst>
          </a:prstGeom>
          <a:solidFill>
            <a:srgbClr val="FFCC99"/>
          </a:solidFill>
          <a:ln w="9525">
            <a:solidFill>
              <a:schemeClr val="tx1"/>
            </a:solidFill>
            <a:round/>
            <a:headEnd/>
            <a:tailEnd/>
          </a:ln>
        </p:spPr>
        <p:txBody>
          <a:bodyPr wrap="none" anchor="ctr"/>
          <a:lstStyle/>
          <a:p>
            <a:pPr algn="ctr"/>
            <a:r>
              <a:rPr lang="nl-NL" sz="3600" b="1">
                <a:solidFill>
                  <a:srgbClr val="3333CC"/>
                </a:solidFill>
              </a:rPr>
              <a:t>Fysiologie</a:t>
            </a:r>
          </a:p>
        </p:txBody>
      </p:sp>
      <p:sp>
        <p:nvSpPr>
          <p:cNvPr id="26635" name="Text Box 10"/>
          <p:cNvSpPr txBox="1">
            <a:spLocks noChangeArrowheads="1"/>
          </p:cNvSpPr>
          <p:nvPr/>
        </p:nvSpPr>
        <p:spPr bwMode="auto">
          <a:xfrm>
            <a:off x="2987824" y="1268760"/>
            <a:ext cx="3456384" cy="4824536"/>
          </a:xfrm>
          <a:prstGeom prst="rect">
            <a:avLst/>
          </a:prstGeom>
          <a:solidFill>
            <a:srgbClr val="FFCC99"/>
          </a:solidFill>
          <a:ln w="28575">
            <a:solidFill>
              <a:srgbClr val="000000"/>
            </a:solidFill>
            <a:miter lim="800000"/>
            <a:headEnd/>
            <a:tailEnd/>
          </a:ln>
        </p:spPr>
        <p:txBody>
          <a:bodyPr/>
          <a:lstStyle/>
          <a:p>
            <a:pPr eaLnBrk="0" hangingPunct="0"/>
            <a:endParaRPr lang="nl-NL" sz="1200"/>
          </a:p>
          <a:p>
            <a:pPr eaLnBrk="0" hangingPunct="0"/>
            <a:endParaRPr lang="nl-NL" sz="1200"/>
          </a:p>
          <a:p>
            <a:pPr eaLnBrk="0" hangingPunct="0"/>
            <a:endParaRPr lang="nl-NL" sz="1200"/>
          </a:p>
          <a:p>
            <a:pPr eaLnBrk="0" hangingPunct="0"/>
            <a:endParaRPr lang="nl-NL" sz="1200"/>
          </a:p>
          <a:p>
            <a:pPr eaLnBrk="0" hangingPunct="0"/>
            <a:endParaRPr lang="nl-NL" sz="1200"/>
          </a:p>
          <a:p>
            <a:pPr eaLnBrk="0" hangingPunct="0"/>
            <a:endParaRPr lang="nl-NL" sz="1200"/>
          </a:p>
          <a:p>
            <a:pPr eaLnBrk="0" hangingPunct="0"/>
            <a:endParaRPr lang="nl-NL" sz="1200"/>
          </a:p>
          <a:p>
            <a:pPr eaLnBrk="0" hangingPunct="0"/>
            <a:endParaRPr lang="nl-NL" sz="1200"/>
          </a:p>
          <a:p>
            <a:pPr eaLnBrk="0" hangingPunct="0"/>
            <a:endParaRPr lang="nl-NL" sz="1200"/>
          </a:p>
          <a:p>
            <a:pPr eaLnBrk="0" hangingPunct="0"/>
            <a:endParaRPr lang="nl-NL" sz="1200"/>
          </a:p>
          <a:p>
            <a:pPr eaLnBrk="0" hangingPunct="0"/>
            <a:endParaRPr lang="nl-NL" sz="1200"/>
          </a:p>
          <a:p>
            <a:pPr eaLnBrk="0" hangingPunct="0"/>
            <a:endParaRPr lang="nl-NL" sz="1200"/>
          </a:p>
          <a:p>
            <a:pPr eaLnBrk="0" hangingPunct="0"/>
            <a:endParaRPr lang="nl-NL" sz="1200"/>
          </a:p>
        </p:txBody>
      </p:sp>
      <p:sp>
        <p:nvSpPr>
          <p:cNvPr id="23565" name="WordArt 13"/>
          <p:cNvSpPr>
            <a:spLocks noChangeArrowheads="1" noChangeShapeType="1"/>
          </p:cNvSpPr>
          <p:nvPr/>
        </p:nvSpPr>
        <p:spPr bwMode="auto">
          <a:xfrm>
            <a:off x="3184674" y="1387624"/>
            <a:ext cx="2543175" cy="457200"/>
          </a:xfrm>
          <a:prstGeom prst="rect">
            <a:avLst/>
          </a:prstGeom>
        </p:spPr>
        <p:txBody>
          <a:bodyPr wrap="none" fromWordArt="1">
            <a:prstTxWarp prst="textPlain">
              <a:avLst>
                <a:gd name="adj" fmla="val 50000"/>
              </a:avLst>
            </a:prstTxWarp>
          </a:bodyPr>
          <a:lstStyle/>
          <a:p>
            <a:pPr algn="ctr"/>
            <a:r>
              <a:rPr lang="nl-NL" sz="3600" kern="10" dirty="0">
                <a:ln w="9525">
                  <a:solidFill>
                    <a:srgbClr val="000000"/>
                  </a:solidFill>
                  <a:round/>
                  <a:headEnd/>
                  <a:tailEnd/>
                </a:ln>
                <a:solidFill>
                  <a:srgbClr val="0000FF"/>
                </a:solidFill>
                <a:latin typeface="Arial Black"/>
              </a:rPr>
              <a:t>FILTERS</a:t>
            </a:r>
          </a:p>
        </p:txBody>
      </p:sp>
      <p:pic>
        <p:nvPicPr>
          <p:cNvPr id="23576" name="Picture 24" descr="commodel2"/>
          <p:cNvPicPr>
            <a:picLocks noChangeAspect="1" noChangeArrowheads="1"/>
          </p:cNvPicPr>
          <p:nvPr/>
        </p:nvPicPr>
        <p:blipFill>
          <a:blip r:embed="rId2" cstate="screen">
            <a:clrChange>
              <a:clrFrom>
                <a:srgbClr val="FFFFFF"/>
              </a:clrFrom>
              <a:clrTo>
                <a:srgbClr val="FFFFFF">
                  <a:alpha val="0"/>
                </a:srgbClr>
              </a:clrTo>
            </a:clrChange>
          </a:blip>
          <a:srcRect t="40254"/>
          <a:stretch>
            <a:fillRect/>
          </a:stretch>
        </p:blipFill>
        <p:spPr bwMode="auto">
          <a:xfrm>
            <a:off x="3011637" y="3340571"/>
            <a:ext cx="2951162" cy="2752725"/>
          </a:xfrm>
          <a:prstGeom prst="rect">
            <a:avLst/>
          </a:prstGeom>
          <a:solidFill>
            <a:srgbClr val="FFCC99"/>
          </a:solidFill>
          <a:ln w="9525">
            <a:noFill/>
            <a:miter lim="800000"/>
            <a:headEnd/>
            <a:tailEnd/>
          </a:ln>
        </p:spPr>
      </p:pic>
      <p:sp>
        <p:nvSpPr>
          <p:cNvPr id="23566" name="WordArt 14"/>
          <p:cNvSpPr>
            <a:spLocks noChangeArrowheads="1" noChangeShapeType="1"/>
          </p:cNvSpPr>
          <p:nvPr/>
        </p:nvSpPr>
        <p:spPr bwMode="auto">
          <a:xfrm>
            <a:off x="3172396" y="1988840"/>
            <a:ext cx="2636837" cy="304800"/>
          </a:xfrm>
          <a:prstGeom prst="rect">
            <a:avLst/>
          </a:prstGeom>
        </p:spPr>
        <p:txBody>
          <a:bodyPr wrap="none" fromWordArt="1">
            <a:prstTxWarp prst="textPlain">
              <a:avLst>
                <a:gd name="adj" fmla="val 50000"/>
              </a:avLst>
            </a:prstTxWarp>
          </a:bodyPr>
          <a:lstStyle/>
          <a:p>
            <a:pPr algn="ctr"/>
            <a:r>
              <a:rPr lang="nl-NL" sz="3600" kern="10" spc="720" dirty="0">
                <a:ln w="9525">
                  <a:noFill/>
                  <a:round/>
                  <a:headEnd/>
                  <a:tailEnd/>
                </a:ln>
                <a:gradFill rotWithShape="1">
                  <a:gsLst>
                    <a:gs pos="0">
                      <a:srgbClr val="000076"/>
                    </a:gs>
                    <a:gs pos="100000">
                      <a:srgbClr val="99CCFF"/>
                    </a:gs>
                  </a:gsLst>
                  <a:lin ang="0" scaled="1"/>
                </a:gradFill>
                <a:effectLst>
                  <a:outerShdw dist="45791" dir="3378596" algn="ctr" rotWithShape="0">
                    <a:srgbClr val="4D4D4D"/>
                  </a:outerShdw>
                </a:effectLst>
                <a:latin typeface="Arial Black"/>
              </a:rPr>
              <a:t>Weglaten</a:t>
            </a:r>
          </a:p>
        </p:txBody>
      </p:sp>
      <p:sp>
        <p:nvSpPr>
          <p:cNvPr id="23567" name="WordArt 15"/>
          <p:cNvSpPr>
            <a:spLocks noChangeArrowheads="1" noChangeShapeType="1"/>
          </p:cNvSpPr>
          <p:nvPr/>
        </p:nvSpPr>
        <p:spPr bwMode="auto">
          <a:xfrm>
            <a:off x="3215258" y="2331740"/>
            <a:ext cx="2641600" cy="419100"/>
          </a:xfrm>
          <a:prstGeom prst="rect">
            <a:avLst/>
          </a:prstGeom>
        </p:spPr>
        <p:txBody>
          <a:bodyPr wrap="none" fromWordArt="1">
            <a:prstTxWarp prst="textWave1">
              <a:avLst>
                <a:gd name="adj1" fmla="val 20644"/>
                <a:gd name="adj2" fmla="val 3181"/>
              </a:avLst>
            </a:prstTxWarp>
          </a:bodyPr>
          <a:lstStyle/>
          <a:p>
            <a:pPr algn="ctr"/>
            <a:r>
              <a:rPr lang="nl-NL" sz="3600" b="1" kern="10" dirty="0">
                <a:ln w="9525">
                  <a:noFill/>
                  <a:round/>
                  <a:headEnd/>
                  <a:tailEnd/>
                </a:ln>
                <a:solidFill>
                  <a:srgbClr val="0000FF"/>
                </a:solidFill>
                <a:effectLst>
                  <a:outerShdw dist="53882" dir="2700000" algn="ctr" rotWithShape="0">
                    <a:srgbClr val="C0C0C0"/>
                  </a:outerShdw>
                </a:effectLst>
                <a:latin typeface="Times New Roman"/>
                <a:cs typeface="Times New Roman"/>
              </a:rPr>
              <a:t>Vervormen</a:t>
            </a:r>
          </a:p>
        </p:txBody>
      </p:sp>
      <p:sp>
        <p:nvSpPr>
          <p:cNvPr id="23568" name="WordArt 16"/>
          <p:cNvSpPr>
            <a:spLocks noChangeArrowheads="1" noChangeShapeType="1"/>
          </p:cNvSpPr>
          <p:nvPr/>
        </p:nvSpPr>
        <p:spPr bwMode="auto">
          <a:xfrm>
            <a:off x="3366071" y="2731790"/>
            <a:ext cx="2441575" cy="342900"/>
          </a:xfrm>
          <a:prstGeom prst="rect">
            <a:avLst/>
          </a:prstGeom>
        </p:spPr>
        <p:txBody>
          <a:bodyPr wrap="none" fromWordArt="1">
            <a:prstTxWarp prst="textPlain">
              <a:avLst>
                <a:gd name="adj" fmla="val 50000"/>
              </a:avLst>
            </a:prstTxWarp>
          </a:bodyPr>
          <a:lstStyle/>
          <a:p>
            <a:pPr algn="ctr"/>
            <a:r>
              <a:rPr lang="nl-NL" sz="3600" kern="10">
                <a:ln w="9525">
                  <a:solidFill>
                    <a:srgbClr val="000000"/>
                  </a:solidFill>
                  <a:round/>
                  <a:headEnd/>
                  <a:tailEnd/>
                </a:ln>
                <a:solidFill>
                  <a:srgbClr val="0000FF"/>
                </a:solidFill>
                <a:latin typeface="Arial Black"/>
              </a:rPr>
              <a:t>Generaliseren</a:t>
            </a:r>
          </a:p>
        </p:txBody>
      </p:sp>
      <p:sp>
        <p:nvSpPr>
          <p:cNvPr id="23578" name="AutoShape 26"/>
          <p:cNvSpPr>
            <a:spLocks noChangeArrowheads="1"/>
          </p:cNvSpPr>
          <p:nvPr/>
        </p:nvSpPr>
        <p:spPr bwMode="auto">
          <a:xfrm rot="2898783">
            <a:off x="2223544" y="2372613"/>
            <a:ext cx="1436687" cy="911682"/>
          </a:xfrm>
          <a:prstGeom prst="leftArrow">
            <a:avLst>
              <a:gd name="adj1" fmla="val 50000"/>
              <a:gd name="adj2" fmla="val 33769"/>
            </a:avLst>
          </a:prstGeom>
          <a:solidFill>
            <a:srgbClr val="FFFF00"/>
          </a:solidFill>
          <a:ln w="9525">
            <a:solidFill>
              <a:srgbClr val="000000"/>
            </a:solidFill>
            <a:miter lim="800000"/>
            <a:headEnd/>
            <a:tailEnd/>
          </a:ln>
        </p:spPr>
        <p:txBody>
          <a:bodyPr/>
          <a:lstStyle/>
          <a:p>
            <a:endParaRPr lang="en-US"/>
          </a:p>
        </p:txBody>
      </p:sp>
      <p:sp>
        <p:nvSpPr>
          <p:cNvPr id="23585" name="AutoShape 33"/>
          <p:cNvSpPr>
            <a:spLocks noChangeArrowheads="1"/>
          </p:cNvSpPr>
          <p:nvPr/>
        </p:nvSpPr>
        <p:spPr bwMode="auto">
          <a:xfrm rot="-8209209">
            <a:off x="2108064" y="5318769"/>
            <a:ext cx="2749694" cy="692150"/>
          </a:xfrm>
          <a:prstGeom prst="leftArrow">
            <a:avLst>
              <a:gd name="adj1" fmla="val 50000"/>
              <a:gd name="adj2" fmla="val 112385"/>
            </a:avLst>
          </a:prstGeom>
          <a:solidFill>
            <a:srgbClr val="FFFF00"/>
          </a:solidFill>
          <a:ln w="38100">
            <a:solidFill>
              <a:srgbClr val="FF0000"/>
            </a:solidFill>
            <a:miter lim="800000"/>
            <a:headEnd/>
            <a:tailEnd/>
          </a:ln>
        </p:spPr>
        <p:txBody>
          <a:bodyPr/>
          <a:lstStyle/>
          <a:p>
            <a:endParaRPr lang="en-US"/>
          </a:p>
        </p:txBody>
      </p:sp>
      <p:grpSp>
        <p:nvGrpSpPr>
          <p:cNvPr id="3" name="Group 36"/>
          <p:cNvGrpSpPr>
            <a:grpSpLocks/>
          </p:cNvGrpSpPr>
          <p:nvPr/>
        </p:nvGrpSpPr>
        <p:grpSpPr bwMode="auto">
          <a:xfrm>
            <a:off x="7236296" y="2492896"/>
            <a:ext cx="936104" cy="1733550"/>
            <a:chOff x="3836" y="1814"/>
            <a:chExt cx="693" cy="1092"/>
          </a:xfrm>
        </p:grpSpPr>
        <p:sp>
          <p:nvSpPr>
            <p:cNvPr id="26645" name="AutoShape 17"/>
            <p:cNvSpPr>
              <a:spLocks noChangeArrowheads="1"/>
            </p:cNvSpPr>
            <p:nvPr/>
          </p:nvSpPr>
          <p:spPr bwMode="auto">
            <a:xfrm rot="-1395084">
              <a:off x="3836" y="1814"/>
              <a:ext cx="432" cy="288"/>
            </a:xfrm>
            <a:prstGeom prst="leftArrow">
              <a:avLst>
                <a:gd name="adj1" fmla="val 50000"/>
                <a:gd name="adj2" fmla="val 37500"/>
              </a:avLst>
            </a:prstGeom>
            <a:solidFill>
              <a:srgbClr val="FFFF00"/>
            </a:solidFill>
            <a:ln w="9525">
              <a:solidFill>
                <a:srgbClr val="000000"/>
              </a:solidFill>
              <a:miter lim="800000"/>
              <a:headEnd/>
              <a:tailEnd/>
            </a:ln>
          </p:spPr>
          <p:txBody>
            <a:bodyPr/>
            <a:lstStyle/>
            <a:p>
              <a:endParaRPr lang="en-US"/>
            </a:p>
          </p:txBody>
        </p:sp>
        <p:sp>
          <p:nvSpPr>
            <p:cNvPr id="26646" name="AutoShape 18"/>
            <p:cNvSpPr>
              <a:spLocks noChangeArrowheads="1"/>
            </p:cNvSpPr>
            <p:nvPr/>
          </p:nvSpPr>
          <p:spPr bwMode="auto">
            <a:xfrm rot="-1568690">
              <a:off x="3979" y="2166"/>
              <a:ext cx="504" cy="288"/>
            </a:xfrm>
            <a:prstGeom prst="leftArrow">
              <a:avLst>
                <a:gd name="adj1" fmla="val 50000"/>
                <a:gd name="adj2" fmla="val 43750"/>
              </a:avLst>
            </a:prstGeom>
            <a:solidFill>
              <a:srgbClr val="FFFF00"/>
            </a:solidFill>
            <a:ln w="9525">
              <a:solidFill>
                <a:srgbClr val="000000"/>
              </a:solidFill>
              <a:miter lim="800000"/>
              <a:headEnd/>
              <a:tailEnd/>
            </a:ln>
          </p:spPr>
          <p:txBody>
            <a:bodyPr/>
            <a:lstStyle/>
            <a:p>
              <a:endParaRPr lang="en-US"/>
            </a:p>
          </p:txBody>
        </p:sp>
        <p:sp>
          <p:nvSpPr>
            <p:cNvPr id="26647" name="AutoShape 19"/>
            <p:cNvSpPr>
              <a:spLocks noChangeArrowheads="1"/>
            </p:cNvSpPr>
            <p:nvPr/>
          </p:nvSpPr>
          <p:spPr bwMode="auto">
            <a:xfrm rot="-2625491">
              <a:off x="3953" y="2618"/>
              <a:ext cx="576" cy="288"/>
            </a:xfrm>
            <a:prstGeom prst="leftArrow">
              <a:avLst>
                <a:gd name="adj1" fmla="val 50000"/>
                <a:gd name="adj2" fmla="val 50000"/>
              </a:avLst>
            </a:prstGeom>
            <a:solidFill>
              <a:srgbClr val="FFFF00"/>
            </a:solidFill>
            <a:ln w="9525">
              <a:solidFill>
                <a:srgbClr val="000000"/>
              </a:solidFill>
              <a:miter lim="800000"/>
              <a:headEnd/>
              <a:tailEnd/>
            </a:ln>
          </p:spPr>
          <p:txBody>
            <a:bodyPr/>
            <a:lstStyle/>
            <a:p>
              <a:endParaRPr lang="en-US"/>
            </a:p>
          </p:txBody>
        </p:sp>
      </p:grpSp>
      <p:sp>
        <p:nvSpPr>
          <p:cNvPr id="26644" name="Rectangle 6"/>
          <p:cNvSpPr>
            <a:spLocks noChangeArrowheads="1"/>
          </p:cNvSpPr>
          <p:nvPr/>
        </p:nvSpPr>
        <p:spPr bwMode="auto">
          <a:xfrm>
            <a:off x="1331640" y="0"/>
            <a:ext cx="6324600" cy="620688"/>
          </a:xfrm>
          <a:prstGeom prst="rect">
            <a:avLst/>
          </a:prstGeom>
          <a:solidFill>
            <a:srgbClr val="CCFF66"/>
          </a:solidFill>
          <a:ln w="9525">
            <a:noFill/>
            <a:miter lim="800000"/>
            <a:headEnd/>
            <a:tailEnd/>
          </a:ln>
        </p:spPr>
        <p:txBody>
          <a:bodyPr anchor="ctr"/>
          <a:lstStyle/>
          <a:p>
            <a:pPr algn="ctr"/>
            <a:r>
              <a:rPr lang="nl-NL" sz="3600" b="1" dirty="0">
                <a:solidFill>
                  <a:schemeClr val="tx2"/>
                </a:solidFill>
                <a:latin typeface="Arial" charset="0"/>
                <a:cs typeface="Arial" charset="0"/>
              </a:rPr>
              <a:t>Hoe Communiceer je?</a:t>
            </a:r>
          </a:p>
        </p:txBody>
      </p:sp>
      <p:sp>
        <p:nvSpPr>
          <p:cNvPr id="29" name="Tekstvak 28"/>
          <p:cNvSpPr txBox="1"/>
          <p:nvPr/>
        </p:nvSpPr>
        <p:spPr>
          <a:xfrm>
            <a:off x="2915816" y="620688"/>
            <a:ext cx="4392488" cy="461665"/>
          </a:xfrm>
          <a:prstGeom prst="rect">
            <a:avLst/>
          </a:prstGeom>
          <a:noFill/>
        </p:spPr>
        <p:txBody>
          <a:bodyPr wrap="square" rtlCol="0">
            <a:spAutoFit/>
          </a:bodyPr>
          <a:lstStyle/>
          <a:p>
            <a:r>
              <a:rPr lang="en-US" sz="2400" b="1" dirty="0">
                <a:solidFill>
                  <a:srgbClr val="FF0000"/>
                </a:solidFill>
              </a:rPr>
              <a:t>&gt;  ………….. is </a:t>
            </a:r>
            <a:r>
              <a:rPr lang="en-US" sz="2400" b="1" u="sng" dirty="0" err="1">
                <a:solidFill>
                  <a:srgbClr val="FF0000"/>
                </a:solidFill>
              </a:rPr>
              <a:t>niet</a:t>
            </a:r>
            <a:r>
              <a:rPr lang="en-US" sz="2400" b="1" u="sng" dirty="0">
                <a:solidFill>
                  <a:srgbClr val="FF0000"/>
                </a:solidFill>
              </a:rPr>
              <a:t> …………….…..   &gt;</a:t>
            </a:r>
            <a:endParaRPr lang="nl-NL" sz="2400" dirty="0"/>
          </a:p>
        </p:txBody>
      </p:sp>
      <p:grpSp>
        <p:nvGrpSpPr>
          <p:cNvPr id="4" name="Group 14"/>
          <p:cNvGrpSpPr>
            <a:grpSpLocks/>
          </p:cNvGrpSpPr>
          <p:nvPr/>
        </p:nvGrpSpPr>
        <p:grpSpPr bwMode="auto">
          <a:xfrm>
            <a:off x="6104086" y="1268760"/>
            <a:ext cx="1492250" cy="4783138"/>
            <a:chOff x="785" y="1843"/>
            <a:chExt cx="2351" cy="7533"/>
          </a:xfrm>
        </p:grpSpPr>
        <p:pic>
          <p:nvPicPr>
            <p:cNvPr id="67599" name="Afbeelding 1" descr="http://oefenmateriaalank.weebly.com/uploads/1/5/0/7/15075518/3751682_orig.jpg?1"/>
            <p:cNvPicPr>
              <a:picLocks noChangeAspect="1" noChangeArrowheads="1"/>
            </p:cNvPicPr>
            <p:nvPr/>
          </p:nvPicPr>
          <p:blipFill>
            <a:blip r:embed="rId3" cstate="screen">
              <a:clrChange>
                <a:clrFrom>
                  <a:srgbClr val="FFFEFF"/>
                </a:clrFrom>
                <a:clrTo>
                  <a:srgbClr val="FFFEFF">
                    <a:alpha val="0"/>
                  </a:srgbClr>
                </a:clrTo>
              </a:clrChange>
              <a:lum bright="-10000" contrast="30000"/>
            </a:blip>
            <a:srcRect/>
            <a:stretch>
              <a:fillRect/>
            </a:stretch>
          </p:blipFill>
          <p:spPr bwMode="auto">
            <a:xfrm>
              <a:off x="1040" y="6245"/>
              <a:ext cx="1470" cy="1071"/>
            </a:xfrm>
            <a:prstGeom prst="rect">
              <a:avLst/>
            </a:prstGeom>
            <a:noFill/>
            <a:ln w="9525">
              <a:noFill/>
              <a:miter lim="800000"/>
              <a:headEnd/>
              <a:tailEnd/>
            </a:ln>
          </p:spPr>
        </p:pic>
        <p:pic>
          <p:nvPicPr>
            <p:cNvPr id="67600" name="Afbeelding 2" descr="http://oefenmateriaalank.weebly.com/uploads/1/5/0/7/15075518/3751682_orig.jpg?1"/>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785" y="7216"/>
              <a:ext cx="1849" cy="2160"/>
            </a:xfrm>
            <a:prstGeom prst="rect">
              <a:avLst/>
            </a:prstGeom>
            <a:noFill/>
            <a:ln w="9525">
              <a:noFill/>
              <a:miter lim="800000"/>
              <a:headEnd/>
              <a:tailEnd/>
            </a:ln>
          </p:spPr>
        </p:pic>
        <p:pic>
          <p:nvPicPr>
            <p:cNvPr id="67601" name="Afbeelding 3" descr="http://oefenmateriaalank.weebly.com/uploads/1/5/0/7/15075518/3751682_orig.jpg?1"/>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1135" y="1843"/>
              <a:ext cx="2001" cy="1172"/>
            </a:xfrm>
            <a:prstGeom prst="rect">
              <a:avLst/>
            </a:prstGeom>
            <a:noFill/>
            <a:ln w="9525">
              <a:noFill/>
              <a:miter lim="800000"/>
              <a:headEnd/>
              <a:tailEnd/>
            </a:ln>
          </p:spPr>
        </p:pic>
        <p:pic>
          <p:nvPicPr>
            <p:cNvPr id="67602" name="Afbeelding 4" descr="http://oefenmateriaalank.weebly.com/uploads/1/5/0/7/15075518/3751682_orig.jpg?1"/>
            <p:cNvPicPr>
              <a:picLocks noChangeAspect="1" noChangeArrowheads="1"/>
            </p:cNvPicPr>
            <p:nvPr/>
          </p:nvPicPr>
          <p:blipFill>
            <a:blip r:embed="rId6" cstate="screen">
              <a:clrChange>
                <a:clrFrom>
                  <a:srgbClr val="FFFFFD"/>
                </a:clrFrom>
                <a:clrTo>
                  <a:srgbClr val="FFFFFD">
                    <a:alpha val="0"/>
                  </a:srgbClr>
                </a:clrTo>
              </a:clrChange>
            </a:blip>
            <a:srcRect/>
            <a:stretch>
              <a:fillRect/>
            </a:stretch>
          </p:blipFill>
          <p:spPr bwMode="auto">
            <a:xfrm>
              <a:off x="1403" y="3015"/>
              <a:ext cx="1063" cy="1590"/>
            </a:xfrm>
            <a:prstGeom prst="rect">
              <a:avLst/>
            </a:prstGeom>
            <a:noFill/>
            <a:ln w="9525">
              <a:noFill/>
              <a:miter lim="800000"/>
              <a:headEnd/>
              <a:tailEnd/>
            </a:ln>
          </p:spPr>
        </p:pic>
        <p:pic>
          <p:nvPicPr>
            <p:cNvPr id="67603" name="Afbeelding 5" descr="http://oefenmateriaalank.weebly.com/uploads/1/5/0/7/15075518/3751682_orig.jpg?1"/>
            <p:cNvPicPr>
              <a:picLocks noChangeAspect="1" noChangeArrowheads="1"/>
            </p:cNvPicPr>
            <p:nvPr/>
          </p:nvPicPr>
          <p:blipFill>
            <a:blip r:embed="rId7" cstate="screen">
              <a:clrChange>
                <a:clrFrom>
                  <a:srgbClr val="FFFFFF"/>
                </a:clrFrom>
                <a:clrTo>
                  <a:srgbClr val="FFFFFF">
                    <a:alpha val="0"/>
                  </a:srgbClr>
                </a:clrTo>
              </a:clrChange>
            </a:blip>
            <a:srcRect/>
            <a:stretch>
              <a:fillRect/>
            </a:stretch>
          </p:blipFill>
          <p:spPr bwMode="auto">
            <a:xfrm>
              <a:off x="1218" y="4639"/>
              <a:ext cx="1258" cy="1607"/>
            </a:xfrm>
            <a:prstGeom prst="rect">
              <a:avLst/>
            </a:prstGeom>
            <a:noFill/>
            <a:ln w="9525">
              <a:noFill/>
              <a:miter lim="800000"/>
              <a:headEnd/>
              <a:tailEnd/>
            </a:ln>
          </p:spPr>
        </p:pic>
      </p:grpSp>
      <p:sp>
        <p:nvSpPr>
          <p:cNvPr id="64" name="Rechthoek 63"/>
          <p:cNvSpPr/>
          <p:nvPr/>
        </p:nvSpPr>
        <p:spPr>
          <a:xfrm rot="5400000">
            <a:off x="4686399" y="3111351"/>
            <a:ext cx="504056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nl-NL"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Z I N T U I G E N</a:t>
            </a:r>
          </a:p>
        </p:txBody>
      </p:sp>
      <p:sp>
        <p:nvSpPr>
          <p:cNvPr id="37" name="AutoShape 11"/>
          <p:cNvSpPr>
            <a:spLocks noChangeArrowheads="1"/>
          </p:cNvSpPr>
          <p:nvPr/>
        </p:nvSpPr>
        <p:spPr bwMode="auto">
          <a:xfrm>
            <a:off x="5708869" y="1625085"/>
            <a:ext cx="592035" cy="4245019"/>
          </a:xfrm>
          <a:prstGeom prst="leftArrow">
            <a:avLst>
              <a:gd name="adj1" fmla="val 50000"/>
              <a:gd name="adj2" fmla="val 32257"/>
            </a:avLst>
          </a:prstGeom>
          <a:solidFill>
            <a:srgbClr val="FFFF00"/>
          </a:solidFill>
          <a:ln w="9525">
            <a:solidFill>
              <a:srgbClr val="000000"/>
            </a:solidFill>
            <a:miter lim="800000"/>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6648"/>
                                        </p:tgtEl>
                                        <p:attrNameLst>
                                          <p:attrName>style.visibility</p:attrName>
                                        </p:attrNameLst>
                                      </p:cBhvr>
                                      <p:to>
                                        <p:strVal val="visible"/>
                                      </p:to>
                                    </p:set>
                                    <p:anim calcmode="lin" valueType="num">
                                      <p:cBhvr additive="base">
                                        <p:cTn id="13" dur="500" fill="hold"/>
                                        <p:tgtEl>
                                          <p:spTgt spid="26648"/>
                                        </p:tgtEl>
                                        <p:attrNameLst>
                                          <p:attrName>ppt_x</p:attrName>
                                        </p:attrNameLst>
                                      </p:cBhvr>
                                      <p:tavLst>
                                        <p:tav tm="0">
                                          <p:val>
                                            <p:strVal val="1+#ppt_w/2"/>
                                          </p:val>
                                        </p:tav>
                                        <p:tav tm="100000">
                                          <p:val>
                                            <p:strVal val="#ppt_x"/>
                                          </p:val>
                                        </p:tav>
                                      </p:tavLst>
                                    </p:anim>
                                    <p:anim calcmode="lin" valueType="num">
                                      <p:cBhvr additive="base">
                                        <p:cTn id="14" dur="500" fill="hold"/>
                                        <p:tgtEl>
                                          <p:spTgt spid="26648"/>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26649"/>
                                        </p:tgtEl>
                                        <p:attrNameLst>
                                          <p:attrName>style.visibility</p:attrName>
                                        </p:attrNameLst>
                                      </p:cBhvr>
                                      <p:to>
                                        <p:strVal val="visible"/>
                                      </p:to>
                                    </p:set>
                                    <p:anim calcmode="lin" valueType="num">
                                      <p:cBhvr additive="base">
                                        <p:cTn id="17" dur="500" fill="hold"/>
                                        <p:tgtEl>
                                          <p:spTgt spid="26649"/>
                                        </p:tgtEl>
                                        <p:attrNameLst>
                                          <p:attrName>ppt_x</p:attrName>
                                        </p:attrNameLst>
                                      </p:cBhvr>
                                      <p:tavLst>
                                        <p:tav tm="0">
                                          <p:val>
                                            <p:strVal val="1+#ppt_w/2"/>
                                          </p:val>
                                        </p:tav>
                                        <p:tav tm="100000">
                                          <p:val>
                                            <p:strVal val="#ppt_x"/>
                                          </p:val>
                                        </p:tav>
                                      </p:tavLst>
                                    </p:anim>
                                    <p:anim calcmode="lin" valueType="num">
                                      <p:cBhvr additive="base">
                                        <p:cTn id="18" dur="500" fill="hold"/>
                                        <p:tgtEl>
                                          <p:spTgt spid="2664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1+#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0-#ppt_w/2"/>
                                          </p:val>
                                        </p:tav>
                                        <p:tav tm="100000">
                                          <p:val>
                                            <p:strVal val="#ppt_x"/>
                                          </p:val>
                                        </p:tav>
                                      </p:tavLst>
                                    </p:anim>
                                    <p:anim calcmode="lin" valueType="num">
                                      <p:cBhvr additive="base">
                                        <p:cTn id="30" dur="5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500" fill="hold"/>
                                        <p:tgtEl>
                                          <p:spTgt spid="37"/>
                                        </p:tgtEl>
                                        <p:attrNameLst>
                                          <p:attrName>ppt_x</p:attrName>
                                        </p:attrNameLst>
                                      </p:cBhvr>
                                      <p:tavLst>
                                        <p:tav tm="0">
                                          <p:val>
                                            <p:strVal val="1+#ppt_w/2"/>
                                          </p:val>
                                        </p:tav>
                                        <p:tav tm="100000">
                                          <p:val>
                                            <p:strVal val="#ppt_x"/>
                                          </p:val>
                                        </p:tav>
                                      </p:tavLst>
                                    </p:anim>
                                    <p:anim calcmode="lin" valueType="num">
                                      <p:cBhvr additive="base">
                                        <p:cTn id="36"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23565"/>
                                        </p:tgtEl>
                                        <p:attrNameLst>
                                          <p:attrName>style.visibility</p:attrName>
                                        </p:attrNameLst>
                                      </p:cBhvr>
                                      <p:to>
                                        <p:strVal val="visible"/>
                                      </p:to>
                                    </p:set>
                                    <p:anim calcmode="lin" valueType="num">
                                      <p:cBhvr additive="base">
                                        <p:cTn id="41" dur="500" fill="hold"/>
                                        <p:tgtEl>
                                          <p:spTgt spid="23565"/>
                                        </p:tgtEl>
                                        <p:attrNameLst>
                                          <p:attrName>ppt_x</p:attrName>
                                        </p:attrNameLst>
                                      </p:cBhvr>
                                      <p:tavLst>
                                        <p:tav tm="0">
                                          <p:val>
                                            <p:strVal val="0-#ppt_w/2"/>
                                          </p:val>
                                        </p:tav>
                                        <p:tav tm="100000">
                                          <p:val>
                                            <p:strVal val="#ppt_x"/>
                                          </p:val>
                                        </p:tav>
                                      </p:tavLst>
                                    </p:anim>
                                    <p:anim calcmode="lin" valueType="num">
                                      <p:cBhvr additive="base">
                                        <p:cTn id="42" dur="500" fill="hold"/>
                                        <p:tgtEl>
                                          <p:spTgt spid="23565"/>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3566"/>
                                        </p:tgtEl>
                                        <p:attrNameLst>
                                          <p:attrName>style.visibility</p:attrName>
                                        </p:attrNameLst>
                                      </p:cBhvr>
                                      <p:to>
                                        <p:strVal val="visible"/>
                                      </p:to>
                                    </p:set>
                                    <p:anim calcmode="lin" valueType="num">
                                      <p:cBhvr additive="base">
                                        <p:cTn id="45" dur="500" fill="hold"/>
                                        <p:tgtEl>
                                          <p:spTgt spid="23566"/>
                                        </p:tgtEl>
                                        <p:attrNameLst>
                                          <p:attrName>ppt_x</p:attrName>
                                        </p:attrNameLst>
                                      </p:cBhvr>
                                      <p:tavLst>
                                        <p:tav tm="0">
                                          <p:val>
                                            <p:strVal val="0-#ppt_w/2"/>
                                          </p:val>
                                        </p:tav>
                                        <p:tav tm="100000">
                                          <p:val>
                                            <p:strVal val="#ppt_x"/>
                                          </p:val>
                                        </p:tav>
                                      </p:tavLst>
                                    </p:anim>
                                    <p:anim calcmode="lin" valueType="num">
                                      <p:cBhvr additive="base">
                                        <p:cTn id="46" dur="500" fill="hold"/>
                                        <p:tgtEl>
                                          <p:spTgt spid="23566"/>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3567"/>
                                        </p:tgtEl>
                                        <p:attrNameLst>
                                          <p:attrName>style.visibility</p:attrName>
                                        </p:attrNameLst>
                                      </p:cBhvr>
                                      <p:to>
                                        <p:strVal val="visible"/>
                                      </p:to>
                                    </p:set>
                                    <p:anim calcmode="lin" valueType="num">
                                      <p:cBhvr additive="base">
                                        <p:cTn id="49" dur="500" fill="hold"/>
                                        <p:tgtEl>
                                          <p:spTgt spid="23567"/>
                                        </p:tgtEl>
                                        <p:attrNameLst>
                                          <p:attrName>ppt_x</p:attrName>
                                        </p:attrNameLst>
                                      </p:cBhvr>
                                      <p:tavLst>
                                        <p:tav tm="0">
                                          <p:val>
                                            <p:strVal val="0-#ppt_w/2"/>
                                          </p:val>
                                        </p:tav>
                                        <p:tav tm="100000">
                                          <p:val>
                                            <p:strVal val="#ppt_x"/>
                                          </p:val>
                                        </p:tav>
                                      </p:tavLst>
                                    </p:anim>
                                    <p:anim calcmode="lin" valueType="num">
                                      <p:cBhvr additive="base">
                                        <p:cTn id="50" dur="500" fill="hold"/>
                                        <p:tgtEl>
                                          <p:spTgt spid="23567"/>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23568"/>
                                        </p:tgtEl>
                                        <p:attrNameLst>
                                          <p:attrName>style.visibility</p:attrName>
                                        </p:attrNameLst>
                                      </p:cBhvr>
                                      <p:to>
                                        <p:strVal val="visible"/>
                                      </p:to>
                                    </p:set>
                                    <p:anim calcmode="lin" valueType="num">
                                      <p:cBhvr additive="base">
                                        <p:cTn id="53" dur="500" fill="hold"/>
                                        <p:tgtEl>
                                          <p:spTgt spid="23568"/>
                                        </p:tgtEl>
                                        <p:attrNameLst>
                                          <p:attrName>ppt_x</p:attrName>
                                        </p:attrNameLst>
                                      </p:cBhvr>
                                      <p:tavLst>
                                        <p:tav tm="0">
                                          <p:val>
                                            <p:strVal val="0-#ppt_w/2"/>
                                          </p:val>
                                        </p:tav>
                                        <p:tav tm="100000">
                                          <p:val>
                                            <p:strVal val="#ppt_x"/>
                                          </p:val>
                                        </p:tav>
                                      </p:tavLst>
                                    </p:anim>
                                    <p:anim calcmode="lin" valueType="num">
                                      <p:cBhvr additive="base">
                                        <p:cTn id="54" dur="500" fill="hold"/>
                                        <p:tgtEl>
                                          <p:spTgt spid="23568"/>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23576"/>
                                        </p:tgtEl>
                                        <p:attrNameLst>
                                          <p:attrName>style.visibility</p:attrName>
                                        </p:attrNameLst>
                                      </p:cBhvr>
                                      <p:to>
                                        <p:strVal val="visible"/>
                                      </p:to>
                                    </p:set>
                                    <p:anim calcmode="lin" valueType="num">
                                      <p:cBhvr additive="base">
                                        <p:cTn id="59" dur="500" fill="hold"/>
                                        <p:tgtEl>
                                          <p:spTgt spid="23576"/>
                                        </p:tgtEl>
                                        <p:attrNameLst>
                                          <p:attrName>ppt_x</p:attrName>
                                        </p:attrNameLst>
                                      </p:cBhvr>
                                      <p:tavLst>
                                        <p:tav tm="0">
                                          <p:val>
                                            <p:strVal val="0-#ppt_w/2"/>
                                          </p:val>
                                        </p:tav>
                                        <p:tav tm="100000">
                                          <p:val>
                                            <p:strVal val="#ppt_x"/>
                                          </p:val>
                                        </p:tav>
                                      </p:tavLst>
                                    </p:anim>
                                    <p:anim calcmode="lin" valueType="num">
                                      <p:cBhvr additive="base">
                                        <p:cTn id="60" dur="500" fill="hold"/>
                                        <p:tgtEl>
                                          <p:spTgt spid="23576"/>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23578"/>
                                        </p:tgtEl>
                                        <p:attrNameLst>
                                          <p:attrName>style.visibility</p:attrName>
                                        </p:attrNameLst>
                                      </p:cBhvr>
                                      <p:to>
                                        <p:strVal val="visible"/>
                                      </p:to>
                                    </p:set>
                                    <p:anim calcmode="lin" valueType="num">
                                      <p:cBhvr additive="base">
                                        <p:cTn id="65" dur="500" fill="hold"/>
                                        <p:tgtEl>
                                          <p:spTgt spid="23578"/>
                                        </p:tgtEl>
                                        <p:attrNameLst>
                                          <p:attrName>ppt_x</p:attrName>
                                        </p:attrNameLst>
                                      </p:cBhvr>
                                      <p:tavLst>
                                        <p:tav tm="0">
                                          <p:val>
                                            <p:strVal val="0-#ppt_w/2"/>
                                          </p:val>
                                        </p:tav>
                                        <p:tav tm="100000">
                                          <p:val>
                                            <p:strVal val="#ppt_x"/>
                                          </p:val>
                                        </p:tav>
                                      </p:tavLst>
                                    </p:anim>
                                    <p:anim calcmode="lin" valueType="num">
                                      <p:cBhvr additive="base">
                                        <p:cTn id="66" dur="500" fill="hold"/>
                                        <p:tgtEl>
                                          <p:spTgt spid="23578"/>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23579"/>
                                        </p:tgtEl>
                                        <p:attrNameLst>
                                          <p:attrName>style.visibility</p:attrName>
                                        </p:attrNameLst>
                                      </p:cBhvr>
                                      <p:to>
                                        <p:strVal val="visible"/>
                                      </p:to>
                                    </p:set>
                                    <p:anim calcmode="lin" valueType="num">
                                      <p:cBhvr additive="base">
                                        <p:cTn id="69" dur="500" fill="hold"/>
                                        <p:tgtEl>
                                          <p:spTgt spid="23579"/>
                                        </p:tgtEl>
                                        <p:attrNameLst>
                                          <p:attrName>ppt_x</p:attrName>
                                        </p:attrNameLst>
                                      </p:cBhvr>
                                      <p:tavLst>
                                        <p:tav tm="0">
                                          <p:val>
                                            <p:strVal val="0-#ppt_w/2"/>
                                          </p:val>
                                        </p:tav>
                                        <p:tav tm="100000">
                                          <p:val>
                                            <p:strVal val="#ppt_x"/>
                                          </p:val>
                                        </p:tav>
                                      </p:tavLst>
                                    </p:anim>
                                    <p:anim calcmode="lin" valueType="num">
                                      <p:cBhvr additive="base">
                                        <p:cTn id="70" dur="500" fill="hold"/>
                                        <p:tgtEl>
                                          <p:spTgt spid="23579"/>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23580"/>
                                        </p:tgtEl>
                                        <p:attrNameLst>
                                          <p:attrName>style.visibility</p:attrName>
                                        </p:attrNameLst>
                                      </p:cBhvr>
                                      <p:to>
                                        <p:strVal val="visible"/>
                                      </p:to>
                                    </p:set>
                                    <p:anim calcmode="lin" valueType="num">
                                      <p:cBhvr additive="base">
                                        <p:cTn id="73" dur="500" fill="hold"/>
                                        <p:tgtEl>
                                          <p:spTgt spid="23580"/>
                                        </p:tgtEl>
                                        <p:attrNameLst>
                                          <p:attrName>ppt_x</p:attrName>
                                        </p:attrNameLst>
                                      </p:cBhvr>
                                      <p:tavLst>
                                        <p:tav tm="0">
                                          <p:val>
                                            <p:strVal val="0-#ppt_w/2"/>
                                          </p:val>
                                        </p:tav>
                                        <p:tav tm="100000">
                                          <p:val>
                                            <p:strVal val="#ppt_x"/>
                                          </p:val>
                                        </p:tav>
                                      </p:tavLst>
                                    </p:anim>
                                    <p:anim calcmode="lin" valueType="num">
                                      <p:cBhvr additive="base">
                                        <p:cTn id="74" dur="500" fill="hold"/>
                                        <p:tgtEl>
                                          <p:spTgt spid="23580"/>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23581"/>
                                        </p:tgtEl>
                                        <p:attrNameLst>
                                          <p:attrName>style.visibility</p:attrName>
                                        </p:attrNameLst>
                                      </p:cBhvr>
                                      <p:to>
                                        <p:strVal val="visible"/>
                                      </p:to>
                                    </p:set>
                                    <p:anim calcmode="lin" valueType="num">
                                      <p:cBhvr additive="base">
                                        <p:cTn id="77" dur="500" fill="hold"/>
                                        <p:tgtEl>
                                          <p:spTgt spid="23581"/>
                                        </p:tgtEl>
                                        <p:attrNameLst>
                                          <p:attrName>ppt_x</p:attrName>
                                        </p:attrNameLst>
                                      </p:cBhvr>
                                      <p:tavLst>
                                        <p:tav tm="0">
                                          <p:val>
                                            <p:strVal val="0-#ppt_w/2"/>
                                          </p:val>
                                        </p:tav>
                                        <p:tav tm="100000">
                                          <p:val>
                                            <p:strVal val="#ppt_x"/>
                                          </p:val>
                                        </p:tav>
                                      </p:tavLst>
                                    </p:anim>
                                    <p:anim calcmode="lin" valueType="num">
                                      <p:cBhvr additive="base">
                                        <p:cTn id="78" dur="500" fill="hold"/>
                                        <p:tgtEl>
                                          <p:spTgt spid="23581"/>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23582"/>
                                        </p:tgtEl>
                                        <p:attrNameLst>
                                          <p:attrName>style.visibility</p:attrName>
                                        </p:attrNameLst>
                                      </p:cBhvr>
                                      <p:to>
                                        <p:strVal val="visible"/>
                                      </p:to>
                                    </p:set>
                                    <p:anim calcmode="lin" valueType="num">
                                      <p:cBhvr additive="base">
                                        <p:cTn id="81" dur="500" fill="hold"/>
                                        <p:tgtEl>
                                          <p:spTgt spid="23582"/>
                                        </p:tgtEl>
                                        <p:attrNameLst>
                                          <p:attrName>ppt_x</p:attrName>
                                        </p:attrNameLst>
                                      </p:cBhvr>
                                      <p:tavLst>
                                        <p:tav tm="0">
                                          <p:val>
                                            <p:strVal val="0-#ppt_w/2"/>
                                          </p:val>
                                        </p:tav>
                                        <p:tav tm="100000">
                                          <p:val>
                                            <p:strVal val="#ppt_x"/>
                                          </p:val>
                                        </p:tav>
                                      </p:tavLst>
                                    </p:anim>
                                    <p:anim calcmode="lin" valueType="num">
                                      <p:cBhvr additive="base">
                                        <p:cTn id="82" dur="500" fill="hold"/>
                                        <p:tgtEl>
                                          <p:spTgt spid="23582"/>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0"/>
                                  </p:stCondLst>
                                  <p:childTnLst>
                                    <p:set>
                                      <p:cBhvr>
                                        <p:cTn id="84" dur="1" fill="hold">
                                          <p:stCondLst>
                                            <p:cond delay="0"/>
                                          </p:stCondLst>
                                        </p:cTn>
                                        <p:tgtEl>
                                          <p:spTgt spid="23583"/>
                                        </p:tgtEl>
                                        <p:attrNameLst>
                                          <p:attrName>style.visibility</p:attrName>
                                        </p:attrNameLst>
                                      </p:cBhvr>
                                      <p:to>
                                        <p:strVal val="visible"/>
                                      </p:to>
                                    </p:set>
                                    <p:anim calcmode="lin" valueType="num">
                                      <p:cBhvr additive="base">
                                        <p:cTn id="85" dur="500" fill="hold"/>
                                        <p:tgtEl>
                                          <p:spTgt spid="23583"/>
                                        </p:tgtEl>
                                        <p:attrNameLst>
                                          <p:attrName>ppt_x</p:attrName>
                                        </p:attrNameLst>
                                      </p:cBhvr>
                                      <p:tavLst>
                                        <p:tav tm="0">
                                          <p:val>
                                            <p:strVal val="0-#ppt_w/2"/>
                                          </p:val>
                                        </p:tav>
                                        <p:tav tm="100000">
                                          <p:val>
                                            <p:strVal val="#ppt_x"/>
                                          </p:val>
                                        </p:tav>
                                      </p:tavLst>
                                    </p:anim>
                                    <p:anim calcmode="lin" valueType="num">
                                      <p:cBhvr additive="base">
                                        <p:cTn id="86" dur="500" fill="hold"/>
                                        <p:tgtEl>
                                          <p:spTgt spid="23583"/>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23585"/>
                                        </p:tgtEl>
                                        <p:attrNameLst>
                                          <p:attrName>style.visibility</p:attrName>
                                        </p:attrNameLst>
                                      </p:cBhvr>
                                      <p:to>
                                        <p:strVal val="visible"/>
                                      </p:to>
                                    </p:set>
                                    <p:anim calcmode="lin" valueType="num">
                                      <p:cBhvr additive="base">
                                        <p:cTn id="91" dur="500" fill="hold"/>
                                        <p:tgtEl>
                                          <p:spTgt spid="23585"/>
                                        </p:tgtEl>
                                        <p:attrNameLst>
                                          <p:attrName>ppt_x</p:attrName>
                                        </p:attrNameLst>
                                      </p:cBhvr>
                                      <p:tavLst>
                                        <p:tav tm="0">
                                          <p:val>
                                            <p:strVal val="0-#ppt_w/2"/>
                                          </p:val>
                                        </p:tav>
                                        <p:tav tm="100000">
                                          <p:val>
                                            <p:strVal val="#ppt_x"/>
                                          </p:val>
                                        </p:tav>
                                      </p:tavLst>
                                    </p:anim>
                                    <p:anim calcmode="lin" valueType="num">
                                      <p:cBhvr additive="base">
                                        <p:cTn id="92" dur="500" fill="hold"/>
                                        <p:tgtEl>
                                          <p:spTgt spid="23585"/>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23584"/>
                                        </p:tgtEl>
                                        <p:attrNameLst>
                                          <p:attrName>style.visibility</p:attrName>
                                        </p:attrNameLst>
                                      </p:cBhvr>
                                      <p:to>
                                        <p:strVal val="visible"/>
                                      </p:to>
                                    </p:set>
                                    <p:anim calcmode="lin" valueType="num">
                                      <p:cBhvr additive="base">
                                        <p:cTn id="97" dur="500" fill="hold"/>
                                        <p:tgtEl>
                                          <p:spTgt spid="23584"/>
                                        </p:tgtEl>
                                        <p:attrNameLst>
                                          <p:attrName>ppt_x</p:attrName>
                                        </p:attrNameLst>
                                      </p:cBhvr>
                                      <p:tavLst>
                                        <p:tav tm="0">
                                          <p:val>
                                            <p:strVal val="0-#ppt_w/2"/>
                                          </p:val>
                                        </p:tav>
                                        <p:tav tm="100000">
                                          <p:val>
                                            <p:strVal val="#ppt_x"/>
                                          </p:val>
                                        </p:tav>
                                      </p:tavLst>
                                    </p:anim>
                                    <p:anim calcmode="lin" valueType="num">
                                      <p:cBhvr additive="base">
                                        <p:cTn id="98" dur="500" fill="hold"/>
                                        <p:tgtEl>
                                          <p:spTgt spid="23584"/>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additive="base">
                                        <p:cTn id="103" dur="500" fill="hold"/>
                                        <p:tgtEl>
                                          <p:spTgt spid="26"/>
                                        </p:tgtEl>
                                        <p:attrNameLst>
                                          <p:attrName>ppt_x</p:attrName>
                                        </p:attrNameLst>
                                      </p:cBhvr>
                                      <p:tavLst>
                                        <p:tav tm="0">
                                          <p:val>
                                            <p:strVal val="0-#ppt_w/2"/>
                                          </p:val>
                                        </p:tav>
                                        <p:tav tm="100000">
                                          <p:val>
                                            <p:strVal val="#ppt_x"/>
                                          </p:val>
                                        </p:tav>
                                      </p:tavLst>
                                    </p:anim>
                                    <p:anim calcmode="lin" valueType="num">
                                      <p:cBhvr additive="base">
                                        <p:cTn id="104" dur="500" fill="hold"/>
                                        <p:tgtEl>
                                          <p:spTgt spid="26"/>
                                        </p:tgtEl>
                                        <p:attrNameLst>
                                          <p:attrName>ppt_y</p:attrName>
                                        </p:attrNameLst>
                                      </p:cBhvr>
                                      <p:tavLst>
                                        <p:tav tm="0">
                                          <p:val>
                                            <p:strVal val="#ppt_y"/>
                                          </p:val>
                                        </p:tav>
                                        <p:tav tm="100000">
                                          <p:val>
                                            <p:strVal val="#ppt_y"/>
                                          </p:val>
                                        </p:tav>
                                      </p:tavLst>
                                    </p:anim>
                                  </p:childTnLst>
                                </p:cTn>
                              </p:par>
                              <p:par>
                                <p:cTn id="105" presetID="2" presetClass="entr" presetSubtype="8" fill="hold" grpId="0" nodeType="withEffect">
                                  <p:stCondLst>
                                    <p:cond delay="0"/>
                                  </p:stCondLst>
                                  <p:childTnLst>
                                    <p:set>
                                      <p:cBhvr>
                                        <p:cTn id="106" dur="1" fill="hold">
                                          <p:stCondLst>
                                            <p:cond delay="0"/>
                                          </p:stCondLst>
                                        </p:cTn>
                                        <p:tgtEl>
                                          <p:spTgt spid="29"/>
                                        </p:tgtEl>
                                        <p:attrNameLst>
                                          <p:attrName>style.visibility</p:attrName>
                                        </p:attrNameLst>
                                      </p:cBhvr>
                                      <p:to>
                                        <p:strVal val="visible"/>
                                      </p:to>
                                    </p:set>
                                    <p:anim calcmode="lin" valueType="num">
                                      <p:cBhvr additive="base">
                                        <p:cTn id="107" dur="500" fill="hold"/>
                                        <p:tgtEl>
                                          <p:spTgt spid="29"/>
                                        </p:tgtEl>
                                        <p:attrNameLst>
                                          <p:attrName>ppt_x</p:attrName>
                                        </p:attrNameLst>
                                      </p:cBhvr>
                                      <p:tavLst>
                                        <p:tav tm="0">
                                          <p:val>
                                            <p:strVal val="0-#ppt_w/2"/>
                                          </p:val>
                                        </p:tav>
                                        <p:tav tm="100000">
                                          <p:val>
                                            <p:strVal val="#ppt_x"/>
                                          </p:val>
                                        </p:tav>
                                      </p:tavLst>
                                    </p:anim>
                                    <p:anim calcmode="lin" valueType="num">
                                      <p:cBhvr additive="base">
                                        <p:cTn id="10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nimBg="1"/>
      <p:bldP spid="23584" grpId="0" animBg="1" autoUpdateAnimBg="0"/>
      <p:bldP spid="26648" grpId="0" animBg="1"/>
      <p:bldP spid="26649" grpId="0"/>
      <p:bldP spid="23579" grpId="0" animBg="1" autoUpdateAnimBg="0"/>
      <p:bldP spid="23580" grpId="0" animBg="1"/>
      <p:bldP spid="23581" grpId="0" animBg="1" autoUpdateAnimBg="0"/>
      <p:bldP spid="23582" grpId="0" animBg="1"/>
      <p:bldP spid="23583" grpId="0" animBg="1" autoUpdateAnimBg="0"/>
      <p:bldP spid="23565" grpId="0" animBg="1"/>
      <p:bldP spid="23566" grpId="0" animBg="1"/>
      <p:bldP spid="23567" grpId="0" animBg="1"/>
      <p:bldP spid="23568" grpId="0" animBg="1"/>
      <p:bldP spid="23578" grpId="0" animBg="1"/>
      <p:bldP spid="23585" grpId="0" animBg="1"/>
      <p:bldP spid="29" grpId="0"/>
      <p:bldP spid="64" grpId="0"/>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0" y="1556792"/>
            <a:ext cx="9144000" cy="584775"/>
          </a:xfrm>
          <a:prstGeom prst="rect">
            <a:avLst/>
          </a:prstGeom>
          <a:noFill/>
        </p:spPr>
        <p:txBody>
          <a:bodyPr wrap="square" rtlCol="0">
            <a:spAutoFit/>
          </a:bodyPr>
          <a:lstStyle/>
          <a:p>
            <a:pPr algn="ctr"/>
            <a:r>
              <a:rPr lang="nl-NL" sz="3200" b="1" dirty="0">
                <a:solidFill>
                  <a:srgbClr val="FF0000"/>
                </a:solidFill>
              </a:rPr>
              <a:t>Wat zijn de verschillen in interne voorstellingen?</a:t>
            </a:r>
          </a:p>
        </p:txBody>
      </p:sp>
      <p:sp>
        <p:nvSpPr>
          <p:cNvPr id="3" name="Tekstvak 2"/>
          <p:cNvSpPr txBox="1"/>
          <p:nvPr/>
        </p:nvSpPr>
        <p:spPr>
          <a:xfrm>
            <a:off x="251520" y="2708920"/>
            <a:ext cx="8892480" cy="3077766"/>
          </a:xfrm>
          <a:prstGeom prst="rect">
            <a:avLst/>
          </a:prstGeom>
          <a:noFill/>
        </p:spPr>
        <p:txBody>
          <a:bodyPr wrap="square" rtlCol="0">
            <a:spAutoFit/>
          </a:bodyPr>
          <a:lstStyle/>
          <a:p>
            <a:r>
              <a:rPr lang="nl-NL" dirty="0">
                <a:solidFill>
                  <a:srgbClr val="0000FF"/>
                </a:solidFill>
              </a:rPr>
              <a:t>Oefening  NLP communicatiemodel</a:t>
            </a:r>
          </a:p>
          <a:p>
            <a:endParaRPr lang="nl-NL" dirty="0">
              <a:solidFill>
                <a:srgbClr val="0000FF"/>
              </a:solidFill>
            </a:endParaRPr>
          </a:p>
          <a:p>
            <a:endParaRPr lang="nl-NL" dirty="0">
              <a:solidFill>
                <a:srgbClr val="0000FF"/>
              </a:solidFill>
            </a:endParaRPr>
          </a:p>
          <a:p>
            <a:r>
              <a:rPr lang="nl-NL" sz="2800" b="1" dirty="0">
                <a:solidFill>
                  <a:srgbClr val="0000FF"/>
                </a:solidFill>
              </a:rPr>
              <a:t>Schrijf ten minste 5 woorden op </a:t>
            </a:r>
          </a:p>
          <a:p>
            <a:r>
              <a:rPr lang="nl-NL" sz="2800" b="1" dirty="0">
                <a:solidFill>
                  <a:srgbClr val="0000FF"/>
                </a:solidFill>
              </a:rPr>
              <a:t>die bij je op komen als je het woord “Zwolle” hoort.</a:t>
            </a:r>
          </a:p>
          <a:p>
            <a:endParaRPr lang="nl-NL" sz="2800" b="1" dirty="0">
              <a:solidFill>
                <a:srgbClr val="0000FF"/>
              </a:solidFill>
            </a:endParaRPr>
          </a:p>
          <a:p>
            <a:r>
              <a:rPr lang="nl-NL" sz="2800" b="1" dirty="0">
                <a:solidFill>
                  <a:srgbClr val="0000FF"/>
                </a:solidFill>
              </a:rPr>
              <a:t>Hoeveel van deze woorden, die jij opgeschreven hebt, </a:t>
            </a:r>
          </a:p>
          <a:p>
            <a:r>
              <a:rPr lang="nl-NL" sz="2800" b="1" dirty="0">
                <a:solidFill>
                  <a:srgbClr val="0000FF"/>
                </a:solidFill>
              </a:rPr>
              <a:t>denk je dat door iedereen zijn opgeschreven?</a:t>
            </a:r>
          </a:p>
        </p:txBody>
      </p:sp>
      <p:sp>
        <p:nvSpPr>
          <p:cNvPr id="4" name="AutoShape 27"/>
          <p:cNvSpPr>
            <a:spLocks noChangeArrowheads="1"/>
          </p:cNvSpPr>
          <p:nvPr/>
        </p:nvSpPr>
        <p:spPr bwMode="auto">
          <a:xfrm>
            <a:off x="344488" y="188640"/>
            <a:ext cx="2519362" cy="1049338"/>
          </a:xfrm>
          <a:prstGeom prst="roundRect">
            <a:avLst>
              <a:gd name="adj" fmla="val 16667"/>
            </a:avLst>
          </a:prstGeom>
          <a:solidFill>
            <a:srgbClr val="FFCC99"/>
          </a:solidFill>
          <a:ln w="9525">
            <a:solidFill>
              <a:schemeClr val="tx1"/>
            </a:solidFill>
            <a:round/>
            <a:headEnd/>
            <a:tailEnd/>
          </a:ln>
        </p:spPr>
        <p:txBody>
          <a:bodyPr wrap="none" anchor="ctr"/>
          <a:lstStyle/>
          <a:p>
            <a:pPr algn="ctr"/>
            <a:r>
              <a:rPr lang="nl-NL" sz="3600" b="1" dirty="0">
                <a:solidFill>
                  <a:srgbClr val="3333CC"/>
                </a:solidFill>
              </a:rPr>
              <a:t>Interne</a:t>
            </a:r>
          </a:p>
          <a:p>
            <a:pPr algn="ctr"/>
            <a:r>
              <a:rPr lang="nl-NL" sz="2800" b="1" dirty="0">
                <a:solidFill>
                  <a:srgbClr val="3333CC"/>
                </a:solidFill>
              </a:rPr>
              <a:t>Voorstelling</a:t>
            </a:r>
            <a:endParaRPr lang="nl-NL" sz="3600" b="1" dirty="0">
              <a:solidFill>
                <a:srgbClr val="3333CC"/>
              </a:solidFill>
            </a:endParaRPr>
          </a:p>
        </p:txBody>
      </p:sp>
      <p:sp>
        <p:nvSpPr>
          <p:cNvPr id="5" name="AutoShape 26"/>
          <p:cNvSpPr>
            <a:spLocks noChangeArrowheads="1"/>
          </p:cNvSpPr>
          <p:nvPr/>
        </p:nvSpPr>
        <p:spPr bwMode="auto">
          <a:xfrm>
            <a:off x="3194786" y="188640"/>
            <a:ext cx="4041510" cy="1063625"/>
          </a:xfrm>
          <a:prstGeom prst="leftArrow">
            <a:avLst>
              <a:gd name="adj1" fmla="val 50000"/>
              <a:gd name="adj2" fmla="val 33769"/>
            </a:avLst>
          </a:prstGeom>
          <a:solidFill>
            <a:srgbClr val="FFFF00"/>
          </a:solidFill>
          <a:ln w="9525">
            <a:solidFill>
              <a:srgbClr val="000000"/>
            </a:solidFill>
            <a:miter lim="800000"/>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1995990" y="188640"/>
            <a:ext cx="5758692" cy="707886"/>
          </a:xfrm>
          <a:prstGeom prst="rect">
            <a:avLst/>
          </a:prstGeom>
          <a:noFill/>
        </p:spPr>
        <p:txBody>
          <a:bodyPr wrap="none" rtlCol="0">
            <a:spAutoFit/>
          </a:bodyPr>
          <a:lstStyle/>
          <a:p>
            <a:pPr algn="ctr"/>
            <a:r>
              <a:rPr lang="nl-NL" sz="4000" b="1" dirty="0">
                <a:solidFill>
                  <a:srgbClr val="0000FF"/>
                </a:solidFill>
              </a:rPr>
              <a:t>De kaart is niet het gebied</a:t>
            </a:r>
          </a:p>
        </p:txBody>
      </p:sp>
      <p:pic>
        <p:nvPicPr>
          <p:cNvPr id="4" name="Afbeelding 3" descr="D:\Mijn afbeeldingen\intrepr.jpg"/>
          <p:cNvPicPr/>
          <p:nvPr/>
        </p:nvPicPr>
        <p:blipFill>
          <a:blip r:embed="rId2" cstate="screen"/>
          <a:srcRect/>
          <a:stretch>
            <a:fillRect/>
          </a:stretch>
        </p:blipFill>
        <p:spPr bwMode="auto">
          <a:xfrm>
            <a:off x="5580112" y="1844824"/>
            <a:ext cx="3563888" cy="4248472"/>
          </a:xfrm>
          <a:prstGeom prst="rect">
            <a:avLst/>
          </a:prstGeom>
          <a:noFill/>
          <a:ln w="9525">
            <a:noFill/>
            <a:miter lim="800000"/>
            <a:headEnd/>
            <a:tailEnd/>
          </a:ln>
        </p:spPr>
      </p:pic>
      <p:sp>
        <p:nvSpPr>
          <p:cNvPr id="5" name="PIJL-RECHTS 4"/>
          <p:cNvSpPr/>
          <p:nvPr/>
        </p:nvSpPr>
        <p:spPr>
          <a:xfrm>
            <a:off x="3851920" y="3212976"/>
            <a:ext cx="1368152" cy="792088"/>
          </a:xfrm>
          <a:prstGeom prst="rightArrow">
            <a:avLst/>
          </a:prstGeom>
          <a:solidFill>
            <a:schemeClr val="accent2"/>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42" name="Picture 2" descr="Afbeeldingsresultaat voor huis"/>
          <p:cNvPicPr>
            <a:picLocks noChangeAspect="1" noChangeArrowheads="1"/>
          </p:cNvPicPr>
          <p:nvPr/>
        </p:nvPicPr>
        <p:blipFill>
          <a:blip r:embed="rId3" cstate="screen"/>
          <a:srcRect/>
          <a:stretch>
            <a:fillRect/>
          </a:stretch>
        </p:blipFill>
        <p:spPr bwMode="auto">
          <a:xfrm>
            <a:off x="0" y="2060848"/>
            <a:ext cx="3635896" cy="3960440"/>
          </a:xfrm>
          <a:prstGeom prst="rect">
            <a:avLst/>
          </a:prstGeom>
          <a:noFill/>
        </p:spPr>
      </p:pic>
      <p:sp>
        <p:nvSpPr>
          <p:cNvPr id="7" name="Tekstvak 6"/>
          <p:cNvSpPr txBox="1"/>
          <p:nvPr/>
        </p:nvSpPr>
        <p:spPr>
          <a:xfrm>
            <a:off x="827584" y="6021288"/>
            <a:ext cx="2108911" cy="707886"/>
          </a:xfrm>
          <a:prstGeom prst="rect">
            <a:avLst/>
          </a:prstGeom>
          <a:noFill/>
        </p:spPr>
        <p:txBody>
          <a:bodyPr wrap="none" rtlCol="0">
            <a:spAutoFit/>
          </a:bodyPr>
          <a:lstStyle/>
          <a:p>
            <a:pPr algn="ctr"/>
            <a:r>
              <a:rPr lang="nl-NL" sz="2000" b="1" dirty="0">
                <a:solidFill>
                  <a:srgbClr val="0000CC"/>
                </a:solidFill>
              </a:rPr>
              <a:t>Het gebied</a:t>
            </a:r>
          </a:p>
          <a:p>
            <a:pPr algn="ctr"/>
            <a:r>
              <a:rPr lang="nl-NL" sz="2000" b="1" dirty="0">
                <a:solidFill>
                  <a:srgbClr val="0000CC"/>
                </a:solidFill>
              </a:rPr>
              <a:t>(de werkelijkheid)</a:t>
            </a:r>
          </a:p>
        </p:txBody>
      </p:sp>
      <p:sp>
        <p:nvSpPr>
          <p:cNvPr id="8" name="Tekstvak 7"/>
          <p:cNvSpPr txBox="1"/>
          <p:nvPr/>
        </p:nvSpPr>
        <p:spPr>
          <a:xfrm>
            <a:off x="6105370" y="6021288"/>
            <a:ext cx="2745239" cy="707886"/>
          </a:xfrm>
          <a:prstGeom prst="rect">
            <a:avLst/>
          </a:prstGeom>
          <a:noFill/>
        </p:spPr>
        <p:txBody>
          <a:bodyPr wrap="none" rtlCol="0">
            <a:spAutoFit/>
          </a:bodyPr>
          <a:lstStyle/>
          <a:p>
            <a:pPr algn="ctr"/>
            <a:r>
              <a:rPr lang="nl-NL" sz="2000" b="1" dirty="0">
                <a:solidFill>
                  <a:srgbClr val="0000CC"/>
                </a:solidFill>
              </a:rPr>
              <a:t>De kaart</a:t>
            </a:r>
          </a:p>
          <a:p>
            <a:pPr algn="ctr"/>
            <a:r>
              <a:rPr lang="nl-NL" sz="2000" b="1" dirty="0">
                <a:solidFill>
                  <a:srgbClr val="0000CC"/>
                </a:solidFill>
              </a:rPr>
              <a:t>(de interne voorstelling)</a:t>
            </a:r>
          </a:p>
        </p:txBody>
      </p:sp>
      <p:sp>
        <p:nvSpPr>
          <p:cNvPr id="9" name="Tekstvak 8"/>
          <p:cNvSpPr txBox="1"/>
          <p:nvPr/>
        </p:nvSpPr>
        <p:spPr>
          <a:xfrm>
            <a:off x="1564235" y="818709"/>
            <a:ext cx="6622197" cy="954107"/>
          </a:xfrm>
          <a:prstGeom prst="rect">
            <a:avLst/>
          </a:prstGeom>
          <a:noFill/>
        </p:spPr>
        <p:txBody>
          <a:bodyPr wrap="none" rtlCol="0">
            <a:spAutoFit/>
          </a:bodyPr>
          <a:lstStyle/>
          <a:p>
            <a:pPr algn="ctr"/>
            <a:r>
              <a:rPr lang="nl-NL" sz="2800" i="1" dirty="0">
                <a:solidFill>
                  <a:srgbClr val="0000FF"/>
                </a:solidFill>
              </a:rPr>
              <a:t>(de interne voorstelling die je maakt </a:t>
            </a:r>
          </a:p>
          <a:p>
            <a:r>
              <a:rPr lang="nl-NL" sz="2800" i="1" dirty="0">
                <a:solidFill>
                  <a:srgbClr val="0000FF"/>
                </a:solidFill>
              </a:rPr>
              <a:t>van de werkelijkheid is niet de werkelijkheid)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242"/>
                                        </p:tgtEl>
                                        <p:attrNameLst>
                                          <p:attrName>style.visibility</p:attrName>
                                        </p:attrNameLst>
                                      </p:cBhvr>
                                      <p:to>
                                        <p:strVal val="visible"/>
                                      </p:to>
                                    </p:set>
                                    <p:anim calcmode="lin" valueType="num">
                                      <p:cBhvr additive="base">
                                        <p:cTn id="19" dur="500" fill="hold"/>
                                        <p:tgtEl>
                                          <p:spTgt spid="10242"/>
                                        </p:tgtEl>
                                        <p:attrNameLst>
                                          <p:attrName>ppt_x</p:attrName>
                                        </p:attrNameLst>
                                      </p:cBhvr>
                                      <p:tavLst>
                                        <p:tav tm="0">
                                          <p:val>
                                            <p:strVal val="0-#ppt_w/2"/>
                                          </p:val>
                                        </p:tav>
                                        <p:tav tm="100000">
                                          <p:val>
                                            <p:strVal val="#ppt_x"/>
                                          </p:val>
                                        </p:tav>
                                      </p:tavLst>
                                    </p:anim>
                                    <p:anim calcmode="lin" valueType="num">
                                      <p:cBhvr additive="base">
                                        <p:cTn id="20" dur="500" fill="hold"/>
                                        <p:tgtEl>
                                          <p:spTgt spid="1024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0-#ppt_w/2"/>
                                          </p:val>
                                        </p:tav>
                                        <p:tav tm="100000">
                                          <p:val>
                                            <p:strVal val="#ppt_x"/>
                                          </p:val>
                                        </p:tav>
                                      </p:tavLst>
                                    </p:anim>
                                    <p:anim calcmode="lin" valueType="num">
                                      <p:cBhvr additive="base">
                                        <p:cTn id="3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0-#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droomwoordenboek.nl/droom.jpg">
            <a:extLst>
              <a:ext uri="{FF2B5EF4-FFF2-40B4-BE49-F238E27FC236}">
                <a16:creationId xmlns:a16="http://schemas.microsoft.com/office/drawing/2014/main" id="{A70BE2BD-A05F-42CC-A4B5-A99F10B3CA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611" y="1628800"/>
            <a:ext cx="6984776" cy="3456384"/>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1D109DB0-B7C9-4A61-92B6-202908121E71}"/>
              </a:ext>
            </a:extLst>
          </p:cNvPr>
          <p:cNvSpPr txBox="1"/>
          <p:nvPr/>
        </p:nvSpPr>
        <p:spPr>
          <a:xfrm>
            <a:off x="921962" y="548680"/>
            <a:ext cx="7300075" cy="707886"/>
          </a:xfrm>
          <a:prstGeom prst="rect">
            <a:avLst/>
          </a:prstGeom>
          <a:noFill/>
        </p:spPr>
        <p:txBody>
          <a:bodyPr wrap="none" rtlCol="0">
            <a:spAutoFit/>
          </a:bodyPr>
          <a:lstStyle/>
          <a:p>
            <a:r>
              <a:rPr lang="nl-NL" sz="4000" b="1" dirty="0">
                <a:solidFill>
                  <a:srgbClr val="0000FF"/>
                </a:solidFill>
              </a:rPr>
              <a:t>Waar wil je naar toe in jou leven?</a:t>
            </a:r>
          </a:p>
        </p:txBody>
      </p:sp>
      <p:sp>
        <p:nvSpPr>
          <p:cNvPr id="5" name="Tekstvak 4">
            <a:extLst>
              <a:ext uri="{FF2B5EF4-FFF2-40B4-BE49-F238E27FC236}">
                <a16:creationId xmlns:a16="http://schemas.microsoft.com/office/drawing/2014/main" id="{82F60714-0015-4F43-A434-EF2572360AEC}"/>
              </a:ext>
            </a:extLst>
          </p:cNvPr>
          <p:cNvSpPr txBox="1"/>
          <p:nvPr/>
        </p:nvSpPr>
        <p:spPr>
          <a:xfrm>
            <a:off x="2384157" y="5601434"/>
            <a:ext cx="4375685" cy="707886"/>
          </a:xfrm>
          <a:prstGeom prst="rect">
            <a:avLst/>
          </a:prstGeom>
          <a:noFill/>
        </p:spPr>
        <p:txBody>
          <a:bodyPr wrap="none" rtlCol="0">
            <a:spAutoFit/>
          </a:bodyPr>
          <a:lstStyle/>
          <a:p>
            <a:r>
              <a:rPr lang="nl-NL" sz="4000" dirty="0">
                <a:solidFill>
                  <a:srgbClr val="FF0000"/>
                </a:solidFill>
              </a:rPr>
              <a:t>Wat is jouw missie?</a:t>
            </a:r>
          </a:p>
        </p:txBody>
      </p:sp>
    </p:spTree>
    <p:extLst>
      <p:ext uri="{BB962C8B-B14F-4D97-AF65-F5344CB8AC3E}">
        <p14:creationId xmlns:p14="http://schemas.microsoft.com/office/powerpoint/2010/main" val="392566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0-#ppt_w/2"/>
                                          </p:val>
                                        </p:tav>
                                        <p:tav tm="100000">
                                          <p:val>
                                            <p:strVal val="#ppt_x"/>
                                          </p:val>
                                        </p:tav>
                                      </p:tavLst>
                                    </p:anim>
                                    <p:anim calcmode="lin" valueType="num">
                                      <p:cBhvr additive="base">
                                        <p:cTn id="8" dur="500" fill="hold"/>
                                        <p:tgtEl>
                                          <p:spTgt spid="51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850106"/>
          </a:xfrm>
        </p:spPr>
        <p:txBody>
          <a:bodyPr/>
          <a:lstStyle/>
          <a:p>
            <a:r>
              <a:rPr lang="nl-NL" b="1">
                <a:solidFill>
                  <a:srgbClr val="0000FF"/>
                </a:solidFill>
              </a:rPr>
              <a:t>Neurologische niveaus</a:t>
            </a:r>
          </a:p>
        </p:txBody>
      </p:sp>
      <p:sp>
        <p:nvSpPr>
          <p:cNvPr id="3" name="Tijdelijke aanduiding voor inhoud 2"/>
          <p:cNvSpPr>
            <a:spLocks noGrp="1"/>
          </p:cNvSpPr>
          <p:nvPr>
            <p:ph idx="1"/>
          </p:nvPr>
        </p:nvSpPr>
        <p:spPr>
          <a:xfrm>
            <a:off x="457200" y="1268760"/>
            <a:ext cx="8229600" cy="5589240"/>
          </a:xfrm>
        </p:spPr>
        <p:txBody>
          <a:bodyPr>
            <a:normAutofit fontScale="70000" lnSpcReduction="20000"/>
          </a:bodyPr>
          <a:lstStyle/>
          <a:p>
            <a:pPr algn="ctr">
              <a:buNone/>
            </a:pPr>
            <a:r>
              <a:rPr lang="nl-NL" b="1" dirty="0">
                <a:solidFill>
                  <a:srgbClr val="0000FF"/>
                </a:solidFill>
              </a:rPr>
              <a:t>6 Missie</a:t>
            </a:r>
            <a:r>
              <a:rPr lang="nl-NL" dirty="0">
                <a:solidFill>
                  <a:srgbClr val="0000FF"/>
                </a:solidFill>
              </a:rPr>
              <a:t> </a:t>
            </a:r>
          </a:p>
          <a:p>
            <a:pPr algn="ctr">
              <a:buNone/>
            </a:pPr>
            <a:r>
              <a:rPr lang="nl-NL" dirty="0">
                <a:solidFill>
                  <a:srgbClr val="0000FF"/>
                </a:solidFill>
              </a:rPr>
              <a:t>Hetgeen richting geeft aan ons leven: Zingeving, missie, doel</a:t>
            </a:r>
          </a:p>
          <a:p>
            <a:pPr algn="ctr">
              <a:buNone/>
            </a:pPr>
            <a:r>
              <a:rPr lang="nl-NL" b="1" dirty="0">
                <a:solidFill>
                  <a:srgbClr val="0000FF"/>
                </a:solidFill>
              </a:rPr>
              <a:t>5 Identiteit</a:t>
            </a:r>
            <a:endParaRPr lang="nl-NL" dirty="0">
              <a:solidFill>
                <a:srgbClr val="0000FF"/>
              </a:solidFill>
            </a:endParaRPr>
          </a:p>
          <a:p>
            <a:pPr marL="0" indent="0" algn="ctr">
              <a:buNone/>
            </a:pPr>
            <a:r>
              <a:rPr lang="nl-NL" dirty="0">
                <a:solidFill>
                  <a:srgbClr val="0000FF"/>
                </a:solidFill>
              </a:rPr>
              <a:t>Persoonlijkheid: ‘ik ben’. Op dit niveau spelen ook de emoties. Je zelfgevoel.</a:t>
            </a:r>
          </a:p>
          <a:p>
            <a:pPr algn="ctr">
              <a:buNone/>
            </a:pPr>
            <a:r>
              <a:rPr lang="nl-NL" b="1" dirty="0">
                <a:solidFill>
                  <a:srgbClr val="0000FF"/>
                </a:solidFill>
              </a:rPr>
              <a:t>4 Waarden en Overtuigingen:</a:t>
            </a:r>
            <a:r>
              <a:rPr lang="nl-NL" dirty="0">
                <a:solidFill>
                  <a:srgbClr val="0000FF"/>
                </a:solidFill>
              </a:rPr>
              <a:t> 	</a:t>
            </a:r>
          </a:p>
          <a:p>
            <a:pPr algn="ctr">
              <a:buNone/>
            </a:pPr>
            <a:r>
              <a:rPr lang="nl-NL" b="1" dirty="0">
                <a:solidFill>
                  <a:srgbClr val="0000FF"/>
                </a:solidFill>
              </a:rPr>
              <a:t>4a Waarden en normen,</a:t>
            </a:r>
            <a:r>
              <a:rPr lang="nl-NL" dirty="0">
                <a:solidFill>
                  <a:srgbClr val="0000FF"/>
                </a:solidFill>
              </a:rPr>
              <a:t> gedachten en ideeën. Alles wat geen feit is.</a:t>
            </a:r>
          </a:p>
          <a:p>
            <a:pPr algn="ctr">
              <a:buNone/>
            </a:pPr>
            <a:r>
              <a:rPr lang="nl-NL" b="1" dirty="0">
                <a:solidFill>
                  <a:srgbClr val="0000FF"/>
                </a:solidFill>
              </a:rPr>
              <a:t>4b Overtuigingen.</a:t>
            </a:r>
            <a:r>
              <a:rPr lang="nl-NL" dirty="0">
                <a:solidFill>
                  <a:srgbClr val="0000FF"/>
                </a:solidFill>
              </a:rPr>
              <a:t> Datgene wat voor jou belangrijk is en wat je aanneemt dat waar voor je is.</a:t>
            </a:r>
          </a:p>
          <a:p>
            <a:pPr algn="ctr">
              <a:buNone/>
            </a:pPr>
            <a:r>
              <a:rPr lang="nl-NL" b="1" dirty="0">
                <a:solidFill>
                  <a:srgbClr val="0000FF"/>
                </a:solidFill>
              </a:rPr>
              <a:t>3 Vaardigheden</a:t>
            </a:r>
          </a:p>
          <a:p>
            <a:pPr algn="ctr">
              <a:buNone/>
            </a:pPr>
            <a:r>
              <a:rPr lang="nl-NL" dirty="0">
                <a:solidFill>
                  <a:srgbClr val="0000FF"/>
                </a:solidFill>
              </a:rPr>
              <a:t>Vermogens, hulpbronnen, kwaliteiten, wat je kunt.</a:t>
            </a:r>
          </a:p>
          <a:p>
            <a:pPr algn="ctr">
              <a:buNone/>
            </a:pPr>
            <a:r>
              <a:rPr lang="nl-NL" b="1" dirty="0">
                <a:solidFill>
                  <a:srgbClr val="0000FF"/>
                </a:solidFill>
              </a:rPr>
              <a:t>2 Gedrag</a:t>
            </a:r>
          </a:p>
          <a:p>
            <a:pPr algn="ctr">
              <a:buNone/>
            </a:pPr>
            <a:r>
              <a:rPr lang="nl-NL" dirty="0">
                <a:solidFill>
                  <a:srgbClr val="0000FF"/>
                </a:solidFill>
              </a:rPr>
              <a:t> Alles wat je kunt zien en horen van de ander, wat je als het ware op video vast kunt leggen.</a:t>
            </a:r>
          </a:p>
          <a:p>
            <a:pPr algn="ctr">
              <a:buNone/>
            </a:pPr>
            <a:r>
              <a:rPr lang="nl-NL" b="1" dirty="0">
                <a:solidFill>
                  <a:srgbClr val="0000FF"/>
                </a:solidFill>
              </a:rPr>
              <a:t>1 Omgeving</a:t>
            </a:r>
          </a:p>
          <a:p>
            <a:pPr algn="ctr">
              <a:buNone/>
            </a:pPr>
            <a:r>
              <a:rPr lang="nl-NL" dirty="0">
                <a:solidFill>
                  <a:srgbClr val="0000FF"/>
                </a:solidFill>
              </a:rPr>
              <a:t>Alles wat om je heen is, de context en de tijd.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anim calcmode="lin" valueType="num">
                                      <p:cBhvr additive="base">
                                        <p:cTn id="7"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anim calcmode="lin" valueType="num">
                                      <p:cBhvr additive="base">
                                        <p:cTn id="13"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 calcmode="lin" valueType="num">
                                      <p:cBhvr additive="base">
                                        <p:cTn id="19"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additive="base">
                                        <p:cTn id="5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 calcmode="lin" valueType="num">
                                      <p:cBhvr additive="base">
                                        <p:cTn id="6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
                                            <p:txEl>
                                              <p:pRg st="2" end="2"/>
                                            </p:txEl>
                                          </p:spTgt>
                                        </p:tgtEl>
                                        <p:attrNameLst>
                                          <p:attrName>style.visibility</p:attrName>
                                        </p:attrNameLst>
                                      </p:cBhvr>
                                      <p:to>
                                        <p:strVal val="visible"/>
                                      </p:to>
                                    </p:set>
                                    <p:anim calcmode="lin" valueType="num">
                                      <p:cBhvr additive="base">
                                        <p:cTn id="6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
                                            <p:txEl>
                                              <p:pRg st="1" end="1"/>
                                            </p:txEl>
                                          </p:spTgt>
                                        </p:tgtEl>
                                        <p:attrNameLst>
                                          <p:attrName>style.visibility</p:attrName>
                                        </p:attrNameLst>
                                      </p:cBhvr>
                                      <p:to>
                                        <p:strVal val="visible"/>
                                      </p:to>
                                    </p:set>
                                    <p:anim calcmode="lin" valueType="num">
                                      <p:cBhvr additive="base">
                                        <p:cTn id="7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3">
                                            <p:txEl>
                                              <p:pRg st="0" end="0"/>
                                            </p:txEl>
                                          </p:spTgt>
                                        </p:tgtEl>
                                        <p:attrNameLst>
                                          <p:attrName>style.visibility</p:attrName>
                                        </p:attrNameLst>
                                      </p:cBhvr>
                                      <p:to>
                                        <p:strVal val="visible"/>
                                      </p:to>
                                    </p:set>
                                    <p:anim calcmode="lin" valueType="num">
                                      <p:cBhvr additive="base">
                                        <p:cTn id="79"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rev="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kstvak 39"/>
          <p:cNvSpPr txBox="1"/>
          <p:nvPr/>
        </p:nvSpPr>
        <p:spPr>
          <a:xfrm>
            <a:off x="1547664" y="4941168"/>
            <a:ext cx="4896544" cy="846386"/>
          </a:xfrm>
          <a:prstGeom prst="rect">
            <a:avLst/>
          </a:prstGeom>
          <a:solidFill>
            <a:srgbClr val="F8A45E"/>
          </a:solidFill>
        </p:spPr>
        <p:txBody>
          <a:bodyPr wrap="square" rtlCol="0">
            <a:spAutoFit/>
          </a:bodyPr>
          <a:lstStyle/>
          <a:p>
            <a:pPr algn="ctr"/>
            <a:endParaRPr lang="nl-NL" sz="800" b="1" dirty="0">
              <a:solidFill>
                <a:srgbClr val="0000FF"/>
              </a:solidFill>
            </a:endParaRPr>
          </a:p>
          <a:p>
            <a:pPr algn="ctr"/>
            <a:r>
              <a:rPr lang="nl-NL" sz="3200" b="1" dirty="0">
                <a:solidFill>
                  <a:srgbClr val="0000FF"/>
                </a:solidFill>
              </a:rPr>
              <a:t>Gedrag</a:t>
            </a:r>
          </a:p>
          <a:p>
            <a:pPr algn="ctr"/>
            <a:endParaRPr lang="nl-NL" sz="800" b="1" dirty="0">
              <a:solidFill>
                <a:srgbClr val="0000FF"/>
              </a:solidFill>
            </a:endParaRPr>
          </a:p>
        </p:txBody>
      </p:sp>
      <p:sp>
        <p:nvSpPr>
          <p:cNvPr id="11" name="Tekstvak 10"/>
          <p:cNvSpPr txBox="1"/>
          <p:nvPr/>
        </p:nvSpPr>
        <p:spPr>
          <a:xfrm>
            <a:off x="6573834" y="5199583"/>
            <a:ext cx="1709571" cy="461665"/>
          </a:xfrm>
          <a:prstGeom prst="rect">
            <a:avLst/>
          </a:prstGeom>
          <a:noFill/>
        </p:spPr>
        <p:txBody>
          <a:bodyPr wrap="none" rtlCol="0">
            <a:spAutoFit/>
          </a:bodyPr>
          <a:lstStyle/>
          <a:p>
            <a:r>
              <a:rPr lang="nl-NL" sz="2400" b="1">
                <a:solidFill>
                  <a:srgbClr val="0000FF"/>
                </a:solidFill>
              </a:rPr>
              <a:t>Wat doe je?</a:t>
            </a:r>
            <a:endParaRPr lang="nl-NL" sz="2000" b="1">
              <a:solidFill>
                <a:srgbClr val="0000FF"/>
              </a:solidFill>
            </a:endParaRPr>
          </a:p>
        </p:txBody>
      </p:sp>
      <p:sp>
        <p:nvSpPr>
          <p:cNvPr id="12" name="Tekstvak 11"/>
          <p:cNvSpPr txBox="1"/>
          <p:nvPr/>
        </p:nvSpPr>
        <p:spPr>
          <a:xfrm>
            <a:off x="6486016" y="4077072"/>
            <a:ext cx="2140073" cy="830997"/>
          </a:xfrm>
          <a:prstGeom prst="rect">
            <a:avLst/>
          </a:prstGeom>
          <a:noFill/>
        </p:spPr>
        <p:txBody>
          <a:bodyPr wrap="none" rtlCol="0">
            <a:spAutoFit/>
          </a:bodyPr>
          <a:lstStyle/>
          <a:p>
            <a:r>
              <a:rPr lang="nl-NL" sz="2400" b="1" dirty="0">
                <a:solidFill>
                  <a:srgbClr val="0000FF"/>
                </a:solidFill>
              </a:rPr>
              <a:t>Hoe? Welke</a:t>
            </a:r>
          </a:p>
          <a:p>
            <a:r>
              <a:rPr lang="nl-NL" sz="2400" b="1" dirty="0">
                <a:solidFill>
                  <a:srgbClr val="0000FF"/>
                </a:solidFill>
              </a:rPr>
              <a:t> vaardigheden?</a:t>
            </a:r>
            <a:endParaRPr lang="nl-NL" sz="2000" b="1" dirty="0">
              <a:solidFill>
                <a:srgbClr val="0000FF"/>
              </a:solidFill>
            </a:endParaRPr>
          </a:p>
        </p:txBody>
      </p:sp>
      <p:sp>
        <p:nvSpPr>
          <p:cNvPr id="13" name="Tekstvak 12"/>
          <p:cNvSpPr txBox="1"/>
          <p:nvPr/>
        </p:nvSpPr>
        <p:spPr>
          <a:xfrm>
            <a:off x="5997770" y="3356992"/>
            <a:ext cx="1489062" cy="461665"/>
          </a:xfrm>
          <a:prstGeom prst="rect">
            <a:avLst/>
          </a:prstGeom>
          <a:noFill/>
        </p:spPr>
        <p:txBody>
          <a:bodyPr wrap="none" rtlCol="0">
            <a:spAutoFit/>
          </a:bodyPr>
          <a:lstStyle/>
          <a:p>
            <a:r>
              <a:rPr lang="nl-NL" sz="2400" b="1">
                <a:solidFill>
                  <a:srgbClr val="0000FF"/>
                </a:solidFill>
              </a:rPr>
              <a:t>Waarom? </a:t>
            </a:r>
            <a:endParaRPr lang="nl-NL" sz="2000" b="1">
              <a:solidFill>
                <a:srgbClr val="0000FF"/>
              </a:solidFill>
            </a:endParaRPr>
          </a:p>
        </p:txBody>
      </p:sp>
      <p:sp>
        <p:nvSpPr>
          <p:cNvPr id="14" name="Tekstvak 13"/>
          <p:cNvSpPr txBox="1"/>
          <p:nvPr/>
        </p:nvSpPr>
        <p:spPr>
          <a:xfrm>
            <a:off x="5463992" y="2564904"/>
            <a:ext cx="1694695" cy="461665"/>
          </a:xfrm>
          <a:prstGeom prst="rect">
            <a:avLst/>
          </a:prstGeom>
          <a:noFill/>
        </p:spPr>
        <p:txBody>
          <a:bodyPr wrap="none" rtlCol="0">
            <a:spAutoFit/>
          </a:bodyPr>
          <a:lstStyle/>
          <a:p>
            <a:r>
              <a:rPr lang="nl-NL" sz="2400" b="1">
                <a:solidFill>
                  <a:srgbClr val="0000FF"/>
                </a:solidFill>
              </a:rPr>
              <a:t>Wie ben je?</a:t>
            </a:r>
            <a:endParaRPr lang="nl-NL" sz="2000" b="1">
              <a:solidFill>
                <a:srgbClr val="0000FF"/>
              </a:solidFill>
            </a:endParaRPr>
          </a:p>
        </p:txBody>
      </p:sp>
      <p:sp>
        <p:nvSpPr>
          <p:cNvPr id="15" name="Tekstvak 14"/>
          <p:cNvSpPr txBox="1"/>
          <p:nvPr/>
        </p:nvSpPr>
        <p:spPr>
          <a:xfrm>
            <a:off x="4932040" y="1484784"/>
            <a:ext cx="3883692" cy="830997"/>
          </a:xfrm>
          <a:prstGeom prst="rect">
            <a:avLst/>
          </a:prstGeom>
          <a:noFill/>
        </p:spPr>
        <p:txBody>
          <a:bodyPr wrap="none" rtlCol="0">
            <a:spAutoFit/>
          </a:bodyPr>
          <a:lstStyle/>
          <a:p>
            <a:r>
              <a:rPr lang="nl-NL" sz="2400" b="1" dirty="0">
                <a:solidFill>
                  <a:srgbClr val="0000FF"/>
                </a:solidFill>
              </a:rPr>
              <a:t>Wat is het meest belangrijke </a:t>
            </a:r>
          </a:p>
          <a:p>
            <a:r>
              <a:rPr lang="nl-NL" sz="2400" b="1" dirty="0">
                <a:solidFill>
                  <a:srgbClr val="0000FF"/>
                </a:solidFill>
              </a:rPr>
              <a:t> in jouw leven?</a:t>
            </a:r>
            <a:endParaRPr lang="nl-NL" sz="2000" b="1" dirty="0">
              <a:solidFill>
                <a:srgbClr val="0000FF"/>
              </a:solidFill>
            </a:endParaRPr>
          </a:p>
        </p:txBody>
      </p:sp>
      <p:sp>
        <p:nvSpPr>
          <p:cNvPr id="16" name="Tekstvak 15"/>
          <p:cNvSpPr txBox="1"/>
          <p:nvPr/>
        </p:nvSpPr>
        <p:spPr>
          <a:xfrm>
            <a:off x="1331640" y="0"/>
            <a:ext cx="6009594" cy="1261884"/>
          </a:xfrm>
          <a:prstGeom prst="rect">
            <a:avLst/>
          </a:prstGeom>
          <a:noFill/>
        </p:spPr>
        <p:txBody>
          <a:bodyPr wrap="square" rtlCol="0">
            <a:spAutoFit/>
          </a:bodyPr>
          <a:lstStyle/>
          <a:p>
            <a:r>
              <a:rPr lang="nl-NL" sz="4800" b="1" dirty="0">
                <a:solidFill>
                  <a:srgbClr val="0000FF"/>
                </a:solidFill>
              </a:rPr>
              <a:t>Neurologische Niveaus</a:t>
            </a:r>
          </a:p>
          <a:p>
            <a:pPr algn="ctr"/>
            <a:r>
              <a:rPr lang="nl-NL" sz="2800" b="1" dirty="0">
                <a:solidFill>
                  <a:srgbClr val="0000FF"/>
                </a:solidFill>
              </a:rPr>
              <a:t> (</a:t>
            </a:r>
            <a:r>
              <a:rPr lang="nl-NL" sz="2800" b="1" dirty="0" err="1">
                <a:solidFill>
                  <a:srgbClr val="0000FF"/>
                </a:solidFill>
              </a:rPr>
              <a:t>Bateson</a:t>
            </a:r>
            <a:r>
              <a:rPr lang="nl-NL" sz="2800" b="1" dirty="0">
                <a:solidFill>
                  <a:srgbClr val="0000FF"/>
                </a:solidFill>
              </a:rPr>
              <a:t>/</a:t>
            </a:r>
            <a:r>
              <a:rPr lang="nl-NL" sz="2800" b="1" dirty="0" err="1">
                <a:solidFill>
                  <a:srgbClr val="0000FF"/>
                </a:solidFill>
              </a:rPr>
              <a:t>Dilts</a:t>
            </a:r>
            <a:r>
              <a:rPr lang="nl-NL" sz="2800" b="1" dirty="0">
                <a:solidFill>
                  <a:srgbClr val="0000FF"/>
                </a:solidFill>
              </a:rPr>
              <a:t>)</a:t>
            </a:r>
            <a:endParaRPr lang="nl-NL" sz="2000" b="1" dirty="0">
              <a:solidFill>
                <a:srgbClr val="0000FF"/>
              </a:solidFill>
            </a:endParaRPr>
          </a:p>
        </p:txBody>
      </p:sp>
      <p:sp>
        <p:nvSpPr>
          <p:cNvPr id="29" name="Tekstvak 28"/>
          <p:cNvSpPr txBox="1"/>
          <p:nvPr/>
        </p:nvSpPr>
        <p:spPr>
          <a:xfrm>
            <a:off x="1187624" y="5805264"/>
            <a:ext cx="5688632" cy="846386"/>
          </a:xfrm>
          <a:prstGeom prst="rect">
            <a:avLst/>
          </a:prstGeom>
          <a:solidFill>
            <a:srgbClr val="99FF99"/>
          </a:solidFill>
        </p:spPr>
        <p:txBody>
          <a:bodyPr wrap="square" rtlCol="0">
            <a:spAutoFit/>
          </a:bodyPr>
          <a:lstStyle/>
          <a:p>
            <a:pPr algn="ctr"/>
            <a:endParaRPr lang="nl-NL" sz="800" b="1" dirty="0">
              <a:solidFill>
                <a:srgbClr val="0000FF"/>
              </a:solidFill>
            </a:endParaRPr>
          </a:p>
          <a:p>
            <a:pPr algn="ctr"/>
            <a:r>
              <a:rPr lang="nl-NL" sz="3200" b="1" dirty="0">
                <a:solidFill>
                  <a:srgbClr val="0000FF"/>
                </a:solidFill>
              </a:rPr>
              <a:t>Omgeving</a:t>
            </a:r>
          </a:p>
          <a:p>
            <a:pPr algn="ctr"/>
            <a:endParaRPr lang="nl-NL" sz="800" b="1" dirty="0">
              <a:solidFill>
                <a:srgbClr val="0000FF"/>
              </a:solidFill>
            </a:endParaRPr>
          </a:p>
        </p:txBody>
      </p:sp>
      <p:cxnSp>
        <p:nvCxnSpPr>
          <p:cNvPr id="31" name="Rechte verbindingslijn 30"/>
          <p:cNvCxnSpPr/>
          <p:nvPr/>
        </p:nvCxnSpPr>
        <p:spPr>
          <a:xfrm flipH="1">
            <a:off x="1115616" y="5805264"/>
            <a:ext cx="432048" cy="864096"/>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p:nvCxnSpPr>
        <p:spPr>
          <a:xfrm>
            <a:off x="6444208" y="5805264"/>
            <a:ext cx="504056" cy="864096"/>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p:nvCxnSpPr>
        <p:spPr>
          <a:xfrm flipH="1">
            <a:off x="1115616" y="6669360"/>
            <a:ext cx="5832648"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p:nvCxnSpPr>
        <p:spPr>
          <a:xfrm flipH="1">
            <a:off x="1547664" y="4941168"/>
            <a:ext cx="432048" cy="864096"/>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p:nvCxnSpPr>
        <p:spPr>
          <a:xfrm>
            <a:off x="6012160" y="4941168"/>
            <a:ext cx="432048" cy="864096"/>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p:cNvCxnSpPr/>
          <p:nvPr/>
        </p:nvCxnSpPr>
        <p:spPr>
          <a:xfrm flipH="1">
            <a:off x="1547664" y="5805264"/>
            <a:ext cx="4896544"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6789858" y="5877272"/>
            <a:ext cx="2390654" cy="461665"/>
          </a:xfrm>
          <a:prstGeom prst="rect">
            <a:avLst/>
          </a:prstGeom>
          <a:noFill/>
        </p:spPr>
        <p:txBody>
          <a:bodyPr wrap="none" rtlCol="0">
            <a:spAutoFit/>
          </a:bodyPr>
          <a:lstStyle/>
          <a:p>
            <a:r>
              <a:rPr lang="nl-NL" sz="2400" b="1">
                <a:solidFill>
                  <a:srgbClr val="0000FF"/>
                </a:solidFill>
              </a:rPr>
              <a:t>Waar? Wanneer?</a:t>
            </a:r>
            <a:endParaRPr lang="nl-NL" sz="2000" b="1">
              <a:solidFill>
                <a:srgbClr val="0000FF"/>
              </a:solidFill>
            </a:endParaRPr>
          </a:p>
        </p:txBody>
      </p:sp>
      <p:sp>
        <p:nvSpPr>
          <p:cNvPr id="47" name="Tekstvak 46"/>
          <p:cNvSpPr txBox="1"/>
          <p:nvPr/>
        </p:nvSpPr>
        <p:spPr>
          <a:xfrm>
            <a:off x="1979712" y="4094782"/>
            <a:ext cx="4032448" cy="830997"/>
          </a:xfrm>
          <a:prstGeom prst="rect">
            <a:avLst/>
          </a:prstGeom>
          <a:solidFill>
            <a:srgbClr val="68C2E2"/>
          </a:solidFill>
        </p:spPr>
        <p:txBody>
          <a:bodyPr wrap="square" rtlCol="0">
            <a:spAutoFit/>
          </a:bodyPr>
          <a:lstStyle/>
          <a:p>
            <a:pPr algn="ctr"/>
            <a:endParaRPr lang="nl-NL" sz="800" b="1" dirty="0">
              <a:solidFill>
                <a:srgbClr val="0000FF"/>
              </a:solidFill>
            </a:endParaRPr>
          </a:p>
          <a:p>
            <a:pPr algn="ctr"/>
            <a:r>
              <a:rPr lang="nl-NL" sz="3200" b="1" dirty="0">
                <a:solidFill>
                  <a:srgbClr val="0000FF"/>
                </a:solidFill>
              </a:rPr>
              <a:t>Vaardigheden</a:t>
            </a:r>
          </a:p>
          <a:p>
            <a:pPr algn="ctr"/>
            <a:endParaRPr lang="nl-NL" sz="800" b="1" dirty="0">
              <a:solidFill>
                <a:srgbClr val="0000FF"/>
              </a:solidFill>
            </a:endParaRPr>
          </a:p>
        </p:txBody>
      </p:sp>
      <p:cxnSp>
        <p:nvCxnSpPr>
          <p:cNvPr id="48" name="Rechte verbindingslijn 47"/>
          <p:cNvCxnSpPr/>
          <p:nvPr/>
        </p:nvCxnSpPr>
        <p:spPr>
          <a:xfrm flipH="1">
            <a:off x="1979712" y="4077072"/>
            <a:ext cx="432048" cy="864096"/>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48"/>
          <p:cNvCxnSpPr/>
          <p:nvPr/>
        </p:nvCxnSpPr>
        <p:spPr>
          <a:xfrm>
            <a:off x="5508104" y="4077072"/>
            <a:ext cx="504056" cy="864096"/>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p:cNvCxnSpPr/>
          <p:nvPr/>
        </p:nvCxnSpPr>
        <p:spPr>
          <a:xfrm flipH="1">
            <a:off x="1979712" y="4941168"/>
            <a:ext cx="4032448"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60" name="Tekstvak 59"/>
          <p:cNvSpPr txBox="1"/>
          <p:nvPr/>
        </p:nvSpPr>
        <p:spPr>
          <a:xfrm>
            <a:off x="2411760" y="3284984"/>
            <a:ext cx="3168352" cy="830997"/>
          </a:xfrm>
          <a:prstGeom prst="rect">
            <a:avLst/>
          </a:prstGeom>
          <a:solidFill>
            <a:srgbClr val="B686DA"/>
          </a:solidFill>
        </p:spPr>
        <p:txBody>
          <a:bodyPr wrap="square" rtlCol="0">
            <a:spAutoFit/>
          </a:bodyPr>
          <a:lstStyle/>
          <a:p>
            <a:pPr algn="ctr"/>
            <a:r>
              <a:rPr lang="nl-NL" sz="2400" b="1" dirty="0">
                <a:solidFill>
                  <a:srgbClr val="0000FF"/>
                </a:solidFill>
              </a:rPr>
              <a:t>Overtuigingen/</a:t>
            </a:r>
          </a:p>
          <a:p>
            <a:pPr algn="ctr"/>
            <a:r>
              <a:rPr lang="nl-NL" sz="2400" b="1" dirty="0">
                <a:solidFill>
                  <a:srgbClr val="0000FF"/>
                </a:solidFill>
              </a:rPr>
              <a:t>Waarden</a:t>
            </a:r>
          </a:p>
        </p:txBody>
      </p:sp>
      <p:cxnSp>
        <p:nvCxnSpPr>
          <p:cNvPr id="61" name="Rechte verbindingslijn 60"/>
          <p:cNvCxnSpPr/>
          <p:nvPr/>
        </p:nvCxnSpPr>
        <p:spPr>
          <a:xfrm flipH="1">
            <a:off x="2411760" y="3284984"/>
            <a:ext cx="432048" cy="79208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2" name="Rechte verbindingslijn 61"/>
          <p:cNvCxnSpPr/>
          <p:nvPr/>
        </p:nvCxnSpPr>
        <p:spPr>
          <a:xfrm>
            <a:off x="5076056" y="3284984"/>
            <a:ext cx="432048" cy="79208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3" name="Rechte verbindingslijn 62"/>
          <p:cNvCxnSpPr/>
          <p:nvPr/>
        </p:nvCxnSpPr>
        <p:spPr>
          <a:xfrm flipH="1">
            <a:off x="2411760" y="4077072"/>
            <a:ext cx="3168352"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77" name="Tekstvak 76"/>
          <p:cNvSpPr txBox="1"/>
          <p:nvPr/>
        </p:nvSpPr>
        <p:spPr>
          <a:xfrm>
            <a:off x="2843808" y="2392432"/>
            <a:ext cx="2232248" cy="892552"/>
          </a:xfrm>
          <a:prstGeom prst="rect">
            <a:avLst/>
          </a:prstGeom>
          <a:solidFill>
            <a:srgbClr val="FA7166"/>
          </a:solidFill>
        </p:spPr>
        <p:txBody>
          <a:bodyPr wrap="square" rtlCol="0">
            <a:spAutoFit/>
          </a:bodyPr>
          <a:lstStyle/>
          <a:p>
            <a:pPr algn="ctr"/>
            <a:endParaRPr lang="nl-NL" sz="1000" b="1" dirty="0">
              <a:solidFill>
                <a:srgbClr val="0000FF"/>
              </a:solidFill>
            </a:endParaRPr>
          </a:p>
          <a:p>
            <a:pPr algn="ctr"/>
            <a:r>
              <a:rPr lang="nl-NL" sz="3200" b="1" dirty="0">
                <a:solidFill>
                  <a:srgbClr val="0000FF"/>
                </a:solidFill>
              </a:rPr>
              <a:t>Identiteit</a:t>
            </a:r>
          </a:p>
          <a:p>
            <a:pPr algn="ctr"/>
            <a:endParaRPr lang="nl-NL" sz="1000" b="1" dirty="0">
              <a:solidFill>
                <a:srgbClr val="0000FF"/>
              </a:solidFill>
            </a:endParaRPr>
          </a:p>
        </p:txBody>
      </p:sp>
      <p:cxnSp>
        <p:nvCxnSpPr>
          <p:cNvPr id="78" name="Rechte verbindingslijn 77"/>
          <p:cNvCxnSpPr/>
          <p:nvPr/>
        </p:nvCxnSpPr>
        <p:spPr>
          <a:xfrm flipH="1">
            <a:off x="2843808" y="2420888"/>
            <a:ext cx="432048" cy="864096"/>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9" name="Rechte verbindingslijn 78"/>
          <p:cNvCxnSpPr/>
          <p:nvPr/>
        </p:nvCxnSpPr>
        <p:spPr>
          <a:xfrm>
            <a:off x="4644008" y="2420888"/>
            <a:ext cx="432048" cy="864096"/>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0" name="Rechte verbindingslijn 79"/>
          <p:cNvCxnSpPr/>
          <p:nvPr/>
        </p:nvCxnSpPr>
        <p:spPr>
          <a:xfrm flipH="1">
            <a:off x="2843808" y="3284984"/>
            <a:ext cx="2232248"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93" name="Tekstvak 92"/>
          <p:cNvSpPr txBox="1"/>
          <p:nvPr/>
        </p:nvSpPr>
        <p:spPr>
          <a:xfrm>
            <a:off x="3275856" y="1220559"/>
            <a:ext cx="1368152" cy="1200329"/>
          </a:xfrm>
          <a:prstGeom prst="rect">
            <a:avLst/>
          </a:prstGeom>
          <a:solidFill>
            <a:srgbClr val="FFFF7D"/>
          </a:solidFill>
        </p:spPr>
        <p:txBody>
          <a:bodyPr wrap="square" rtlCol="0">
            <a:spAutoFit/>
          </a:bodyPr>
          <a:lstStyle/>
          <a:p>
            <a:pPr algn="ctr"/>
            <a:endParaRPr lang="nl-NL" sz="4400" b="1" dirty="0">
              <a:solidFill>
                <a:srgbClr val="0000FF"/>
              </a:solidFill>
            </a:endParaRPr>
          </a:p>
          <a:p>
            <a:pPr algn="ctr"/>
            <a:r>
              <a:rPr lang="nl-NL" sz="2800" b="1" dirty="0">
                <a:solidFill>
                  <a:srgbClr val="0000FF"/>
                </a:solidFill>
              </a:rPr>
              <a:t>Missie</a:t>
            </a:r>
            <a:endParaRPr lang="nl-NL" sz="900" b="1" dirty="0">
              <a:solidFill>
                <a:srgbClr val="0000FF"/>
              </a:solidFill>
            </a:endParaRPr>
          </a:p>
        </p:txBody>
      </p:sp>
      <p:cxnSp>
        <p:nvCxnSpPr>
          <p:cNvPr id="94" name="Rechte verbindingslijn 93"/>
          <p:cNvCxnSpPr>
            <a:stCxn id="93" idx="0"/>
          </p:cNvCxnSpPr>
          <p:nvPr/>
        </p:nvCxnSpPr>
        <p:spPr>
          <a:xfrm flipH="1">
            <a:off x="3275856" y="1220559"/>
            <a:ext cx="684076" cy="1200329"/>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5" name="Rechte verbindingslijn 94"/>
          <p:cNvCxnSpPr>
            <a:stCxn id="93" idx="0"/>
          </p:cNvCxnSpPr>
          <p:nvPr/>
        </p:nvCxnSpPr>
        <p:spPr>
          <a:xfrm>
            <a:off x="3959932" y="1220559"/>
            <a:ext cx="684076" cy="1200329"/>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6" name="Rechte verbindingslijn 95"/>
          <p:cNvCxnSpPr/>
          <p:nvPr/>
        </p:nvCxnSpPr>
        <p:spPr>
          <a:xfrm flipH="1">
            <a:off x="3275856" y="2420888"/>
            <a:ext cx="1368152"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0-#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0-#ppt_w/2"/>
                                          </p:val>
                                        </p:tav>
                                        <p:tav tm="100000">
                                          <p:val>
                                            <p:strVal val="#ppt_x"/>
                                          </p:val>
                                        </p:tav>
                                      </p:tavLst>
                                    </p:anim>
                                    <p:anim calcmode="lin" valueType="num">
                                      <p:cBhvr additive="base">
                                        <p:cTn id="32" dur="500" fill="hold"/>
                                        <p:tgtEl>
                                          <p:spTgt spid="40"/>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500" fill="hold"/>
                                        <p:tgtEl>
                                          <p:spTgt spid="42"/>
                                        </p:tgtEl>
                                        <p:attrNameLst>
                                          <p:attrName>ppt_x</p:attrName>
                                        </p:attrNameLst>
                                      </p:cBhvr>
                                      <p:tavLst>
                                        <p:tav tm="0">
                                          <p:val>
                                            <p:strVal val="0-#ppt_w/2"/>
                                          </p:val>
                                        </p:tav>
                                        <p:tav tm="100000">
                                          <p:val>
                                            <p:strVal val="#ppt_x"/>
                                          </p:val>
                                        </p:tav>
                                      </p:tavLst>
                                    </p:anim>
                                    <p:anim calcmode="lin" valueType="num">
                                      <p:cBhvr additive="base">
                                        <p:cTn id="36" dur="500" fill="hold"/>
                                        <p:tgtEl>
                                          <p:spTgt spid="42"/>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additive="base">
                                        <p:cTn id="43" dur="500" fill="hold"/>
                                        <p:tgtEl>
                                          <p:spTgt spid="43"/>
                                        </p:tgtEl>
                                        <p:attrNameLst>
                                          <p:attrName>ppt_x</p:attrName>
                                        </p:attrNameLst>
                                      </p:cBhvr>
                                      <p:tavLst>
                                        <p:tav tm="0">
                                          <p:val>
                                            <p:strVal val="0-#ppt_w/2"/>
                                          </p:val>
                                        </p:tav>
                                        <p:tav tm="100000">
                                          <p:val>
                                            <p:strVal val="#ppt_x"/>
                                          </p:val>
                                        </p:tav>
                                      </p:tavLst>
                                    </p:anim>
                                    <p:anim calcmode="lin" valueType="num">
                                      <p:cBhvr additive="base">
                                        <p:cTn id="44"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0-#ppt_w/2"/>
                                          </p:val>
                                        </p:tav>
                                        <p:tav tm="100000">
                                          <p:val>
                                            <p:strVal val="#ppt_x"/>
                                          </p:val>
                                        </p:tav>
                                      </p:tavLst>
                                    </p:anim>
                                    <p:anim calcmode="lin" valueType="num">
                                      <p:cBhvr additive="base">
                                        <p:cTn id="5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0-#ppt_w/2"/>
                                          </p:val>
                                        </p:tav>
                                        <p:tav tm="100000">
                                          <p:val>
                                            <p:strVal val="#ppt_x"/>
                                          </p:val>
                                        </p:tav>
                                      </p:tavLst>
                                    </p:anim>
                                    <p:anim calcmode="lin" valueType="num">
                                      <p:cBhvr additive="base">
                                        <p:cTn id="56" dur="500" fill="hold"/>
                                        <p:tgtEl>
                                          <p:spTgt spid="50"/>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0-#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0-#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additive="base">
                                        <p:cTn id="67" dur="500" fill="hold"/>
                                        <p:tgtEl>
                                          <p:spTgt spid="49"/>
                                        </p:tgtEl>
                                        <p:attrNameLst>
                                          <p:attrName>ppt_x</p:attrName>
                                        </p:attrNameLst>
                                      </p:cBhvr>
                                      <p:tavLst>
                                        <p:tav tm="0">
                                          <p:val>
                                            <p:strVal val="0-#ppt_w/2"/>
                                          </p:val>
                                        </p:tav>
                                        <p:tav tm="100000">
                                          <p:val>
                                            <p:strVal val="#ppt_x"/>
                                          </p:val>
                                        </p:tav>
                                      </p:tavLst>
                                    </p:anim>
                                    <p:anim calcmode="lin" valueType="num">
                                      <p:cBhvr additive="base">
                                        <p:cTn id="68"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0-#ppt_w/2"/>
                                          </p:val>
                                        </p:tav>
                                        <p:tav tm="100000">
                                          <p:val>
                                            <p:strVal val="#ppt_x"/>
                                          </p:val>
                                        </p:tav>
                                      </p:tavLst>
                                    </p:anim>
                                    <p:anim calcmode="lin" valueType="num">
                                      <p:cBhvr additive="base">
                                        <p:cTn id="7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60"/>
                                        </p:tgtEl>
                                        <p:attrNameLst>
                                          <p:attrName>style.visibility</p:attrName>
                                        </p:attrNameLst>
                                      </p:cBhvr>
                                      <p:to>
                                        <p:strVal val="visible"/>
                                      </p:to>
                                    </p:set>
                                    <p:anim calcmode="lin" valueType="num">
                                      <p:cBhvr additive="base">
                                        <p:cTn id="79" dur="500" fill="hold"/>
                                        <p:tgtEl>
                                          <p:spTgt spid="60"/>
                                        </p:tgtEl>
                                        <p:attrNameLst>
                                          <p:attrName>ppt_x</p:attrName>
                                        </p:attrNameLst>
                                      </p:cBhvr>
                                      <p:tavLst>
                                        <p:tav tm="0">
                                          <p:val>
                                            <p:strVal val="0-#ppt_w/2"/>
                                          </p:val>
                                        </p:tav>
                                        <p:tav tm="100000">
                                          <p:val>
                                            <p:strVal val="#ppt_x"/>
                                          </p:val>
                                        </p:tav>
                                      </p:tavLst>
                                    </p:anim>
                                    <p:anim calcmode="lin" valueType="num">
                                      <p:cBhvr additive="base">
                                        <p:cTn id="80" dur="500" fill="hold"/>
                                        <p:tgtEl>
                                          <p:spTgt spid="60"/>
                                        </p:tgtEl>
                                        <p:attrNameLst>
                                          <p:attrName>ppt_y</p:attrName>
                                        </p:attrNameLst>
                                      </p:cBhvr>
                                      <p:tavLst>
                                        <p:tav tm="0">
                                          <p:val>
                                            <p:strVal val="#ppt_y"/>
                                          </p:val>
                                        </p:tav>
                                        <p:tav tm="100000">
                                          <p:val>
                                            <p:strVal val="#ppt_y"/>
                                          </p:val>
                                        </p:tav>
                                      </p:tavLst>
                                    </p:anim>
                                  </p:childTnLst>
                                </p:cTn>
                              </p:par>
                              <p:par>
                                <p:cTn id="81" presetID="2" presetClass="entr" presetSubtype="8" fill="hold" nodeType="withEffect">
                                  <p:stCondLst>
                                    <p:cond delay="0"/>
                                  </p:stCondLst>
                                  <p:childTnLst>
                                    <p:set>
                                      <p:cBhvr>
                                        <p:cTn id="82" dur="1" fill="hold">
                                          <p:stCondLst>
                                            <p:cond delay="0"/>
                                          </p:stCondLst>
                                        </p:cTn>
                                        <p:tgtEl>
                                          <p:spTgt spid="61"/>
                                        </p:tgtEl>
                                        <p:attrNameLst>
                                          <p:attrName>style.visibility</p:attrName>
                                        </p:attrNameLst>
                                      </p:cBhvr>
                                      <p:to>
                                        <p:strVal val="visible"/>
                                      </p:to>
                                    </p:set>
                                    <p:anim calcmode="lin" valueType="num">
                                      <p:cBhvr additive="base">
                                        <p:cTn id="83" dur="500" fill="hold"/>
                                        <p:tgtEl>
                                          <p:spTgt spid="61"/>
                                        </p:tgtEl>
                                        <p:attrNameLst>
                                          <p:attrName>ppt_x</p:attrName>
                                        </p:attrNameLst>
                                      </p:cBhvr>
                                      <p:tavLst>
                                        <p:tav tm="0">
                                          <p:val>
                                            <p:strVal val="0-#ppt_w/2"/>
                                          </p:val>
                                        </p:tav>
                                        <p:tav tm="100000">
                                          <p:val>
                                            <p:strVal val="#ppt_x"/>
                                          </p:val>
                                        </p:tav>
                                      </p:tavLst>
                                    </p:anim>
                                    <p:anim calcmode="lin" valueType="num">
                                      <p:cBhvr additive="base">
                                        <p:cTn id="84" dur="500" fill="hold"/>
                                        <p:tgtEl>
                                          <p:spTgt spid="61"/>
                                        </p:tgtEl>
                                        <p:attrNameLst>
                                          <p:attrName>ppt_y</p:attrName>
                                        </p:attrNameLst>
                                      </p:cBhvr>
                                      <p:tavLst>
                                        <p:tav tm="0">
                                          <p:val>
                                            <p:strVal val="#ppt_y"/>
                                          </p:val>
                                        </p:tav>
                                        <p:tav tm="100000">
                                          <p:val>
                                            <p:strVal val="#ppt_y"/>
                                          </p:val>
                                        </p:tav>
                                      </p:tavLst>
                                    </p:anim>
                                  </p:childTnLst>
                                </p:cTn>
                              </p:par>
                              <p:par>
                                <p:cTn id="85" presetID="2" presetClass="entr" presetSubtype="8" fill="hold"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additive="base">
                                        <p:cTn id="87" dur="500" fill="hold"/>
                                        <p:tgtEl>
                                          <p:spTgt spid="63"/>
                                        </p:tgtEl>
                                        <p:attrNameLst>
                                          <p:attrName>ppt_x</p:attrName>
                                        </p:attrNameLst>
                                      </p:cBhvr>
                                      <p:tavLst>
                                        <p:tav tm="0">
                                          <p:val>
                                            <p:strVal val="0-#ppt_w/2"/>
                                          </p:val>
                                        </p:tav>
                                        <p:tav tm="100000">
                                          <p:val>
                                            <p:strVal val="#ppt_x"/>
                                          </p:val>
                                        </p:tav>
                                      </p:tavLst>
                                    </p:anim>
                                    <p:anim calcmode="lin" valueType="num">
                                      <p:cBhvr additive="base">
                                        <p:cTn id="88" dur="500" fill="hold"/>
                                        <p:tgtEl>
                                          <p:spTgt spid="63"/>
                                        </p:tgtEl>
                                        <p:attrNameLst>
                                          <p:attrName>ppt_y</p:attrName>
                                        </p:attrNameLst>
                                      </p:cBhvr>
                                      <p:tavLst>
                                        <p:tav tm="0">
                                          <p:val>
                                            <p:strVal val="#ppt_y"/>
                                          </p:val>
                                        </p:tav>
                                        <p:tav tm="100000">
                                          <p:val>
                                            <p:strVal val="#ppt_y"/>
                                          </p:val>
                                        </p:tav>
                                      </p:tavLst>
                                    </p:anim>
                                  </p:childTnLst>
                                </p:cTn>
                              </p:par>
                              <p:par>
                                <p:cTn id="89" presetID="2" presetClass="entr" presetSubtype="8" fill="hold" nodeType="with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500" fill="hold"/>
                                        <p:tgtEl>
                                          <p:spTgt spid="62"/>
                                        </p:tgtEl>
                                        <p:attrNameLst>
                                          <p:attrName>ppt_x</p:attrName>
                                        </p:attrNameLst>
                                      </p:cBhvr>
                                      <p:tavLst>
                                        <p:tav tm="0">
                                          <p:val>
                                            <p:strVal val="0-#ppt_w/2"/>
                                          </p:val>
                                        </p:tav>
                                        <p:tav tm="100000">
                                          <p:val>
                                            <p:strVal val="#ppt_x"/>
                                          </p:val>
                                        </p:tav>
                                      </p:tavLst>
                                    </p:anim>
                                    <p:anim calcmode="lin" valueType="num">
                                      <p:cBhvr additive="base">
                                        <p:cTn id="92"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additive="base">
                                        <p:cTn id="97" dur="500" fill="hold"/>
                                        <p:tgtEl>
                                          <p:spTgt spid="13"/>
                                        </p:tgtEl>
                                        <p:attrNameLst>
                                          <p:attrName>ppt_x</p:attrName>
                                        </p:attrNameLst>
                                      </p:cBhvr>
                                      <p:tavLst>
                                        <p:tav tm="0">
                                          <p:val>
                                            <p:strVal val="0-#ppt_w/2"/>
                                          </p:val>
                                        </p:tav>
                                        <p:tav tm="100000">
                                          <p:val>
                                            <p:strVal val="#ppt_x"/>
                                          </p:val>
                                        </p:tav>
                                      </p:tavLst>
                                    </p:anim>
                                    <p:anim calcmode="lin" valueType="num">
                                      <p:cBhvr additive="base">
                                        <p:cTn id="9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nodeType="clickEffect">
                                  <p:stCondLst>
                                    <p:cond delay="0"/>
                                  </p:stCondLst>
                                  <p:childTnLst>
                                    <p:set>
                                      <p:cBhvr>
                                        <p:cTn id="102" dur="1" fill="hold">
                                          <p:stCondLst>
                                            <p:cond delay="0"/>
                                          </p:stCondLst>
                                        </p:cTn>
                                        <p:tgtEl>
                                          <p:spTgt spid="80"/>
                                        </p:tgtEl>
                                        <p:attrNameLst>
                                          <p:attrName>style.visibility</p:attrName>
                                        </p:attrNameLst>
                                      </p:cBhvr>
                                      <p:to>
                                        <p:strVal val="visible"/>
                                      </p:to>
                                    </p:set>
                                    <p:anim calcmode="lin" valueType="num">
                                      <p:cBhvr additive="base">
                                        <p:cTn id="103" dur="500" fill="hold"/>
                                        <p:tgtEl>
                                          <p:spTgt spid="80"/>
                                        </p:tgtEl>
                                        <p:attrNameLst>
                                          <p:attrName>ppt_x</p:attrName>
                                        </p:attrNameLst>
                                      </p:cBhvr>
                                      <p:tavLst>
                                        <p:tav tm="0">
                                          <p:val>
                                            <p:strVal val="0-#ppt_w/2"/>
                                          </p:val>
                                        </p:tav>
                                        <p:tav tm="100000">
                                          <p:val>
                                            <p:strVal val="#ppt_x"/>
                                          </p:val>
                                        </p:tav>
                                      </p:tavLst>
                                    </p:anim>
                                    <p:anim calcmode="lin" valueType="num">
                                      <p:cBhvr additive="base">
                                        <p:cTn id="104" dur="500" fill="hold"/>
                                        <p:tgtEl>
                                          <p:spTgt spid="80"/>
                                        </p:tgtEl>
                                        <p:attrNameLst>
                                          <p:attrName>ppt_y</p:attrName>
                                        </p:attrNameLst>
                                      </p:cBhvr>
                                      <p:tavLst>
                                        <p:tav tm="0">
                                          <p:val>
                                            <p:strVal val="#ppt_y"/>
                                          </p:val>
                                        </p:tav>
                                        <p:tav tm="100000">
                                          <p:val>
                                            <p:strVal val="#ppt_y"/>
                                          </p:val>
                                        </p:tav>
                                      </p:tavLst>
                                    </p:anim>
                                  </p:childTnLst>
                                </p:cTn>
                              </p:par>
                              <p:par>
                                <p:cTn id="105" presetID="2" presetClass="entr" presetSubtype="8" fill="hold" grpId="0" nodeType="withEffect">
                                  <p:stCondLst>
                                    <p:cond delay="0"/>
                                  </p:stCondLst>
                                  <p:childTnLst>
                                    <p:set>
                                      <p:cBhvr>
                                        <p:cTn id="106" dur="1" fill="hold">
                                          <p:stCondLst>
                                            <p:cond delay="0"/>
                                          </p:stCondLst>
                                        </p:cTn>
                                        <p:tgtEl>
                                          <p:spTgt spid="77"/>
                                        </p:tgtEl>
                                        <p:attrNameLst>
                                          <p:attrName>style.visibility</p:attrName>
                                        </p:attrNameLst>
                                      </p:cBhvr>
                                      <p:to>
                                        <p:strVal val="visible"/>
                                      </p:to>
                                    </p:set>
                                    <p:anim calcmode="lin" valueType="num">
                                      <p:cBhvr additive="base">
                                        <p:cTn id="107" dur="500" fill="hold"/>
                                        <p:tgtEl>
                                          <p:spTgt spid="77"/>
                                        </p:tgtEl>
                                        <p:attrNameLst>
                                          <p:attrName>ppt_x</p:attrName>
                                        </p:attrNameLst>
                                      </p:cBhvr>
                                      <p:tavLst>
                                        <p:tav tm="0">
                                          <p:val>
                                            <p:strVal val="0-#ppt_w/2"/>
                                          </p:val>
                                        </p:tav>
                                        <p:tav tm="100000">
                                          <p:val>
                                            <p:strVal val="#ppt_x"/>
                                          </p:val>
                                        </p:tav>
                                      </p:tavLst>
                                    </p:anim>
                                    <p:anim calcmode="lin" valueType="num">
                                      <p:cBhvr additive="base">
                                        <p:cTn id="108" dur="500" fill="hold"/>
                                        <p:tgtEl>
                                          <p:spTgt spid="77"/>
                                        </p:tgtEl>
                                        <p:attrNameLst>
                                          <p:attrName>ppt_y</p:attrName>
                                        </p:attrNameLst>
                                      </p:cBhvr>
                                      <p:tavLst>
                                        <p:tav tm="0">
                                          <p:val>
                                            <p:strVal val="#ppt_y"/>
                                          </p:val>
                                        </p:tav>
                                        <p:tav tm="100000">
                                          <p:val>
                                            <p:strVal val="#ppt_y"/>
                                          </p:val>
                                        </p:tav>
                                      </p:tavLst>
                                    </p:anim>
                                  </p:childTnLst>
                                </p:cTn>
                              </p:par>
                              <p:par>
                                <p:cTn id="109" presetID="2" presetClass="entr" presetSubtype="8" fill="hold" nodeType="withEffect">
                                  <p:stCondLst>
                                    <p:cond delay="0"/>
                                  </p:stCondLst>
                                  <p:childTnLst>
                                    <p:set>
                                      <p:cBhvr>
                                        <p:cTn id="110" dur="1" fill="hold">
                                          <p:stCondLst>
                                            <p:cond delay="0"/>
                                          </p:stCondLst>
                                        </p:cTn>
                                        <p:tgtEl>
                                          <p:spTgt spid="78"/>
                                        </p:tgtEl>
                                        <p:attrNameLst>
                                          <p:attrName>style.visibility</p:attrName>
                                        </p:attrNameLst>
                                      </p:cBhvr>
                                      <p:to>
                                        <p:strVal val="visible"/>
                                      </p:to>
                                    </p:set>
                                    <p:anim calcmode="lin" valueType="num">
                                      <p:cBhvr additive="base">
                                        <p:cTn id="111" dur="500" fill="hold"/>
                                        <p:tgtEl>
                                          <p:spTgt spid="78"/>
                                        </p:tgtEl>
                                        <p:attrNameLst>
                                          <p:attrName>ppt_x</p:attrName>
                                        </p:attrNameLst>
                                      </p:cBhvr>
                                      <p:tavLst>
                                        <p:tav tm="0">
                                          <p:val>
                                            <p:strVal val="0-#ppt_w/2"/>
                                          </p:val>
                                        </p:tav>
                                        <p:tav tm="100000">
                                          <p:val>
                                            <p:strVal val="#ppt_x"/>
                                          </p:val>
                                        </p:tav>
                                      </p:tavLst>
                                    </p:anim>
                                    <p:anim calcmode="lin" valueType="num">
                                      <p:cBhvr additive="base">
                                        <p:cTn id="112" dur="500" fill="hold"/>
                                        <p:tgtEl>
                                          <p:spTgt spid="78"/>
                                        </p:tgtEl>
                                        <p:attrNameLst>
                                          <p:attrName>ppt_y</p:attrName>
                                        </p:attrNameLst>
                                      </p:cBhvr>
                                      <p:tavLst>
                                        <p:tav tm="0">
                                          <p:val>
                                            <p:strVal val="#ppt_y"/>
                                          </p:val>
                                        </p:tav>
                                        <p:tav tm="100000">
                                          <p:val>
                                            <p:strVal val="#ppt_y"/>
                                          </p:val>
                                        </p:tav>
                                      </p:tavLst>
                                    </p:anim>
                                  </p:childTnLst>
                                </p:cTn>
                              </p:par>
                              <p:par>
                                <p:cTn id="113" presetID="2" presetClass="entr" presetSubtype="8" fill="hold" nodeType="withEffect">
                                  <p:stCondLst>
                                    <p:cond delay="0"/>
                                  </p:stCondLst>
                                  <p:childTnLst>
                                    <p:set>
                                      <p:cBhvr>
                                        <p:cTn id="114" dur="1" fill="hold">
                                          <p:stCondLst>
                                            <p:cond delay="0"/>
                                          </p:stCondLst>
                                        </p:cTn>
                                        <p:tgtEl>
                                          <p:spTgt spid="79"/>
                                        </p:tgtEl>
                                        <p:attrNameLst>
                                          <p:attrName>style.visibility</p:attrName>
                                        </p:attrNameLst>
                                      </p:cBhvr>
                                      <p:to>
                                        <p:strVal val="visible"/>
                                      </p:to>
                                    </p:set>
                                    <p:anim calcmode="lin" valueType="num">
                                      <p:cBhvr additive="base">
                                        <p:cTn id="115" dur="500" fill="hold"/>
                                        <p:tgtEl>
                                          <p:spTgt spid="79"/>
                                        </p:tgtEl>
                                        <p:attrNameLst>
                                          <p:attrName>ppt_x</p:attrName>
                                        </p:attrNameLst>
                                      </p:cBhvr>
                                      <p:tavLst>
                                        <p:tav tm="0">
                                          <p:val>
                                            <p:strVal val="0-#ppt_w/2"/>
                                          </p:val>
                                        </p:tav>
                                        <p:tav tm="100000">
                                          <p:val>
                                            <p:strVal val="#ppt_x"/>
                                          </p:val>
                                        </p:tav>
                                      </p:tavLst>
                                    </p:anim>
                                    <p:anim calcmode="lin" valueType="num">
                                      <p:cBhvr additive="base">
                                        <p:cTn id="116" dur="500" fill="hold"/>
                                        <p:tgtEl>
                                          <p:spTgt spid="79"/>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14"/>
                                        </p:tgtEl>
                                        <p:attrNameLst>
                                          <p:attrName>style.visibility</p:attrName>
                                        </p:attrNameLst>
                                      </p:cBhvr>
                                      <p:to>
                                        <p:strVal val="visible"/>
                                      </p:to>
                                    </p:set>
                                    <p:anim calcmode="lin" valueType="num">
                                      <p:cBhvr additive="base">
                                        <p:cTn id="121" dur="500" fill="hold"/>
                                        <p:tgtEl>
                                          <p:spTgt spid="14"/>
                                        </p:tgtEl>
                                        <p:attrNameLst>
                                          <p:attrName>ppt_x</p:attrName>
                                        </p:attrNameLst>
                                      </p:cBhvr>
                                      <p:tavLst>
                                        <p:tav tm="0">
                                          <p:val>
                                            <p:strVal val="0-#ppt_w/2"/>
                                          </p:val>
                                        </p:tav>
                                        <p:tav tm="100000">
                                          <p:val>
                                            <p:strVal val="#ppt_x"/>
                                          </p:val>
                                        </p:tav>
                                      </p:tavLst>
                                    </p:anim>
                                    <p:anim calcmode="lin" valueType="num">
                                      <p:cBhvr additive="base">
                                        <p:cTn id="12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8" fill="hold" grpId="0" nodeType="clickEffect">
                                  <p:stCondLst>
                                    <p:cond delay="0"/>
                                  </p:stCondLst>
                                  <p:childTnLst>
                                    <p:set>
                                      <p:cBhvr>
                                        <p:cTn id="126" dur="1" fill="hold">
                                          <p:stCondLst>
                                            <p:cond delay="0"/>
                                          </p:stCondLst>
                                        </p:cTn>
                                        <p:tgtEl>
                                          <p:spTgt spid="93"/>
                                        </p:tgtEl>
                                        <p:attrNameLst>
                                          <p:attrName>style.visibility</p:attrName>
                                        </p:attrNameLst>
                                      </p:cBhvr>
                                      <p:to>
                                        <p:strVal val="visible"/>
                                      </p:to>
                                    </p:set>
                                    <p:anim calcmode="lin" valueType="num">
                                      <p:cBhvr additive="base">
                                        <p:cTn id="127" dur="500" fill="hold"/>
                                        <p:tgtEl>
                                          <p:spTgt spid="93"/>
                                        </p:tgtEl>
                                        <p:attrNameLst>
                                          <p:attrName>ppt_x</p:attrName>
                                        </p:attrNameLst>
                                      </p:cBhvr>
                                      <p:tavLst>
                                        <p:tav tm="0">
                                          <p:val>
                                            <p:strVal val="0-#ppt_w/2"/>
                                          </p:val>
                                        </p:tav>
                                        <p:tav tm="100000">
                                          <p:val>
                                            <p:strVal val="#ppt_x"/>
                                          </p:val>
                                        </p:tav>
                                      </p:tavLst>
                                    </p:anim>
                                    <p:anim calcmode="lin" valueType="num">
                                      <p:cBhvr additive="base">
                                        <p:cTn id="128" dur="500" fill="hold"/>
                                        <p:tgtEl>
                                          <p:spTgt spid="93"/>
                                        </p:tgtEl>
                                        <p:attrNameLst>
                                          <p:attrName>ppt_y</p:attrName>
                                        </p:attrNameLst>
                                      </p:cBhvr>
                                      <p:tavLst>
                                        <p:tav tm="0">
                                          <p:val>
                                            <p:strVal val="#ppt_y"/>
                                          </p:val>
                                        </p:tav>
                                        <p:tav tm="100000">
                                          <p:val>
                                            <p:strVal val="#ppt_y"/>
                                          </p:val>
                                        </p:tav>
                                      </p:tavLst>
                                    </p:anim>
                                  </p:childTnLst>
                                </p:cTn>
                              </p:par>
                              <p:par>
                                <p:cTn id="129" presetID="2" presetClass="entr" presetSubtype="8" fill="hold" nodeType="withEffect">
                                  <p:stCondLst>
                                    <p:cond delay="0"/>
                                  </p:stCondLst>
                                  <p:childTnLst>
                                    <p:set>
                                      <p:cBhvr>
                                        <p:cTn id="130" dur="1" fill="hold">
                                          <p:stCondLst>
                                            <p:cond delay="0"/>
                                          </p:stCondLst>
                                        </p:cTn>
                                        <p:tgtEl>
                                          <p:spTgt spid="94"/>
                                        </p:tgtEl>
                                        <p:attrNameLst>
                                          <p:attrName>style.visibility</p:attrName>
                                        </p:attrNameLst>
                                      </p:cBhvr>
                                      <p:to>
                                        <p:strVal val="visible"/>
                                      </p:to>
                                    </p:set>
                                    <p:anim calcmode="lin" valueType="num">
                                      <p:cBhvr additive="base">
                                        <p:cTn id="131" dur="500" fill="hold"/>
                                        <p:tgtEl>
                                          <p:spTgt spid="94"/>
                                        </p:tgtEl>
                                        <p:attrNameLst>
                                          <p:attrName>ppt_x</p:attrName>
                                        </p:attrNameLst>
                                      </p:cBhvr>
                                      <p:tavLst>
                                        <p:tav tm="0">
                                          <p:val>
                                            <p:strVal val="0-#ppt_w/2"/>
                                          </p:val>
                                        </p:tav>
                                        <p:tav tm="100000">
                                          <p:val>
                                            <p:strVal val="#ppt_x"/>
                                          </p:val>
                                        </p:tav>
                                      </p:tavLst>
                                    </p:anim>
                                    <p:anim calcmode="lin" valueType="num">
                                      <p:cBhvr additive="base">
                                        <p:cTn id="132" dur="500" fill="hold"/>
                                        <p:tgtEl>
                                          <p:spTgt spid="94"/>
                                        </p:tgtEl>
                                        <p:attrNameLst>
                                          <p:attrName>ppt_y</p:attrName>
                                        </p:attrNameLst>
                                      </p:cBhvr>
                                      <p:tavLst>
                                        <p:tav tm="0">
                                          <p:val>
                                            <p:strVal val="#ppt_y"/>
                                          </p:val>
                                        </p:tav>
                                        <p:tav tm="100000">
                                          <p:val>
                                            <p:strVal val="#ppt_y"/>
                                          </p:val>
                                        </p:tav>
                                      </p:tavLst>
                                    </p:anim>
                                  </p:childTnLst>
                                </p:cTn>
                              </p:par>
                              <p:par>
                                <p:cTn id="133" presetID="2" presetClass="entr" presetSubtype="8" fill="hold" nodeType="withEffect">
                                  <p:stCondLst>
                                    <p:cond delay="0"/>
                                  </p:stCondLst>
                                  <p:childTnLst>
                                    <p:set>
                                      <p:cBhvr>
                                        <p:cTn id="134" dur="1" fill="hold">
                                          <p:stCondLst>
                                            <p:cond delay="0"/>
                                          </p:stCondLst>
                                        </p:cTn>
                                        <p:tgtEl>
                                          <p:spTgt spid="95"/>
                                        </p:tgtEl>
                                        <p:attrNameLst>
                                          <p:attrName>style.visibility</p:attrName>
                                        </p:attrNameLst>
                                      </p:cBhvr>
                                      <p:to>
                                        <p:strVal val="visible"/>
                                      </p:to>
                                    </p:set>
                                    <p:anim calcmode="lin" valueType="num">
                                      <p:cBhvr additive="base">
                                        <p:cTn id="135" dur="500" fill="hold"/>
                                        <p:tgtEl>
                                          <p:spTgt spid="95"/>
                                        </p:tgtEl>
                                        <p:attrNameLst>
                                          <p:attrName>ppt_x</p:attrName>
                                        </p:attrNameLst>
                                      </p:cBhvr>
                                      <p:tavLst>
                                        <p:tav tm="0">
                                          <p:val>
                                            <p:strVal val="0-#ppt_w/2"/>
                                          </p:val>
                                        </p:tav>
                                        <p:tav tm="100000">
                                          <p:val>
                                            <p:strVal val="#ppt_x"/>
                                          </p:val>
                                        </p:tav>
                                      </p:tavLst>
                                    </p:anim>
                                    <p:anim calcmode="lin" valueType="num">
                                      <p:cBhvr additive="base">
                                        <p:cTn id="136" dur="500" fill="hold"/>
                                        <p:tgtEl>
                                          <p:spTgt spid="95"/>
                                        </p:tgtEl>
                                        <p:attrNameLst>
                                          <p:attrName>ppt_y</p:attrName>
                                        </p:attrNameLst>
                                      </p:cBhvr>
                                      <p:tavLst>
                                        <p:tav tm="0">
                                          <p:val>
                                            <p:strVal val="#ppt_y"/>
                                          </p:val>
                                        </p:tav>
                                        <p:tav tm="100000">
                                          <p:val>
                                            <p:strVal val="#ppt_y"/>
                                          </p:val>
                                        </p:tav>
                                      </p:tavLst>
                                    </p:anim>
                                  </p:childTnLst>
                                </p:cTn>
                              </p:par>
                              <p:par>
                                <p:cTn id="137" presetID="2" presetClass="entr" presetSubtype="8" fill="hold" nodeType="withEffect">
                                  <p:stCondLst>
                                    <p:cond delay="0"/>
                                  </p:stCondLst>
                                  <p:childTnLst>
                                    <p:set>
                                      <p:cBhvr>
                                        <p:cTn id="138" dur="1" fill="hold">
                                          <p:stCondLst>
                                            <p:cond delay="0"/>
                                          </p:stCondLst>
                                        </p:cTn>
                                        <p:tgtEl>
                                          <p:spTgt spid="96"/>
                                        </p:tgtEl>
                                        <p:attrNameLst>
                                          <p:attrName>style.visibility</p:attrName>
                                        </p:attrNameLst>
                                      </p:cBhvr>
                                      <p:to>
                                        <p:strVal val="visible"/>
                                      </p:to>
                                    </p:set>
                                    <p:anim calcmode="lin" valueType="num">
                                      <p:cBhvr additive="base">
                                        <p:cTn id="139" dur="500" fill="hold"/>
                                        <p:tgtEl>
                                          <p:spTgt spid="96"/>
                                        </p:tgtEl>
                                        <p:attrNameLst>
                                          <p:attrName>ppt_x</p:attrName>
                                        </p:attrNameLst>
                                      </p:cBhvr>
                                      <p:tavLst>
                                        <p:tav tm="0">
                                          <p:val>
                                            <p:strVal val="0-#ppt_w/2"/>
                                          </p:val>
                                        </p:tav>
                                        <p:tav tm="100000">
                                          <p:val>
                                            <p:strVal val="#ppt_x"/>
                                          </p:val>
                                        </p:tav>
                                      </p:tavLst>
                                    </p:anim>
                                    <p:anim calcmode="lin" valueType="num">
                                      <p:cBhvr additive="base">
                                        <p:cTn id="140" dur="500" fill="hold"/>
                                        <p:tgtEl>
                                          <p:spTgt spid="96"/>
                                        </p:tgtEl>
                                        <p:attrNameLst>
                                          <p:attrName>ppt_y</p:attrName>
                                        </p:attrNameLst>
                                      </p:cBhvr>
                                      <p:tavLst>
                                        <p:tav tm="0">
                                          <p:val>
                                            <p:strVal val="#ppt_y"/>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8" fill="hold" grpId="0" nodeType="clickEffect">
                                  <p:stCondLst>
                                    <p:cond delay="0"/>
                                  </p:stCondLst>
                                  <p:childTnLst>
                                    <p:set>
                                      <p:cBhvr>
                                        <p:cTn id="144" dur="1" fill="hold">
                                          <p:stCondLst>
                                            <p:cond delay="0"/>
                                          </p:stCondLst>
                                        </p:cTn>
                                        <p:tgtEl>
                                          <p:spTgt spid="15"/>
                                        </p:tgtEl>
                                        <p:attrNameLst>
                                          <p:attrName>style.visibility</p:attrName>
                                        </p:attrNameLst>
                                      </p:cBhvr>
                                      <p:to>
                                        <p:strVal val="visible"/>
                                      </p:to>
                                    </p:set>
                                    <p:anim calcmode="lin" valueType="num">
                                      <p:cBhvr additive="base">
                                        <p:cTn id="145" dur="500" fill="hold"/>
                                        <p:tgtEl>
                                          <p:spTgt spid="15"/>
                                        </p:tgtEl>
                                        <p:attrNameLst>
                                          <p:attrName>ppt_x</p:attrName>
                                        </p:attrNameLst>
                                      </p:cBhvr>
                                      <p:tavLst>
                                        <p:tav tm="0">
                                          <p:val>
                                            <p:strVal val="0-#ppt_w/2"/>
                                          </p:val>
                                        </p:tav>
                                        <p:tav tm="100000">
                                          <p:val>
                                            <p:strVal val="#ppt_x"/>
                                          </p:val>
                                        </p:tav>
                                      </p:tavLst>
                                    </p:anim>
                                    <p:anim calcmode="lin" valueType="num">
                                      <p:cBhvr additive="base">
                                        <p:cTn id="146"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11" grpId="0"/>
      <p:bldP spid="12" grpId="0"/>
      <p:bldP spid="13" grpId="0"/>
      <p:bldP spid="14" grpId="0"/>
      <p:bldP spid="15" grpId="0"/>
      <p:bldP spid="29" grpId="0" animBg="1"/>
      <p:bldP spid="10" grpId="0"/>
      <p:bldP spid="47" grpId="0" animBg="1"/>
      <p:bldP spid="60" grpId="0" animBg="1"/>
      <p:bldP spid="77" grpId="0" animBg="1"/>
      <p:bldP spid="9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512" y="-27384"/>
            <a:ext cx="6336704" cy="936104"/>
          </a:xfrm>
        </p:spPr>
        <p:txBody>
          <a:bodyPr>
            <a:normAutofit/>
          </a:bodyPr>
          <a:lstStyle/>
          <a:p>
            <a:pPr algn="l"/>
            <a:r>
              <a:rPr lang="nl-NL" b="1" dirty="0">
                <a:solidFill>
                  <a:srgbClr val="0000FF"/>
                </a:solidFill>
              </a:rPr>
              <a:t>Programma voorjaar 2019</a:t>
            </a:r>
          </a:p>
        </p:txBody>
      </p:sp>
      <p:sp>
        <p:nvSpPr>
          <p:cNvPr id="3" name="Tijdelijke aanduiding voor inhoud 2"/>
          <p:cNvSpPr>
            <a:spLocks noGrp="1"/>
          </p:cNvSpPr>
          <p:nvPr>
            <p:ph idx="1"/>
          </p:nvPr>
        </p:nvSpPr>
        <p:spPr>
          <a:xfrm>
            <a:off x="35496" y="1052736"/>
            <a:ext cx="6408712" cy="648072"/>
          </a:xfrm>
          <a:solidFill>
            <a:schemeClr val="tx2">
              <a:lumMod val="20000"/>
              <a:lumOff val="80000"/>
            </a:schemeClr>
          </a:solidFill>
        </p:spPr>
        <p:txBody>
          <a:bodyPr>
            <a:normAutofit fontScale="25000" lnSpcReduction="20000"/>
          </a:bodyPr>
          <a:lstStyle/>
          <a:p>
            <a:pPr algn="ctr">
              <a:buNone/>
            </a:pPr>
            <a:r>
              <a:rPr lang="nl-NL" sz="7200" b="1" dirty="0">
                <a:solidFill>
                  <a:srgbClr val="0000FF"/>
                </a:solidFill>
              </a:rPr>
              <a:t>NLP cursusprogramma ‘Je Ongekende Vermogens’</a:t>
            </a:r>
            <a:endParaRPr lang="nl-NL" sz="7200" dirty="0">
              <a:solidFill>
                <a:srgbClr val="0000FF"/>
              </a:solidFill>
            </a:endParaRPr>
          </a:p>
          <a:p>
            <a:pPr algn="ctr">
              <a:buNone/>
            </a:pPr>
            <a:r>
              <a:rPr lang="nl-NL" sz="7200" b="1" dirty="0">
                <a:solidFill>
                  <a:srgbClr val="0000FF"/>
                </a:solidFill>
              </a:rPr>
              <a:t>10 lessen van 3 uur op dinsdagavonden 19.00-22.00</a:t>
            </a:r>
            <a:endParaRPr lang="nl-NL" sz="4400" dirty="0"/>
          </a:p>
        </p:txBody>
      </p:sp>
      <p:sp>
        <p:nvSpPr>
          <p:cNvPr id="7" name="Tijdelijke aanduiding voor inhoud 2"/>
          <p:cNvSpPr txBox="1">
            <a:spLocks/>
          </p:cNvSpPr>
          <p:nvPr/>
        </p:nvSpPr>
        <p:spPr>
          <a:xfrm>
            <a:off x="-10508" y="2060848"/>
            <a:ext cx="9144000" cy="4797151"/>
          </a:xfrm>
          <a:prstGeom prst="rect">
            <a:avLst/>
          </a:prstGeom>
          <a:solidFill>
            <a:schemeClr val="accent2">
              <a:lumMod val="20000"/>
              <a:lumOff val="80000"/>
            </a:schemeClr>
          </a:solidFill>
        </p:spPr>
        <p:txBody>
          <a:bodyPr vert="horz" lIns="91440" tIns="45720" rIns="91440" bIns="45720" rtlCol="0">
            <a:noAutofit/>
          </a:bodyPr>
          <a:lstStyle/>
          <a:p>
            <a:pPr marL="342900" marR="0" lvl="0" indent="-342900" algn="l" defTabSz="914400" rtl="0" eaLnBrk="1" fontAlgn="auto" latinLnBrk="0" hangingPunct="1">
              <a:spcBef>
                <a:spcPts val="600"/>
              </a:spcBef>
              <a:spcAft>
                <a:spcPts val="600"/>
              </a:spcAft>
              <a:buClrTx/>
              <a:buSzTx/>
              <a:buFont typeface="Arial" pitchFamily="34" charset="0"/>
              <a:buNone/>
              <a:tabLst/>
              <a:defRPr/>
            </a:pPr>
            <a:r>
              <a:rPr kumimoji="0" lang="nl-NL" sz="2000" b="1" i="0" u="none" strike="noStrike" kern="1200" cap="none" spc="0" normalizeH="0" baseline="0" noProof="0" dirty="0">
                <a:ln>
                  <a:noFill/>
                </a:ln>
                <a:solidFill>
                  <a:srgbClr val="0000FF"/>
                </a:solidFill>
                <a:effectLst/>
                <a:uLnTx/>
                <a:uFillTx/>
                <a:latin typeface="+mn-lt"/>
                <a:ea typeface="+mn-ea"/>
                <a:cs typeface="+mn-cs"/>
              </a:rPr>
              <a:t>Week:                                       Onderwerpen:</a:t>
            </a:r>
          </a:p>
          <a:p>
            <a:pPr marL="457200" marR="0" lvl="0" indent="-457200" algn="l" defTabSz="914400" rtl="0" eaLnBrk="1" fontAlgn="auto" latinLnBrk="0" hangingPunct="1">
              <a:spcBef>
                <a:spcPts val="600"/>
              </a:spcBef>
              <a:spcAft>
                <a:spcPts val="600"/>
              </a:spcAft>
              <a:buClrTx/>
              <a:buSzTx/>
              <a:buFont typeface="+mj-lt"/>
              <a:buAutoNum type="arabicPeriod"/>
              <a:tabLst/>
              <a:defRPr/>
            </a:pPr>
            <a:r>
              <a:rPr kumimoji="0" lang="nl-NL" sz="2000" b="1" i="0" u="none" strike="noStrike" kern="1200" cap="none" spc="0" normalizeH="0" baseline="0" noProof="0" dirty="0">
                <a:ln>
                  <a:noFill/>
                </a:ln>
                <a:solidFill>
                  <a:srgbClr val="0000FF"/>
                </a:solidFill>
                <a:effectLst/>
                <a:uLnTx/>
                <a:uFillTx/>
                <a:latin typeface="+mn-lt"/>
                <a:ea typeface="+mn-ea"/>
                <a:cs typeface="+mn-cs"/>
              </a:rPr>
              <a:t>Doelen, Wat is NLP? Introductie, Vooronderstellingen</a:t>
            </a:r>
          </a:p>
          <a:p>
            <a:pPr marL="457200" marR="0" lvl="0" indent="-457200" algn="l" defTabSz="914400" rtl="0" eaLnBrk="1" fontAlgn="auto" latinLnBrk="0" hangingPunct="1">
              <a:spcBef>
                <a:spcPts val="600"/>
              </a:spcBef>
              <a:spcAft>
                <a:spcPts val="600"/>
              </a:spcAft>
              <a:buClrTx/>
              <a:buSzTx/>
              <a:buFont typeface="+mj-lt"/>
              <a:buAutoNum type="arabicPeriod"/>
              <a:tabLst/>
              <a:defRPr/>
            </a:pPr>
            <a:r>
              <a:rPr kumimoji="0" lang="nl-NL" sz="2000" b="1" i="0" u="none" strike="noStrike" kern="1200" cap="none" spc="0" normalizeH="0" baseline="0" noProof="0" dirty="0">
                <a:ln>
                  <a:noFill/>
                </a:ln>
                <a:solidFill>
                  <a:srgbClr val="0000FF"/>
                </a:solidFill>
                <a:effectLst/>
                <a:uLnTx/>
                <a:uFillTx/>
                <a:latin typeface="+mn-lt"/>
                <a:ea typeface="+mn-ea"/>
                <a:cs typeface="+mn-cs"/>
              </a:rPr>
              <a:t>Zintuiglijke scherpzinnigheid</a:t>
            </a:r>
          </a:p>
          <a:p>
            <a:pPr marL="457200" marR="0" lvl="0" indent="-457200" algn="l" defTabSz="914400" rtl="0" eaLnBrk="1" fontAlgn="auto" latinLnBrk="0" hangingPunct="1">
              <a:spcBef>
                <a:spcPts val="600"/>
              </a:spcBef>
              <a:spcAft>
                <a:spcPts val="600"/>
              </a:spcAft>
              <a:buClrTx/>
              <a:buSzTx/>
              <a:buFont typeface="+mj-lt"/>
              <a:buAutoNum type="arabicPeriod"/>
              <a:tabLst/>
              <a:defRPr/>
            </a:pPr>
            <a:r>
              <a:rPr kumimoji="0" lang="nl-NL" sz="2000" b="1" i="0" u="none" strike="noStrike" kern="1200" cap="none" spc="0" normalizeH="0" baseline="0" noProof="0" dirty="0">
                <a:ln>
                  <a:noFill/>
                </a:ln>
                <a:solidFill>
                  <a:srgbClr val="0000FF"/>
                </a:solidFill>
                <a:effectLst/>
                <a:uLnTx/>
                <a:uFillTx/>
                <a:latin typeface="+mn-lt"/>
                <a:ea typeface="+mn-ea"/>
                <a:cs typeface="+mn-cs"/>
              </a:rPr>
              <a:t>NLP-communicatiemodel, Neurologische Niveaus</a:t>
            </a:r>
          </a:p>
          <a:p>
            <a:pPr marL="457200" marR="0" lvl="0" indent="-457200" algn="l" defTabSz="914400" rtl="0" eaLnBrk="1" fontAlgn="auto" latinLnBrk="0" hangingPunct="1">
              <a:spcBef>
                <a:spcPts val="600"/>
              </a:spcBef>
              <a:spcAft>
                <a:spcPts val="600"/>
              </a:spcAft>
              <a:buClrTx/>
              <a:buSzTx/>
              <a:buFont typeface="Arial" pitchFamily="34" charset="0"/>
              <a:buAutoNum type="arabicPeriod"/>
              <a:tabLst/>
              <a:defRPr/>
            </a:pPr>
            <a:r>
              <a:rPr kumimoji="0" lang="nl-NL" sz="2000" b="1" i="0" u="none" strike="noStrike" kern="1200" cap="none" spc="0" normalizeH="0" baseline="0" noProof="0" dirty="0">
                <a:ln>
                  <a:noFill/>
                </a:ln>
                <a:solidFill>
                  <a:srgbClr val="0000FF"/>
                </a:solidFill>
                <a:effectLst/>
                <a:uLnTx/>
                <a:uFillTx/>
                <a:latin typeface="+mn-lt"/>
                <a:ea typeface="+mn-ea"/>
                <a:cs typeface="+mn-cs"/>
              </a:rPr>
              <a:t>Rapport</a:t>
            </a:r>
          </a:p>
          <a:p>
            <a:pPr marL="457200" marR="0" lvl="0" indent="-457200" algn="l" defTabSz="914400" rtl="0" eaLnBrk="1" fontAlgn="auto" latinLnBrk="0" hangingPunct="1">
              <a:spcBef>
                <a:spcPts val="600"/>
              </a:spcBef>
              <a:spcAft>
                <a:spcPts val="600"/>
              </a:spcAft>
              <a:buClrTx/>
              <a:buSzTx/>
              <a:buFont typeface="+mj-lt"/>
              <a:buAutoNum type="arabicPeriod"/>
              <a:tabLst/>
              <a:defRPr/>
            </a:pPr>
            <a:r>
              <a:rPr kumimoji="0" lang="nl-NL" sz="2000" b="1" i="0" u="none" strike="noStrike" kern="1200" cap="none" spc="0" normalizeH="0" baseline="0" noProof="0" dirty="0">
                <a:ln>
                  <a:noFill/>
                </a:ln>
                <a:solidFill>
                  <a:srgbClr val="0000FF"/>
                </a:solidFill>
                <a:effectLst/>
                <a:uLnTx/>
                <a:uFillTx/>
                <a:latin typeface="+mn-lt"/>
                <a:ea typeface="+mn-ea"/>
                <a:cs typeface="+mn-cs"/>
              </a:rPr>
              <a:t>Representatiesystemen</a:t>
            </a:r>
          </a:p>
          <a:p>
            <a:pPr marL="457200" marR="0" lvl="0" indent="-457200" algn="l" defTabSz="914400" rtl="0" eaLnBrk="1" fontAlgn="auto" latinLnBrk="0" hangingPunct="1">
              <a:spcBef>
                <a:spcPts val="600"/>
              </a:spcBef>
              <a:spcAft>
                <a:spcPts val="600"/>
              </a:spcAft>
              <a:buClrTx/>
              <a:buSzTx/>
              <a:buFont typeface="Arial" pitchFamily="34" charset="0"/>
              <a:buAutoNum type="arabicPeriod"/>
              <a:tabLst/>
              <a:defRPr/>
            </a:pPr>
            <a:r>
              <a:rPr kumimoji="0" lang="nl-NL" sz="2000" b="1" i="0" u="none" strike="noStrike" kern="1200" cap="none" spc="0" normalizeH="0" baseline="0" noProof="0" dirty="0">
                <a:ln>
                  <a:noFill/>
                </a:ln>
                <a:solidFill>
                  <a:srgbClr val="0000FF"/>
                </a:solidFill>
                <a:effectLst/>
                <a:uLnTx/>
                <a:uFillTx/>
                <a:latin typeface="+mn-lt"/>
                <a:ea typeface="+mn-ea"/>
                <a:cs typeface="+mn-cs"/>
              </a:rPr>
              <a:t>Ankeren</a:t>
            </a:r>
          </a:p>
          <a:p>
            <a:pPr marL="457200" marR="0" lvl="0" indent="-457200" algn="l" defTabSz="914400" rtl="0" eaLnBrk="1" fontAlgn="auto" latinLnBrk="0" hangingPunct="1">
              <a:spcBef>
                <a:spcPts val="600"/>
              </a:spcBef>
              <a:spcAft>
                <a:spcPts val="600"/>
              </a:spcAft>
              <a:buClrTx/>
              <a:buSzTx/>
              <a:buFont typeface="Arial" pitchFamily="34" charset="0"/>
              <a:buAutoNum type="arabicPeriod"/>
              <a:tabLst/>
              <a:defRPr/>
            </a:pPr>
            <a:r>
              <a:rPr kumimoji="0" lang="nl-NL" sz="2000" b="1" i="0" u="none" strike="noStrike" kern="1200" cap="none" spc="0" normalizeH="0" baseline="0" noProof="0" dirty="0">
                <a:ln>
                  <a:noFill/>
                </a:ln>
                <a:solidFill>
                  <a:srgbClr val="0000FF"/>
                </a:solidFill>
                <a:effectLst/>
                <a:uLnTx/>
                <a:uFillTx/>
                <a:latin typeface="+mn-lt"/>
                <a:ea typeface="+mn-ea"/>
                <a:cs typeface="+mn-cs"/>
              </a:rPr>
              <a:t>Taal 1 chunken</a:t>
            </a:r>
          </a:p>
          <a:p>
            <a:pPr marL="457200" marR="0" lvl="0" indent="-457200" algn="l" defTabSz="914400" rtl="0" eaLnBrk="1" fontAlgn="auto" latinLnBrk="0" hangingPunct="1">
              <a:spcBef>
                <a:spcPts val="600"/>
              </a:spcBef>
              <a:spcAft>
                <a:spcPts val="600"/>
              </a:spcAft>
              <a:buClrTx/>
              <a:buSzTx/>
              <a:buFont typeface="Arial" pitchFamily="34" charset="0"/>
              <a:buAutoNum type="arabicPeriod"/>
              <a:tabLst/>
              <a:defRPr/>
            </a:pPr>
            <a:r>
              <a:rPr kumimoji="0" lang="nl-NL" sz="2000" b="1" i="0" u="none" strike="noStrike" kern="1200" cap="none" spc="0" normalizeH="0" baseline="0" noProof="0" dirty="0">
                <a:ln>
                  <a:noFill/>
                </a:ln>
                <a:solidFill>
                  <a:srgbClr val="0000FF"/>
                </a:solidFill>
                <a:effectLst/>
                <a:uLnTx/>
                <a:uFillTx/>
                <a:latin typeface="+mn-lt"/>
                <a:ea typeface="+mn-ea"/>
                <a:cs typeface="+mn-cs"/>
              </a:rPr>
              <a:t>Taal 2 Metamodel, (Metaforen)</a:t>
            </a:r>
          </a:p>
          <a:p>
            <a:pPr marL="457200" marR="0" lvl="0" indent="-457200" algn="l" defTabSz="914400" rtl="0" eaLnBrk="1" fontAlgn="auto" latinLnBrk="0" hangingPunct="1">
              <a:spcBef>
                <a:spcPts val="600"/>
              </a:spcBef>
              <a:spcAft>
                <a:spcPts val="600"/>
              </a:spcAft>
              <a:buClrTx/>
              <a:buSzTx/>
              <a:buFont typeface="Arial" pitchFamily="34" charset="0"/>
              <a:buAutoNum type="arabicPeriod"/>
              <a:tabLst/>
              <a:defRPr/>
            </a:pPr>
            <a:r>
              <a:rPr kumimoji="0" lang="nl-NL" sz="2000" b="1" i="0" u="none" strike="noStrike" kern="1200" cap="none" spc="0" normalizeH="0" baseline="0" noProof="0" dirty="0">
                <a:ln>
                  <a:noFill/>
                </a:ln>
                <a:solidFill>
                  <a:srgbClr val="0000FF"/>
                </a:solidFill>
                <a:effectLst/>
                <a:uLnTx/>
                <a:uFillTx/>
                <a:latin typeface="+mn-lt"/>
                <a:ea typeface="+mn-ea"/>
                <a:cs typeface="+mn-cs"/>
              </a:rPr>
              <a:t>Taal 3 Miltonmodel, (Geweldloze Communicatie)</a:t>
            </a:r>
          </a:p>
          <a:p>
            <a:pPr marL="457200" marR="0" lvl="0" indent="-457200" algn="l" defTabSz="914400" rtl="0" eaLnBrk="1" fontAlgn="auto" latinLnBrk="0" hangingPunct="1">
              <a:spcBef>
                <a:spcPts val="600"/>
              </a:spcBef>
              <a:spcAft>
                <a:spcPts val="600"/>
              </a:spcAft>
              <a:buClrTx/>
              <a:buSzTx/>
              <a:buFont typeface="Arial" pitchFamily="34" charset="0"/>
              <a:buAutoNum type="arabicPeriod"/>
              <a:tabLst/>
              <a:defRPr/>
            </a:pPr>
            <a:r>
              <a:rPr kumimoji="0" lang="nl-NL" sz="2000" b="1" i="0" u="none" strike="noStrike" kern="1200" cap="none" spc="0" normalizeH="0" baseline="0" noProof="0" dirty="0">
                <a:ln>
                  <a:noFill/>
                </a:ln>
                <a:solidFill>
                  <a:srgbClr val="0000FF"/>
                </a:solidFill>
                <a:effectLst/>
                <a:uLnTx/>
                <a:uFillTx/>
                <a:latin typeface="+mn-lt"/>
                <a:ea typeface="+mn-ea"/>
                <a:cs typeface="+mn-cs"/>
              </a:rPr>
              <a:t>Herkaderen,  Doelen, Presentatie, Evaluatie, Certificering, Afsluiting</a:t>
            </a:r>
          </a:p>
          <a:p>
            <a:pPr marL="342900" marR="0" lvl="0" indent="-342900" algn="l" defTabSz="914400" rtl="0" eaLnBrk="1" fontAlgn="auto" latinLnBrk="0" hangingPunct="1">
              <a:spcBef>
                <a:spcPct val="20000"/>
              </a:spcBef>
              <a:spcAft>
                <a:spcPts val="0"/>
              </a:spcAft>
              <a:buClrTx/>
              <a:buSzTx/>
              <a:buFont typeface="Arial" pitchFamily="34" charset="0"/>
              <a:buNone/>
              <a:tabLst/>
              <a:defRPr/>
            </a:pPr>
            <a:endParaRPr kumimoji="0" lang="nl-NL" sz="1100" b="0" i="0" u="none" strike="noStrike" kern="1200" cap="none" spc="0" normalizeH="0" baseline="0" noProof="0" dirty="0">
              <a:ln>
                <a:noFill/>
              </a:ln>
              <a:solidFill>
                <a:srgbClr val="0000FF"/>
              </a:solidFill>
              <a:effectLst/>
              <a:uLnTx/>
              <a:uFillTx/>
              <a:latin typeface="+mn-lt"/>
              <a:ea typeface="+mn-ea"/>
              <a:cs typeface="+mn-cs"/>
            </a:endParaRPr>
          </a:p>
        </p:txBody>
      </p:sp>
      <p:pic>
        <p:nvPicPr>
          <p:cNvPr id="6" name="Afbeelding 5" descr="wereldbol respect.jpg"/>
          <p:cNvPicPr>
            <a:picLocks noChangeAspect="1"/>
          </p:cNvPicPr>
          <p:nvPr/>
        </p:nvPicPr>
        <p:blipFill>
          <a:blip r:embed="rId2" cstate="print">
            <a:clrChange>
              <a:clrFrom>
                <a:srgbClr val="FFFFFF"/>
              </a:clrFrom>
              <a:clrTo>
                <a:srgbClr val="FFFFFF">
                  <a:alpha val="0"/>
                </a:srgbClr>
              </a:clrTo>
            </a:clrChange>
          </a:blip>
          <a:stretch>
            <a:fillRect/>
          </a:stretch>
        </p:blipFill>
        <p:spPr>
          <a:xfrm>
            <a:off x="6376765" y="1"/>
            <a:ext cx="2875755" cy="2564904"/>
          </a:xfrm>
          <a:prstGeom prst="rect">
            <a:avLst/>
          </a:prstGeom>
        </p:spPr>
      </p:pic>
      <p:pic>
        <p:nvPicPr>
          <p:cNvPr id="8" name="Afbeelding 7"/>
          <p:cNvPicPr/>
          <p:nvPr/>
        </p:nvPicPr>
        <p:blipFill>
          <a:blip r:embed="rId3" cstate="print">
            <a:clrChange>
              <a:clrFrom>
                <a:srgbClr val="FFFFFF"/>
              </a:clrFrom>
              <a:clrTo>
                <a:srgbClr val="FFFFFF">
                  <a:alpha val="0"/>
                </a:srgbClr>
              </a:clrTo>
            </a:clrChange>
            <a:biLevel thresh="50000"/>
          </a:blip>
          <a:srcRect/>
          <a:stretch>
            <a:fillRect/>
          </a:stretch>
        </p:blipFill>
        <p:spPr bwMode="auto">
          <a:xfrm>
            <a:off x="6516216" y="2780928"/>
            <a:ext cx="2232248" cy="266429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 calcmode="lin" valueType="num">
                                      <p:cBhvr additive="base">
                                        <p:cTn id="37"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anim calcmode="lin" valueType="num">
                                      <p:cBhvr additive="base">
                                        <p:cTn id="43"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7">
                                            <p:txEl>
                                              <p:pRg st="3" end="3"/>
                                            </p:txEl>
                                          </p:spTgt>
                                        </p:tgtEl>
                                        <p:attrNameLst>
                                          <p:attrName>style.visibility</p:attrName>
                                        </p:attrNameLst>
                                      </p:cBhvr>
                                      <p:to>
                                        <p:strVal val="visible"/>
                                      </p:to>
                                    </p:set>
                                    <p:anim calcmode="lin" valueType="num">
                                      <p:cBhvr additive="base">
                                        <p:cTn id="49"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7">
                                            <p:txEl>
                                              <p:pRg st="4" end="4"/>
                                            </p:txEl>
                                          </p:spTgt>
                                        </p:tgtEl>
                                        <p:attrNameLst>
                                          <p:attrName>style.visibility</p:attrName>
                                        </p:attrNameLst>
                                      </p:cBhvr>
                                      <p:to>
                                        <p:strVal val="visible"/>
                                      </p:to>
                                    </p:set>
                                    <p:anim calcmode="lin" valueType="num">
                                      <p:cBhvr additive="base">
                                        <p:cTn id="55"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7">
                                            <p:txEl>
                                              <p:pRg st="5" end="5"/>
                                            </p:txEl>
                                          </p:spTgt>
                                        </p:tgtEl>
                                        <p:attrNameLst>
                                          <p:attrName>style.visibility</p:attrName>
                                        </p:attrNameLst>
                                      </p:cBhvr>
                                      <p:to>
                                        <p:strVal val="visible"/>
                                      </p:to>
                                    </p:set>
                                    <p:anim calcmode="lin" valueType="num">
                                      <p:cBhvr additive="base">
                                        <p:cTn id="61" dur="5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7">
                                            <p:txEl>
                                              <p:pRg st="6" end="6"/>
                                            </p:txEl>
                                          </p:spTgt>
                                        </p:tgtEl>
                                        <p:attrNameLst>
                                          <p:attrName>style.visibility</p:attrName>
                                        </p:attrNameLst>
                                      </p:cBhvr>
                                      <p:to>
                                        <p:strVal val="visible"/>
                                      </p:to>
                                    </p:set>
                                    <p:anim calcmode="lin" valueType="num">
                                      <p:cBhvr additive="base">
                                        <p:cTn id="67" dur="500" fill="hold"/>
                                        <p:tgtEl>
                                          <p:spTgt spid="7">
                                            <p:txEl>
                                              <p:pRg st="6" end="6"/>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7">
                                            <p:txEl>
                                              <p:pRg st="7" end="7"/>
                                            </p:txEl>
                                          </p:spTgt>
                                        </p:tgtEl>
                                        <p:attrNameLst>
                                          <p:attrName>style.visibility</p:attrName>
                                        </p:attrNameLst>
                                      </p:cBhvr>
                                      <p:to>
                                        <p:strVal val="visible"/>
                                      </p:to>
                                    </p:set>
                                    <p:anim calcmode="lin" valueType="num">
                                      <p:cBhvr additive="base">
                                        <p:cTn id="73" dur="500" fill="hold"/>
                                        <p:tgtEl>
                                          <p:spTgt spid="7">
                                            <p:txEl>
                                              <p:pRg st="7" end="7"/>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7">
                                            <p:txEl>
                                              <p:pRg st="8" end="8"/>
                                            </p:txEl>
                                          </p:spTgt>
                                        </p:tgtEl>
                                        <p:attrNameLst>
                                          <p:attrName>style.visibility</p:attrName>
                                        </p:attrNameLst>
                                      </p:cBhvr>
                                      <p:to>
                                        <p:strVal val="visible"/>
                                      </p:to>
                                    </p:set>
                                    <p:anim calcmode="lin" valueType="num">
                                      <p:cBhvr additive="base">
                                        <p:cTn id="79" dur="500" fill="hold"/>
                                        <p:tgtEl>
                                          <p:spTgt spid="7">
                                            <p:txEl>
                                              <p:pRg st="8" end="8"/>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nodeType="clickEffect">
                                  <p:stCondLst>
                                    <p:cond delay="0"/>
                                  </p:stCondLst>
                                  <p:childTnLst>
                                    <p:set>
                                      <p:cBhvr>
                                        <p:cTn id="84" dur="1" fill="hold">
                                          <p:stCondLst>
                                            <p:cond delay="0"/>
                                          </p:stCondLst>
                                        </p:cTn>
                                        <p:tgtEl>
                                          <p:spTgt spid="7">
                                            <p:txEl>
                                              <p:pRg st="9" end="9"/>
                                            </p:txEl>
                                          </p:spTgt>
                                        </p:tgtEl>
                                        <p:attrNameLst>
                                          <p:attrName>style.visibility</p:attrName>
                                        </p:attrNameLst>
                                      </p:cBhvr>
                                      <p:to>
                                        <p:strVal val="visible"/>
                                      </p:to>
                                    </p:set>
                                    <p:anim calcmode="lin" valueType="num">
                                      <p:cBhvr additive="base">
                                        <p:cTn id="85" dur="500" fill="hold"/>
                                        <p:tgtEl>
                                          <p:spTgt spid="7">
                                            <p:txEl>
                                              <p:pRg st="9" end="9"/>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nodeType="clickEffect">
                                  <p:stCondLst>
                                    <p:cond delay="0"/>
                                  </p:stCondLst>
                                  <p:childTnLst>
                                    <p:set>
                                      <p:cBhvr>
                                        <p:cTn id="90" dur="1" fill="hold">
                                          <p:stCondLst>
                                            <p:cond delay="0"/>
                                          </p:stCondLst>
                                        </p:cTn>
                                        <p:tgtEl>
                                          <p:spTgt spid="7">
                                            <p:txEl>
                                              <p:pRg st="10" end="10"/>
                                            </p:txEl>
                                          </p:spTgt>
                                        </p:tgtEl>
                                        <p:attrNameLst>
                                          <p:attrName>style.visibility</p:attrName>
                                        </p:attrNameLst>
                                      </p:cBhvr>
                                      <p:to>
                                        <p:strVal val="visible"/>
                                      </p:to>
                                    </p:set>
                                    <p:anim calcmode="lin" valueType="num">
                                      <p:cBhvr additive="base">
                                        <p:cTn id="91" dur="500" fill="hold"/>
                                        <p:tgtEl>
                                          <p:spTgt spid="7">
                                            <p:txEl>
                                              <p:pRg st="10" end="10"/>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7">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5"/>
          <p:cNvPicPr>
            <a:picLocks noChangeAspect="1" noChangeArrowheads="1"/>
          </p:cNvPicPr>
          <p:nvPr/>
        </p:nvPicPr>
        <p:blipFill>
          <a:blip r:embed="rId2" cstate="print"/>
          <a:srcRect t="53189" b="32988"/>
          <a:stretch>
            <a:fillRect/>
          </a:stretch>
        </p:blipFill>
        <p:spPr bwMode="auto">
          <a:xfrm>
            <a:off x="179512" y="3645024"/>
            <a:ext cx="7867650" cy="936104"/>
          </a:xfrm>
          <a:prstGeom prst="rect">
            <a:avLst/>
          </a:prstGeom>
          <a:noFill/>
          <a:ln w="9525">
            <a:noFill/>
            <a:miter lim="800000"/>
            <a:headEnd/>
            <a:tailEnd/>
          </a:ln>
        </p:spPr>
      </p:pic>
      <p:pic>
        <p:nvPicPr>
          <p:cNvPr id="20" name="Picture 5"/>
          <p:cNvPicPr>
            <a:picLocks noChangeAspect="1" noChangeArrowheads="1"/>
          </p:cNvPicPr>
          <p:nvPr/>
        </p:nvPicPr>
        <p:blipFill>
          <a:blip r:embed="rId2" cstate="print"/>
          <a:srcRect b="74455"/>
          <a:stretch>
            <a:fillRect/>
          </a:stretch>
        </p:blipFill>
        <p:spPr bwMode="auto">
          <a:xfrm>
            <a:off x="179512" y="42863"/>
            <a:ext cx="7867650" cy="1729953"/>
          </a:xfrm>
          <a:prstGeom prst="rect">
            <a:avLst/>
          </a:prstGeom>
          <a:noFill/>
          <a:ln w="9525">
            <a:noFill/>
            <a:miter lim="800000"/>
            <a:headEnd/>
            <a:tailEnd/>
          </a:ln>
        </p:spPr>
      </p:pic>
      <p:pic>
        <p:nvPicPr>
          <p:cNvPr id="19" name="Picture 5"/>
          <p:cNvPicPr>
            <a:picLocks noChangeAspect="1" noChangeArrowheads="1"/>
          </p:cNvPicPr>
          <p:nvPr/>
        </p:nvPicPr>
        <p:blipFill>
          <a:blip r:embed="rId2" cstate="print"/>
          <a:srcRect t="24481" b="60633"/>
          <a:stretch>
            <a:fillRect/>
          </a:stretch>
        </p:blipFill>
        <p:spPr bwMode="auto">
          <a:xfrm>
            <a:off x="179512" y="1700808"/>
            <a:ext cx="7867650" cy="1008112"/>
          </a:xfrm>
          <a:prstGeom prst="rect">
            <a:avLst/>
          </a:prstGeom>
          <a:noFill/>
          <a:ln w="9525">
            <a:noFill/>
            <a:miter lim="800000"/>
            <a:headEnd/>
            <a:tailEnd/>
          </a:ln>
        </p:spPr>
      </p:pic>
      <p:pic>
        <p:nvPicPr>
          <p:cNvPr id="18" name="Picture 5"/>
          <p:cNvPicPr>
            <a:picLocks noChangeAspect="1" noChangeArrowheads="1"/>
          </p:cNvPicPr>
          <p:nvPr/>
        </p:nvPicPr>
        <p:blipFill>
          <a:blip r:embed="rId2" cstate="print"/>
          <a:srcRect t="39367" b="45747"/>
          <a:stretch>
            <a:fillRect/>
          </a:stretch>
        </p:blipFill>
        <p:spPr bwMode="auto">
          <a:xfrm>
            <a:off x="179512" y="2708920"/>
            <a:ext cx="7867650" cy="1008112"/>
          </a:xfrm>
          <a:prstGeom prst="rect">
            <a:avLst/>
          </a:prstGeom>
          <a:noFill/>
          <a:ln w="9525">
            <a:noFill/>
            <a:miter lim="800000"/>
            <a:headEnd/>
            <a:tailEnd/>
          </a:ln>
        </p:spPr>
      </p:pic>
      <p:pic>
        <p:nvPicPr>
          <p:cNvPr id="17" name="Picture 5"/>
          <p:cNvPicPr>
            <a:picLocks noChangeAspect="1" noChangeArrowheads="1"/>
          </p:cNvPicPr>
          <p:nvPr/>
        </p:nvPicPr>
        <p:blipFill>
          <a:blip r:embed="rId2" cstate="print"/>
          <a:srcRect t="67013" b="17038"/>
          <a:stretch>
            <a:fillRect/>
          </a:stretch>
        </p:blipFill>
        <p:spPr bwMode="auto">
          <a:xfrm>
            <a:off x="179512" y="4581128"/>
            <a:ext cx="7867650" cy="1080120"/>
          </a:xfrm>
          <a:prstGeom prst="rect">
            <a:avLst/>
          </a:prstGeom>
          <a:noFill/>
          <a:ln w="9525">
            <a:noFill/>
            <a:miter lim="800000"/>
            <a:headEnd/>
            <a:tailEnd/>
          </a:ln>
        </p:spPr>
      </p:pic>
      <p:pic>
        <p:nvPicPr>
          <p:cNvPr id="1029" name="Picture 5"/>
          <p:cNvPicPr>
            <a:picLocks noChangeAspect="1" noChangeArrowheads="1"/>
          </p:cNvPicPr>
          <p:nvPr/>
        </p:nvPicPr>
        <p:blipFill>
          <a:blip r:embed="rId2" cstate="print"/>
          <a:srcRect t="82962"/>
          <a:stretch>
            <a:fillRect/>
          </a:stretch>
        </p:blipFill>
        <p:spPr bwMode="auto">
          <a:xfrm>
            <a:off x="179512" y="5661248"/>
            <a:ext cx="7867650" cy="1153890"/>
          </a:xfrm>
          <a:prstGeom prst="rect">
            <a:avLst/>
          </a:prstGeom>
          <a:noFill/>
          <a:ln w="9525">
            <a:noFill/>
            <a:miter lim="800000"/>
            <a:headEnd/>
            <a:tailEnd/>
          </a:ln>
        </p:spPr>
      </p:pic>
      <p:sp>
        <p:nvSpPr>
          <p:cNvPr id="5" name="Rechthoek 4"/>
          <p:cNvSpPr/>
          <p:nvPr/>
        </p:nvSpPr>
        <p:spPr>
          <a:xfrm>
            <a:off x="1619672" y="5847655"/>
            <a:ext cx="1602815" cy="461665"/>
          </a:xfrm>
          <a:prstGeom prst="rect">
            <a:avLst/>
          </a:prstGeom>
          <a:noFill/>
        </p:spPr>
        <p:txBody>
          <a:bodyPr wrap="square" lIns="91440" tIns="45720" rIns="91440" bIns="45720">
            <a:spAutoFit/>
          </a:bodyPr>
          <a:lstStyle/>
          <a:p>
            <a:r>
              <a:rPr lang="nl-NL" sz="2400" b="1" cap="none" spc="0" dirty="0">
                <a:ln w="10541" cmpd="sng">
                  <a:solidFill>
                    <a:schemeClr val="accent1">
                      <a:shade val="88000"/>
                      <a:satMod val="110000"/>
                    </a:schemeClr>
                  </a:solidFill>
                  <a:prstDash val="solid"/>
                </a:ln>
                <a:solidFill>
                  <a:srgbClr val="0099FF"/>
                </a:solidFill>
                <a:effectLst/>
              </a:rPr>
              <a:t>Omgeving</a:t>
            </a:r>
          </a:p>
        </p:txBody>
      </p:sp>
      <p:sp>
        <p:nvSpPr>
          <p:cNvPr id="6" name="Rechthoek 5"/>
          <p:cNvSpPr/>
          <p:nvPr/>
        </p:nvSpPr>
        <p:spPr>
          <a:xfrm>
            <a:off x="1619672" y="4869160"/>
            <a:ext cx="1368152" cy="461665"/>
          </a:xfrm>
          <a:prstGeom prst="rect">
            <a:avLst/>
          </a:prstGeom>
          <a:noFill/>
        </p:spPr>
        <p:txBody>
          <a:bodyPr wrap="square" lIns="91440" tIns="45720" rIns="91440" bIns="45720">
            <a:spAutoFit/>
          </a:bodyPr>
          <a:lstStyle/>
          <a:p>
            <a:r>
              <a:rPr lang="nl-NL" sz="2400" b="1" cap="none" spc="0" dirty="0">
                <a:ln w="10541" cmpd="sng">
                  <a:solidFill>
                    <a:schemeClr val="accent1">
                      <a:shade val="88000"/>
                      <a:satMod val="110000"/>
                    </a:schemeClr>
                  </a:solidFill>
                  <a:prstDash val="solid"/>
                </a:ln>
                <a:solidFill>
                  <a:srgbClr val="0033CC"/>
                </a:solidFill>
                <a:effectLst/>
              </a:rPr>
              <a:t>Gedrag</a:t>
            </a:r>
          </a:p>
        </p:txBody>
      </p:sp>
      <p:sp>
        <p:nvSpPr>
          <p:cNvPr id="7" name="Rechthoek 6"/>
          <p:cNvSpPr/>
          <p:nvPr/>
        </p:nvSpPr>
        <p:spPr>
          <a:xfrm>
            <a:off x="1619672" y="3861048"/>
            <a:ext cx="2106871" cy="461665"/>
          </a:xfrm>
          <a:prstGeom prst="rect">
            <a:avLst/>
          </a:prstGeom>
          <a:noFill/>
        </p:spPr>
        <p:txBody>
          <a:bodyPr wrap="square" lIns="91440" tIns="45720" rIns="91440" bIns="45720">
            <a:spAutoFit/>
          </a:bodyPr>
          <a:lstStyle/>
          <a:p>
            <a:r>
              <a:rPr lang="nl-NL" sz="2400" b="1" dirty="0">
                <a:ln w="10541" cmpd="sng">
                  <a:solidFill>
                    <a:schemeClr val="accent1">
                      <a:shade val="88000"/>
                      <a:satMod val="110000"/>
                    </a:schemeClr>
                  </a:solidFill>
                  <a:prstDash val="solid"/>
                </a:ln>
                <a:solidFill>
                  <a:srgbClr val="000066"/>
                </a:solidFill>
              </a:rPr>
              <a:t>Vaardigheden</a:t>
            </a:r>
            <a:endParaRPr lang="nl-NL" sz="2400" b="1" cap="none" spc="0" dirty="0">
              <a:ln w="10541" cmpd="sng">
                <a:solidFill>
                  <a:schemeClr val="accent1">
                    <a:shade val="88000"/>
                    <a:satMod val="110000"/>
                  </a:schemeClr>
                </a:solidFill>
                <a:prstDash val="solid"/>
              </a:ln>
              <a:solidFill>
                <a:srgbClr val="000066"/>
              </a:solidFill>
              <a:effectLst/>
            </a:endParaRPr>
          </a:p>
        </p:txBody>
      </p:sp>
      <p:sp>
        <p:nvSpPr>
          <p:cNvPr id="9" name="Rechthoek 8"/>
          <p:cNvSpPr/>
          <p:nvPr/>
        </p:nvSpPr>
        <p:spPr>
          <a:xfrm>
            <a:off x="1619672" y="2780928"/>
            <a:ext cx="1386791" cy="461665"/>
          </a:xfrm>
          <a:prstGeom prst="rect">
            <a:avLst/>
          </a:prstGeom>
          <a:noFill/>
        </p:spPr>
        <p:txBody>
          <a:bodyPr wrap="square" lIns="91440" tIns="45720" rIns="91440" bIns="45720">
            <a:spAutoFit/>
          </a:bodyPr>
          <a:lstStyle/>
          <a:p>
            <a:r>
              <a:rPr lang="nl-NL" sz="2400" b="1" dirty="0">
                <a:ln w="10541" cmpd="sng">
                  <a:solidFill>
                    <a:schemeClr val="accent1">
                      <a:shade val="88000"/>
                      <a:satMod val="110000"/>
                    </a:schemeClr>
                  </a:solidFill>
                  <a:prstDash val="solid"/>
                </a:ln>
                <a:solidFill>
                  <a:srgbClr val="FF6699"/>
                </a:solidFill>
              </a:rPr>
              <a:t>Waarden</a:t>
            </a:r>
            <a:endParaRPr lang="nl-NL" sz="2400" b="1" cap="none" spc="0" dirty="0">
              <a:ln w="10541" cmpd="sng">
                <a:solidFill>
                  <a:schemeClr val="accent1">
                    <a:shade val="88000"/>
                    <a:satMod val="110000"/>
                  </a:schemeClr>
                </a:solidFill>
                <a:prstDash val="solid"/>
              </a:ln>
              <a:solidFill>
                <a:srgbClr val="FF6699"/>
              </a:solidFill>
              <a:effectLst/>
            </a:endParaRPr>
          </a:p>
        </p:txBody>
      </p:sp>
      <p:sp>
        <p:nvSpPr>
          <p:cNvPr id="10" name="Rechthoek 9"/>
          <p:cNvSpPr/>
          <p:nvPr/>
        </p:nvSpPr>
        <p:spPr>
          <a:xfrm>
            <a:off x="1638311" y="3039343"/>
            <a:ext cx="2106871" cy="461665"/>
          </a:xfrm>
          <a:prstGeom prst="rect">
            <a:avLst/>
          </a:prstGeom>
          <a:noFill/>
        </p:spPr>
        <p:txBody>
          <a:bodyPr wrap="square" lIns="91440" tIns="45720" rIns="91440" bIns="45720">
            <a:spAutoFit/>
          </a:bodyPr>
          <a:lstStyle/>
          <a:p>
            <a:r>
              <a:rPr lang="nl-NL" sz="2400" b="1" dirty="0">
                <a:ln w="10541" cmpd="sng">
                  <a:solidFill>
                    <a:schemeClr val="accent1">
                      <a:shade val="88000"/>
                      <a:satMod val="110000"/>
                    </a:schemeClr>
                  </a:solidFill>
                  <a:prstDash val="solid"/>
                </a:ln>
                <a:solidFill>
                  <a:srgbClr val="FF6699"/>
                </a:solidFill>
              </a:rPr>
              <a:t>Overtuigingen</a:t>
            </a:r>
            <a:endParaRPr lang="nl-NL" sz="2400" b="1" cap="none" spc="0" dirty="0">
              <a:ln w="10541" cmpd="sng">
                <a:solidFill>
                  <a:schemeClr val="accent1">
                    <a:shade val="88000"/>
                    <a:satMod val="110000"/>
                  </a:schemeClr>
                </a:solidFill>
                <a:prstDash val="solid"/>
              </a:ln>
              <a:solidFill>
                <a:srgbClr val="FF6699"/>
              </a:solidFill>
              <a:effectLst/>
            </a:endParaRPr>
          </a:p>
        </p:txBody>
      </p:sp>
      <p:sp>
        <p:nvSpPr>
          <p:cNvPr id="11" name="Rechthoek 10"/>
          <p:cNvSpPr/>
          <p:nvPr/>
        </p:nvSpPr>
        <p:spPr>
          <a:xfrm>
            <a:off x="1619672" y="1988840"/>
            <a:ext cx="2106871" cy="461665"/>
          </a:xfrm>
          <a:prstGeom prst="rect">
            <a:avLst/>
          </a:prstGeom>
          <a:noFill/>
        </p:spPr>
        <p:txBody>
          <a:bodyPr wrap="square" lIns="91440" tIns="45720" rIns="91440" bIns="45720">
            <a:spAutoFit/>
          </a:bodyPr>
          <a:lstStyle/>
          <a:p>
            <a:r>
              <a:rPr lang="nl-NL" sz="2400" b="1" dirty="0">
                <a:ln w="10541" cmpd="sng">
                  <a:solidFill>
                    <a:schemeClr val="accent1">
                      <a:shade val="88000"/>
                      <a:satMod val="110000"/>
                    </a:schemeClr>
                  </a:solidFill>
                  <a:prstDash val="solid"/>
                </a:ln>
                <a:solidFill>
                  <a:srgbClr val="EA0075"/>
                </a:solidFill>
              </a:rPr>
              <a:t>Identiteit</a:t>
            </a:r>
            <a:endParaRPr lang="nl-NL" sz="2400" b="1" cap="none" spc="0" dirty="0">
              <a:ln w="10541" cmpd="sng">
                <a:solidFill>
                  <a:schemeClr val="accent1">
                    <a:shade val="88000"/>
                    <a:satMod val="110000"/>
                  </a:schemeClr>
                </a:solidFill>
                <a:prstDash val="solid"/>
              </a:ln>
              <a:solidFill>
                <a:srgbClr val="EA0075"/>
              </a:solidFill>
              <a:effectLst/>
            </a:endParaRPr>
          </a:p>
        </p:txBody>
      </p:sp>
      <p:sp>
        <p:nvSpPr>
          <p:cNvPr id="12" name="Rechthoek 11"/>
          <p:cNvSpPr/>
          <p:nvPr/>
        </p:nvSpPr>
        <p:spPr>
          <a:xfrm>
            <a:off x="1619672" y="735087"/>
            <a:ext cx="1386791" cy="461665"/>
          </a:xfrm>
          <a:prstGeom prst="rect">
            <a:avLst/>
          </a:prstGeom>
          <a:noFill/>
        </p:spPr>
        <p:txBody>
          <a:bodyPr wrap="square" lIns="91440" tIns="45720" rIns="91440" bIns="45720">
            <a:spAutoFit/>
          </a:bodyPr>
          <a:lstStyle/>
          <a:p>
            <a:r>
              <a:rPr lang="nl-NL" sz="2400" b="1" dirty="0">
                <a:ln w="10541" cmpd="sng">
                  <a:solidFill>
                    <a:schemeClr val="accent1">
                      <a:shade val="88000"/>
                      <a:satMod val="110000"/>
                    </a:schemeClr>
                  </a:solidFill>
                  <a:prstDash val="solid"/>
                </a:ln>
                <a:solidFill>
                  <a:srgbClr val="EA0000"/>
                </a:solidFill>
              </a:rPr>
              <a:t>Missie</a:t>
            </a:r>
            <a:endParaRPr lang="nl-NL" sz="2400" b="1" cap="none" spc="0" dirty="0">
              <a:ln w="10541" cmpd="sng">
                <a:solidFill>
                  <a:schemeClr val="accent1">
                    <a:shade val="88000"/>
                    <a:satMod val="110000"/>
                  </a:schemeClr>
                </a:solidFill>
                <a:prstDash val="solid"/>
              </a:ln>
              <a:solidFill>
                <a:srgbClr val="EA0000"/>
              </a:solidFill>
              <a:effectLst/>
            </a:endParaRPr>
          </a:p>
        </p:txBody>
      </p:sp>
      <p:sp>
        <p:nvSpPr>
          <p:cNvPr id="13" name="Linkeraccolade 12"/>
          <p:cNvSpPr/>
          <p:nvPr/>
        </p:nvSpPr>
        <p:spPr>
          <a:xfrm>
            <a:off x="1403648" y="332656"/>
            <a:ext cx="432048" cy="2304256"/>
          </a:xfrm>
          <a:prstGeom prst="leftBrace">
            <a:avLst/>
          </a:prstGeom>
          <a:ln w="50800">
            <a:solidFill>
              <a:srgbClr val="BF0D0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solidFill>
                <a:srgbClr val="F73131"/>
              </a:solidFill>
            </a:endParaRPr>
          </a:p>
        </p:txBody>
      </p:sp>
      <p:sp>
        <p:nvSpPr>
          <p:cNvPr id="14" name="Rechthoek 13"/>
          <p:cNvSpPr/>
          <p:nvPr/>
        </p:nvSpPr>
        <p:spPr>
          <a:xfrm>
            <a:off x="179512" y="1052736"/>
            <a:ext cx="126028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nl-NL"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Zijn</a:t>
            </a:r>
            <a:endParaRPr lang="nl-NL"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Linkeraccolade 14"/>
          <p:cNvSpPr/>
          <p:nvPr/>
        </p:nvSpPr>
        <p:spPr>
          <a:xfrm flipH="1">
            <a:off x="6372200" y="2708920"/>
            <a:ext cx="432048" cy="3816424"/>
          </a:xfrm>
          <a:prstGeom prst="leftBrace">
            <a:avLst>
              <a:gd name="adj1" fmla="val 8333"/>
              <a:gd name="adj2" fmla="val 31790"/>
            </a:avLst>
          </a:prstGeom>
          <a:ln w="50800">
            <a:solidFill>
              <a:srgbClr val="BF0D0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solidFill>
                <a:srgbClr val="F73131"/>
              </a:solidFill>
            </a:endParaRPr>
          </a:p>
        </p:txBody>
      </p:sp>
      <p:sp>
        <p:nvSpPr>
          <p:cNvPr id="16" name="Rechthoek 15"/>
          <p:cNvSpPr/>
          <p:nvPr/>
        </p:nvSpPr>
        <p:spPr>
          <a:xfrm>
            <a:off x="6732240" y="3429000"/>
            <a:ext cx="247215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nl-NL"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Hebben</a:t>
            </a:r>
            <a:endParaRPr lang="nl-NL"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500" fill="hold"/>
                                        <p:tgtEl>
                                          <p:spTgt spid="1029"/>
                                        </p:tgtEl>
                                        <p:attrNameLst>
                                          <p:attrName>ppt_x</p:attrName>
                                        </p:attrNameLst>
                                      </p:cBhvr>
                                      <p:tavLst>
                                        <p:tav tm="0">
                                          <p:val>
                                            <p:strVal val="0-#ppt_w/2"/>
                                          </p:val>
                                        </p:tav>
                                        <p:tav tm="100000">
                                          <p:val>
                                            <p:strVal val="#ppt_x"/>
                                          </p:val>
                                        </p:tav>
                                      </p:tavLst>
                                    </p:anim>
                                    <p:anim calcmode="lin" valueType="num">
                                      <p:cBhvr additive="base">
                                        <p:cTn id="8" dur="500" fill="hold"/>
                                        <p:tgtEl>
                                          <p:spTgt spid="10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0-#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0-#ppt_w/2"/>
                                          </p:val>
                                        </p:tav>
                                        <p:tav tm="100000">
                                          <p:val>
                                            <p:strVal val="#ppt_x"/>
                                          </p:val>
                                        </p:tav>
                                      </p:tavLst>
                                    </p:anim>
                                    <p:anim calcmode="lin" valueType="num">
                                      <p:cBhvr additive="base">
                                        <p:cTn id="4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0-#ppt_w/2"/>
                                          </p:val>
                                        </p:tav>
                                        <p:tav tm="100000">
                                          <p:val>
                                            <p:strVal val="#ppt_x"/>
                                          </p:val>
                                        </p:tav>
                                      </p:tavLst>
                                    </p:anim>
                                    <p:anim calcmode="lin" valueType="num">
                                      <p:cBhvr additive="base">
                                        <p:cTn id="5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0-#ppt_w/2"/>
                                          </p:val>
                                        </p:tav>
                                        <p:tav tm="100000">
                                          <p:val>
                                            <p:strVal val="#ppt_x"/>
                                          </p:val>
                                        </p:tav>
                                      </p:tavLst>
                                    </p:anim>
                                    <p:anim calcmode="lin" valueType="num">
                                      <p:cBhvr additive="base">
                                        <p:cTn id="5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0-#ppt_w/2"/>
                                          </p:val>
                                        </p:tav>
                                        <p:tav tm="100000">
                                          <p:val>
                                            <p:strVal val="#ppt_x"/>
                                          </p:val>
                                        </p:tav>
                                      </p:tavLst>
                                    </p:anim>
                                    <p:anim calcmode="lin" valueType="num">
                                      <p:cBhvr additive="base">
                                        <p:cTn id="6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0-#ppt_w/2"/>
                                          </p:val>
                                        </p:tav>
                                        <p:tav tm="100000">
                                          <p:val>
                                            <p:strVal val="#ppt_x"/>
                                          </p:val>
                                        </p:tav>
                                      </p:tavLst>
                                    </p:anim>
                                    <p:anim calcmode="lin" valueType="num">
                                      <p:cBhvr additive="base">
                                        <p:cTn id="6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0-#ppt_w/2"/>
                                          </p:val>
                                        </p:tav>
                                        <p:tav tm="100000">
                                          <p:val>
                                            <p:strVal val="#ppt_x"/>
                                          </p:val>
                                        </p:tav>
                                      </p:tavLst>
                                    </p:anim>
                                    <p:anim calcmode="lin" valueType="num">
                                      <p:cBhvr additive="base">
                                        <p:cTn id="7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additive="base">
                                        <p:cTn id="79" dur="500" fill="hold"/>
                                        <p:tgtEl>
                                          <p:spTgt spid="11"/>
                                        </p:tgtEl>
                                        <p:attrNameLst>
                                          <p:attrName>ppt_x</p:attrName>
                                        </p:attrNameLst>
                                      </p:cBhvr>
                                      <p:tavLst>
                                        <p:tav tm="0">
                                          <p:val>
                                            <p:strVal val="0-#ppt_w/2"/>
                                          </p:val>
                                        </p:tav>
                                        <p:tav tm="100000">
                                          <p:val>
                                            <p:strVal val="#ppt_x"/>
                                          </p:val>
                                        </p:tav>
                                      </p:tavLst>
                                    </p:anim>
                                    <p:anim calcmode="lin" valueType="num">
                                      <p:cBhvr additive="base">
                                        <p:cTn id="8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nodeType="click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0-#ppt_w/2"/>
                                          </p:val>
                                        </p:tav>
                                        <p:tav tm="100000">
                                          <p:val>
                                            <p:strVal val="#ppt_x"/>
                                          </p:val>
                                        </p:tav>
                                      </p:tavLst>
                                    </p:anim>
                                    <p:anim calcmode="lin" valueType="num">
                                      <p:cBhvr additive="base">
                                        <p:cTn id="8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12"/>
                                        </p:tgtEl>
                                        <p:attrNameLst>
                                          <p:attrName>style.visibility</p:attrName>
                                        </p:attrNameLst>
                                      </p:cBhvr>
                                      <p:to>
                                        <p:strVal val="visible"/>
                                      </p:to>
                                    </p:set>
                                    <p:anim calcmode="lin" valueType="num">
                                      <p:cBhvr additive="base">
                                        <p:cTn id="91" dur="500" fill="hold"/>
                                        <p:tgtEl>
                                          <p:spTgt spid="12"/>
                                        </p:tgtEl>
                                        <p:attrNameLst>
                                          <p:attrName>ppt_x</p:attrName>
                                        </p:attrNameLst>
                                      </p:cBhvr>
                                      <p:tavLst>
                                        <p:tav tm="0">
                                          <p:val>
                                            <p:strVal val="0-#ppt_w/2"/>
                                          </p:val>
                                        </p:tav>
                                        <p:tav tm="100000">
                                          <p:val>
                                            <p:strVal val="#ppt_x"/>
                                          </p:val>
                                        </p:tav>
                                      </p:tavLst>
                                    </p:anim>
                                    <p:anim calcmode="lin" valueType="num">
                                      <p:cBhvr additive="base">
                                        <p:cTn id="9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additive="base">
                                        <p:cTn id="97" dur="500" fill="hold"/>
                                        <p:tgtEl>
                                          <p:spTgt spid="13"/>
                                        </p:tgtEl>
                                        <p:attrNameLst>
                                          <p:attrName>ppt_x</p:attrName>
                                        </p:attrNameLst>
                                      </p:cBhvr>
                                      <p:tavLst>
                                        <p:tav tm="0">
                                          <p:val>
                                            <p:strVal val="0-#ppt_w/2"/>
                                          </p:val>
                                        </p:tav>
                                        <p:tav tm="100000">
                                          <p:val>
                                            <p:strVal val="#ppt_x"/>
                                          </p:val>
                                        </p:tav>
                                      </p:tavLst>
                                    </p:anim>
                                    <p:anim calcmode="lin" valueType="num">
                                      <p:cBhvr additive="base">
                                        <p:cTn id="9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additive="base">
                                        <p:cTn id="103" dur="500" fill="hold"/>
                                        <p:tgtEl>
                                          <p:spTgt spid="14"/>
                                        </p:tgtEl>
                                        <p:attrNameLst>
                                          <p:attrName>ppt_x</p:attrName>
                                        </p:attrNameLst>
                                      </p:cBhvr>
                                      <p:tavLst>
                                        <p:tav tm="0">
                                          <p:val>
                                            <p:strVal val="0-#ppt_w/2"/>
                                          </p:val>
                                        </p:tav>
                                        <p:tav tm="100000">
                                          <p:val>
                                            <p:strVal val="#ppt_x"/>
                                          </p:val>
                                        </p:tav>
                                      </p:tavLst>
                                    </p:anim>
                                    <p:anim calcmode="lin" valueType="num">
                                      <p:cBhvr additive="base">
                                        <p:cTn id="10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11" grpId="0"/>
      <p:bldP spid="12" grpId="0"/>
      <p:bldP spid="13" grpId="0" animBg="1"/>
      <p:bldP spid="14" grpId="0"/>
      <p:bldP spid="15" grpId="0"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263AFB6A-F2F7-42A7-934E-6CCB51C9A072}"/>
              </a:ext>
            </a:extLst>
          </p:cNvPr>
          <p:cNvPicPr>
            <a:picLocks noChangeAspect="1"/>
          </p:cNvPicPr>
          <p:nvPr/>
        </p:nvPicPr>
        <p:blipFill>
          <a:blip r:embed="rId2"/>
          <a:stretch>
            <a:fillRect/>
          </a:stretch>
        </p:blipFill>
        <p:spPr>
          <a:xfrm>
            <a:off x="3384376" y="0"/>
            <a:ext cx="5796136" cy="6858000"/>
          </a:xfrm>
          <a:prstGeom prst="rect">
            <a:avLst/>
          </a:prstGeom>
        </p:spPr>
      </p:pic>
      <p:sp>
        <p:nvSpPr>
          <p:cNvPr id="2" name="Rechthoek 1"/>
          <p:cNvSpPr/>
          <p:nvPr/>
        </p:nvSpPr>
        <p:spPr>
          <a:xfrm>
            <a:off x="0" y="1340768"/>
            <a:ext cx="4465298" cy="3737946"/>
          </a:xfrm>
          <a:prstGeom prst="rect">
            <a:avLst/>
          </a:prstGeom>
        </p:spPr>
        <p:txBody>
          <a:bodyPr wrap="square">
            <a:spAutoFit/>
          </a:bodyPr>
          <a:lstStyle/>
          <a:p>
            <a:pPr marL="268288" indent="-268288" fontAlgn="base">
              <a:lnSpc>
                <a:spcPct val="150000"/>
              </a:lnSpc>
              <a:buFont typeface="+mj-lt"/>
              <a:buAutoNum type="arabicPeriod"/>
            </a:pPr>
            <a:r>
              <a:rPr lang="nl-NL" sz="2000" dirty="0">
                <a:solidFill>
                  <a:srgbClr val="0000FF"/>
                </a:solidFill>
              </a:rPr>
              <a:t>Een hoger niveau heeft meer invloed op een lager gelegen dan andersom</a:t>
            </a:r>
          </a:p>
          <a:p>
            <a:pPr marL="268288" indent="-268288" fontAlgn="base">
              <a:lnSpc>
                <a:spcPct val="150000"/>
              </a:lnSpc>
              <a:buFont typeface="+mj-lt"/>
              <a:buAutoNum type="arabicPeriod"/>
            </a:pPr>
            <a:r>
              <a:rPr lang="nl-NL" sz="2000" dirty="0">
                <a:solidFill>
                  <a:srgbClr val="0000FF"/>
                </a:solidFill>
              </a:rPr>
              <a:t>De onderste 4 niveaus gaan over "hebben“ bovenste gaan over "zijn“  </a:t>
            </a:r>
          </a:p>
          <a:p>
            <a:pPr marL="268288" indent="-268288" fontAlgn="base">
              <a:lnSpc>
                <a:spcPct val="150000"/>
              </a:lnSpc>
              <a:buFont typeface="+mj-lt"/>
              <a:buAutoNum type="arabicPeriod"/>
            </a:pPr>
            <a:r>
              <a:rPr lang="nl-NL" sz="2000" dirty="0">
                <a:solidFill>
                  <a:srgbClr val="0000FF"/>
                </a:solidFill>
              </a:rPr>
              <a:t>Het systeem werkt het best wanneer alle lagen uit het model dienend zijn aan het hoogste niveau en dus in lijn zijn met elkaar (congruentie). </a:t>
            </a:r>
          </a:p>
        </p:txBody>
      </p:sp>
      <p:sp>
        <p:nvSpPr>
          <p:cNvPr id="3" name="Rechthoek 2"/>
          <p:cNvSpPr/>
          <p:nvPr/>
        </p:nvSpPr>
        <p:spPr>
          <a:xfrm>
            <a:off x="24834" y="116632"/>
            <a:ext cx="5220072" cy="954107"/>
          </a:xfrm>
          <a:prstGeom prst="rect">
            <a:avLst/>
          </a:prstGeom>
        </p:spPr>
        <p:txBody>
          <a:bodyPr wrap="square">
            <a:spAutoFit/>
          </a:bodyPr>
          <a:lstStyle/>
          <a:p>
            <a:pPr algn="ctr" fontAlgn="base"/>
            <a:r>
              <a:rPr lang="nl-NL" sz="2800" b="1" dirty="0">
                <a:solidFill>
                  <a:srgbClr val="0000FF"/>
                </a:solidFill>
              </a:rPr>
              <a:t>Eigenschappen van het model van neurologische niveaus: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334070" y="764332"/>
            <a:ext cx="8229600" cy="647700"/>
          </a:xfrm>
        </p:spPr>
        <p:txBody>
          <a:bodyPr/>
          <a:lstStyle/>
          <a:p>
            <a:pPr eaLnBrk="1" hangingPunct="1"/>
            <a:r>
              <a:rPr lang="nl-NL" sz="2800" b="1" dirty="0">
                <a:solidFill>
                  <a:srgbClr val="0000FF"/>
                </a:solidFill>
              </a:rPr>
              <a:t>Wat communiceer je met jezelf?</a:t>
            </a:r>
          </a:p>
        </p:txBody>
      </p:sp>
      <p:sp>
        <p:nvSpPr>
          <p:cNvPr id="5" name="Titel 1"/>
          <p:cNvSpPr txBox="1">
            <a:spLocks/>
          </p:cNvSpPr>
          <p:nvPr/>
        </p:nvSpPr>
        <p:spPr>
          <a:xfrm>
            <a:off x="251520" y="116632"/>
            <a:ext cx="8445500" cy="720725"/>
          </a:xfrm>
          <a:prstGeom prst="rect">
            <a:avLst/>
          </a:prstGeom>
        </p:spPr>
        <p:txBody>
          <a:bodyPr anchor="ctr"/>
          <a:lstStyle/>
          <a:p>
            <a:pPr algn="ctr" fontAlgn="auto">
              <a:spcAft>
                <a:spcPts val="0"/>
              </a:spcAft>
              <a:defRPr/>
            </a:pPr>
            <a:r>
              <a:rPr lang="nl-NL" sz="3200" b="1" dirty="0">
                <a:solidFill>
                  <a:srgbClr val="0000FF"/>
                </a:solidFill>
                <a:latin typeface="+mj-lt"/>
                <a:ea typeface="+mj-ea"/>
                <a:cs typeface="+mj-cs"/>
              </a:rPr>
              <a:t>Hoe goed kun je focussen op wat je hebt?</a:t>
            </a:r>
          </a:p>
        </p:txBody>
      </p:sp>
      <p:pic>
        <p:nvPicPr>
          <p:cNvPr id="7" name="YouTube        - I Love Living Life. I Am Happy._xvidmanzonderbenenenaemen.avi">
            <a:hlinkClick r:id="" action="ppaction://media"/>
          </p:cNvPr>
          <p:cNvPicPr>
            <a:picLocks noRot="1" noChangeAspect="1"/>
          </p:cNvPicPr>
          <p:nvPr>
            <a:videoFile r:link="rId1"/>
          </p:nvPr>
        </p:nvPicPr>
        <p:blipFill>
          <a:blip r:embed="rId3" cstate="print"/>
          <a:srcRect/>
          <a:stretch>
            <a:fillRect/>
          </a:stretch>
        </p:blipFill>
        <p:spPr bwMode="auto">
          <a:xfrm>
            <a:off x="323850" y="1628775"/>
            <a:ext cx="8388350" cy="4995863"/>
          </a:xfrm>
          <a:prstGeom prst="rect">
            <a:avLst/>
          </a:prstGeom>
          <a:noFill/>
          <a:ln w="9525">
            <a:noFill/>
            <a:miter lim="800000"/>
            <a:headEnd/>
            <a:tailEnd/>
          </a:ln>
        </p:spPr>
      </p:pic>
      <p:sp>
        <p:nvSpPr>
          <p:cNvPr id="6" name="Titel 1"/>
          <p:cNvSpPr txBox="1">
            <a:spLocks/>
          </p:cNvSpPr>
          <p:nvPr/>
        </p:nvSpPr>
        <p:spPr>
          <a:xfrm>
            <a:off x="879475" y="3924300"/>
            <a:ext cx="8229600" cy="441325"/>
          </a:xfrm>
          <a:prstGeom prst="rect">
            <a:avLst/>
          </a:prstGeom>
        </p:spPr>
        <p:txBody>
          <a:bodyPr anchor="ctr"/>
          <a:lstStyle/>
          <a:p>
            <a:pPr algn="ctr" fontAlgn="auto">
              <a:spcAft>
                <a:spcPts val="0"/>
              </a:spcAft>
              <a:defRPr/>
            </a:pPr>
            <a:r>
              <a:rPr lang="nl-NL" sz="2800" b="1" dirty="0">
                <a:solidFill>
                  <a:schemeClr val="bg1"/>
                </a:solidFill>
                <a:latin typeface="+mj-lt"/>
                <a:ea typeface="+mj-ea"/>
                <a:cs typeface="+mj-cs"/>
              </a:rPr>
              <a:t>Heb jij beperkingen?</a:t>
            </a:r>
          </a:p>
          <a:p>
            <a:pPr algn="ctr" fontAlgn="auto">
              <a:spcAft>
                <a:spcPts val="0"/>
              </a:spcAft>
              <a:defRPr/>
            </a:pPr>
            <a:r>
              <a:rPr lang="nl-NL" sz="2800" b="1" dirty="0">
                <a:solidFill>
                  <a:schemeClr val="bg1"/>
                </a:solidFill>
                <a:latin typeface="+mj-lt"/>
                <a:ea typeface="+mj-ea"/>
                <a:cs typeface="+mj-cs"/>
              </a:rPr>
              <a:t> Kijk naar Nick </a:t>
            </a:r>
            <a:r>
              <a:rPr lang="nl-NL" sz="2800" b="1" dirty="0" err="1">
                <a:solidFill>
                  <a:schemeClr val="bg1"/>
                </a:solidFill>
                <a:latin typeface="+mj-lt"/>
                <a:ea typeface="+mj-ea"/>
                <a:cs typeface="+mj-cs"/>
              </a:rPr>
              <a:t>Vujicic</a:t>
            </a:r>
            <a:endParaRPr lang="nl-NL" sz="2800" b="1" dirty="0">
              <a:solidFill>
                <a:schemeClr val="bg1"/>
              </a:solidFill>
              <a:latin typeface="+mj-lt"/>
              <a:ea typeface="+mj-ea"/>
              <a:cs typeface="+mj-cs"/>
            </a:endParaRPr>
          </a:p>
        </p:txBody>
      </p:sp>
      <p:pic>
        <p:nvPicPr>
          <p:cNvPr id="1026" name="Picture 2" descr="http://www.gamechangercoaches.com/wp-content/uploads/2012/10/nick-vujicic-closeup.jpg"/>
          <p:cNvPicPr>
            <a:picLocks noChangeAspect="1" noChangeArrowheads="1"/>
          </p:cNvPicPr>
          <p:nvPr/>
        </p:nvPicPr>
        <p:blipFill>
          <a:blip r:embed="rId4" cstate="print"/>
          <a:srcRect/>
          <a:stretch>
            <a:fillRect/>
          </a:stretch>
        </p:blipFill>
        <p:spPr bwMode="auto">
          <a:xfrm>
            <a:off x="395536" y="1611313"/>
            <a:ext cx="8064500" cy="5246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0-#ppt_w/2"/>
                                          </p:val>
                                        </p:tav>
                                        <p:tav tm="100000">
                                          <p:val>
                                            <p:strVal val="#ppt_x"/>
                                          </p:val>
                                        </p:tav>
                                      </p:tavLst>
                                    </p:anim>
                                    <p:anim calcmode="lin" valueType="num">
                                      <p:cBhvr additive="base">
                                        <p:cTn id="14"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7"/>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7"/>
                                        </p:tgtEl>
                                      </p:cBhvr>
                                    </p:cmd>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additive="base">
                                        <p:cTn id="24"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 calcmode="lin" valueType="num">
                                      <p:cBhvr additive="base">
                                        <p:cTn id="30"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7"/>
                  </p:tgtEl>
                </p:cond>
              </p:nextCondLst>
            </p:seq>
            <p:video>
              <p:cMediaNode>
                <p:cTn id="32" fill="hold" display="0">
                  <p:stCondLst>
                    <p:cond delay="indefinite"/>
                  </p:stCondLst>
                  <p:endCondLst>
                    <p:cond evt="onNext" delay="0">
                      <p:tgtEl>
                        <p:sldTgt/>
                      </p:tgtEl>
                    </p:cond>
                    <p:cond evt="onPrev" delay="0">
                      <p:tgtEl>
                        <p:sldTgt/>
                      </p:tgtEl>
                    </p:cond>
                  </p:endCondLst>
                </p:cTn>
                <p:tgtEl>
                  <p:spTgt spid="7"/>
                </p:tgtEl>
              </p:cMediaNode>
            </p:video>
          </p:childTnLst>
        </p:cTn>
      </p:par>
    </p:tnLst>
    <p:bldLst>
      <p:bldP spid="4" grpId="0"/>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Nick-Vujicic_I-Love-Living-Life.-I-am-happy.jpg"/>
          <p:cNvPicPr>
            <a:picLocks noChangeAspect="1"/>
          </p:cNvPicPr>
          <p:nvPr/>
        </p:nvPicPr>
        <p:blipFill>
          <a:blip r:embed="rId2" cstate="print"/>
          <a:srcRect/>
          <a:stretch>
            <a:fillRect/>
          </a:stretch>
        </p:blipFill>
        <p:spPr bwMode="auto">
          <a:xfrm>
            <a:off x="0" y="1557338"/>
            <a:ext cx="9104313" cy="424815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l="32088" t="37099" r="32675" b="18367"/>
          <a:stretch>
            <a:fillRect/>
          </a:stretch>
        </p:blipFill>
        <p:spPr bwMode="auto">
          <a:xfrm>
            <a:off x="0" y="1700213"/>
            <a:ext cx="7451725" cy="5299075"/>
          </a:xfrm>
          <a:prstGeom prst="rect">
            <a:avLst/>
          </a:prstGeom>
          <a:noFill/>
          <a:ln w="9525">
            <a:noFill/>
            <a:miter lim="800000"/>
            <a:headEnd/>
            <a:tailEnd/>
          </a:ln>
        </p:spPr>
      </p:pic>
      <p:pic>
        <p:nvPicPr>
          <p:cNvPr id="7" name="Afbeelding 6" descr="Nick-Vujicic-Kanae-2.jpg"/>
          <p:cNvPicPr>
            <a:picLocks noChangeAspect="1"/>
          </p:cNvPicPr>
          <p:nvPr/>
        </p:nvPicPr>
        <p:blipFill>
          <a:blip r:embed="rId4" cstate="print"/>
          <a:srcRect t="2907" r="19746" b="7181"/>
          <a:stretch>
            <a:fillRect/>
          </a:stretch>
        </p:blipFill>
        <p:spPr bwMode="auto">
          <a:xfrm>
            <a:off x="5780088" y="1557338"/>
            <a:ext cx="3363912" cy="5300662"/>
          </a:xfrm>
          <a:prstGeom prst="rect">
            <a:avLst/>
          </a:prstGeom>
          <a:noFill/>
          <a:ln w="9525">
            <a:noFill/>
            <a:miter lim="800000"/>
            <a:headEnd/>
            <a:tailEnd/>
          </a:ln>
        </p:spPr>
      </p:pic>
      <p:pic>
        <p:nvPicPr>
          <p:cNvPr id="5" name="Afbeelding 4" descr="Nick met kind.png"/>
          <p:cNvPicPr>
            <a:picLocks noChangeAspect="1"/>
          </p:cNvPicPr>
          <p:nvPr/>
        </p:nvPicPr>
        <p:blipFill>
          <a:blip r:embed="rId5" cstate="print"/>
          <a:srcRect/>
          <a:stretch>
            <a:fillRect/>
          </a:stretch>
        </p:blipFill>
        <p:spPr bwMode="auto">
          <a:xfrm>
            <a:off x="4730750" y="4508500"/>
            <a:ext cx="4413250" cy="2493963"/>
          </a:xfrm>
          <a:prstGeom prst="rect">
            <a:avLst/>
          </a:prstGeom>
          <a:noFill/>
          <a:ln w="9525">
            <a:noFill/>
            <a:miter lim="800000"/>
            <a:headEnd/>
            <a:tailEnd/>
          </a:ln>
        </p:spPr>
      </p:pic>
      <p:sp>
        <p:nvSpPr>
          <p:cNvPr id="9" name="Titel 1"/>
          <p:cNvSpPr txBox="1">
            <a:spLocks/>
          </p:cNvSpPr>
          <p:nvPr/>
        </p:nvSpPr>
        <p:spPr>
          <a:xfrm>
            <a:off x="71438" y="401638"/>
            <a:ext cx="8964612" cy="579437"/>
          </a:xfrm>
          <a:prstGeom prst="rect">
            <a:avLst/>
          </a:prstGeom>
        </p:spPr>
        <p:txBody>
          <a:bodyPr anchor="ctr"/>
          <a:lstStyle/>
          <a:p>
            <a:pPr algn="ctr" fontAlgn="auto">
              <a:spcAft>
                <a:spcPts val="0"/>
              </a:spcAft>
              <a:defRPr/>
            </a:pPr>
            <a:r>
              <a:rPr lang="nl-NL" sz="3200" b="1" dirty="0">
                <a:solidFill>
                  <a:srgbClr val="0000FF"/>
                </a:solidFill>
                <a:latin typeface="+mj-lt"/>
                <a:ea typeface="+mj-ea"/>
                <a:cs typeface="+mj-cs"/>
              </a:rPr>
              <a:t>Wat zijn de neurologische niveaus van Nick?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0-#ppt_w/2"/>
                                          </p:val>
                                        </p:tav>
                                        <p:tav tm="100000">
                                          <p:val>
                                            <p:strVal val="#ppt_x"/>
                                          </p:val>
                                        </p:tav>
                                      </p:tavLst>
                                    </p:anim>
                                    <p:anim calcmode="lin" valueType="num">
                                      <p:cBhvr additive="base">
                                        <p:cTn id="20"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excellenceassured.com/wp-content/uploads/2011/08/Screen-shot-2011-08-25-at-08.45.37.png"/>
          <p:cNvPicPr>
            <a:picLocks noChangeAspect="1" noChangeArrowheads="1"/>
          </p:cNvPicPr>
          <p:nvPr/>
        </p:nvPicPr>
        <p:blipFill>
          <a:blip r:embed="rId3" cstate="print">
            <a:duotone>
              <a:prstClr val="black"/>
              <a:srgbClr val="009900">
                <a:tint val="45000"/>
                <a:satMod val="400000"/>
              </a:srgbClr>
            </a:duotone>
          </a:blip>
          <a:srcRect/>
          <a:stretch>
            <a:fillRect/>
          </a:stretch>
        </p:blipFill>
        <p:spPr bwMode="auto">
          <a:xfrm>
            <a:off x="1043608" y="5733256"/>
            <a:ext cx="5904656" cy="865709"/>
          </a:xfrm>
          <a:prstGeom prst="rect">
            <a:avLst/>
          </a:prstGeom>
          <a:noFill/>
        </p:spPr>
      </p:pic>
      <p:pic>
        <p:nvPicPr>
          <p:cNvPr id="3" name="Picture 2" descr="http://excellenceassured.com/wp-content/uploads/2011/08/Screen-shot-2011-08-25-at-08.45.37.png"/>
          <p:cNvPicPr>
            <a:picLocks noChangeAspect="1" noChangeArrowheads="1"/>
          </p:cNvPicPr>
          <p:nvPr/>
        </p:nvPicPr>
        <p:blipFill>
          <a:blip r:embed="rId4" cstate="print">
            <a:duotone>
              <a:prstClr val="black"/>
              <a:srgbClr val="FFFF00">
                <a:tint val="45000"/>
                <a:satMod val="400000"/>
              </a:srgbClr>
            </a:duotone>
          </a:blip>
          <a:srcRect/>
          <a:stretch>
            <a:fillRect/>
          </a:stretch>
        </p:blipFill>
        <p:spPr bwMode="auto">
          <a:xfrm>
            <a:off x="3059832" y="1052736"/>
            <a:ext cx="1872208" cy="1512168"/>
          </a:xfrm>
          <a:prstGeom prst="rect">
            <a:avLst/>
          </a:prstGeom>
          <a:noFill/>
        </p:spPr>
      </p:pic>
      <p:pic>
        <p:nvPicPr>
          <p:cNvPr id="18" name="Picture 2" descr="http://excellenceassured.com/wp-content/uploads/2011/08/Screen-shot-2011-08-25-at-08.45.37.png"/>
          <p:cNvPicPr>
            <a:picLocks noChangeAspect="1" noChangeArrowheads="1"/>
          </p:cNvPicPr>
          <p:nvPr/>
        </p:nvPicPr>
        <p:blipFill>
          <a:blip r:embed="rId4" cstate="print">
            <a:duotone>
              <a:prstClr val="black"/>
              <a:srgbClr val="FFFF00">
                <a:tint val="45000"/>
                <a:satMod val="400000"/>
              </a:srgbClr>
            </a:duotone>
          </a:blip>
          <a:srcRect t="13731" r="61538" b="62459"/>
          <a:stretch>
            <a:fillRect/>
          </a:stretch>
        </p:blipFill>
        <p:spPr bwMode="auto">
          <a:xfrm>
            <a:off x="3563888" y="1988840"/>
            <a:ext cx="792088" cy="360040"/>
          </a:xfrm>
          <a:prstGeom prst="rect">
            <a:avLst/>
          </a:prstGeom>
          <a:noFill/>
        </p:spPr>
      </p:pic>
      <p:pic>
        <p:nvPicPr>
          <p:cNvPr id="4" name="Picture 2" descr="http://excellenceassured.com/wp-content/uploads/2011/08/Screen-shot-2011-08-25-at-08.45.37.png"/>
          <p:cNvPicPr>
            <a:picLocks noChangeAspect="1" noChangeArrowheads="1"/>
          </p:cNvPicPr>
          <p:nvPr/>
        </p:nvPicPr>
        <p:blipFill>
          <a:blip r:embed="rId5" cstate="print">
            <a:duotone>
              <a:prstClr val="black"/>
              <a:srgbClr val="FF0000">
                <a:tint val="45000"/>
                <a:satMod val="400000"/>
              </a:srgbClr>
            </a:duotone>
          </a:blip>
          <a:srcRect/>
          <a:stretch>
            <a:fillRect/>
          </a:stretch>
        </p:blipFill>
        <p:spPr bwMode="auto">
          <a:xfrm>
            <a:off x="2699792" y="2564904"/>
            <a:ext cx="2664296" cy="936104"/>
          </a:xfrm>
          <a:prstGeom prst="rect">
            <a:avLst/>
          </a:prstGeom>
          <a:noFill/>
        </p:spPr>
      </p:pic>
      <p:pic>
        <p:nvPicPr>
          <p:cNvPr id="5" name="Picture 2" descr="http://excellenceassured.com/wp-content/uploads/2011/08/Screen-shot-2011-08-25-at-08.45.37.png"/>
          <p:cNvPicPr>
            <a:picLocks noChangeAspect="1" noChangeArrowheads="1"/>
          </p:cNvPicPr>
          <p:nvPr/>
        </p:nvPicPr>
        <p:blipFill>
          <a:blip r:embed="rId6" cstate="print">
            <a:duotone>
              <a:prstClr val="black"/>
              <a:schemeClr val="accent4">
                <a:tint val="45000"/>
                <a:satMod val="400000"/>
              </a:schemeClr>
            </a:duotone>
          </a:blip>
          <a:srcRect/>
          <a:stretch>
            <a:fillRect/>
          </a:stretch>
        </p:blipFill>
        <p:spPr bwMode="auto">
          <a:xfrm>
            <a:off x="2339752" y="3429000"/>
            <a:ext cx="3456384" cy="720080"/>
          </a:xfrm>
          <a:prstGeom prst="rect">
            <a:avLst/>
          </a:prstGeom>
          <a:noFill/>
        </p:spPr>
      </p:pic>
      <p:pic>
        <p:nvPicPr>
          <p:cNvPr id="6" name="Picture 2" descr="http://excellenceassured.com/wp-content/uploads/2011/08/Screen-shot-2011-08-25-at-08.45.37.png"/>
          <p:cNvPicPr>
            <a:picLocks noChangeAspect="1" noChangeArrowheads="1"/>
          </p:cNvPicPr>
          <p:nvPr/>
        </p:nvPicPr>
        <p:blipFill>
          <a:blip r:embed="rId7" cstate="print">
            <a:duotone>
              <a:prstClr val="black"/>
              <a:schemeClr val="tx2">
                <a:lumMod val="60000"/>
                <a:lumOff val="40000"/>
                <a:tint val="45000"/>
                <a:satMod val="400000"/>
              </a:schemeClr>
            </a:duotone>
          </a:blip>
          <a:srcRect/>
          <a:stretch>
            <a:fillRect/>
          </a:stretch>
        </p:blipFill>
        <p:spPr bwMode="auto">
          <a:xfrm>
            <a:off x="1907704" y="4149080"/>
            <a:ext cx="4320480" cy="864096"/>
          </a:xfrm>
          <a:prstGeom prst="rect">
            <a:avLst/>
          </a:prstGeom>
          <a:noFill/>
        </p:spPr>
      </p:pic>
      <p:pic>
        <p:nvPicPr>
          <p:cNvPr id="7" name="Picture 2" descr="http://excellenceassured.com/wp-content/uploads/2011/08/Screen-shot-2011-08-25-at-08.45.37.png"/>
          <p:cNvPicPr>
            <a:picLocks noChangeAspect="1" noChangeArrowheads="1"/>
          </p:cNvPicPr>
          <p:nvPr/>
        </p:nvPicPr>
        <p:blipFill>
          <a:blip r:embed="rId8" cstate="print">
            <a:duotone>
              <a:prstClr val="black"/>
              <a:srgbClr val="FFFF00">
                <a:tint val="45000"/>
                <a:satMod val="400000"/>
              </a:srgbClr>
            </a:duotone>
          </a:blip>
          <a:srcRect/>
          <a:stretch>
            <a:fillRect/>
          </a:stretch>
        </p:blipFill>
        <p:spPr bwMode="auto">
          <a:xfrm>
            <a:off x="1403648" y="5013176"/>
            <a:ext cx="5112568" cy="792088"/>
          </a:xfrm>
          <a:prstGeom prst="rect">
            <a:avLst/>
          </a:prstGeom>
          <a:noFill/>
        </p:spPr>
      </p:pic>
      <p:sp>
        <p:nvSpPr>
          <p:cNvPr id="16" name="Tekstvak 15"/>
          <p:cNvSpPr txBox="1"/>
          <p:nvPr/>
        </p:nvSpPr>
        <p:spPr>
          <a:xfrm>
            <a:off x="184775" y="116632"/>
            <a:ext cx="8707705" cy="707886"/>
          </a:xfrm>
          <a:prstGeom prst="rect">
            <a:avLst/>
          </a:prstGeom>
          <a:noFill/>
        </p:spPr>
        <p:txBody>
          <a:bodyPr wrap="none" rtlCol="0">
            <a:spAutoFit/>
          </a:bodyPr>
          <a:lstStyle/>
          <a:p>
            <a:r>
              <a:rPr lang="en-US" sz="4000" b="1" dirty="0" err="1">
                <a:solidFill>
                  <a:srgbClr val="0000FF"/>
                </a:solidFill>
              </a:rPr>
              <a:t>Oefening</a:t>
            </a:r>
            <a:r>
              <a:rPr lang="en-US" sz="4000" b="1" dirty="0">
                <a:solidFill>
                  <a:srgbClr val="0000FF"/>
                </a:solidFill>
              </a:rPr>
              <a:t> met de </a:t>
            </a:r>
            <a:r>
              <a:rPr lang="en-US" sz="4000" b="1" dirty="0" err="1">
                <a:solidFill>
                  <a:srgbClr val="0000FF"/>
                </a:solidFill>
              </a:rPr>
              <a:t>Neurologische</a:t>
            </a:r>
            <a:r>
              <a:rPr lang="en-US" sz="4000" b="1" dirty="0">
                <a:solidFill>
                  <a:srgbClr val="0000FF"/>
                </a:solidFill>
              </a:rPr>
              <a:t> </a:t>
            </a:r>
            <a:r>
              <a:rPr lang="en-US" sz="4000" b="1" dirty="0" err="1">
                <a:solidFill>
                  <a:srgbClr val="0000FF"/>
                </a:solidFill>
              </a:rPr>
              <a:t>Niveaus</a:t>
            </a:r>
            <a:endParaRPr lang="nl-NL" sz="3200" b="1" dirty="0">
              <a:solidFill>
                <a:srgbClr val="0000FF"/>
              </a:solidFill>
            </a:endParaRPr>
          </a:p>
        </p:txBody>
      </p:sp>
      <p:sp>
        <p:nvSpPr>
          <p:cNvPr id="17" name="Tekstvak 16"/>
          <p:cNvSpPr txBox="1"/>
          <p:nvPr/>
        </p:nvSpPr>
        <p:spPr>
          <a:xfrm>
            <a:off x="3563888" y="1988840"/>
            <a:ext cx="869149" cy="400110"/>
          </a:xfrm>
          <a:prstGeom prst="rect">
            <a:avLst/>
          </a:prstGeom>
          <a:noFill/>
        </p:spPr>
        <p:txBody>
          <a:bodyPr wrap="none" rtlCol="0">
            <a:spAutoFit/>
          </a:bodyPr>
          <a:lstStyle/>
          <a:p>
            <a:r>
              <a:rPr lang="en-US" sz="2000" b="1" dirty="0" err="1">
                <a:solidFill>
                  <a:srgbClr val="0000FF"/>
                </a:solidFill>
              </a:rPr>
              <a:t>Missie</a:t>
            </a:r>
            <a:endParaRPr lang="nl-NL" sz="2000" b="1" dirty="0">
              <a:solidFill>
                <a:srgbClr val="0000FF"/>
              </a:solidFill>
            </a:endParaRPr>
          </a:p>
        </p:txBody>
      </p:sp>
      <p:pic>
        <p:nvPicPr>
          <p:cNvPr id="19" name="Picture 2" descr="http://excellenceassured.com/wp-content/uploads/2011/08/Screen-shot-2011-08-25-at-08.45.37.png"/>
          <p:cNvPicPr>
            <a:picLocks noChangeAspect="1" noChangeArrowheads="1"/>
          </p:cNvPicPr>
          <p:nvPr/>
        </p:nvPicPr>
        <p:blipFill>
          <a:blip r:embed="rId5" cstate="print">
            <a:duotone>
              <a:prstClr val="black"/>
              <a:srgbClr val="FF0000">
                <a:tint val="45000"/>
                <a:satMod val="400000"/>
              </a:srgbClr>
            </a:duotone>
          </a:blip>
          <a:srcRect r="89189" b="46154"/>
          <a:stretch>
            <a:fillRect/>
          </a:stretch>
        </p:blipFill>
        <p:spPr bwMode="auto">
          <a:xfrm>
            <a:off x="3419872" y="2852936"/>
            <a:ext cx="1368152" cy="288032"/>
          </a:xfrm>
          <a:prstGeom prst="rect">
            <a:avLst/>
          </a:prstGeom>
          <a:noFill/>
        </p:spPr>
      </p:pic>
      <p:pic>
        <p:nvPicPr>
          <p:cNvPr id="20" name="Picture 2" descr="http://excellenceassured.com/wp-content/uploads/2011/08/Screen-shot-2011-08-25-at-08.45.37.png"/>
          <p:cNvPicPr>
            <a:picLocks noChangeAspect="1" noChangeArrowheads="1"/>
          </p:cNvPicPr>
          <p:nvPr/>
        </p:nvPicPr>
        <p:blipFill>
          <a:blip r:embed="rId6" cstate="print">
            <a:duotone>
              <a:prstClr val="black"/>
              <a:schemeClr val="accent4">
                <a:tint val="45000"/>
                <a:satMod val="400000"/>
              </a:schemeClr>
            </a:duotone>
          </a:blip>
          <a:srcRect r="93750" b="41164"/>
          <a:stretch>
            <a:fillRect/>
          </a:stretch>
        </p:blipFill>
        <p:spPr bwMode="auto">
          <a:xfrm>
            <a:off x="3275856" y="3573016"/>
            <a:ext cx="1512168" cy="279648"/>
          </a:xfrm>
          <a:prstGeom prst="rect">
            <a:avLst/>
          </a:prstGeom>
          <a:noFill/>
        </p:spPr>
      </p:pic>
      <p:pic>
        <p:nvPicPr>
          <p:cNvPr id="21" name="Picture 2" descr="http://excellenceassured.com/wp-content/uploads/2011/08/Screen-shot-2011-08-25-at-08.45.37.png"/>
          <p:cNvPicPr>
            <a:picLocks noChangeAspect="1" noChangeArrowheads="1"/>
          </p:cNvPicPr>
          <p:nvPr/>
        </p:nvPicPr>
        <p:blipFill>
          <a:blip r:embed="rId7" cstate="print">
            <a:duotone>
              <a:prstClr val="black"/>
              <a:schemeClr val="tx2">
                <a:lumMod val="60000"/>
                <a:lumOff val="40000"/>
                <a:tint val="45000"/>
                <a:satMod val="400000"/>
              </a:schemeClr>
            </a:duotone>
          </a:blip>
          <a:srcRect r="93333" b="50970"/>
          <a:stretch>
            <a:fillRect/>
          </a:stretch>
        </p:blipFill>
        <p:spPr bwMode="auto">
          <a:xfrm>
            <a:off x="3275856" y="4365104"/>
            <a:ext cx="1656184" cy="279648"/>
          </a:xfrm>
          <a:prstGeom prst="rect">
            <a:avLst/>
          </a:prstGeom>
          <a:noFill/>
        </p:spPr>
      </p:pic>
      <p:pic>
        <p:nvPicPr>
          <p:cNvPr id="22" name="Picture 2" descr="http://excellenceassured.com/wp-content/uploads/2011/08/Screen-shot-2011-08-25-at-08.45.37.png"/>
          <p:cNvPicPr>
            <a:picLocks noChangeAspect="1" noChangeArrowheads="1"/>
          </p:cNvPicPr>
          <p:nvPr/>
        </p:nvPicPr>
        <p:blipFill>
          <a:blip r:embed="rId8" cstate="print">
            <a:duotone>
              <a:prstClr val="black"/>
              <a:srgbClr val="FFFF00">
                <a:tint val="45000"/>
                <a:satMod val="400000"/>
              </a:srgbClr>
            </a:duotone>
          </a:blip>
          <a:srcRect l="11268" r="70422" b="46513"/>
          <a:stretch>
            <a:fillRect/>
          </a:stretch>
        </p:blipFill>
        <p:spPr bwMode="auto">
          <a:xfrm>
            <a:off x="3347864" y="5157192"/>
            <a:ext cx="1440160" cy="279648"/>
          </a:xfrm>
          <a:prstGeom prst="rect">
            <a:avLst/>
          </a:prstGeom>
          <a:noFill/>
        </p:spPr>
      </p:pic>
      <p:pic>
        <p:nvPicPr>
          <p:cNvPr id="23" name="Picture 2" descr="http://excellenceassured.com/wp-content/uploads/2011/08/Screen-shot-2011-08-25-at-08.45.37.png"/>
          <p:cNvPicPr>
            <a:picLocks noChangeAspect="1" noChangeArrowheads="1"/>
          </p:cNvPicPr>
          <p:nvPr/>
        </p:nvPicPr>
        <p:blipFill>
          <a:blip r:embed="rId3" cstate="print">
            <a:duotone>
              <a:prstClr val="black"/>
              <a:srgbClr val="009900">
                <a:tint val="45000"/>
                <a:satMod val="400000"/>
              </a:srgbClr>
            </a:duotone>
          </a:blip>
          <a:srcRect l="9756" t="7349" r="67073" b="26108"/>
          <a:stretch>
            <a:fillRect/>
          </a:stretch>
        </p:blipFill>
        <p:spPr bwMode="auto">
          <a:xfrm>
            <a:off x="3347864" y="5949280"/>
            <a:ext cx="1368152" cy="288032"/>
          </a:xfrm>
          <a:prstGeom prst="rect">
            <a:avLst/>
          </a:prstGeom>
          <a:noFill/>
        </p:spPr>
      </p:pic>
      <p:sp>
        <p:nvSpPr>
          <p:cNvPr id="24" name="Tekstvak 23"/>
          <p:cNvSpPr txBox="1"/>
          <p:nvPr/>
        </p:nvSpPr>
        <p:spPr>
          <a:xfrm>
            <a:off x="3491880" y="2780928"/>
            <a:ext cx="1173013" cy="400110"/>
          </a:xfrm>
          <a:prstGeom prst="rect">
            <a:avLst/>
          </a:prstGeom>
          <a:noFill/>
        </p:spPr>
        <p:txBody>
          <a:bodyPr wrap="none" rtlCol="0">
            <a:spAutoFit/>
          </a:bodyPr>
          <a:lstStyle/>
          <a:p>
            <a:r>
              <a:rPr lang="en-US" sz="2000" b="1" dirty="0" err="1">
                <a:solidFill>
                  <a:srgbClr val="0000FF"/>
                </a:solidFill>
              </a:rPr>
              <a:t>Identiteit</a:t>
            </a:r>
            <a:endParaRPr lang="nl-NL" sz="2000" b="1" dirty="0">
              <a:solidFill>
                <a:srgbClr val="0000FF"/>
              </a:solidFill>
            </a:endParaRPr>
          </a:p>
        </p:txBody>
      </p:sp>
      <p:sp>
        <p:nvSpPr>
          <p:cNvPr id="25" name="Tekstvak 24"/>
          <p:cNvSpPr txBox="1"/>
          <p:nvPr/>
        </p:nvSpPr>
        <p:spPr>
          <a:xfrm>
            <a:off x="3347864" y="3501008"/>
            <a:ext cx="1493422" cy="584775"/>
          </a:xfrm>
          <a:prstGeom prst="rect">
            <a:avLst/>
          </a:prstGeom>
          <a:noFill/>
        </p:spPr>
        <p:txBody>
          <a:bodyPr wrap="none" rtlCol="0">
            <a:spAutoFit/>
          </a:bodyPr>
          <a:lstStyle/>
          <a:p>
            <a:r>
              <a:rPr lang="en-US" sz="1600" b="1" dirty="0" err="1">
                <a:solidFill>
                  <a:srgbClr val="0000FF"/>
                </a:solidFill>
              </a:rPr>
              <a:t>Overtuigingen</a:t>
            </a:r>
            <a:r>
              <a:rPr lang="en-US" sz="1600" b="1" dirty="0">
                <a:solidFill>
                  <a:srgbClr val="0000FF"/>
                </a:solidFill>
              </a:rPr>
              <a:t>, </a:t>
            </a:r>
          </a:p>
          <a:p>
            <a:pPr algn="ctr"/>
            <a:r>
              <a:rPr lang="en-US" sz="1600" b="1" dirty="0" err="1">
                <a:solidFill>
                  <a:srgbClr val="0000FF"/>
                </a:solidFill>
              </a:rPr>
              <a:t>Waarden</a:t>
            </a:r>
            <a:endParaRPr lang="nl-NL" sz="1600" b="1" dirty="0">
              <a:solidFill>
                <a:srgbClr val="0000FF"/>
              </a:solidFill>
            </a:endParaRPr>
          </a:p>
        </p:txBody>
      </p:sp>
      <p:sp>
        <p:nvSpPr>
          <p:cNvPr id="26" name="Tekstvak 25"/>
          <p:cNvSpPr txBox="1"/>
          <p:nvPr/>
        </p:nvSpPr>
        <p:spPr>
          <a:xfrm>
            <a:off x="3275856" y="4293096"/>
            <a:ext cx="1659750" cy="400110"/>
          </a:xfrm>
          <a:prstGeom prst="rect">
            <a:avLst/>
          </a:prstGeom>
          <a:noFill/>
        </p:spPr>
        <p:txBody>
          <a:bodyPr wrap="none" rtlCol="0">
            <a:spAutoFit/>
          </a:bodyPr>
          <a:lstStyle/>
          <a:p>
            <a:r>
              <a:rPr lang="en-US" sz="2000" b="1" dirty="0" err="1">
                <a:solidFill>
                  <a:srgbClr val="0000FF"/>
                </a:solidFill>
              </a:rPr>
              <a:t>Vaardigheden</a:t>
            </a:r>
            <a:endParaRPr lang="nl-NL" sz="2000" b="1" dirty="0">
              <a:solidFill>
                <a:srgbClr val="0000FF"/>
              </a:solidFill>
            </a:endParaRPr>
          </a:p>
        </p:txBody>
      </p:sp>
      <p:sp>
        <p:nvSpPr>
          <p:cNvPr id="28" name="Tekstvak 27"/>
          <p:cNvSpPr txBox="1"/>
          <p:nvPr/>
        </p:nvSpPr>
        <p:spPr>
          <a:xfrm>
            <a:off x="3491880" y="5157192"/>
            <a:ext cx="950068" cy="400110"/>
          </a:xfrm>
          <a:prstGeom prst="rect">
            <a:avLst/>
          </a:prstGeom>
          <a:noFill/>
        </p:spPr>
        <p:txBody>
          <a:bodyPr wrap="none" rtlCol="0">
            <a:spAutoFit/>
          </a:bodyPr>
          <a:lstStyle/>
          <a:p>
            <a:r>
              <a:rPr lang="en-US" sz="2000" b="1" dirty="0" err="1">
                <a:solidFill>
                  <a:srgbClr val="0000FF"/>
                </a:solidFill>
              </a:rPr>
              <a:t>Gedrag</a:t>
            </a:r>
            <a:endParaRPr lang="nl-NL" sz="2000" b="1" dirty="0">
              <a:solidFill>
                <a:srgbClr val="0000FF"/>
              </a:solidFill>
            </a:endParaRPr>
          </a:p>
        </p:txBody>
      </p:sp>
      <p:sp>
        <p:nvSpPr>
          <p:cNvPr id="27" name="Tekstvak 26"/>
          <p:cNvSpPr txBox="1"/>
          <p:nvPr/>
        </p:nvSpPr>
        <p:spPr>
          <a:xfrm>
            <a:off x="3347864" y="5949280"/>
            <a:ext cx="1257845" cy="400110"/>
          </a:xfrm>
          <a:prstGeom prst="rect">
            <a:avLst/>
          </a:prstGeom>
          <a:noFill/>
        </p:spPr>
        <p:txBody>
          <a:bodyPr wrap="none" rtlCol="0">
            <a:spAutoFit/>
          </a:bodyPr>
          <a:lstStyle/>
          <a:p>
            <a:r>
              <a:rPr lang="en-US" sz="2000" b="1" dirty="0" err="1">
                <a:solidFill>
                  <a:srgbClr val="0000FF"/>
                </a:solidFill>
              </a:rPr>
              <a:t>Omgeving</a:t>
            </a:r>
            <a:endParaRPr lang="nl-NL" sz="2000" b="1" dirty="0">
              <a:solidFill>
                <a:srgbClr val="0000FF"/>
              </a:solidFill>
            </a:endParaRPr>
          </a:p>
        </p:txBody>
      </p:sp>
      <p:sp>
        <p:nvSpPr>
          <p:cNvPr id="29" name="Tekstvak 28"/>
          <p:cNvSpPr txBox="1"/>
          <p:nvPr/>
        </p:nvSpPr>
        <p:spPr>
          <a:xfrm>
            <a:off x="7812360" y="6381328"/>
            <a:ext cx="907300" cy="523220"/>
          </a:xfrm>
          <a:prstGeom prst="rect">
            <a:avLst/>
          </a:prstGeom>
          <a:noFill/>
        </p:spPr>
        <p:txBody>
          <a:bodyPr wrap="none" rtlCol="0">
            <a:spAutoFit/>
          </a:bodyPr>
          <a:lstStyle/>
          <a:p>
            <a:r>
              <a:rPr lang="nl-NL" sz="2800" b="1" dirty="0">
                <a:solidFill>
                  <a:srgbClr val="FF0000"/>
                </a:solidFill>
              </a:rPr>
              <a:t>Start</a:t>
            </a:r>
            <a:endParaRPr lang="nl-NL" b="1" dirty="0">
              <a:solidFill>
                <a:srgbClr val="FF0000"/>
              </a:solidFill>
            </a:endParaRPr>
          </a:p>
        </p:txBody>
      </p:sp>
      <p:sp>
        <p:nvSpPr>
          <p:cNvPr id="30" name="Tekstvak 29"/>
          <p:cNvSpPr txBox="1"/>
          <p:nvPr/>
        </p:nvSpPr>
        <p:spPr>
          <a:xfrm>
            <a:off x="7050242" y="5301208"/>
            <a:ext cx="1626214" cy="523220"/>
          </a:xfrm>
          <a:prstGeom prst="rect">
            <a:avLst/>
          </a:prstGeom>
          <a:noFill/>
        </p:spPr>
        <p:txBody>
          <a:bodyPr wrap="none" rtlCol="0">
            <a:spAutoFit/>
          </a:bodyPr>
          <a:lstStyle/>
          <a:p>
            <a:r>
              <a:rPr lang="nl-NL" sz="2800" b="1" dirty="0">
                <a:solidFill>
                  <a:srgbClr val="FF0000"/>
                </a:solidFill>
              </a:rPr>
              <a:t>Probleem</a:t>
            </a:r>
            <a:endParaRPr lang="nl-NL" b="1" dirty="0">
              <a:solidFill>
                <a:srgbClr val="FF0000"/>
              </a:solidFill>
            </a:endParaRPr>
          </a:p>
        </p:txBody>
      </p:sp>
      <p:sp>
        <p:nvSpPr>
          <p:cNvPr id="31" name="PIJL-OMHOOG 30"/>
          <p:cNvSpPr/>
          <p:nvPr/>
        </p:nvSpPr>
        <p:spPr>
          <a:xfrm>
            <a:off x="8604448" y="5589240"/>
            <a:ext cx="216024" cy="93610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PIJL-OMHOOG 31"/>
          <p:cNvSpPr/>
          <p:nvPr/>
        </p:nvSpPr>
        <p:spPr>
          <a:xfrm rot="16200000">
            <a:off x="4031940" y="2744924"/>
            <a:ext cx="288032" cy="568863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Tekstvak 32"/>
          <p:cNvSpPr txBox="1"/>
          <p:nvPr/>
        </p:nvSpPr>
        <p:spPr>
          <a:xfrm>
            <a:off x="0" y="5157192"/>
            <a:ext cx="1626214" cy="923330"/>
          </a:xfrm>
          <a:prstGeom prst="rect">
            <a:avLst/>
          </a:prstGeom>
          <a:noFill/>
        </p:spPr>
        <p:txBody>
          <a:bodyPr wrap="square" rtlCol="0">
            <a:spAutoFit/>
          </a:bodyPr>
          <a:lstStyle/>
          <a:p>
            <a:r>
              <a:rPr lang="nl-NL" b="1" dirty="0">
                <a:solidFill>
                  <a:srgbClr val="FF0000"/>
                </a:solidFill>
              </a:rPr>
              <a:t>Alsof het Probleem is opgelost</a:t>
            </a:r>
            <a:endParaRPr lang="nl-NL" sz="1200" b="1" dirty="0">
              <a:solidFill>
                <a:srgbClr val="FF0000"/>
              </a:solidFill>
            </a:endParaRPr>
          </a:p>
        </p:txBody>
      </p:sp>
      <p:sp>
        <p:nvSpPr>
          <p:cNvPr id="34" name="Tekstvak 33"/>
          <p:cNvSpPr txBox="1"/>
          <p:nvPr/>
        </p:nvSpPr>
        <p:spPr>
          <a:xfrm>
            <a:off x="323528" y="2636912"/>
            <a:ext cx="1467272" cy="1477328"/>
          </a:xfrm>
          <a:prstGeom prst="rect">
            <a:avLst/>
          </a:prstGeom>
          <a:noFill/>
        </p:spPr>
        <p:txBody>
          <a:bodyPr wrap="square" rtlCol="0">
            <a:spAutoFit/>
          </a:bodyPr>
          <a:lstStyle/>
          <a:p>
            <a:r>
              <a:rPr lang="nl-NL" b="1" dirty="0">
                <a:solidFill>
                  <a:srgbClr val="FF0000"/>
                </a:solidFill>
              </a:rPr>
              <a:t>Hoe is jouw situatie als het probleem is opgelost op niveau:</a:t>
            </a:r>
            <a:endParaRPr lang="nl-NL" sz="1200" b="1" dirty="0">
              <a:solidFill>
                <a:srgbClr val="FF0000"/>
              </a:solidFill>
            </a:endParaRPr>
          </a:p>
        </p:txBody>
      </p:sp>
      <p:sp>
        <p:nvSpPr>
          <p:cNvPr id="35" name="PIJL-OMHOOG 34"/>
          <p:cNvSpPr/>
          <p:nvPr/>
        </p:nvSpPr>
        <p:spPr>
          <a:xfrm rot="1601267">
            <a:off x="1122289" y="4446068"/>
            <a:ext cx="402154" cy="840111"/>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PIJL-OMHOOG 36"/>
          <p:cNvSpPr/>
          <p:nvPr/>
        </p:nvSpPr>
        <p:spPr>
          <a:xfrm rot="1921685">
            <a:off x="1554336" y="3618576"/>
            <a:ext cx="402154" cy="840111"/>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PIJL-OMHOOG 37"/>
          <p:cNvSpPr/>
          <p:nvPr/>
        </p:nvSpPr>
        <p:spPr>
          <a:xfrm rot="2074559">
            <a:off x="1986384" y="2831361"/>
            <a:ext cx="402154" cy="840111"/>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PIJL-OMHOOG 39"/>
          <p:cNvSpPr/>
          <p:nvPr/>
        </p:nvSpPr>
        <p:spPr>
          <a:xfrm rot="2660254">
            <a:off x="2823782" y="1442986"/>
            <a:ext cx="316784" cy="157675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PIJL-OMHOOG 40"/>
          <p:cNvSpPr/>
          <p:nvPr/>
        </p:nvSpPr>
        <p:spPr>
          <a:xfrm rot="5400000">
            <a:off x="3883054" y="1198419"/>
            <a:ext cx="327239" cy="67753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PIJL-OMHOOG 41"/>
          <p:cNvSpPr/>
          <p:nvPr/>
        </p:nvSpPr>
        <p:spPr>
          <a:xfrm rot="8924652">
            <a:off x="4627276" y="1603866"/>
            <a:ext cx="316206" cy="132814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PIJL-OMHOOG 42"/>
          <p:cNvSpPr/>
          <p:nvPr/>
        </p:nvSpPr>
        <p:spPr>
          <a:xfrm rot="8924652">
            <a:off x="5263506" y="2949494"/>
            <a:ext cx="326556" cy="81389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PIJL-OMHOOG 43"/>
          <p:cNvSpPr/>
          <p:nvPr/>
        </p:nvSpPr>
        <p:spPr>
          <a:xfrm rot="8924652">
            <a:off x="5714178" y="3742686"/>
            <a:ext cx="326556" cy="81389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PIJL-OMHOOG 44"/>
          <p:cNvSpPr/>
          <p:nvPr/>
        </p:nvSpPr>
        <p:spPr>
          <a:xfrm rot="8924652">
            <a:off x="6146226" y="4534774"/>
            <a:ext cx="326556" cy="81389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PIJL-OMHOOG 45"/>
          <p:cNvSpPr/>
          <p:nvPr/>
        </p:nvSpPr>
        <p:spPr>
          <a:xfrm rot="8924652">
            <a:off x="6631658" y="5325758"/>
            <a:ext cx="326556" cy="81389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
          <p:cNvGrpSpPr>
            <a:grpSpLocks/>
          </p:cNvGrpSpPr>
          <p:nvPr/>
        </p:nvGrpSpPr>
        <p:grpSpPr bwMode="auto">
          <a:xfrm>
            <a:off x="4932040" y="0"/>
            <a:ext cx="4211960" cy="6858000"/>
            <a:chOff x="8406" y="603"/>
            <a:chExt cx="5329" cy="6802"/>
          </a:xfrm>
        </p:grpSpPr>
        <p:pic>
          <p:nvPicPr>
            <p:cNvPr id="100361" name="Afbeelding 1" descr="https://encrypted-tbn0.gstatic.com/images?q=tbn:ANd9GcRwEmmyeBRWSMrl_UhFQpYBrkkfv-DRPEWyilrlK6QpJ2OjeAbn"/>
            <p:cNvPicPr>
              <a:picLocks noChangeAspect="1" noChangeArrowheads="1"/>
            </p:cNvPicPr>
            <p:nvPr/>
          </p:nvPicPr>
          <p:blipFill>
            <a:blip r:embed="rId2" cstate="print"/>
            <a:srcRect/>
            <a:stretch>
              <a:fillRect/>
            </a:stretch>
          </p:blipFill>
          <p:spPr bwMode="auto">
            <a:xfrm>
              <a:off x="8406" y="603"/>
              <a:ext cx="5329" cy="2150"/>
            </a:xfrm>
            <a:prstGeom prst="rect">
              <a:avLst/>
            </a:prstGeom>
            <a:solidFill>
              <a:srgbClr val="FFFFFF"/>
            </a:solidFill>
            <a:ln w="9525">
              <a:miter lim="800000"/>
              <a:headEnd/>
              <a:tailEnd/>
            </a:ln>
          </p:spPr>
        </p:pic>
        <p:grpSp>
          <p:nvGrpSpPr>
            <p:cNvPr id="4" name="Group 10"/>
            <p:cNvGrpSpPr>
              <a:grpSpLocks/>
            </p:cNvGrpSpPr>
            <p:nvPr/>
          </p:nvGrpSpPr>
          <p:grpSpPr bwMode="auto">
            <a:xfrm>
              <a:off x="8406" y="2736"/>
              <a:ext cx="5329" cy="4669"/>
              <a:chOff x="4366" y="7034"/>
              <a:chExt cx="5329" cy="4669"/>
            </a:xfrm>
          </p:grpSpPr>
          <p:pic>
            <p:nvPicPr>
              <p:cNvPr id="100363" name="Afbeelding 2" descr="oceaanzones.jpg"/>
              <p:cNvPicPr>
                <a:picLocks noChangeAspect="1" noChangeArrowheads="1"/>
              </p:cNvPicPr>
              <p:nvPr/>
            </p:nvPicPr>
            <p:blipFill>
              <a:blip r:embed="rId3" cstate="print"/>
              <a:srcRect/>
              <a:stretch>
                <a:fillRect/>
              </a:stretch>
            </p:blipFill>
            <p:spPr bwMode="auto">
              <a:xfrm>
                <a:off x="7281" y="7034"/>
                <a:ext cx="2414" cy="4654"/>
              </a:xfrm>
              <a:prstGeom prst="rect">
                <a:avLst/>
              </a:prstGeom>
              <a:solidFill>
                <a:srgbClr val="FFFFFF"/>
              </a:solidFill>
              <a:ln w="9525">
                <a:miter lim="800000"/>
                <a:headEnd/>
                <a:tailEnd/>
              </a:ln>
            </p:spPr>
          </p:pic>
          <p:pic>
            <p:nvPicPr>
              <p:cNvPr id="100364" name="Afbeelding 2" descr="oceaanzones.jpg"/>
              <p:cNvPicPr>
                <a:picLocks noChangeAspect="1" noChangeArrowheads="1"/>
              </p:cNvPicPr>
              <p:nvPr/>
            </p:nvPicPr>
            <p:blipFill>
              <a:blip r:embed="rId4" cstate="print"/>
              <a:srcRect/>
              <a:stretch>
                <a:fillRect/>
              </a:stretch>
            </p:blipFill>
            <p:spPr bwMode="auto">
              <a:xfrm>
                <a:off x="4366" y="7049"/>
                <a:ext cx="2928" cy="4654"/>
              </a:xfrm>
              <a:prstGeom prst="rect">
                <a:avLst/>
              </a:prstGeom>
              <a:solidFill>
                <a:srgbClr val="FFFFFF"/>
              </a:solidFill>
              <a:ln w="9525">
                <a:miter lim="800000"/>
                <a:headEnd/>
                <a:tailEnd/>
              </a:ln>
            </p:spPr>
          </p:pic>
        </p:grpSp>
      </p:grpSp>
      <p:pic>
        <p:nvPicPr>
          <p:cNvPr id="2" name="Afbeelding 1" descr="onbewuste2.jpg"/>
          <p:cNvPicPr/>
          <p:nvPr/>
        </p:nvPicPr>
        <p:blipFill>
          <a:blip r:embed="rId5" cstate="print"/>
          <a:stretch>
            <a:fillRect/>
          </a:stretch>
        </p:blipFill>
        <p:spPr>
          <a:xfrm>
            <a:off x="0" y="0"/>
            <a:ext cx="5004048" cy="6858000"/>
          </a:xfrm>
          <a:prstGeom prst="rect">
            <a:avLst/>
          </a:prstGeom>
          <a:ln>
            <a:solidFill>
              <a:schemeClr val="tx1"/>
            </a:solidFill>
          </a:ln>
        </p:spPr>
      </p:pic>
      <p:sp>
        <p:nvSpPr>
          <p:cNvPr id="100354" name="Text Box 2"/>
          <p:cNvSpPr txBox="1">
            <a:spLocks noChangeArrowheads="1"/>
          </p:cNvSpPr>
          <p:nvPr/>
        </p:nvSpPr>
        <p:spPr bwMode="auto">
          <a:xfrm>
            <a:off x="3419872" y="6065913"/>
            <a:ext cx="2880320" cy="792087"/>
          </a:xfrm>
          <a:prstGeom prst="rect">
            <a:avLst/>
          </a:prstGeom>
          <a:solidFill>
            <a:schemeClr val="accent1">
              <a:lumMod val="20000"/>
              <a:lumOff val="80000"/>
              <a:alpha val="49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nl-NL" sz="2000" b="1" dirty="0">
                <a:solidFill>
                  <a:srgbClr val="CC0000"/>
                </a:solidFill>
                <a:latin typeface="Calibri" pitchFamily="34" charset="0"/>
                <a:cs typeface="Arial" pitchFamily="34" charset="0"/>
              </a:rPr>
              <a:t>het onbewuste verwerkt 11.200.000 bits/sec</a:t>
            </a:r>
          </a:p>
        </p:txBody>
      </p:sp>
      <p:sp>
        <p:nvSpPr>
          <p:cNvPr id="100355" name="Text Box 3"/>
          <p:cNvSpPr txBox="1">
            <a:spLocks noChangeArrowheads="1"/>
          </p:cNvSpPr>
          <p:nvPr/>
        </p:nvSpPr>
        <p:spPr bwMode="auto">
          <a:xfrm>
            <a:off x="6660232" y="6165304"/>
            <a:ext cx="2483768" cy="692696"/>
          </a:xfrm>
          <a:prstGeom prst="rect">
            <a:avLst/>
          </a:prstGeom>
          <a:solidFill>
            <a:srgbClr val="FFFFFF">
              <a:alpha val="0"/>
            </a:srgbClr>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nl-NL" sz="1600" b="0" i="0" u="none" strike="noStrike" cap="none" normalizeH="0" baseline="0" dirty="0">
                <a:ln>
                  <a:noFill/>
                </a:ln>
                <a:solidFill>
                  <a:srgbClr val="FFFFFF"/>
                </a:solidFill>
                <a:effectLst/>
                <a:latin typeface="Calibri" pitchFamily="34" charset="0"/>
                <a:cs typeface="Arial" pitchFamily="34" charset="0"/>
              </a:rPr>
              <a:t>het onbewuste = de oceaandiepten</a:t>
            </a:r>
            <a:endParaRPr kumimoji="0" lang="nl-NL" sz="2800" b="0" i="0" u="none" strike="noStrike" cap="none" normalizeH="0" baseline="0" dirty="0">
              <a:ln>
                <a:noFill/>
              </a:ln>
              <a:solidFill>
                <a:schemeClr val="tx1"/>
              </a:solidFill>
              <a:effectLst/>
              <a:latin typeface="Arial" pitchFamily="34" charset="0"/>
              <a:cs typeface="Arial" pitchFamily="34" charset="0"/>
            </a:endParaRPr>
          </a:p>
        </p:txBody>
      </p:sp>
      <p:sp>
        <p:nvSpPr>
          <p:cNvPr id="100356" name="Text Box 4"/>
          <p:cNvSpPr txBox="1">
            <a:spLocks noChangeArrowheads="1"/>
          </p:cNvSpPr>
          <p:nvPr/>
        </p:nvSpPr>
        <p:spPr bwMode="auto">
          <a:xfrm>
            <a:off x="251520" y="5733256"/>
            <a:ext cx="1584176" cy="864096"/>
          </a:xfrm>
          <a:prstGeom prst="rect">
            <a:avLst/>
          </a:prstGeom>
          <a:solidFill>
            <a:srgbClr val="FFFFFF">
              <a:alpha val="0"/>
            </a:srgbClr>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nl-NL" sz="1600" b="0" i="0" u="none" strike="noStrike" cap="none" normalizeH="0" baseline="0">
                <a:ln>
                  <a:noFill/>
                </a:ln>
                <a:solidFill>
                  <a:srgbClr val="FFFFFF"/>
                </a:solidFill>
                <a:effectLst/>
                <a:latin typeface="Calibri" pitchFamily="34" charset="0"/>
                <a:cs typeface="Arial" pitchFamily="34" charset="0"/>
              </a:rPr>
              <a:t>het onbewuste = onderwater deel van de ijsberg </a:t>
            </a:r>
            <a:endParaRPr kumimoji="0" lang="nl-NL" sz="2800" b="0" i="0" u="none" strike="noStrike" cap="none" normalizeH="0" baseline="0">
              <a:ln>
                <a:noFill/>
              </a:ln>
              <a:solidFill>
                <a:schemeClr val="tx1"/>
              </a:solidFill>
              <a:effectLst/>
              <a:latin typeface="Arial" pitchFamily="34" charset="0"/>
              <a:cs typeface="Arial" pitchFamily="34" charset="0"/>
            </a:endParaRPr>
          </a:p>
        </p:txBody>
      </p:sp>
      <p:sp>
        <p:nvSpPr>
          <p:cNvPr id="100357" name="Text Box 5"/>
          <p:cNvSpPr txBox="1">
            <a:spLocks noChangeArrowheads="1"/>
          </p:cNvSpPr>
          <p:nvPr/>
        </p:nvSpPr>
        <p:spPr bwMode="auto">
          <a:xfrm>
            <a:off x="3635896" y="692696"/>
            <a:ext cx="2664296" cy="648072"/>
          </a:xfrm>
          <a:prstGeom prst="rect">
            <a:avLst/>
          </a:prstGeom>
          <a:solidFill>
            <a:schemeClr val="accent1">
              <a:lumMod val="20000"/>
              <a:lumOff val="80000"/>
              <a:alpha val="49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nl-NL" sz="2000" b="1" i="0" u="none" strike="noStrike" cap="none" normalizeH="0" baseline="0" dirty="0">
                <a:ln>
                  <a:noFill/>
                </a:ln>
                <a:solidFill>
                  <a:srgbClr val="CC0000"/>
                </a:solidFill>
                <a:effectLst/>
                <a:latin typeface="Calibri" pitchFamily="34" charset="0"/>
                <a:cs typeface="Arial" pitchFamily="34" charset="0"/>
              </a:rPr>
              <a:t>het bewuste verwerkt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2000" b="1" i="0" u="none" strike="noStrike" cap="none" normalizeH="0" baseline="0" dirty="0">
                <a:ln>
                  <a:noFill/>
                </a:ln>
                <a:solidFill>
                  <a:srgbClr val="CC0000"/>
                </a:solidFill>
                <a:effectLst/>
                <a:latin typeface="Calibri" pitchFamily="34" charset="0"/>
                <a:cs typeface="Arial" pitchFamily="34" charset="0"/>
              </a:rPr>
              <a:t>60 bits/sec</a:t>
            </a:r>
            <a:endParaRPr kumimoji="0" lang="nl-NL" sz="3600" b="1" i="0" u="none" strike="noStrike" cap="none" normalizeH="0" baseline="0" dirty="0">
              <a:ln>
                <a:noFill/>
              </a:ln>
              <a:solidFill>
                <a:srgbClr val="CC0000"/>
              </a:solidFill>
              <a:effectLst/>
              <a:latin typeface="Arial" pitchFamily="34" charset="0"/>
              <a:cs typeface="Arial" pitchFamily="34" charset="0"/>
            </a:endParaRPr>
          </a:p>
        </p:txBody>
      </p:sp>
      <p:sp>
        <p:nvSpPr>
          <p:cNvPr id="100358" name="Text Box 6"/>
          <p:cNvSpPr txBox="1">
            <a:spLocks noChangeArrowheads="1"/>
          </p:cNvSpPr>
          <p:nvPr/>
        </p:nvSpPr>
        <p:spPr bwMode="auto">
          <a:xfrm>
            <a:off x="5322888" y="188641"/>
            <a:ext cx="3281560" cy="360039"/>
          </a:xfrm>
          <a:prstGeom prst="rect">
            <a:avLst/>
          </a:prstGeom>
          <a:solidFill>
            <a:srgbClr val="FFFFFF">
              <a:alpha val="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nl-NL" sz="1600" dirty="0">
                <a:latin typeface="Calibri" pitchFamily="34" charset="0"/>
                <a:cs typeface="Arial" pitchFamily="34" charset="0"/>
              </a:rPr>
              <a:t>het bewuste = golfje aan oppervlak</a:t>
            </a:r>
          </a:p>
        </p:txBody>
      </p:sp>
      <p:sp>
        <p:nvSpPr>
          <p:cNvPr id="100359" name="Text Box 7"/>
          <p:cNvSpPr txBox="1">
            <a:spLocks noChangeArrowheads="1"/>
          </p:cNvSpPr>
          <p:nvPr/>
        </p:nvSpPr>
        <p:spPr bwMode="auto">
          <a:xfrm>
            <a:off x="251520" y="260648"/>
            <a:ext cx="1944216" cy="576064"/>
          </a:xfrm>
          <a:prstGeom prst="rect">
            <a:avLst/>
          </a:prstGeom>
          <a:solidFill>
            <a:srgbClr val="FFFFFF">
              <a:alpha val="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nl-NL" sz="1600" b="0" i="0" u="none" strike="noStrike" cap="none" normalizeH="0" baseline="0" dirty="0">
                <a:ln>
                  <a:noFill/>
                </a:ln>
                <a:solidFill>
                  <a:schemeClr val="tx1"/>
                </a:solidFill>
                <a:effectLst/>
                <a:latin typeface="Calibri" pitchFamily="34" charset="0"/>
                <a:cs typeface="Arial" pitchFamily="34" charset="0"/>
              </a:rPr>
              <a:t>het bewuste = topje van de ijsberg</a:t>
            </a:r>
            <a:endParaRPr kumimoji="0" lang="nl-NL" sz="2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0359"/>
                                        </p:tgtEl>
                                        <p:attrNameLst>
                                          <p:attrName>style.visibility</p:attrName>
                                        </p:attrNameLst>
                                      </p:cBhvr>
                                      <p:to>
                                        <p:strVal val="visible"/>
                                      </p:to>
                                    </p:set>
                                    <p:anim calcmode="lin" valueType="num">
                                      <p:cBhvr additive="base">
                                        <p:cTn id="13" dur="500" fill="hold"/>
                                        <p:tgtEl>
                                          <p:spTgt spid="100359"/>
                                        </p:tgtEl>
                                        <p:attrNameLst>
                                          <p:attrName>ppt_x</p:attrName>
                                        </p:attrNameLst>
                                      </p:cBhvr>
                                      <p:tavLst>
                                        <p:tav tm="0">
                                          <p:val>
                                            <p:strVal val="0-#ppt_w/2"/>
                                          </p:val>
                                        </p:tav>
                                        <p:tav tm="100000">
                                          <p:val>
                                            <p:strVal val="#ppt_x"/>
                                          </p:val>
                                        </p:tav>
                                      </p:tavLst>
                                    </p:anim>
                                    <p:anim calcmode="lin" valueType="num">
                                      <p:cBhvr additive="base">
                                        <p:cTn id="14" dur="500" fill="hold"/>
                                        <p:tgtEl>
                                          <p:spTgt spid="10035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0356"/>
                                        </p:tgtEl>
                                        <p:attrNameLst>
                                          <p:attrName>style.visibility</p:attrName>
                                        </p:attrNameLst>
                                      </p:cBhvr>
                                      <p:to>
                                        <p:strVal val="visible"/>
                                      </p:to>
                                    </p:set>
                                    <p:anim calcmode="lin" valueType="num">
                                      <p:cBhvr additive="base">
                                        <p:cTn id="19" dur="500" fill="hold"/>
                                        <p:tgtEl>
                                          <p:spTgt spid="100356"/>
                                        </p:tgtEl>
                                        <p:attrNameLst>
                                          <p:attrName>ppt_x</p:attrName>
                                        </p:attrNameLst>
                                      </p:cBhvr>
                                      <p:tavLst>
                                        <p:tav tm="0">
                                          <p:val>
                                            <p:strVal val="0-#ppt_w/2"/>
                                          </p:val>
                                        </p:tav>
                                        <p:tav tm="100000">
                                          <p:val>
                                            <p:strVal val="#ppt_x"/>
                                          </p:val>
                                        </p:tav>
                                      </p:tavLst>
                                    </p:anim>
                                    <p:anim calcmode="lin" valueType="num">
                                      <p:cBhvr additive="base">
                                        <p:cTn id="20" dur="500" fill="hold"/>
                                        <p:tgtEl>
                                          <p:spTgt spid="10035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0358"/>
                                        </p:tgtEl>
                                        <p:attrNameLst>
                                          <p:attrName>style.visibility</p:attrName>
                                        </p:attrNameLst>
                                      </p:cBhvr>
                                      <p:to>
                                        <p:strVal val="visible"/>
                                      </p:to>
                                    </p:set>
                                    <p:anim calcmode="lin" valueType="num">
                                      <p:cBhvr additive="base">
                                        <p:cTn id="31" dur="500" fill="hold"/>
                                        <p:tgtEl>
                                          <p:spTgt spid="100358"/>
                                        </p:tgtEl>
                                        <p:attrNameLst>
                                          <p:attrName>ppt_x</p:attrName>
                                        </p:attrNameLst>
                                      </p:cBhvr>
                                      <p:tavLst>
                                        <p:tav tm="0">
                                          <p:val>
                                            <p:strVal val="0-#ppt_w/2"/>
                                          </p:val>
                                        </p:tav>
                                        <p:tav tm="100000">
                                          <p:val>
                                            <p:strVal val="#ppt_x"/>
                                          </p:val>
                                        </p:tav>
                                      </p:tavLst>
                                    </p:anim>
                                    <p:anim calcmode="lin" valueType="num">
                                      <p:cBhvr additive="base">
                                        <p:cTn id="32" dur="500" fill="hold"/>
                                        <p:tgtEl>
                                          <p:spTgt spid="10035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0355"/>
                                        </p:tgtEl>
                                        <p:attrNameLst>
                                          <p:attrName>style.visibility</p:attrName>
                                        </p:attrNameLst>
                                      </p:cBhvr>
                                      <p:to>
                                        <p:strVal val="visible"/>
                                      </p:to>
                                    </p:set>
                                    <p:anim calcmode="lin" valueType="num">
                                      <p:cBhvr additive="base">
                                        <p:cTn id="37" dur="500" fill="hold"/>
                                        <p:tgtEl>
                                          <p:spTgt spid="100355"/>
                                        </p:tgtEl>
                                        <p:attrNameLst>
                                          <p:attrName>ppt_x</p:attrName>
                                        </p:attrNameLst>
                                      </p:cBhvr>
                                      <p:tavLst>
                                        <p:tav tm="0">
                                          <p:val>
                                            <p:strVal val="0-#ppt_w/2"/>
                                          </p:val>
                                        </p:tav>
                                        <p:tav tm="100000">
                                          <p:val>
                                            <p:strVal val="#ppt_x"/>
                                          </p:val>
                                        </p:tav>
                                      </p:tavLst>
                                    </p:anim>
                                    <p:anim calcmode="lin" valueType="num">
                                      <p:cBhvr additive="base">
                                        <p:cTn id="38" dur="500" fill="hold"/>
                                        <p:tgtEl>
                                          <p:spTgt spid="10035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0357"/>
                                        </p:tgtEl>
                                        <p:attrNameLst>
                                          <p:attrName>style.visibility</p:attrName>
                                        </p:attrNameLst>
                                      </p:cBhvr>
                                      <p:to>
                                        <p:strVal val="visible"/>
                                      </p:to>
                                    </p:set>
                                    <p:anim calcmode="lin" valueType="num">
                                      <p:cBhvr additive="base">
                                        <p:cTn id="43" dur="500" fill="hold"/>
                                        <p:tgtEl>
                                          <p:spTgt spid="100357"/>
                                        </p:tgtEl>
                                        <p:attrNameLst>
                                          <p:attrName>ppt_x</p:attrName>
                                        </p:attrNameLst>
                                      </p:cBhvr>
                                      <p:tavLst>
                                        <p:tav tm="0">
                                          <p:val>
                                            <p:strVal val="0-#ppt_w/2"/>
                                          </p:val>
                                        </p:tav>
                                        <p:tav tm="100000">
                                          <p:val>
                                            <p:strVal val="#ppt_x"/>
                                          </p:val>
                                        </p:tav>
                                      </p:tavLst>
                                    </p:anim>
                                    <p:anim calcmode="lin" valueType="num">
                                      <p:cBhvr additive="base">
                                        <p:cTn id="44" dur="500" fill="hold"/>
                                        <p:tgtEl>
                                          <p:spTgt spid="10035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0354"/>
                                        </p:tgtEl>
                                        <p:attrNameLst>
                                          <p:attrName>style.visibility</p:attrName>
                                        </p:attrNameLst>
                                      </p:cBhvr>
                                      <p:to>
                                        <p:strVal val="visible"/>
                                      </p:to>
                                    </p:set>
                                    <p:anim calcmode="lin" valueType="num">
                                      <p:cBhvr additive="base">
                                        <p:cTn id="49" dur="500" fill="hold"/>
                                        <p:tgtEl>
                                          <p:spTgt spid="100354"/>
                                        </p:tgtEl>
                                        <p:attrNameLst>
                                          <p:attrName>ppt_x</p:attrName>
                                        </p:attrNameLst>
                                      </p:cBhvr>
                                      <p:tavLst>
                                        <p:tav tm="0">
                                          <p:val>
                                            <p:strVal val="0-#ppt_w/2"/>
                                          </p:val>
                                        </p:tav>
                                        <p:tav tm="100000">
                                          <p:val>
                                            <p:strVal val="#ppt_x"/>
                                          </p:val>
                                        </p:tav>
                                      </p:tavLst>
                                    </p:anim>
                                    <p:anim calcmode="lin" valueType="num">
                                      <p:cBhvr additive="base">
                                        <p:cTn id="50" dur="500" fill="hold"/>
                                        <p:tgtEl>
                                          <p:spTgt spid="1003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animBg="1"/>
      <p:bldP spid="100355" grpId="0" animBg="1"/>
      <p:bldP spid="100356" grpId="0" animBg="1"/>
      <p:bldP spid="100357" grpId="0" animBg="1"/>
      <p:bldP spid="100358" grpId="0" animBg="1"/>
      <p:bldP spid="10035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Elephant Rider Animal-640x1136 wallpapers.jpg"/>
          <p:cNvPicPr/>
          <p:nvPr/>
        </p:nvPicPr>
        <p:blipFill>
          <a:blip r:embed="rId2" cstate="print"/>
          <a:stretch>
            <a:fillRect/>
          </a:stretch>
        </p:blipFill>
        <p:spPr>
          <a:xfrm>
            <a:off x="4283968" y="0"/>
            <a:ext cx="4896544" cy="6858000"/>
          </a:xfrm>
          <a:prstGeom prst="rect">
            <a:avLst/>
          </a:prstGeom>
        </p:spPr>
      </p:pic>
      <p:sp>
        <p:nvSpPr>
          <p:cNvPr id="378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NL"/>
          </a:p>
        </p:txBody>
      </p:sp>
      <p:sp>
        <p:nvSpPr>
          <p:cNvPr id="37891" name="Rectangle 3"/>
          <p:cNvSpPr>
            <a:spLocks noChangeArrowheads="1"/>
          </p:cNvSpPr>
          <p:nvPr/>
        </p:nvSpPr>
        <p:spPr bwMode="auto">
          <a:xfrm>
            <a:off x="0" y="2492896"/>
            <a:ext cx="399593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000" b="1"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Als de berijder een duidelijke boodschap doorgeeft aan de olifant, gaat deze de weg die het bewuste wil.</a:t>
            </a:r>
          </a:p>
        </p:txBody>
      </p:sp>
      <p:sp>
        <p:nvSpPr>
          <p:cNvPr id="5" name="Rectangle 3"/>
          <p:cNvSpPr>
            <a:spLocks noChangeArrowheads="1"/>
          </p:cNvSpPr>
          <p:nvPr/>
        </p:nvSpPr>
        <p:spPr bwMode="auto">
          <a:xfrm>
            <a:off x="6876256" y="188640"/>
            <a:ext cx="129614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000" b="1" i="0" u="none" strike="noStrike" cap="none" normalizeH="0" baseline="0" dirty="0">
                <a:ln>
                  <a:noFill/>
                </a:ln>
                <a:solidFill>
                  <a:schemeClr val="bg1"/>
                </a:solidFill>
                <a:effectLst/>
                <a:latin typeface="Arial" pitchFamily="34" charset="0"/>
                <a:ea typeface="Times New Roman" pitchFamily="18" charset="0"/>
                <a:cs typeface="Times New Roman" pitchFamily="18" charset="0"/>
              </a:rPr>
              <a:t>bewuste </a:t>
            </a:r>
          </a:p>
        </p:txBody>
      </p:sp>
      <p:sp>
        <p:nvSpPr>
          <p:cNvPr id="6" name="Rechthoek 5"/>
          <p:cNvSpPr/>
          <p:nvPr/>
        </p:nvSpPr>
        <p:spPr>
          <a:xfrm>
            <a:off x="6084168" y="2348880"/>
            <a:ext cx="1390124" cy="369332"/>
          </a:xfrm>
          <a:prstGeom prst="rect">
            <a:avLst/>
          </a:prstGeom>
        </p:spPr>
        <p:txBody>
          <a:bodyPr wrap="none">
            <a:spAutoFit/>
          </a:bodyPr>
          <a:lstStyle/>
          <a:p>
            <a:r>
              <a:rPr lang="nl-NL" b="1" dirty="0">
                <a:solidFill>
                  <a:schemeClr val="bg1"/>
                </a:solidFill>
                <a:latin typeface="Arial" pitchFamily="34" charset="0"/>
                <a:ea typeface="Times New Roman" pitchFamily="18" charset="0"/>
                <a:cs typeface="Times New Roman" pitchFamily="18" charset="0"/>
              </a:rPr>
              <a:t>onbewuste</a:t>
            </a:r>
            <a:endParaRPr lang="nl-NL" dirty="0">
              <a:solidFill>
                <a:schemeClr val="bg1"/>
              </a:solidFill>
            </a:endParaRPr>
          </a:p>
        </p:txBody>
      </p:sp>
      <p:sp>
        <p:nvSpPr>
          <p:cNvPr id="7" name="Rectangle 3"/>
          <p:cNvSpPr>
            <a:spLocks noChangeArrowheads="1"/>
          </p:cNvSpPr>
          <p:nvPr/>
        </p:nvSpPr>
        <p:spPr bwMode="auto">
          <a:xfrm>
            <a:off x="0" y="4365104"/>
            <a:ext cx="399593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000" b="1"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De olifant vermijdt gevaar, zoals het onbewuste ook doet.</a:t>
            </a:r>
            <a:endParaRPr kumimoji="0" lang="nl-NL" sz="2800" b="1" i="0" u="none" strike="noStrike" cap="none" normalizeH="0" baseline="0" dirty="0">
              <a:ln>
                <a:noFill/>
              </a:ln>
              <a:solidFill>
                <a:srgbClr val="0000FF"/>
              </a:solidFill>
              <a:effectLst/>
              <a:latin typeface="Arial" pitchFamily="34" charset="0"/>
              <a:cs typeface="Arial" pitchFamily="34" charset="0"/>
            </a:endParaRPr>
          </a:p>
        </p:txBody>
      </p:sp>
      <p:sp>
        <p:nvSpPr>
          <p:cNvPr id="8" name="Rechthoek 7"/>
          <p:cNvSpPr/>
          <p:nvPr/>
        </p:nvSpPr>
        <p:spPr>
          <a:xfrm>
            <a:off x="0" y="0"/>
            <a:ext cx="3888432" cy="1938992"/>
          </a:xfrm>
          <a:prstGeom prst="rect">
            <a:avLst/>
          </a:prstGeom>
        </p:spPr>
        <p:txBody>
          <a:bodyPr wrap="square">
            <a:spAutoFit/>
          </a:bodyPr>
          <a:lstStyle/>
          <a:p>
            <a:pPr lvl="0" fontAlgn="base">
              <a:spcBef>
                <a:spcPct val="0"/>
              </a:spcBef>
              <a:spcAft>
                <a:spcPct val="0"/>
              </a:spcAft>
            </a:pPr>
            <a:r>
              <a:rPr lang="nl-NL" sz="4000" b="1" dirty="0">
                <a:solidFill>
                  <a:srgbClr val="0000FF"/>
                </a:solidFill>
                <a:latin typeface="Arial" pitchFamily="34" charset="0"/>
                <a:ea typeface="MS Mincho" pitchFamily="49" charset="-128"/>
                <a:cs typeface="Times New Roman" pitchFamily="18" charset="0"/>
              </a:rPr>
              <a:t>De functies van het onbewuste</a:t>
            </a:r>
            <a:endParaRPr lang="nl-NL" sz="1400"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891"/>
                                        </p:tgtEl>
                                        <p:attrNameLst>
                                          <p:attrName>style.visibility</p:attrName>
                                        </p:attrNameLst>
                                      </p:cBhvr>
                                      <p:to>
                                        <p:strVal val="visible"/>
                                      </p:to>
                                    </p:set>
                                    <p:anim calcmode="lin" valueType="num">
                                      <p:cBhvr additive="base">
                                        <p:cTn id="19" dur="500" fill="hold"/>
                                        <p:tgtEl>
                                          <p:spTgt spid="37891"/>
                                        </p:tgtEl>
                                        <p:attrNameLst>
                                          <p:attrName>ppt_x</p:attrName>
                                        </p:attrNameLst>
                                      </p:cBhvr>
                                      <p:tavLst>
                                        <p:tav tm="0">
                                          <p:val>
                                            <p:strVal val="0-#ppt_w/2"/>
                                          </p:val>
                                        </p:tav>
                                        <p:tav tm="100000">
                                          <p:val>
                                            <p:strVal val="#ppt_x"/>
                                          </p:val>
                                        </p:tav>
                                      </p:tavLst>
                                    </p:anim>
                                    <p:anim calcmode="lin" valueType="num">
                                      <p:cBhvr additive="base">
                                        <p:cTn id="20" dur="500" fill="hold"/>
                                        <p:tgtEl>
                                          <p:spTgt spid="3789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124744"/>
            <a:ext cx="867645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indent="-457200" fontAlgn="base">
              <a:lnSpc>
                <a:spcPct val="150000"/>
              </a:lnSpc>
              <a:spcBef>
                <a:spcPct val="0"/>
              </a:spcBef>
              <a:spcAft>
                <a:spcPct val="0"/>
              </a:spcAft>
              <a:buFontTx/>
              <a:buChar char="•"/>
              <a:tabLst>
                <a:tab pos="446088" algn="l"/>
              </a:tabLst>
            </a:pPr>
            <a:r>
              <a:rPr kumimoji="0" lang="nl-NL" sz="2400" b="0" i="0" u="none" strike="noStrike" cap="none" normalizeH="0" baseline="0" dirty="0">
                <a:ln>
                  <a:noFill/>
                </a:ln>
                <a:solidFill>
                  <a:srgbClr val="0000FF"/>
                </a:solidFill>
                <a:effectLst/>
                <a:latin typeface="Arial" pitchFamily="34" charset="0"/>
                <a:ea typeface="+mn-ea"/>
                <a:cs typeface="Times New Roman" pitchFamily="18" charset="0"/>
              </a:rPr>
              <a:t>Slaat herinneringen op: </a:t>
            </a:r>
          </a:p>
          <a:p>
            <a:pPr lvl="2" indent="-457200" fontAlgn="base">
              <a:lnSpc>
                <a:spcPct val="150000"/>
              </a:lnSpc>
              <a:spcBef>
                <a:spcPct val="0"/>
              </a:spcBef>
              <a:spcAft>
                <a:spcPct val="0"/>
              </a:spcAft>
              <a:buFont typeface="Courier New" pitchFamily="49" charset="0"/>
              <a:buChar char="o"/>
              <a:tabLst>
                <a:tab pos="446088" algn="l"/>
              </a:tabLst>
            </a:pPr>
            <a:r>
              <a:rPr kumimoji="0" lang="nl-NL" sz="2400" b="0" i="0" u="none" strike="noStrike" cap="none" normalizeH="0" baseline="0" dirty="0">
                <a:ln>
                  <a:noFill/>
                </a:ln>
                <a:solidFill>
                  <a:srgbClr val="0000FF"/>
                </a:solidFill>
                <a:effectLst/>
                <a:latin typeface="Arial" pitchFamily="34" charset="0"/>
                <a:ea typeface="+mn-ea"/>
                <a:cs typeface="Times New Roman" pitchFamily="18" charset="0"/>
              </a:rPr>
              <a:t>chronologisch en </a:t>
            </a:r>
          </a:p>
          <a:p>
            <a:pPr lvl="2" indent="-457200" fontAlgn="base">
              <a:lnSpc>
                <a:spcPct val="150000"/>
              </a:lnSpc>
              <a:spcBef>
                <a:spcPct val="0"/>
              </a:spcBef>
              <a:spcAft>
                <a:spcPct val="0"/>
              </a:spcAft>
              <a:buFont typeface="Courier New" pitchFamily="49" charset="0"/>
              <a:buChar char="o"/>
              <a:tabLst>
                <a:tab pos="446088" algn="l"/>
              </a:tabLst>
            </a:pPr>
            <a:r>
              <a:rPr kumimoji="0" lang="nl-NL" sz="2400" b="0" i="0" u="none" strike="noStrike" cap="none" normalizeH="0" baseline="0" dirty="0">
                <a:ln>
                  <a:noFill/>
                </a:ln>
                <a:solidFill>
                  <a:srgbClr val="0000FF"/>
                </a:solidFill>
                <a:effectLst/>
                <a:latin typeface="Arial" pitchFamily="34" charset="0"/>
                <a:ea typeface="+mn-ea"/>
                <a:cs typeface="Times New Roman" pitchFamily="18" charset="0"/>
              </a:rPr>
              <a:t>thematisch</a:t>
            </a:r>
            <a:endParaRPr kumimoji="0" lang="nl-NL" sz="1000" b="0" i="0" u="none" strike="noStrike" cap="none" normalizeH="0" baseline="0" dirty="0">
              <a:ln>
                <a:noFill/>
              </a:ln>
              <a:solidFill>
                <a:srgbClr val="0000FF"/>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tab pos="446088" algn="l"/>
              </a:tabLst>
            </a:pPr>
            <a:r>
              <a:rPr kumimoji="0" lang="nl-NL" sz="2400" b="0" i="0" u="none" strike="noStrike" cap="none" normalizeH="0" baseline="0" dirty="0">
                <a:ln>
                  <a:noFill/>
                </a:ln>
                <a:solidFill>
                  <a:srgbClr val="0000FF"/>
                </a:solidFill>
                <a:effectLst/>
                <a:latin typeface="Arial" pitchFamily="34" charset="0"/>
                <a:ea typeface="+mn-ea"/>
                <a:cs typeface="Times New Roman" pitchFamily="18" charset="0"/>
              </a:rPr>
              <a:t>	Is het domein van emoties</a:t>
            </a:r>
            <a:endParaRPr kumimoji="0" lang="nl-NL" sz="1000" b="0" i="0" u="none" strike="noStrike" cap="none" normalizeH="0" baseline="0" dirty="0">
              <a:ln>
                <a:noFill/>
              </a:ln>
              <a:solidFill>
                <a:srgbClr val="0000FF"/>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tab pos="446088" algn="l"/>
              </a:tabLst>
            </a:pPr>
            <a:r>
              <a:rPr kumimoji="0" lang="nl-NL" sz="2400" b="0" i="0" u="none" strike="noStrike" cap="none" normalizeH="0" baseline="0" dirty="0">
                <a:ln>
                  <a:noFill/>
                </a:ln>
                <a:solidFill>
                  <a:srgbClr val="0000FF"/>
                </a:solidFill>
                <a:effectLst/>
                <a:latin typeface="Arial" pitchFamily="34" charset="0"/>
                <a:ea typeface="+mn-ea"/>
                <a:cs typeface="Times New Roman" pitchFamily="18" charset="0"/>
              </a:rPr>
              <a:t>	Bestuurt het lichaam, heeft een blauwdruk van het lichaam</a:t>
            </a:r>
            <a:endParaRPr kumimoji="0" lang="nl-NL" sz="1000" b="0" i="0" u="none" strike="noStrike" cap="none" normalizeH="0" baseline="0" dirty="0">
              <a:ln>
                <a:noFill/>
              </a:ln>
              <a:solidFill>
                <a:srgbClr val="0000FF"/>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tab pos="446088" algn="l"/>
              </a:tabLst>
            </a:pPr>
            <a:r>
              <a:rPr kumimoji="0" lang="nl-NL" sz="2400" b="0" i="0" u="none" strike="noStrike" cap="none" normalizeH="0" baseline="0" dirty="0">
                <a:ln>
                  <a:noFill/>
                </a:ln>
                <a:solidFill>
                  <a:srgbClr val="0000FF"/>
                </a:solidFill>
                <a:effectLst/>
                <a:latin typeface="Arial" pitchFamily="34" charset="0"/>
                <a:ea typeface="+mn-ea"/>
                <a:cs typeface="Times New Roman" pitchFamily="18" charset="0"/>
              </a:rPr>
              <a:t>	Handhaaft en beschermt het lichaam</a:t>
            </a:r>
            <a:endParaRPr kumimoji="0" lang="nl-NL" sz="1000" b="0" i="0" u="none" strike="noStrike" cap="none" normalizeH="0" baseline="0" dirty="0">
              <a:ln>
                <a:noFill/>
              </a:ln>
              <a:solidFill>
                <a:srgbClr val="0000FF"/>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tab pos="446088" algn="l"/>
              </a:tabLst>
            </a:pPr>
            <a:r>
              <a:rPr kumimoji="0" lang="nl-NL" sz="2400" b="0" i="0" u="none" strike="noStrike" cap="none" normalizeH="0" baseline="0" dirty="0">
                <a:ln>
                  <a:noFill/>
                </a:ln>
                <a:solidFill>
                  <a:srgbClr val="0000FF"/>
                </a:solidFill>
                <a:effectLst/>
                <a:latin typeface="Arial" pitchFamily="34" charset="0"/>
                <a:ea typeface="+mn-ea"/>
                <a:cs typeface="Times New Roman" pitchFamily="18" charset="0"/>
              </a:rPr>
              <a:t>	Werkt als een dienaar en volgt de instructies op van het 	bewustzijn</a:t>
            </a:r>
            <a:endParaRPr kumimoji="0" lang="nl-NL" sz="1000" b="0" i="0" u="none" strike="noStrike" cap="none" normalizeH="0" baseline="0" dirty="0">
              <a:ln>
                <a:noFill/>
              </a:ln>
              <a:solidFill>
                <a:srgbClr val="0000FF"/>
              </a:solidFill>
              <a:effectLst/>
              <a:latin typeface="Arial" pitchFamily="34" charset="0"/>
              <a:cs typeface="Arial" pitchFamily="34" charset="0"/>
            </a:endParaRPr>
          </a:p>
        </p:txBody>
      </p:sp>
      <p:sp>
        <p:nvSpPr>
          <p:cNvPr id="3" name="Rechthoek 2"/>
          <p:cNvSpPr/>
          <p:nvPr/>
        </p:nvSpPr>
        <p:spPr>
          <a:xfrm>
            <a:off x="683568" y="44624"/>
            <a:ext cx="7707559" cy="707886"/>
          </a:xfrm>
          <a:prstGeom prst="rect">
            <a:avLst/>
          </a:prstGeom>
        </p:spPr>
        <p:txBody>
          <a:bodyPr wrap="none">
            <a:spAutoFit/>
          </a:bodyPr>
          <a:lstStyle/>
          <a:p>
            <a:pPr lvl="0" fontAlgn="base">
              <a:spcBef>
                <a:spcPct val="0"/>
              </a:spcBef>
              <a:spcAft>
                <a:spcPct val="0"/>
              </a:spcAft>
            </a:pPr>
            <a:r>
              <a:rPr lang="nl-NL" sz="4000" b="1" dirty="0">
                <a:solidFill>
                  <a:srgbClr val="0000FF"/>
                </a:solidFill>
                <a:latin typeface="Arial" pitchFamily="34" charset="0"/>
                <a:ea typeface="MS Mincho" pitchFamily="49" charset="-128"/>
                <a:cs typeface="Times New Roman" pitchFamily="18" charset="0"/>
              </a:rPr>
              <a:t>De functies van het onbewuste</a:t>
            </a:r>
            <a:endParaRPr lang="nl-NL" sz="1400" dirty="0">
              <a:solidFill>
                <a:srgbClr val="0000FF"/>
              </a:solidFill>
              <a:latin typeface="Arial" pitchFamily="34" charset="0"/>
              <a:cs typeface="Arial" pitchFamily="34" charset="0"/>
            </a:endParaRPr>
          </a:p>
        </p:txBody>
      </p:sp>
      <p:pic>
        <p:nvPicPr>
          <p:cNvPr id="31746" name="Picture 2" descr="Creative Visulization!"/>
          <p:cNvPicPr>
            <a:picLocks noChangeAspect="1" noChangeArrowheads="1"/>
          </p:cNvPicPr>
          <p:nvPr/>
        </p:nvPicPr>
        <p:blipFill>
          <a:blip r:embed="rId2" cstate="print"/>
          <a:srcRect/>
          <a:stretch>
            <a:fillRect/>
          </a:stretch>
        </p:blipFill>
        <p:spPr bwMode="auto">
          <a:xfrm>
            <a:off x="0" y="770706"/>
            <a:ext cx="9144000" cy="608729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31746"/>
                                        </p:tgtEl>
                                      </p:cBhvr>
                                    </p:animEffect>
                                    <p:set>
                                      <p:cBhvr>
                                        <p:cTn id="7" dur="1" fill="hold">
                                          <p:stCondLst>
                                            <p:cond delay="499"/>
                                          </p:stCondLst>
                                        </p:cTn>
                                        <p:tgtEl>
                                          <p:spTgt spid="3174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25">
                                            <p:txEl>
                                              <p:pRg st="0" end="0"/>
                                            </p:txEl>
                                          </p:spTgt>
                                        </p:tgtEl>
                                        <p:attrNameLst>
                                          <p:attrName>style.visibility</p:attrName>
                                        </p:attrNameLst>
                                      </p:cBhvr>
                                      <p:to>
                                        <p:strVal val="visible"/>
                                      </p:to>
                                    </p:set>
                                    <p:anim calcmode="lin" valueType="num">
                                      <p:cBhvr additive="base">
                                        <p:cTn id="12" dur="500" fill="hold"/>
                                        <p:tgtEl>
                                          <p:spTgt spid="102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25">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025">
                                            <p:txEl>
                                              <p:pRg st="1" end="1"/>
                                            </p:txEl>
                                          </p:spTgt>
                                        </p:tgtEl>
                                        <p:attrNameLst>
                                          <p:attrName>style.visibility</p:attrName>
                                        </p:attrNameLst>
                                      </p:cBhvr>
                                      <p:to>
                                        <p:strVal val="visible"/>
                                      </p:to>
                                    </p:set>
                                    <p:anim calcmode="lin" valueType="num">
                                      <p:cBhvr additive="base">
                                        <p:cTn id="16" dur="500" fill="hold"/>
                                        <p:tgtEl>
                                          <p:spTgt spid="1025">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025">
                                            <p:txEl>
                                              <p:pRg st="1" end="1"/>
                                            </p:txEl>
                                          </p:spTgt>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1025">
                                            <p:txEl>
                                              <p:pRg st="2" end="2"/>
                                            </p:txEl>
                                          </p:spTgt>
                                        </p:tgtEl>
                                        <p:attrNameLst>
                                          <p:attrName>style.visibility</p:attrName>
                                        </p:attrNameLst>
                                      </p:cBhvr>
                                      <p:to>
                                        <p:strVal val="visible"/>
                                      </p:to>
                                    </p:set>
                                    <p:anim calcmode="lin" valueType="num">
                                      <p:cBhvr additive="base">
                                        <p:cTn id="20" dur="500" fill="hold"/>
                                        <p:tgtEl>
                                          <p:spTgt spid="1025">
                                            <p:txEl>
                                              <p:pRg st="2" end="2"/>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102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025">
                                            <p:txEl>
                                              <p:pRg st="3" end="3"/>
                                            </p:txEl>
                                          </p:spTgt>
                                        </p:tgtEl>
                                        <p:attrNameLst>
                                          <p:attrName>style.visibility</p:attrName>
                                        </p:attrNameLst>
                                      </p:cBhvr>
                                      <p:to>
                                        <p:strVal val="visible"/>
                                      </p:to>
                                    </p:set>
                                    <p:anim calcmode="lin" valueType="num">
                                      <p:cBhvr additive="base">
                                        <p:cTn id="26" dur="500" fill="hold"/>
                                        <p:tgtEl>
                                          <p:spTgt spid="1025">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02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025">
                                            <p:txEl>
                                              <p:pRg st="4" end="4"/>
                                            </p:txEl>
                                          </p:spTgt>
                                        </p:tgtEl>
                                        <p:attrNameLst>
                                          <p:attrName>style.visibility</p:attrName>
                                        </p:attrNameLst>
                                      </p:cBhvr>
                                      <p:to>
                                        <p:strVal val="visible"/>
                                      </p:to>
                                    </p:set>
                                    <p:anim calcmode="lin" valueType="num">
                                      <p:cBhvr additive="base">
                                        <p:cTn id="32" dur="500" fill="hold"/>
                                        <p:tgtEl>
                                          <p:spTgt spid="1025">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02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025">
                                            <p:txEl>
                                              <p:pRg st="5" end="5"/>
                                            </p:txEl>
                                          </p:spTgt>
                                        </p:tgtEl>
                                        <p:attrNameLst>
                                          <p:attrName>style.visibility</p:attrName>
                                        </p:attrNameLst>
                                      </p:cBhvr>
                                      <p:to>
                                        <p:strVal val="visible"/>
                                      </p:to>
                                    </p:set>
                                    <p:anim calcmode="lin" valueType="num">
                                      <p:cBhvr additive="base">
                                        <p:cTn id="38" dur="500" fill="hold"/>
                                        <p:tgtEl>
                                          <p:spTgt spid="1025">
                                            <p:txEl>
                                              <p:pRg st="5" end="5"/>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102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1025">
                                            <p:txEl>
                                              <p:pRg st="6" end="6"/>
                                            </p:txEl>
                                          </p:spTgt>
                                        </p:tgtEl>
                                        <p:attrNameLst>
                                          <p:attrName>style.visibility</p:attrName>
                                        </p:attrNameLst>
                                      </p:cBhvr>
                                      <p:to>
                                        <p:strVal val="visible"/>
                                      </p:to>
                                    </p:set>
                                    <p:anim calcmode="lin" valueType="num">
                                      <p:cBhvr additive="base">
                                        <p:cTn id="44" dur="500" fill="hold"/>
                                        <p:tgtEl>
                                          <p:spTgt spid="1025">
                                            <p:txEl>
                                              <p:pRg st="6" end="6"/>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102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
          <p:cNvSpPr>
            <a:spLocks noChangeArrowheads="1"/>
          </p:cNvSpPr>
          <p:nvPr/>
        </p:nvSpPr>
        <p:spPr bwMode="auto">
          <a:xfrm>
            <a:off x="1763688" y="1742038"/>
            <a:ext cx="324036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4000" b="1" i="0" u="none" strike="noStrike" cap="none" normalizeH="0" baseline="0" dirty="0">
                <a:ln>
                  <a:noFill/>
                </a:ln>
                <a:solidFill>
                  <a:srgbClr val="FF0000"/>
                </a:solidFill>
                <a:effectLst/>
                <a:latin typeface="Arial" pitchFamily="34" charset="0"/>
                <a:ea typeface="Times New Roman" pitchFamily="18" charset="0"/>
                <a:cs typeface="Times New Roman" pitchFamily="18" charset="0"/>
              </a:rPr>
              <a:t>7 3 2 7 5 1 9</a:t>
            </a:r>
            <a:endParaRPr kumimoji="0" lang="nl-NL" sz="3200" b="0" i="0" u="none" strike="noStrike" cap="none" normalizeH="0" baseline="0" dirty="0">
              <a:ln>
                <a:noFill/>
              </a:ln>
              <a:solidFill>
                <a:srgbClr val="FF0000"/>
              </a:solidFill>
              <a:effectLst/>
              <a:latin typeface="Arial" pitchFamily="34" charset="0"/>
              <a:cs typeface="Arial" pitchFamily="34" charset="0"/>
            </a:endParaRPr>
          </a:p>
        </p:txBody>
      </p:sp>
      <p:sp>
        <p:nvSpPr>
          <p:cNvPr id="3" name="Rectangle 1"/>
          <p:cNvSpPr>
            <a:spLocks noChangeArrowheads="1"/>
          </p:cNvSpPr>
          <p:nvPr/>
        </p:nvSpPr>
        <p:spPr bwMode="auto">
          <a:xfrm>
            <a:off x="827584" y="4766374"/>
            <a:ext cx="525658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4000" b="1" i="0" u="none" strike="noStrike" cap="none" normalizeH="0" baseline="0" dirty="0">
                <a:ln>
                  <a:noFill/>
                </a:ln>
                <a:solidFill>
                  <a:srgbClr val="FF0000"/>
                </a:solidFill>
                <a:effectLst/>
                <a:latin typeface="Arial" pitchFamily="34" charset="0"/>
                <a:ea typeface="Times New Roman" pitchFamily="18" charset="0"/>
                <a:cs typeface="Times New Roman" pitchFamily="18" charset="0"/>
              </a:rPr>
              <a:t>2 5 7 1 8 2 4 6 3 2 7 5</a:t>
            </a:r>
            <a:endParaRPr kumimoji="0" lang="nl-NL" sz="3200" b="0" i="0" u="none" strike="noStrike" cap="none" normalizeH="0" baseline="0" dirty="0">
              <a:ln>
                <a:noFill/>
              </a:ln>
              <a:solidFill>
                <a:srgbClr val="FF0000"/>
              </a:solidFill>
              <a:effectLst/>
              <a:latin typeface="Arial" pitchFamily="34" charset="0"/>
              <a:cs typeface="Arial" pitchFamily="34" charset="0"/>
            </a:endParaRPr>
          </a:p>
        </p:txBody>
      </p:sp>
      <p:sp>
        <p:nvSpPr>
          <p:cNvPr id="98307" name="Rectangle 3"/>
          <p:cNvSpPr>
            <a:spLocks noChangeArrowheads="1"/>
          </p:cNvSpPr>
          <p:nvPr/>
        </p:nvSpPr>
        <p:spPr bwMode="auto">
          <a:xfrm>
            <a:off x="611560" y="2642429"/>
            <a:ext cx="576064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b="1"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Schrijf nu alle cijfers zoals je die in je korte termijn geheugen hebt opgeslagen in de goede volgorde op een papier. Hoeveel cijfers heb je goed? Heb je ook ezelsbruggetjes gebruikt?</a:t>
            </a:r>
            <a:endParaRPr kumimoji="0" lang="nl-NL" sz="3200" b="0" i="0" u="none" strike="noStrike" cap="none" normalizeH="0" baseline="0" dirty="0">
              <a:ln>
                <a:noFill/>
              </a:ln>
              <a:solidFill>
                <a:srgbClr val="0000FF"/>
              </a:solidFill>
              <a:effectLst/>
              <a:latin typeface="Arial" pitchFamily="34" charset="0"/>
              <a:cs typeface="Arial" pitchFamily="34" charset="0"/>
            </a:endParaRPr>
          </a:p>
        </p:txBody>
      </p:sp>
      <p:sp>
        <p:nvSpPr>
          <p:cNvPr id="98308" name="Rectangle 4"/>
          <p:cNvSpPr>
            <a:spLocks noChangeArrowheads="1"/>
          </p:cNvSpPr>
          <p:nvPr/>
        </p:nvSpPr>
        <p:spPr bwMode="auto">
          <a:xfrm>
            <a:off x="467544" y="4164252"/>
            <a:ext cx="525658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000" b="1"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Deel twee: Lees de volgende reeks cijfers in 15 seconden.</a:t>
            </a:r>
            <a:endParaRPr kumimoji="0" lang="nl-NL" sz="1050" b="0" i="0" u="none" strike="noStrike" cap="none" normalizeH="0" baseline="0" dirty="0">
              <a:ln>
                <a:noFill/>
              </a:ln>
              <a:solidFill>
                <a:srgbClr val="0000FF"/>
              </a:solidFill>
              <a:effectLst/>
              <a:latin typeface="Arial" pitchFamily="34" charset="0"/>
              <a:cs typeface="Arial" pitchFamily="34" charset="0"/>
            </a:endParaRPr>
          </a:p>
        </p:txBody>
      </p:sp>
      <p:sp>
        <p:nvSpPr>
          <p:cNvPr id="7" name="Rectangle 4"/>
          <p:cNvSpPr>
            <a:spLocks noChangeArrowheads="1"/>
          </p:cNvSpPr>
          <p:nvPr/>
        </p:nvSpPr>
        <p:spPr bwMode="auto">
          <a:xfrm>
            <a:off x="467544" y="5365666"/>
            <a:ext cx="590465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b="1"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Schrijf nu alle cijfers zoals je die in je korte termijn geheugen hebt opgeslagen in de goede volgorde op een papier.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b="1"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Hoeveel cijfers heb je goed? </a:t>
            </a:r>
            <a:endParaRPr kumimoji="0" lang="nl-NL" sz="3200" b="0" i="0" u="none" strike="noStrike" cap="none" normalizeH="0" baseline="0" dirty="0">
              <a:ln>
                <a:noFill/>
              </a:ln>
              <a:solidFill>
                <a:srgbClr val="0000FF"/>
              </a:solidFill>
              <a:effectLst/>
              <a:latin typeface="Arial" pitchFamily="34" charset="0"/>
              <a:cs typeface="Arial" pitchFamily="34" charset="0"/>
            </a:endParaRPr>
          </a:p>
        </p:txBody>
      </p:sp>
      <p:sp>
        <p:nvSpPr>
          <p:cNvPr id="8" name="Rectangle 3"/>
          <p:cNvSpPr>
            <a:spLocks noChangeArrowheads="1"/>
          </p:cNvSpPr>
          <p:nvPr/>
        </p:nvSpPr>
        <p:spPr bwMode="auto">
          <a:xfrm>
            <a:off x="467544" y="1045911"/>
            <a:ext cx="597666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Deel</a:t>
            </a:r>
            <a:r>
              <a:rPr kumimoji="0" lang="en-US" b="1"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 </a:t>
            </a:r>
            <a:r>
              <a:rPr kumimoji="0" lang="en-US" b="1"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één</a:t>
            </a:r>
            <a:r>
              <a:rPr kumimoji="0" lang="en-US" b="1"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 Lees de </a:t>
            </a:r>
            <a:r>
              <a:rPr kumimoji="0" lang="en-US" b="1"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volgende</a:t>
            </a:r>
            <a:r>
              <a:rPr kumimoji="0" lang="en-US" b="1"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 reeks </a:t>
            </a:r>
            <a:r>
              <a:rPr kumimoji="0" lang="en-US" b="1"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cijfers</a:t>
            </a:r>
            <a:r>
              <a:rPr kumimoji="0" lang="en-US" b="1"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  in 15 </a:t>
            </a:r>
            <a:r>
              <a:rPr kumimoji="0" lang="en-US" b="1"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seconden</a:t>
            </a:r>
            <a:r>
              <a:rPr kumimoji="0" lang="en-US" b="1"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a:t>
            </a:r>
            <a:endParaRPr kumimoji="0" lang="nl-NL" sz="3200" b="1" i="0" u="none" strike="noStrike" cap="none" normalizeH="0" baseline="0" dirty="0">
              <a:ln>
                <a:noFill/>
              </a:ln>
              <a:solidFill>
                <a:srgbClr val="0000FF"/>
              </a:solidFill>
              <a:effectLst/>
              <a:latin typeface="Arial" pitchFamily="34" charset="0"/>
              <a:cs typeface="Arial" pitchFamily="34" charset="0"/>
            </a:endParaRPr>
          </a:p>
        </p:txBody>
      </p:sp>
      <p:sp>
        <p:nvSpPr>
          <p:cNvPr id="9" name="Rechthoek 8"/>
          <p:cNvSpPr/>
          <p:nvPr/>
        </p:nvSpPr>
        <p:spPr>
          <a:xfrm>
            <a:off x="1187624" y="0"/>
            <a:ext cx="6737742" cy="707886"/>
          </a:xfrm>
          <a:prstGeom prst="rect">
            <a:avLst/>
          </a:prstGeom>
        </p:spPr>
        <p:txBody>
          <a:bodyPr wrap="none">
            <a:spAutoFit/>
          </a:bodyPr>
          <a:lstStyle/>
          <a:p>
            <a:pPr lvl="0" fontAlgn="base">
              <a:spcBef>
                <a:spcPct val="0"/>
              </a:spcBef>
              <a:spcAft>
                <a:spcPct val="0"/>
              </a:spcAft>
            </a:pPr>
            <a:r>
              <a:rPr lang="nl-NL" sz="4000" b="1" dirty="0">
                <a:solidFill>
                  <a:srgbClr val="0000FF"/>
                </a:solidFill>
                <a:latin typeface="Arial" pitchFamily="34" charset="0"/>
                <a:ea typeface="MS Mincho" pitchFamily="49" charset="-128"/>
                <a:cs typeface="Times New Roman" pitchFamily="18" charset="0"/>
              </a:rPr>
              <a:t>Hoe groot is het bewuste? </a:t>
            </a:r>
            <a:endParaRPr lang="nl-NL" sz="1400" dirty="0">
              <a:solidFill>
                <a:srgbClr val="0000FF"/>
              </a:solidFill>
              <a:latin typeface="Arial" pitchFamily="34" charset="0"/>
              <a:cs typeface="Arial" pitchFamily="34" charset="0"/>
            </a:endParaRPr>
          </a:p>
        </p:txBody>
      </p:sp>
      <p:pic>
        <p:nvPicPr>
          <p:cNvPr id="10" name="Afbeelding 9" descr="http://psyberia.ru/face/gmiller.jpg"/>
          <p:cNvPicPr/>
          <p:nvPr/>
        </p:nvPicPr>
        <p:blipFill>
          <a:blip r:embed="rId2" cstate="print"/>
          <a:srcRect/>
          <a:stretch>
            <a:fillRect/>
          </a:stretch>
        </p:blipFill>
        <p:spPr bwMode="auto">
          <a:xfrm>
            <a:off x="6588224" y="1772816"/>
            <a:ext cx="2555776" cy="2232248"/>
          </a:xfrm>
          <a:prstGeom prst="rect">
            <a:avLst/>
          </a:prstGeom>
          <a:noFill/>
          <a:ln w="9525">
            <a:noFill/>
            <a:miter lim="800000"/>
            <a:headEnd/>
            <a:tailEnd/>
          </a:ln>
        </p:spPr>
      </p:pic>
      <p:sp>
        <p:nvSpPr>
          <p:cNvPr id="11" name="Rechthoek 10"/>
          <p:cNvSpPr/>
          <p:nvPr/>
        </p:nvSpPr>
        <p:spPr>
          <a:xfrm>
            <a:off x="6228184" y="4005064"/>
            <a:ext cx="2915816" cy="1015663"/>
          </a:xfrm>
          <a:prstGeom prst="rect">
            <a:avLst/>
          </a:prstGeom>
        </p:spPr>
        <p:txBody>
          <a:bodyPr wrap="square">
            <a:spAutoFit/>
          </a:bodyPr>
          <a:lstStyle/>
          <a:p>
            <a:r>
              <a:rPr lang="nl-NL" sz="2000" b="1" dirty="0">
                <a:solidFill>
                  <a:srgbClr val="FF0000"/>
                </a:solidFill>
                <a:hlinkClick r:id="rId3" tooltip="George Armitage Miller (de pagina bestaat niet)"/>
              </a:rPr>
              <a:t>George Miller</a:t>
            </a:r>
            <a:r>
              <a:rPr lang="nl-NL" sz="2000" b="1" dirty="0">
                <a:solidFill>
                  <a:srgbClr val="FF0000"/>
                </a:solidFill>
              </a:rPr>
              <a:t> </a:t>
            </a:r>
          </a:p>
          <a:p>
            <a:r>
              <a:rPr lang="nl-NL" sz="2000" b="1" dirty="0">
                <a:solidFill>
                  <a:srgbClr val="FF0000"/>
                </a:solidFill>
              </a:rPr>
              <a:t>”The </a:t>
            </a:r>
            <a:r>
              <a:rPr lang="nl-NL" sz="2000" b="1" dirty="0" err="1">
                <a:solidFill>
                  <a:srgbClr val="FF0000"/>
                </a:solidFill>
              </a:rPr>
              <a:t>Magical</a:t>
            </a:r>
            <a:r>
              <a:rPr lang="nl-NL" sz="2000" b="1" dirty="0">
                <a:solidFill>
                  <a:srgbClr val="FF0000"/>
                </a:solidFill>
              </a:rPr>
              <a:t> </a:t>
            </a:r>
            <a:r>
              <a:rPr lang="nl-NL" sz="2000" b="1" dirty="0" err="1">
                <a:solidFill>
                  <a:srgbClr val="FF0000"/>
                </a:solidFill>
              </a:rPr>
              <a:t>Number</a:t>
            </a:r>
            <a:r>
              <a:rPr lang="nl-NL" sz="2000" b="1" dirty="0">
                <a:solidFill>
                  <a:srgbClr val="FF0000"/>
                </a:solidFill>
              </a:rPr>
              <a:t> </a:t>
            </a:r>
            <a:r>
              <a:rPr lang="nl-NL" sz="2000" b="1" dirty="0" err="1">
                <a:solidFill>
                  <a:srgbClr val="FF0000"/>
                </a:solidFill>
              </a:rPr>
              <a:t>Seven</a:t>
            </a:r>
            <a:r>
              <a:rPr lang="nl-NL" sz="2000" b="1" dirty="0">
                <a:solidFill>
                  <a:srgbClr val="FF0000"/>
                </a:solidFill>
              </a:rPr>
              <a:t>, Plus </a:t>
            </a:r>
            <a:r>
              <a:rPr lang="nl-NL" sz="2000" b="1" dirty="0" err="1">
                <a:solidFill>
                  <a:srgbClr val="FF0000"/>
                </a:solidFill>
              </a:rPr>
              <a:t>or</a:t>
            </a:r>
            <a:r>
              <a:rPr lang="nl-NL" sz="2000" b="1" dirty="0">
                <a:solidFill>
                  <a:srgbClr val="FF0000"/>
                </a:solidFill>
              </a:rPr>
              <a:t> Minus </a:t>
            </a:r>
            <a:r>
              <a:rPr lang="nl-NL" sz="2000" b="1" dirty="0" err="1">
                <a:solidFill>
                  <a:srgbClr val="FF0000"/>
                </a:solidFill>
              </a:rPr>
              <a:t>Two</a:t>
            </a:r>
            <a:endParaRPr lang="nl-NL" sz="2000" dirty="0">
              <a:solidFill>
                <a:srgbClr val="FF0000"/>
              </a:solidFill>
            </a:endParaRPr>
          </a:p>
        </p:txBody>
      </p:sp>
      <p:sp>
        <p:nvSpPr>
          <p:cNvPr id="98309" name="Text Box 5"/>
          <p:cNvSpPr txBox="1">
            <a:spLocks noChangeArrowheads="1"/>
          </p:cNvSpPr>
          <p:nvPr/>
        </p:nvSpPr>
        <p:spPr bwMode="auto">
          <a:xfrm>
            <a:off x="6732240" y="5301208"/>
            <a:ext cx="2061783" cy="1107996"/>
          </a:xfrm>
          <a:prstGeom prst="rect">
            <a:avLst/>
          </a:prstGeom>
          <a:solidFill>
            <a:srgbClr val="FFFFFF"/>
          </a:solidFill>
          <a:ln w="9525">
            <a:solidFill>
              <a:srgbClr val="000000"/>
            </a:solidFill>
            <a:miter lim="800000"/>
            <a:headEnd/>
            <a:tailEnd/>
          </a:ln>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6600" b="1" i="0" u="none" strike="noStrike" cap="none" normalizeH="0" baseline="0">
                <a:ln>
                  <a:noFill/>
                </a:ln>
                <a:solidFill>
                  <a:srgbClr val="FF0000"/>
                </a:solidFill>
                <a:effectLst/>
                <a:latin typeface="Script MT Bold" pitchFamily="66" charset="0"/>
                <a:cs typeface="Arial" pitchFamily="34" charset="0"/>
              </a:rPr>
              <a:t>7 </a:t>
            </a:r>
            <a:r>
              <a:rPr kumimoji="0" lang="nl-NL" sz="6600" b="1" i="0" u="sng" strike="noStrike" cap="none" normalizeH="0" baseline="0">
                <a:ln>
                  <a:noFill/>
                </a:ln>
                <a:solidFill>
                  <a:srgbClr val="FF0000"/>
                </a:solidFill>
                <a:effectLst/>
                <a:latin typeface="Script MT Bold" pitchFamily="66" charset="0"/>
                <a:cs typeface="Arial" pitchFamily="34" charset="0"/>
              </a:rPr>
              <a:t>+</a:t>
            </a:r>
            <a:r>
              <a:rPr kumimoji="0" lang="nl-NL" sz="6600" b="1" i="0" u="none" strike="noStrike" cap="none" normalizeH="0" baseline="0">
                <a:ln>
                  <a:noFill/>
                </a:ln>
                <a:solidFill>
                  <a:srgbClr val="FF0000"/>
                </a:solidFill>
                <a:effectLst/>
                <a:latin typeface="Script MT Bold" pitchFamily="66" charset="0"/>
                <a:cs typeface="Arial" pitchFamily="34" charset="0"/>
              </a:rPr>
              <a:t> 2</a:t>
            </a:r>
            <a:endParaRPr kumimoji="0" lang="nl-NL" sz="4000" b="0" i="0" u="none" strike="noStrike" cap="none" normalizeH="0" baseline="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8305"/>
                                        </p:tgtEl>
                                        <p:attrNameLst>
                                          <p:attrName>style.visibility</p:attrName>
                                        </p:attrNameLst>
                                      </p:cBhvr>
                                      <p:to>
                                        <p:strVal val="visible"/>
                                      </p:to>
                                    </p:set>
                                    <p:anim calcmode="lin" valueType="num">
                                      <p:cBhvr additive="base">
                                        <p:cTn id="13" dur="500" fill="hold"/>
                                        <p:tgtEl>
                                          <p:spTgt spid="98305"/>
                                        </p:tgtEl>
                                        <p:attrNameLst>
                                          <p:attrName>ppt_x</p:attrName>
                                        </p:attrNameLst>
                                      </p:cBhvr>
                                      <p:tavLst>
                                        <p:tav tm="0">
                                          <p:val>
                                            <p:strVal val="0-#ppt_w/2"/>
                                          </p:val>
                                        </p:tav>
                                        <p:tav tm="100000">
                                          <p:val>
                                            <p:strVal val="#ppt_x"/>
                                          </p:val>
                                        </p:tav>
                                      </p:tavLst>
                                    </p:anim>
                                    <p:anim calcmode="lin" valueType="num">
                                      <p:cBhvr additive="base">
                                        <p:cTn id="14" dur="500" fill="hold"/>
                                        <p:tgtEl>
                                          <p:spTgt spid="9830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8307"/>
                                        </p:tgtEl>
                                        <p:attrNameLst>
                                          <p:attrName>style.visibility</p:attrName>
                                        </p:attrNameLst>
                                      </p:cBhvr>
                                      <p:to>
                                        <p:strVal val="visible"/>
                                      </p:to>
                                    </p:set>
                                    <p:anim calcmode="lin" valueType="num">
                                      <p:cBhvr additive="base">
                                        <p:cTn id="19" dur="500" fill="hold"/>
                                        <p:tgtEl>
                                          <p:spTgt spid="98307"/>
                                        </p:tgtEl>
                                        <p:attrNameLst>
                                          <p:attrName>ppt_x</p:attrName>
                                        </p:attrNameLst>
                                      </p:cBhvr>
                                      <p:tavLst>
                                        <p:tav tm="0">
                                          <p:val>
                                            <p:strVal val="0-#ppt_w/2"/>
                                          </p:val>
                                        </p:tav>
                                        <p:tav tm="100000">
                                          <p:val>
                                            <p:strVal val="#ppt_x"/>
                                          </p:val>
                                        </p:tav>
                                      </p:tavLst>
                                    </p:anim>
                                    <p:anim calcmode="lin" valueType="num">
                                      <p:cBhvr additive="base">
                                        <p:cTn id="20" dur="500" fill="hold"/>
                                        <p:tgtEl>
                                          <p:spTgt spid="9830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8308"/>
                                        </p:tgtEl>
                                        <p:attrNameLst>
                                          <p:attrName>style.visibility</p:attrName>
                                        </p:attrNameLst>
                                      </p:cBhvr>
                                      <p:to>
                                        <p:strVal val="visible"/>
                                      </p:to>
                                    </p:set>
                                    <p:anim calcmode="lin" valueType="num">
                                      <p:cBhvr additive="base">
                                        <p:cTn id="25" dur="500" fill="hold"/>
                                        <p:tgtEl>
                                          <p:spTgt spid="98308"/>
                                        </p:tgtEl>
                                        <p:attrNameLst>
                                          <p:attrName>ppt_x</p:attrName>
                                        </p:attrNameLst>
                                      </p:cBhvr>
                                      <p:tavLst>
                                        <p:tav tm="0">
                                          <p:val>
                                            <p:strVal val="0-#ppt_w/2"/>
                                          </p:val>
                                        </p:tav>
                                        <p:tav tm="100000">
                                          <p:val>
                                            <p:strVal val="#ppt_x"/>
                                          </p:val>
                                        </p:tav>
                                      </p:tavLst>
                                    </p:anim>
                                    <p:anim calcmode="lin" valueType="num">
                                      <p:cBhvr additive="base">
                                        <p:cTn id="26" dur="500" fill="hold"/>
                                        <p:tgtEl>
                                          <p:spTgt spid="9830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0-#ppt_w/2"/>
                                          </p:val>
                                        </p:tav>
                                        <p:tav tm="100000">
                                          <p:val>
                                            <p:strVal val="#ppt_x"/>
                                          </p:val>
                                        </p:tav>
                                      </p:tavLst>
                                    </p:anim>
                                    <p:anim calcmode="lin" valueType="num">
                                      <p:cBhvr additive="base">
                                        <p:cTn id="3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0-#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0-#ppt_w/2"/>
                                          </p:val>
                                        </p:tav>
                                        <p:tav tm="100000">
                                          <p:val>
                                            <p:strVal val="#ppt_x"/>
                                          </p:val>
                                        </p:tav>
                                      </p:tavLst>
                                    </p:anim>
                                    <p:anim calcmode="lin" valueType="num">
                                      <p:cBhvr additive="base">
                                        <p:cTn id="5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98309"/>
                                        </p:tgtEl>
                                        <p:attrNameLst>
                                          <p:attrName>style.visibility</p:attrName>
                                        </p:attrNameLst>
                                      </p:cBhvr>
                                      <p:to>
                                        <p:strVal val="visible"/>
                                      </p:to>
                                    </p:set>
                                    <p:anim calcmode="lin" valueType="num">
                                      <p:cBhvr additive="base">
                                        <p:cTn id="55" dur="500" fill="hold"/>
                                        <p:tgtEl>
                                          <p:spTgt spid="98309"/>
                                        </p:tgtEl>
                                        <p:attrNameLst>
                                          <p:attrName>ppt_x</p:attrName>
                                        </p:attrNameLst>
                                      </p:cBhvr>
                                      <p:tavLst>
                                        <p:tav tm="0">
                                          <p:val>
                                            <p:strVal val="0-#ppt_w/2"/>
                                          </p:val>
                                        </p:tav>
                                        <p:tav tm="100000">
                                          <p:val>
                                            <p:strVal val="#ppt_x"/>
                                          </p:val>
                                        </p:tav>
                                      </p:tavLst>
                                    </p:anim>
                                    <p:anim calcmode="lin" valueType="num">
                                      <p:cBhvr additive="base">
                                        <p:cTn id="56" dur="500" fill="hold"/>
                                        <p:tgtEl>
                                          <p:spTgt spid="983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5" grpId="0"/>
      <p:bldP spid="3" grpId="0"/>
      <p:bldP spid="98307" grpId="0"/>
      <p:bldP spid="98308" grpId="0"/>
      <p:bldP spid="7" grpId="0"/>
      <p:bldP spid="8" grpId="0"/>
      <p:bldP spid="11" grpId="0"/>
      <p:bldP spid="9830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8229600" cy="1143000"/>
          </a:xfrm>
        </p:spPr>
        <p:txBody>
          <a:bodyPr/>
          <a:lstStyle/>
          <a:p>
            <a:r>
              <a:rPr lang="nl-NL" dirty="0">
                <a:solidFill>
                  <a:srgbClr val="0000FF"/>
                </a:solidFill>
              </a:rPr>
              <a:t>Tot slot</a:t>
            </a:r>
          </a:p>
        </p:txBody>
      </p:sp>
      <p:sp>
        <p:nvSpPr>
          <p:cNvPr id="3" name="Tijdelijke aanduiding voor inhoud 2"/>
          <p:cNvSpPr>
            <a:spLocks noGrp="1"/>
          </p:cNvSpPr>
          <p:nvPr>
            <p:ph idx="1"/>
          </p:nvPr>
        </p:nvSpPr>
        <p:spPr>
          <a:xfrm>
            <a:off x="457200" y="1268760"/>
            <a:ext cx="8229600" cy="1296144"/>
          </a:xfrm>
        </p:spPr>
        <p:txBody>
          <a:bodyPr/>
          <a:lstStyle/>
          <a:p>
            <a:pPr>
              <a:buNone/>
            </a:pPr>
            <a:r>
              <a:rPr lang="nl-NL" dirty="0">
                <a:solidFill>
                  <a:srgbClr val="0000FF"/>
                </a:solidFill>
              </a:rPr>
              <a:t>Kies één woord over wat je meeneemt van deze workshop..</a:t>
            </a:r>
          </a:p>
        </p:txBody>
      </p:sp>
      <p:pic>
        <p:nvPicPr>
          <p:cNvPr id="1026" name="Picture 2" descr="Afbeeldingsresultaat voor meenemen op reis"/>
          <p:cNvPicPr>
            <a:picLocks noChangeAspect="1" noChangeArrowheads="1"/>
          </p:cNvPicPr>
          <p:nvPr/>
        </p:nvPicPr>
        <p:blipFill>
          <a:blip r:embed="rId2" cstate="print"/>
          <a:srcRect/>
          <a:stretch>
            <a:fillRect/>
          </a:stretch>
        </p:blipFill>
        <p:spPr bwMode="auto">
          <a:xfrm>
            <a:off x="1475656" y="2636912"/>
            <a:ext cx="6076950" cy="40576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16632"/>
            <a:ext cx="8229600" cy="1143000"/>
          </a:xfrm>
        </p:spPr>
        <p:txBody>
          <a:bodyPr/>
          <a:lstStyle/>
          <a:p>
            <a:r>
              <a:rPr lang="en-US" b="1" dirty="0" err="1">
                <a:solidFill>
                  <a:srgbClr val="0000FF"/>
                </a:solidFill>
              </a:rPr>
              <a:t>Structuur</a:t>
            </a:r>
            <a:r>
              <a:rPr lang="en-US" b="1" dirty="0">
                <a:solidFill>
                  <a:srgbClr val="0000FF"/>
                </a:solidFill>
              </a:rPr>
              <a:t> van de NLP </a:t>
            </a:r>
            <a:r>
              <a:rPr lang="en-US" b="1" dirty="0" err="1">
                <a:solidFill>
                  <a:srgbClr val="0000FF"/>
                </a:solidFill>
              </a:rPr>
              <a:t>cursussen</a:t>
            </a:r>
            <a:endParaRPr lang="nl-NL" b="1" dirty="0">
              <a:solidFill>
                <a:srgbClr val="0000FF"/>
              </a:solidFill>
            </a:endParaRPr>
          </a:p>
        </p:txBody>
      </p:sp>
      <p:sp>
        <p:nvSpPr>
          <p:cNvPr id="3" name="Tijdelijke aanduiding voor inhoud 2"/>
          <p:cNvSpPr>
            <a:spLocks noGrp="1"/>
          </p:cNvSpPr>
          <p:nvPr>
            <p:ph idx="1"/>
          </p:nvPr>
        </p:nvSpPr>
        <p:spPr>
          <a:xfrm>
            <a:off x="395536" y="3789040"/>
            <a:ext cx="8640960" cy="2797771"/>
          </a:xfrm>
          <a:solidFill>
            <a:schemeClr val="accent1">
              <a:lumMod val="20000"/>
              <a:lumOff val="80000"/>
            </a:schemeClr>
          </a:solidFill>
          <a:ln w="28575">
            <a:solidFill>
              <a:srgbClr val="0000FF"/>
            </a:solidFill>
          </a:ln>
        </p:spPr>
        <p:txBody>
          <a:bodyPr>
            <a:normAutofit lnSpcReduction="10000"/>
          </a:bodyPr>
          <a:lstStyle/>
          <a:p>
            <a:r>
              <a:rPr lang="en-US" dirty="0">
                <a:solidFill>
                  <a:srgbClr val="0000FF"/>
                </a:solidFill>
              </a:rPr>
              <a:t>NLP Practitioner 130 </a:t>
            </a:r>
            <a:r>
              <a:rPr lang="en-US" dirty="0" err="1">
                <a:solidFill>
                  <a:srgbClr val="0000FF"/>
                </a:solidFill>
              </a:rPr>
              <a:t>uur</a:t>
            </a:r>
            <a:endParaRPr lang="en-US" dirty="0">
              <a:solidFill>
                <a:srgbClr val="0000FF"/>
              </a:solidFill>
            </a:endParaRPr>
          </a:p>
          <a:p>
            <a:r>
              <a:rPr lang="en-US" dirty="0">
                <a:solidFill>
                  <a:srgbClr val="0000FF"/>
                </a:solidFill>
              </a:rPr>
              <a:t>NLP </a:t>
            </a:r>
            <a:r>
              <a:rPr lang="en-US" dirty="0" err="1">
                <a:solidFill>
                  <a:srgbClr val="0000FF"/>
                </a:solidFill>
              </a:rPr>
              <a:t>Masterpractitioner</a:t>
            </a:r>
            <a:r>
              <a:rPr lang="en-US" dirty="0">
                <a:solidFill>
                  <a:srgbClr val="0000FF"/>
                </a:solidFill>
              </a:rPr>
              <a:t> 130 </a:t>
            </a:r>
            <a:r>
              <a:rPr lang="en-US" dirty="0" err="1">
                <a:solidFill>
                  <a:srgbClr val="0000FF"/>
                </a:solidFill>
              </a:rPr>
              <a:t>uur</a:t>
            </a:r>
            <a:endParaRPr lang="en-US" dirty="0">
              <a:solidFill>
                <a:srgbClr val="0000FF"/>
              </a:solidFill>
            </a:endParaRPr>
          </a:p>
          <a:p>
            <a:r>
              <a:rPr lang="en-US" dirty="0">
                <a:solidFill>
                  <a:srgbClr val="0000FF"/>
                </a:solidFill>
              </a:rPr>
              <a:t>NLP </a:t>
            </a:r>
            <a:r>
              <a:rPr lang="en-US" dirty="0" err="1">
                <a:solidFill>
                  <a:srgbClr val="0000FF"/>
                </a:solidFill>
              </a:rPr>
              <a:t>Trainersopleiding</a:t>
            </a:r>
            <a:r>
              <a:rPr lang="en-US" dirty="0">
                <a:solidFill>
                  <a:srgbClr val="0000FF"/>
                </a:solidFill>
              </a:rPr>
              <a:t> 130 </a:t>
            </a:r>
            <a:r>
              <a:rPr lang="en-US" dirty="0" err="1">
                <a:solidFill>
                  <a:srgbClr val="0000FF"/>
                </a:solidFill>
              </a:rPr>
              <a:t>uur</a:t>
            </a:r>
            <a:endParaRPr lang="en-US" dirty="0">
              <a:solidFill>
                <a:srgbClr val="0000FF"/>
              </a:solidFill>
            </a:endParaRPr>
          </a:p>
          <a:p>
            <a:r>
              <a:rPr lang="en-US" dirty="0" err="1">
                <a:solidFill>
                  <a:srgbClr val="0000FF"/>
                </a:solidFill>
              </a:rPr>
              <a:t>Assisteren</a:t>
            </a:r>
            <a:r>
              <a:rPr lang="en-US" dirty="0">
                <a:solidFill>
                  <a:srgbClr val="0000FF"/>
                </a:solidFill>
              </a:rPr>
              <a:t> </a:t>
            </a:r>
            <a:r>
              <a:rPr lang="en-US" dirty="0" err="1">
                <a:solidFill>
                  <a:srgbClr val="0000FF"/>
                </a:solidFill>
              </a:rPr>
              <a:t>bij</a:t>
            </a:r>
            <a:r>
              <a:rPr lang="en-US" dirty="0">
                <a:solidFill>
                  <a:srgbClr val="0000FF"/>
                </a:solidFill>
              </a:rPr>
              <a:t> NLP Practitioner 130 </a:t>
            </a:r>
            <a:r>
              <a:rPr lang="en-US" dirty="0" err="1">
                <a:solidFill>
                  <a:srgbClr val="0000FF"/>
                </a:solidFill>
              </a:rPr>
              <a:t>uur</a:t>
            </a:r>
            <a:endParaRPr lang="en-US" dirty="0">
              <a:solidFill>
                <a:srgbClr val="0000FF"/>
              </a:solidFill>
            </a:endParaRPr>
          </a:p>
          <a:p>
            <a:r>
              <a:rPr lang="en-US" dirty="0">
                <a:solidFill>
                  <a:srgbClr val="0000FF"/>
                </a:solidFill>
              </a:rPr>
              <a:t>NLP </a:t>
            </a:r>
            <a:r>
              <a:rPr lang="en-US" dirty="0" err="1">
                <a:solidFill>
                  <a:srgbClr val="0000FF"/>
                </a:solidFill>
              </a:rPr>
              <a:t>Trainersexamen</a:t>
            </a:r>
            <a:r>
              <a:rPr lang="en-US" dirty="0">
                <a:solidFill>
                  <a:srgbClr val="0000FF"/>
                </a:solidFill>
              </a:rPr>
              <a:t> 26 </a:t>
            </a:r>
            <a:r>
              <a:rPr lang="en-US" dirty="0" err="1">
                <a:solidFill>
                  <a:srgbClr val="0000FF"/>
                </a:solidFill>
              </a:rPr>
              <a:t>uur</a:t>
            </a:r>
            <a:endParaRPr lang="nl-NL" dirty="0">
              <a:solidFill>
                <a:srgbClr val="0000FF"/>
              </a:solidFill>
            </a:endParaRPr>
          </a:p>
        </p:txBody>
      </p:sp>
      <p:sp>
        <p:nvSpPr>
          <p:cNvPr id="4" name="Tijdelijke aanduiding voor inhoud 2"/>
          <p:cNvSpPr txBox="1">
            <a:spLocks/>
          </p:cNvSpPr>
          <p:nvPr/>
        </p:nvSpPr>
        <p:spPr>
          <a:xfrm>
            <a:off x="395536" y="1268760"/>
            <a:ext cx="8640960" cy="2376264"/>
          </a:xfrm>
          <a:prstGeom prst="rect">
            <a:avLst/>
          </a:prstGeom>
          <a:solidFill>
            <a:schemeClr val="accent2">
              <a:lumMod val="20000"/>
              <a:lumOff val="80000"/>
            </a:schemeClr>
          </a:solidFill>
          <a:ln w="28575">
            <a:solidFill>
              <a:srgbClr val="FF0000"/>
            </a:solidFill>
          </a:ln>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err="1">
                <a:ln>
                  <a:noFill/>
                </a:ln>
                <a:solidFill>
                  <a:srgbClr val="0000FF"/>
                </a:solidFill>
                <a:effectLst/>
                <a:uLnTx/>
                <a:uFillTx/>
                <a:latin typeface="+mn-lt"/>
                <a:ea typeface="+mn-ea"/>
                <a:cs typeface="+mn-cs"/>
              </a:rPr>
              <a:t>Volksuniversiteit</a:t>
            </a:r>
            <a:r>
              <a:rPr kumimoji="0" lang="en-US" sz="3200" b="0" i="0" u="none" strike="noStrike" kern="1200" cap="none" spc="0" normalizeH="0" baseline="0" noProof="0" dirty="0">
                <a:ln>
                  <a:noFill/>
                </a:ln>
                <a:solidFill>
                  <a:srgbClr val="0000FF"/>
                </a:solidFill>
                <a:effectLst/>
                <a:uLnTx/>
                <a:uFillTx/>
                <a:latin typeface="+mn-lt"/>
                <a:ea typeface="+mn-ea"/>
                <a:cs typeface="+mn-cs"/>
              </a:rPr>
              <a:t> </a:t>
            </a:r>
            <a:r>
              <a:rPr kumimoji="0" lang="en-US" sz="3200" b="0" i="0" u="none" strike="noStrike" kern="1200" cap="none" spc="0" normalizeH="0" baseline="0" noProof="0" dirty="0" err="1">
                <a:ln>
                  <a:noFill/>
                </a:ln>
                <a:solidFill>
                  <a:srgbClr val="0000FF"/>
                </a:solidFill>
                <a:effectLst/>
                <a:uLnTx/>
                <a:uFillTx/>
                <a:latin typeface="+mn-lt"/>
                <a:ea typeface="+mn-ea"/>
                <a:cs typeface="+mn-cs"/>
              </a:rPr>
              <a:t>cursussen</a:t>
            </a:r>
            <a:r>
              <a:rPr kumimoji="0" lang="en-US" sz="3200" b="0" i="0" u="none" strike="noStrike" kern="1200" cap="none" spc="0" normalizeH="0" baseline="0" noProof="0" dirty="0">
                <a:ln>
                  <a:noFill/>
                </a:ln>
                <a:solidFill>
                  <a:srgbClr val="0000FF"/>
                </a:solidFill>
                <a:effectLst/>
                <a:uLnTx/>
                <a:uFillTx/>
                <a:latin typeface="+mn-lt"/>
                <a:ea typeface="+mn-ea"/>
                <a:cs typeface="+mn-cs"/>
              </a:rPr>
              <a:t> van 10 </a:t>
            </a:r>
            <a:r>
              <a:rPr kumimoji="0" lang="en-US" sz="3200" b="0" i="0" u="none" strike="noStrike" kern="1200" cap="none" spc="0" normalizeH="0" baseline="0" noProof="0" dirty="0" err="1">
                <a:ln>
                  <a:noFill/>
                </a:ln>
                <a:solidFill>
                  <a:srgbClr val="0000FF"/>
                </a:solidFill>
                <a:effectLst/>
                <a:uLnTx/>
                <a:uFillTx/>
                <a:latin typeface="+mn-lt"/>
                <a:ea typeface="+mn-ea"/>
                <a:cs typeface="+mn-cs"/>
              </a:rPr>
              <a:t>avonden</a:t>
            </a:r>
            <a:r>
              <a:rPr kumimoji="0" lang="en-US" sz="3200" b="0" i="0" u="none" strike="noStrike" kern="1200" cap="none" spc="0" normalizeH="0" baseline="0" noProof="0" dirty="0">
                <a:ln>
                  <a:noFill/>
                </a:ln>
                <a:solidFill>
                  <a:srgbClr val="0000FF"/>
                </a:solidFill>
                <a:effectLst/>
                <a:uLnTx/>
                <a:uFillTx/>
                <a:latin typeface="+mn-lt"/>
                <a:ea typeface="+mn-ea"/>
                <a:cs typeface="+mn-cs"/>
              </a:rPr>
              <a:t> van 3 </a:t>
            </a:r>
            <a:r>
              <a:rPr kumimoji="0" lang="en-US" sz="3200" b="0" i="0" u="none" strike="noStrike" kern="1200" cap="none" spc="0" normalizeH="0" baseline="0" noProof="0" dirty="0" err="1">
                <a:ln>
                  <a:noFill/>
                </a:ln>
                <a:solidFill>
                  <a:srgbClr val="0000FF"/>
                </a:solidFill>
                <a:effectLst/>
                <a:uLnTx/>
                <a:uFillTx/>
                <a:latin typeface="+mn-lt"/>
                <a:ea typeface="+mn-ea"/>
                <a:cs typeface="+mn-cs"/>
              </a:rPr>
              <a:t>uur</a:t>
            </a:r>
            <a:endParaRPr kumimoji="0" lang="en-US" sz="3200" b="0" i="0" u="none" strike="noStrike" kern="1200" cap="none" spc="0" normalizeH="0" baseline="0" noProof="0" dirty="0">
              <a:ln>
                <a:noFill/>
              </a:ln>
              <a:solidFill>
                <a:srgbClr val="0000FF"/>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rgbClr val="0000FF"/>
                </a:solidFill>
                <a:effectLst/>
                <a:uLnTx/>
                <a:uFillTx/>
                <a:latin typeface="+mn-lt"/>
                <a:ea typeface="+mn-ea"/>
                <a:cs typeface="+mn-cs"/>
              </a:rPr>
              <a:t>NLP </a:t>
            </a:r>
            <a:r>
              <a:rPr kumimoji="0" lang="en-US" sz="3200" b="0" i="0" u="none" strike="noStrike" kern="1200" cap="none" spc="0" normalizeH="0" baseline="0" noProof="0" dirty="0" err="1">
                <a:ln>
                  <a:noFill/>
                </a:ln>
                <a:solidFill>
                  <a:srgbClr val="0000FF"/>
                </a:solidFill>
                <a:effectLst/>
                <a:uLnTx/>
                <a:uFillTx/>
                <a:latin typeface="+mn-lt"/>
                <a:ea typeface="+mn-ea"/>
                <a:cs typeface="+mn-cs"/>
              </a:rPr>
              <a:t>Basiscursus</a:t>
            </a:r>
            <a:r>
              <a:rPr kumimoji="0" lang="en-US" sz="3200" b="0" i="0" u="none" strike="noStrike" kern="1200" cap="none" spc="0" normalizeH="0" baseline="0" noProof="0" dirty="0">
                <a:ln>
                  <a:noFill/>
                </a:ln>
                <a:solidFill>
                  <a:srgbClr val="0000FF"/>
                </a:solidFill>
                <a:effectLst/>
                <a:uLnTx/>
                <a:uFillTx/>
                <a:latin typeface="+mn-lt"/>
                <a:ea typeface="+mn-ea"/>
                <a:cs typeface="+mn-cs"/>
              </a:rPr>
              <a:t> 30 </a:t>
            </a:r>
            <a:r>
              <a:rPr kumimoji="0" lang="en-US" sz="3200" b="0" i="0" u="none" strike="noStrike" kern="1200" cap="none" spc="0" normalizeH="0" baseline="0" noProof="0" dirty="0" err="1">
                <a:ln>
                  <a:noFill/>
                </a:ln>
                <a:solidFill>
                  <a:srgbClr val="0000FF"/>
                </a:solidFill>
                <a:effectLst/>
                <a:uLnTx/>
                <a:uFillTx/>
                <a:latin typeface="+mn-lt"/>
                <a:ea typeface="+mn-ea"/>
                <a:cs typeface="+mn-cs"/>
              </a:rPr>
              <a:t>uur</a:t>
            </a:r>
            <a:endParaRPr kumimoji="0" lang="en-US" sz="3200" b="0" i="0" u="none" strike="noStrike" kern="1200" cap="none" spc="0" normalizeH="0" baseline="0" noProof="0" dirty="0">
              <a:ln>
                <a:noFill/>
              </a:ln>
              <a:solidFill>
                <a:srgbClr val="0000FF"/>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rgbClr val="0000FF"/>
                </a:solidFill>
                <a:effectLst/>
                <a:uLnTx/>
                <a:uFillTx/>
                <a:latin typeface="+mn-lt"/>
                <a:ea typeface="+mn-ea"/>
                <a:cs typeface="+mn-cs"/>
              </a:rPr>
              <a:t>3 </a:t>
            </a:r>
            <a:r>
              <a:rPr kumimoji="0" lang="en-US" sz="3200" b="0" i="0" u="none" strike="noStrike" kern="1200" cap="none" spc="0" normalizeH="0" baseline="0" noProof="0" dirty="0" err="1">
                <a:ln>
                  <a:noFill/>
                </a:ln>
                <a:solidFill>
                  <a:srgbClr val="0000FF"/>
                </a:solidFill>
                <a:effectLst/>
                <a:uLnTx/>
                <a:uFillTx/>
                <a:latin typeface="+mn-lt"/>
                <a:ea typeface="+mn-ea"/>
                <a:cs typeface="+mn-cs"/>
              </a:rPr>
              <a:t>Vervolgcursussen</a:t>
            </a:r>
            <a:r>
              <a:rPr kumimoji="0" lang="en-US" sz="3200" b="0" i="0" u="none" strike="noStrike" kern="1200" cap="none" spc="0" normalizeH="0" baseline="0" noProof="0" dirty="0">
                <a:ln>
                  <a:noFill/>
                </a:ln>
                <a:solidFill>
                  <a:srgbClr val="0000FF"/>
                </a:solidFill>
                <a:effectLst/>
                <a:uLnTx/>
                <a:uFillTx/>
                <a:latin typeface="+mn-lt"/>
                <a:ea typeface="+mn-ea"/>
                <a:cs typeface="+mn-cs"/>
              </a:rPr>
              <a:t> 3 x 30 = 90 </a:t>
            </a:r>
            <a:r>
              <a:rPr kumimoji="0" lang="en-US" sz="3200" b="0" i="0" u="none" strike="noStrike" kern="1200" cap="none" spc="0" normalizeH="0" baseline="0" noProof="0" dirty="0" err="1">
                <a:ln>
                  <a:noFill/>
                </a:ln>
                <a:solidFill>
                  <a:srgbClr val="0000FF"/>
                </a:solidFill>
                <a:effectLst/>
                <a:uLnTx/>
                <a:uFillTx/>
                <a:latin typeface="+mn-lt"/>
                <a:ea typeface="+mn-ea"/>
                <a:cs typeface="+mn-cs"/>
              </a:rPr>
              <a:t>uur</a:t>
            </a:r>
            <a:endParaRPr kumimoji="0" lang="en-US" sz="3200" b="0" i="0" u="none" strike="noStrike" kern="1200" cap="none" spc="0" normalizeH="0" baseline="0" noProof="0" dirty="0">
              <a:ln>
                <a:noFill/>
              </a:ln>
              <a:solidFill>
                <a:srgbClr val="0000FF"/>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rgbClr val="0000FF"/>
                </a:solidFill>
                <a:effectLst/>
                <a:uLnTx/>
                <a:uFillTx/>
                <a:latin typeface="+mn-lt"/>
                <a:ea typeface="+mn-ea"/>
                <a:cs typeface="+mn-cs"/>
              </a:rPr>
              <a:t>NLP </a:t>
            </a:r>
            <a:r>
              <a:rPr kumimoji="0" lang="en-US" sz="3200" b="0" i="0" u="none" strike="noStrike" kern="1200" cap="none" spc="0" normalizeH="0" baseline="0" noProof="0" dirty="0" err="1">
                <a:ln>
                  <a:noFill/>
                </a:ln>
                <a:solidFill>
                  <a:srgbClr val="0000FF"/>
                </a:solidFill>
                <a:effectLst/>
                <a:uLnTx/>
                <a:uFillTx/>
                <a:latin typeface="+mn-lt"/>
                <a:ea typeface="+mn-ea"/>
                <a:cs typeface="+mn-cs"/>
              </a:rPr>
              <a:t>Practitionerexamen</a:t>
            </a:r>
            <a:r>
              <a:rPr kumimoji="0" lang="en-US" sz="3200" b="0" i="0" u="none" strike="noStrike" kern="1200" cap="none" spc="0" normalizeH="0" baseline="0" noProof="0" dirty="0">
                <a:ln>
                  <a:noFill/>
                </a:ln>
                <a:solidFill>
                  <a:srgbClr val="0000FF"/>
                </a:solidFill>
                <a:effectLst/>
                <a:uLnTx/>
                <a:uFillTx/>
                <a:latin typeface="+mn-lt"/>
                <a:ea typeface="+mn-ea"/>
                <a:cs typeface="+mn-cs"/>
              </a:rPr>
              <a:t> 10 </a:t>
            </a:r>
            <a:r>
              <a:rPr kumimoji="0" lang="en-US" sz="3200" b="0" i="0" u="none" strike="noStrike" kern="1200" cap="none" spc="0" normalizeH="0" baseline="0" noProof="0" dirty="0" err="1">
                <a:ln>
                  <a:noFill/>
                </a:ln>
                <a:solidFill>
                  <a:srgbClr val="0000FF"/>
                </a:solidFill>
                <a:effectLst/>
                <a:uLnTx/>
                <a:uFillTx/>
                <a:latin typeface="+mn-lt"/>
                <a:ea typeface="+mn-ea"/>
                <a:cs typeface="+mn-cs"/>
              </a:rPr>
              <a:t>uur</a:t>
            </a:r>
            <a:endParaRPr kumimoji="0" lang="en-US" sz="3200" b="0" i="0" u="none" strike="noStrike" kern="1200" cap="none" spc="0" normalizeH="0" baseline="0" noProof="0" dirty="0">
              <a:ln>
                <a:noFill/>
              </a:ln>
              <a:solidFill>
                <a:srgbClr val="0000FF"/>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err="1">
                <a:ln>
                  <a:noFill/>
                </a:ln>
                <a:solidFill>
                  <a:srgbClr val="0000FF"/>
                </a:solidFill>
                <a:effectLst/>
                <a:uLnTx/>
                <a:uFillTx/>
                <a:latin typeface="+mn-lt"/>
                <a:ea typeface="+mn-ea"/>
                <a:cs typeface="+mn-cs"/>
              </a:rPr>
              <a:t>Samen</a:t>
            </a:r>
            <a:r>
              <a:rPr kumimoji="0" lang="en-US" sz="3200" b="0" i="0" u="none" strike="noStrike" kern="1200" cap="none" spc="0" normalizeH="0" baseline="0" noProof="0" dirty="0">
                <a:ln>
                  <a:noFill/>
                </a:ln>
                <a:solidFill>
                  <a:srgbClr val="0000FF"/>
                </a:solidFill>
                <a:effectLst/>
                <a:uLnTx/>
                <a:uFillTx/>
                <a:latin typeface="+mn-lt"/>
                <a:ea typeface="+mn-ea"/>
                <a:cs typeface="+mn-cs"/>
              </a:rPr>
              <a:t> NLP Practitioner 130 </a:t>
            </a:r>
            <a:r>
              <a:rPr kumimoji="0" lang="en-US" sz="3200" b="0" i="0" u="none" strike="noStrike" kern="1200" cap="none" spc="0" normalizeH="0" baseline="0" noProof="0" dirty="0" err="1">
                <a:ln>
                  <a:noFill/>
                </a:ln>
                <a:solidFill>
                  <a:srgbClr val="0000FF"/>
                </a:solidFill>
                <a:effectLst/>
                <a:uLnTx/>
                <a:uFillTx/>
                <a:latin typeface="+mn-lt"/>
                <a:ea typeface="+mn-ea"/>
                <a:cs typeface="+mn-cs"/>
              </a:rPr>
              <a:t>uur</a:t>
            </a:r>
            <a:endParaRPr kumimoji="0" lang="nl-NL" sz="3200" b="0" i="0" u="none" strike="noStrike" kern="1200" cap="none" spc="0" normalizeH="0" baseline="0" noProof="0" dirty="0">
              <a:ln>
                <a:noFill/>
              </a:ln>
              <a:solidFill>
                <a:srgbClr val="0000FF"/>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additive="base">
                                        <p:cTn id="35"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
                                            <p:bg/>
                                          </p:spTgt>
                                        </p:tgtEl>
                                        <p:attrNameLst>
                                          <p:attrName>style.visibility</p:attrName>
                                        </p:attrNameLst>
                                      </p:cBhvr>
                                      <p:to>
                                        <p:strVal val="visible"/>
                                      </p:to>
                                    </p:set>
                                    <p:anim calcmode="lin" valueType="num">
                                      <p:cBhvr additive="base">
                                        <p:cTn id="41" dur="500" fill="hold"/>
                                        <p:tgtEl>
                                          <p:spTgt spid="3">
                                            <p:bg/>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bg/>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
                                            <p:txEl>
                                              <p:pRg st="0" end="0"/>
                                            </p:txEl>
                                          </p:spTgt>
                                        </p:tgtEl>
                                        <p:attrNameLst>
                                          <p:attrName>style.visibility</p:attrName>
                                        </p:attrNameLst>
                                      </p:cBhvr>
                                      <p:to>
                                        <p:strVal val="visible"/>
                                      </p:to>
                                    </p:set>
                                    <p:anim calcmode="lin" valueType="num">
                                      <p:cBhvr additive="base">
                                        <p:cTn id="45"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3">
                                            <p:txEl>
                                              <p:pRg st="1" end="1"/>
                                            </p:txEl>
                                          </p:spTgt>
                                        </p:tgtEl>
                                        <p:attrNameLst>
                                          <p:attrName>style.visibility</p:attrName>
                                        </p:attrNameLst>
                                      </p:cBhvr>
                                      <p:to>
                                        <p:strVal val="visible"/>
                                      </p:to>
                                    </p:set>
                                    <p:anim calcmode="lin" valueType="num">
                                      <p:cBhvr additive="base">
                                        <p:cTn id="5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3">
                                            <p:txEl>
                                              <p:pRg st="2" end="2"/>
                                            </p:txEl>
                                          </p:spTgt>
                                        </p:tgtEl>
                                        <p:attrNameLst>
                                          <p:attrName>style.visibility</p:attrName>
                                        </p:attrNameLst>
                                      </p:cBhvr>
                                      <p:to>
                                        <p:strVal val="visible"/>
                                      </p:to>
                                    </p:set>
                                    <p:anim calcmode="lin" valueType="num">
                                      <p:cBhvr additive="base">
                                        <p:cTn id="5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3">
                                            <p:txEl>
                                              <p:pRg st="3" end="3"/>
                                            </p:txEl>
                                          </p:spTgt>
                                        </p:tgtEl>
                                        <p:attrNameLst>
                                          <p:attrName>style.visibility</p:attrName>
                                        </p:attrNameLst>
                                      </p:cBhvr>
                                      <p:to>
                                        <p:strVal val="visible"/>
                                      </p:to>
                                    </p:set>
                                    <p:anim calcmode="lin" valueType="num">
                                      <p:cBhvr additive="base">
                                        <p:cTn id="6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3">
                                            <p:txEl>
                                              <p:pRg st="4" end="4"/>
                                            </p:txEl>
                                          </p:spTgt>
                                        </p:tgtEl>
                                        <p:attrNameLst>
                                          <p:attrName>style.visibility</p:attrName>
                                        </p:attrNameLst>
                                      </p:cBhvr>
                                      <p:to>
                                        <p:strVal val="visible"/>
                                      </p:to>
                                    </p:set>
                                    <p:anim calcmode="lin" valueType="num">
                                      <p:cBhvr additive="base">
                                        <p:cTn id="6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descr="presenteren2.jpg"/>
          <p:cNvPicPr>
            <a:picLocks noChangeAspect="1"/>
          </p:cNvPicPr>
          <p:nvPr/>
        </p:nvPicPr>
        <p:blipFill>
          <a:blip r:embed="rId2" cstate="print"/>
          <a:stretch>
            <a:fillRect/>
          </a:stretch>
        </p:blipFill>
        <p:spPr>
          <a:xfrm>
            <a:off x="5436096" y="116632"/>
            <a:ext cx="2952328" cy="2157119"/>
          </a:xfrm>
          <a:prstGeom prst="rect">
            <a:avLst/>
          </a:prstGeom>
        </p:spPr>
      </p:pic>
      <p:sp>
        <p:nvSpPr>
          <p:cNvPr id="2" name="Titel 1"/>
          <p:cNvSpPr>
            <a:spLocks noGrp="1"/>
          </p:cNvSpPr>
          <p:nvPr>
            <p:ph type="title"/>
          </p:nvPr>
        </p:nvSpPr>
        <p:spPr>
          <a:xfrm>
            <a:off x="0" y="2790056"/>
            <a:ext cx="3024336" cy="1143000"/>
          </a:xfrm>
        </p:spPr>
        <p:txBody>
          <a:bodyPr>
            <a:normAutofit fontScale="90000"/>
          </a:bodyPr>
          <a:lstStyle/>
          <a:p>
            <a:r>
              <a:rPr lang="nl-NL" b="1" dirty="0">
                <a:solidFill>
                  <a:srgbClr val="0000FF"/>
                </a:solidFill>
              </a:rPr>
              <a:t>Verwachting</a:t>
            </a:r>
            <a:br>
              <a:rPr lang="nl-NL" b="1" dirty="0">
                <a:solidFill>
                  <a:srgbClr val="0000FF"/>
                </a:solidFill>
              </a:rPr>
            </a:br>
            <a:r>
              <a:rPr lang="nl-NL" b="1" dirty="0">
                <a:solidFill>
                  <a:srgbClr val="0000FF"/>
                </a:solidFill>
              </a:rPr>
              <a:t>vertellen</a:t>
            </a:r>
          </a:p>
        </p:txBody>
      </p:sp>
      <p:sp>
        <p:nvSpPr>
          <p:cNvPr id="3" name="Tijdelijke aanduiding voor inhoud 2"/>
          <p:cNvSpPr>
            <a:spLocks noGrp="1"/>
          </p:cNvSpPr>
          <p:nvPr>
            <p:ph idx="1"/>
          </p:nvPr>
        </p:nvSpPr>
        <p:spPr>
          <a:xfrm>
            <a:off x="395536" y="4077072"/>
            <a:ext cx="8748464" cy="2664296"/>
          </a:xfrm>
        </p:spPr>
        <p:txBody>
          <a:bodyPr>
            <a:normAutofit fontScale="85000" lnSpcReduction="20000"/>
          </a:bodyPr>
          <a:lstStyle/>
          <a:p>
            <a:pPr>
              <a:buNone/>
            </a:pPr>
            <a:r>
              <a:rPr lang="nl-NL" dirty="0">
                <a:solidFill>
                  <a:srgbClr val="0000FF"/>
                </a:solidFill>
              </a:rPr>
              <a:t>Wat verwacht je van deze NLP workshop?</a:t>
            </a:r>
          </a:p>
          <a:p>
            <a:pPr>
              <a:buNone/>
            </a:pPr>
            <a:r>
              <a:rPr lang="nl-NL" dirty="0">
                <a:solidFill>
                  <a:srgbClr val="0000FF"/>
                </a:solidFill>
              </a:rPr>
              <a:t>Vertel iets over jezelf….</a:t>
            </a:r>
          </a:p>
          <a:p>
            <a:pPr>
              <a:buNone/>
            </a:pPr>
            <a:r>
              <a:rPr lang="nl-NL" dirty="0">
                <a:solidFill>
                  <a:srgbClr val="0000FF"/>
                </a:solidFill>
              </a:rPr>
              <a:t>2 x 1 min, </a:t>
            </a:r>
          </a:p>
          <a:p>
            <a:pPr>
              <a:buNone/>
            </a:pPr>
            <a:r>
              <a:rPr lang="nl-NL" dirty="0">
                <a:solidFill>
                  <a:srgbClr val="0000FF"/>
                </a:solidFill>
              </a:rPr>
              <a:t>Deel de essentie (1/2 min)</a:t>
            </a:r>
          </a:p>
          <a:p>
            <a:pPr>
              <a:buNone/>
            </a:pPr>
            <a:r>
              <a:rPr lang="nl-NL" dirty="0">
                <a:solidFill>
                  <a:srgbClr val="0000FF"/>
                </a:solidFill>
              </a:rPr>
              <a:t>K+</a:t>
            </a:r>
          </a:p>
          <a:p>
            <a:pPr>
              <a:buNone/>
            </a:pPr>
            <a:r>
              <a:rPr lang="nl-NL" dirty="0">
                <a:solidFill>
                  <a:srgbClr val="0000FF"/>
                </a:solidFill>
              </a:rPr>
              <a:t>Folders</a:t>
            </a:r>
          </a:p>
        </p:txBody>
      </p:sp>
      <p:pic>
        <p:nvPicPr>
          <p:cNvPr id="47106" name="Picture 2" descr="Afbeeldingsresultaat voor luisteren"/>
          <p:cNvPicPr>
            <a:picLocks noChangeAspect="1" noChangeArrowheads="1"/>
          </p:cNvPicPr>
          <p:nvPr/>
        </p:nvPicPr>
        <p:blipFill>
          <a:blip r:embed="rId3" cstate="print"/>
          <a:srcRect/>
          <a:stretch>
            <a:fillRect/>
          </a:stretch>
        </p:blipFill>
        <p:spPr bwMode="auto">
          <a:xfrm flipH="1">
            <a:off x="3203848" y="188640"/>
            <a:ext cx="1187624" cy="1876772"/>
          </a:xfrm>
          <a:prstGeom prst="rect">
            <a:avLst/>
          </a:prstGeom>
          <a:noFill/>
        </p:spPr>
      </p:pic>
      <p:sp>
        <p:nvSpPr>
          <p:cNvPr id="8" name="Rechthoek 7"/>
          <p:cNvSpPr/>
          <p:nvPr/>
        </p:nvSpPr>
        <p:spPr>
          <a:xfrm>
            <a:off x="5511228" y="2636912"/>
            <a:ext cx="3416192" cy="707886"/>
          </a:xfrm>
          <a:prstGeom prst="rect">
            <a:avLst/>
          </a:prstGeom>
        </p:spPr>
        <p:txBody>
          <a:bodyPr wrap="none">
            <a:spAutoFit/>
          </a:bodyPr>
          <a:lstStyle/>
          <a:p>
            <a:r>
              <a:rPr lang="nl-NL" sz="4000" b="1" dirty="0">
                <a:solidFill>
                  <a:srgbClr val="0000FF"/>
                </a:solidFill>
              </a:rPr>
              <a:t>en Presenteren</a:t>
            </a:r>
            <a:endParaRPr lang="nl-NL" sz="4000" dirty="0"/>
          </a:p>
        </p:txBody>
      </p:sp>
      <p:sp>
        <p:nvSpPr>
          <p:cNvPr id="9" name="Rechthoek 8"/>
          <p:cNvSpPr/>
          <p:nvPr/>
        </p:nvSpPr>
        <p:spPr>
          <a:xfrm>
            <a:off x="3059832" y="2708920"/>
            <a:ext cx="2143344" cy="707886"/>
          </a:xfrm>
          <a:prstGeom prst="rect">
            <a:avLst/>
          </a:prstGeom>
        </p:spPr>
        <p:txBody>
          <a:bodyPr wrap="none">
            <a:spAutoFit/>
          </a:bodyPr>
          <a:lstStyle/>
          <a:p>
            <a:r>
              <a:rPr lang="nl-NL" sz="4000" b="1" dirty="0">
                <a:solidFill>
                  <a:srgbClr val="0000FF"/>
                </a:solidFill>
              </a:rPr>
              <a:t>Luisteren</a:t>
            </a:r>
            <a:endParaRPr lang="nl-NL" sz="1600" dirty="0"/>
          </a:p>
        </p:txBody>
      </p:sp>
      <p:pic>
        <p:nvPicPr>
          <p:cNvPr id="5" name="Afbeelding 4">
            <a:extLst>
              <a:ext uri="{FF2B5EF4-FFF2-40B4-BE49-F238E27FC236}">
                <a16:creationId xmlns:a16="http://schemas.microsoft.com/office/drawing/2014/main" id="{BDCDC431-8518-4C14-A3E8-FFC5B3445A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1" y="188640"/>
            <a:ext cx="1815812" cy="26884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7106"/>
                                        </p:tgtEl>
                                        <p:attrNameLst>
                                          <p:attrName>style.visibility</p:attrName>
                                        </p:attrNameLst>
                                      </p:cBhvr>
                                      <p:to>
                                        <p:strVal val="visible"/>
                                      </p:to>
                                    </p:set>
                                    <p:anim calcmode="lin" valueType="num">
                                      <p:cBhvr additive="base">
                                        <p:cTn id="13" dur="500" fill="hold"/>
                                        <p:tgtEl>
                                          <p:spTgt spid="47106"/>
                                        </p:tgtEl>
                                        <p:attrNameLst>
                                          <p:attrName>ppt_x</p:attrName>
                                        </p:attrNameLst>
                                      </p:cBhvr>
                                      <p:tavLst>
                                        <p:tav tm="0">
                                          <p:val>
                                            <p:strVal val="0-#ppt_w/2"/>
                                          </p:val>
                                        </p:tav>
                                        <p:tav tm="100000">
                                          <p:val>
                                            <p:strVal val="#ppt_x"/>
                                          </p:val>
                                        </p:tav>
                                      </p:tavLst>
                                    </p:anim>
                                    <p:anim calcmode="lin" valueType="num">
                                      <p:cBhvr additive="base">
                                        <p:cTn id="14" dur="500" fill="hold"/>
                                        <p:tgtEl>
                                          <p:spTgt spid="4710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calcmode="lin" valueType="num">
                                      <p:cBhvr additive="base">
                                        <p:cTn id="3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 calcmode="lin" valueType="num">
                                      <p:cBhvr additive="base">
                                        <p:cTn id="4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 calcmode="lin" valueType="num">
                                      <p:cBhvr additive="base">
                                        <p:cTn id="4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 calcmode="lin" valueType="num">
                                      <p:cBhvr additive="base">
                                        <p:cTn id="5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 calcmode="lin" valueType="num">
                                      <p:cBhvr additive="base">
                                        <p:cTn id="6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anim calcmode="lin" valueType="num">
                                      <p:cBhvr additive="base">
                                        <p:cTn id="6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a:solidFill>
                  <a:srgbClr val="0000FF"/>
                </a:solidFill>
              </a:rPr>
              <a:t>Wat ‘overkomt’ zoal in het leven?</a:t>
            </a:r>
          </a:p>
        </p:txBody>
      </p:sp>
      <p:sp>
        <p:nvSpPr>
          <p:cNvPr id="3" name="Tijdelijke aanduiding voor inhoud 2"/>
          <p:cNvSpPr>
            <a:spLocks noGrp="1"/>
          </p:cNvSpPr>
          <p:nvPr>
            <p:ph idx="1"/>
          </p:nvPr>
        </p:nvSpPr>
        <p:spPr>
          <a:xfrm>
            <a:off x="5652120" y="4293096"/>
            <a:ext cx="3034680" cy="1833067"/>
          </a:xfrm>
        </p:spPr>
        <p:txBody>
          <a:bodyPr>
            <a:normAutofit fontScale="92500" lnSpcReduction="20000"/>
          </a:bodyPr>
          <a:lstStyle/>
          <a:p>
            <a:pPr marL="0" indent="0">
              <a:buNone/>
            </a:pPr>
            <a:r>
              <a:rPr lang="nl-NL" sz="2000" dirty="0">
                <a:solidFill>
                  <a:srgbClr val="0000FF"/>
                </a:solidFill>
              </a:rPr>
              <a:t>Welke beperkende overtuigingen houden je van jouw missie in je leven af?</a:t>
            </a:r>
          </a:p>
          <a:p>
            <a:pPr marL="0" indent="0">
              <a:buNone/>
            </a:pPr>
            <a:r>
              <a:rPr lang="nl-NL" sz="2000" dirty="0">
                <a:solidFill>
                  <a:srgbClr val="0000FF"/>
                </a:solidFill>
              </a:rPr>
              <a:t>Hoe maak je er versterkende overtuigingen om datgene te doen waar je echt naar verlangt?</a:t>
            </a:r>
          </a:p>
        </p:txBody>
      </p:sp>
      <p:pic>
        <p:nvPicPr>
          <p:cNvPr id="1026" name="Picture 2" descr="Zen story">
            <a:extLst>
              <a:ext uri="{FF2B5EF4-FFF2-40B4-BE49-F238E27FC236}">
                <a16:creationId xmlns:a16="http://schemas.microsoft.com/office/drawing/2014/main" id="{53237DD8-7D15-4353-8907-12E660D2BEA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51520" y="1381092"/>
            <a:ext cx="5112568" cy="4928227"/>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F61DAC0E-08AA-4AB8-8067-29C14341F53A}"/>
              </a:ext>
            </a:extLst>
          </p:cNvPr>
          <p:cNvSpPr txBox="1"/>
          <p:nvPr/>
        </p:nvSpPr>
        <p:spPr>
          <a:xfrm>
            <a:off x="5364088" y="1772816"/>
            <a:ext cx="3322712" cy="369332"/>
          </a:xfrm>
          <a:prstGeom prst="rect">
            <a:avLst/>
          </a:prstGeom>
          <a:noFill/>
        </p:spPr>
        <p:txBody>
          <a:bodyPr wrap="square" rtlCol="0">
            <a:spAutoFit/>
          </a:bodyPr>
          <a:lstStyle/>
          <a:p>
            <a:r>
              <a:rPr lang="nl-NL" dirty="0">
                <a:solidFill>
                  <a:srgbClr val="0000FF"/>
                </a:solidFill>
              </a:rPr>
              <a:t>De twee monniken en de vrouw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1143000"/>
          </a:xfrm>
        </p:spPr>
        <p:txBody>
          <a:bodyPr/>
          <a:lstStyle/>
          <a:p>
            <a:r>
              <a:rPr lang="nl-NL" b="1" dirty="0">
                <a:solidFill>
                  <a:srgbClr val="0000FF"/>
                </a:solidFill>
              </a:rPr>
              <a:t>4. Wat is NLP?</a:t>
            </a:r>
          </a:p>
        </p:txBody>
      </p:sp>
      <p:sp>
        <p:nvSpPr>
          <p:cNvPr id="3" name="Tijdelijke aanduiding voor inhoud 2"/>
          <p:cNvSpPr>
            <a:spLocks noGrp="1"/>
          </p:cNvSpPr>
          <p:nvPr>
            <p:ph idx="1"/>
          </p:nvPr>
        </p:nvSpPr>
        <p:spPr>
          <a:xfrm>
            <a:off x="0" y="764704"/>
            <a:ext cx="4427984" cy="4392488"/>
          </a:xfrm>
        </p:spPr>
        <p:txBody>
          <a:bodyPr>
            <a:noAutofit/>
          </a:bodyPr>
          <a:lstStyle/>
          <a:p>
            <a:r>
              <a:rPr lang="nl-NL" sz="2000" b="1" dirty="0">
                <a:solidFill>
                  <a:srgbClr val="0000FF"/>
                </a:solidFill>
              </a:rPr>
              <a:t>Neurologisch</a:t>
            </a:r>
            <a:r>
              <a:rPr lang="nl-NL" sz="2000" dirty="0">
                <a:solidFill>
                  <a:srgbClr val="0000FF"/>
                </a:solidFill>
              </a:rPr>
              <a:t>: Alles wat we meemaken wordt via onze zintuigen en onze zenuwen (neuronen) naar het centrale zenuwstelsel getransporteerd en opgeslagen in ons geheugen. </a:t>
            </a:r>
          </a:p>
          <a:p>
            <a:r>
              <a:rPr lang="nl-NL" sz="2000" b="1" dirty="0">
                <a:solidFill>
                  <a:srgbClr val="0000FF"/>
                </a:solidFill>
              </a:rPr>
              <a:t> Linguïstisch</a:t>
            </a:r>
            <a:r>
              <a:rPr lang="nl-NL" sz="2000" dirty="0">
                <a:solidFill>
                  <a:srgbClr val="0000FF"/>
                </a:solidFill>
              </a:rPr>
              <a:t>: Communiceren doen we door middel van gesproken taal (lingua = tong of taal). Het lichaam heeft ook zijn taal  dit zijn houdingen, gebaren, toonhoogtes, gezichtsuitdrukking en ander non-verbaal gedrag. </a:t>
            </a:r>
          </a:p>
          <a:p>
            <a:r>
              <a:rPr lang="nl-NL" sz="2000" b="1" dirty="0">
                <a:solidFill>
                  <a:srgbClr val="0000FF"/>
                </a:solidFill>
              </a:rPr>
              <a:t> Programmeren</a:t>
            </a:r>
            <a:r>
              <a:rPr lang="nl-NL" sz="2000" dirty="0">
                <a:solidFill>
                  <a:srgbClr val="0000FF"/>
                </a:solidFill>
              </a:rPr>
              <a:t>: Terwijl we communiceren kunnen we anderen, of anderen ons, iets bijleren, afleren of veranderen. We hebben invloed op ons eigen gedrag en dus ook op dat van anderen.</a:t>
            </a:r>
          </a:p>
        </p:txBody>
      </p:sp>
      <p:pic>
        <p:nvPicPr>
          <p:cNvPr id="1026" name="Picture 2" descr="http://www.netwerkdergedachten.nl/Images/Neurons%20groot.jpg"/>
          <p:cNvPicPr>
            <a:picLocks noChangeAspect="1" noChangeArrowheads="1"/>
          </p:cNvPicPr>
          <p:nvPr/>
        </p:nvPicPr>
        <p:blipFill>
          <a:blip r:embed="rId2" cstate="print"/>
          <a:srcRect/>
          <a:stretch>
            <a:fillRect/>
          </a:stretch>
        </p:blipFill>
        <p:spPr bwMode="auto">
          <a:xfrm>
            <a:off x="4355977" y="908720"/>
            <a:ext cx="4788024" cy="5616624"/>
          </a:xfrm>
          <a:prstGeom prst="rect">
            <a:avLst/>
          </a:prstGeom>
          <a:noFill/>
        </p:spPr>
      </p:pic>
      <p:sp>
        <p:nvSpPr>
          <p:cNvPr id="5" name="Rechthoek 4"/>
          <p:cNvSpPr/>
          <p:nvPr/>
        </p:nvSpPr>
        <p:spPr>
          <a:xfrm>
            <a:off x="6228184" y="3676962"/>
            <a:ext cx="2763257" cy="400110"/>
          </a:xfrm>
          <a:prstGeom prst="rect">
            <a:avLst/>
          </a:prstGeom>
        </p:spPr>
        <p:txBody>
          <a:bodyPr wrap="none">
            <a:spAutoFit/>
          </a:bodyPr>
          <a:lstStyle/>
          <a:p>
            <a:r>
              <a:rPr lang="nl-NL" sz="2000" b="1" dirty="0">
                <a:solidFill>
                  <a:srgbClr val="0000FF"/>
                </a:solidFill>
              </a:rPr>
              <a:t>100 miljard zenuwcellen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9144000" cy="1143000"/>
          </a:xfrm>
        </p:spPr>
        <p:txBody>
          <a:bodyPr>
            <a:normAutofit/>
          </a:bodyPr>
          <a:lstStyle/>
          <a:p>
            <a:r>
              <a:rPr lang="nl-NL" sz="3600" dirty="0">
                <a:solidFill>
                  <a:srgbClr val="0000FF"/>
                </a:solidFill>
              </a:rPr>
              <a:t>Wat gebeurt er als je meer focust op iets?</a:t>
            </a:r>
          </a:p>
        </p:txBody>
      </p:sp>
      <p:pic>
        <p:nvPicPr>
          <p:cNvPr id="4" name="Picture 2" descr="http://www.netwerkdergedachten.nl/Images/Neurons%20groot.jpg"/>
          <p:cNvPicPr>
            <a:picLocks noChangeAspect="1" noChangeArrowheads="1"/>
          </p:cNvPicPr>
          <p:nvPr/>
        </p:nvPicPr>
        <p:blipFill>
          <a:blip r:embed="rId2" cstate="print"/>
          <a:srcRect/>
          <a:stretch>
            <a:fillRect/>
          </a:stretch>
        </p:blipFill>
        <p:spPr bwMode="auto">
          <a:xfrm>
            <a:off x="1" y="1988840"/>
            <a:ext cx="3851920" cy="4032448"/>
          </a:xfrm>
          <a:prstGeom prst="rect">
            <a:avLst/>
          </a:prstGeom>
          <a:noFill/>
        </p:spPr>
      </p:pic>
      <p:pic>
        <p:nvPicPr>
          <p:cNvPr id="9" name="Afbeelding 8" descr="hersenen na leren.jpg"/>
          <p:cNvPicPr>
            <a:picLocks noChangeAspect="1"/>
          </p:cNvPicPr>
          <p:nvPr/>
        </p:nvPicPr>
        <p:blipFill>
          <a:blip r:embed="rId3" cstate="print">
            <a:clrChange>
              <a:clrFrom>
                <a:srgbClr val="FFFFFF"/>
              </a:clrFrom>
              <a:clrTo>
                <a:srgbClr val="FFFFFF">
                  <a:alpha val="0"/>
                </a:srgbClr>
              </a:clrTo>
            </a:clrChange>
          </a:blip>
          <a:stretch>
            <a:fillRect/>
          </a:stretch>
        </p:blipFill>
        <p:spPr>
          <a:xfrm>
            <a:off x="4860032" y="3068960"/>
            <a:ext cx="2555776" cy="2696203"/>
          </a:xfrm>
          <a:prstGeom prst="rect">
            <a:avLst/>
          </a:prstGeom>
        </p:spPr>
      </p:pic>
      <p:grpSp>
        <p:nvGrpSpPr>
          <p:cNvPr id="12" name="Groep 11"/>
          <p:cNvGrpSpPr/>
          <p:nvPr/>
        </p:nvGrpSpPr>
        <p:grpSpPr>
          <a:xfrm>
            <a:off x="5104184" y="1916832"/>
            <a:ext cx="3932312" cy="4352387"/>
            <a:chOff x="4572000" y="1772816"/>
            <a:chExt cx="4220344" cy="4352387"/>
          </a:xfrm>
        </p:grpSpPr>
        <p:pic>
          <p:nvPicPr>
            <p:cNvPr id="5" name="Picture 2" descr="http://www.netwerkdergedachten.nl/Images/Neurons%20groot.jpg"/>
            <p:cNvPicPr>
              <a:picLocks noChangeAspect="1" noChangeArrowheads="1"/>
            </p:cNvPicPr>
            <p:nvPr/>
          </p:nvPicPr>
          <p:blipFill>
            <a:blip r:embed="rId2" cstate="print"/>
            <a:srcRect/>
            <a:stretch>
              <a:fillRect/>
            </a:stretch>
          </p:blipFill>
          <p:spPr bwMode="auto">
            <a:xfrm>
              <a:off x="4572000" y="1772816"/>
              <a:ext cx="4189521" cy="4032448"/>
            </a:xfrm>
            <a:prstGeom prst="rect">
              <a:avLst/>
            </a:prstGeom>
            <a:noFill/>
          </p:spPr>
        </p:pic>
        <p:pic>
          <p:nvPicPr>
            <p:cNvPr id="7" name="Afbeelding 6" descr="hersenen na leren.jpg"/>
            <p:cNvPicPr>
              <a:picLocks noChangeAspect="1"/>
            </p:cNvPicPr>
            <p:nvPr/>
          </p:nvPicPr>
          <p:blipFill>
            <a:blip r:embed="rId3" cstate="print">
              <a:clrChange>
                <a:clrFrom>
                  <a:srgbClr val="FFFFFF"/>
                </a:clrFrom>
                <a:clrTo>
                  <a:srgbClr val="FFFFFF">
                    <a:alpha val="0"/>
                  </a:srgbClr>
                </a:clrTo>
              </a:clrChange>
            </a:blip>
            <a:stretch>
              <a:fillRect/>
            </a:stretch>
          </p:blipFill>
          <p:spPr>
            <a:xfrm>
              <a:off x="6084168" y="1988840"/>
              <a:ext cx="2555776" cy="2696203"/>
            </a:xfrm>
            <a:prstGeom prst="rect">
              <a:avLst/>
            </a:prstGeom>
          </p:spPr>
        </p:pic>
        <p:pic>
          <p:nvPicPr>
            <p:cNvPr id="8" name="Afbeelding 7" descr="hersenen na leren.jpg"/>
            <p:cNvPicPr>
              <a:picLocks noChangeAspect="1"/>
            </p:cNvPicPr>
            <p:nvPr/>
          </p:nvPicPr>
          <p:blipFill>
            <a:blip r:embed="rId3" cstate="print">
              <a:clrChange>
                <a:clrFrom>
                  <a:srgbClr val="FFFFFF"/>
                </a:clrFrom>
                <a:clrTo>
                  <a:srgbClr val="FFFFFF">
                    <a:alpha val="0"/>
                  </a:srgbClr>
                </a:clrTo>
              </a:clrChange>
            </a:blip>
            <a:stretch>
              <a:fillRect/>
            </a:stretch>
          </p:blipFill>
          <p:spPr>
            <a:xfrm>
              <a:off x="5364088" y="2852936"/>
              <a:ext cx="2555776" cy="2696203"/>
            </a:xfrm>
            <a:prstGeom prst="rect">
              <a:avLst/>
            </a:prstGeom>
          </p:spPr>
        </p:pic>
        <p:pic>
          <p:nvPicPr>
            <p:cNvPr id="10" name="Afbeelding 9" descr="hersenen na leren.jpg"/>
            <p:cNvPicPr>
              <a:picLocks noChangeAspect="1"/>
            </p:cNvPicPr>
            <p:nvPr/>
          </p:nvPicPr>
          <p:blipFill>
            <a:blip r:embed="rId3" cstate="print">
              <a:clrChange>
                <a:clrFrom>
                  <a:srgbClr val="FFFFFF"/>
                </a:clrFrom>
                <a:clrTo>
                  <a:srgbClr val="FFFFFF">
                    <a:alpha val="0"/>
                  </a:srgbClr>
                </a:clrTo>
              </a:clrChange>
            </a:blip>
            <a:stretch>
              <a:fillRect/>
            </a:stretch>
          </p:blipFill>
          <p:spPr>
            <a:xfrm>
              <a:off x="4716016" y="3429000"/>
              <a:ext cx="2555776" cy="2696203"/>
            </a:xfrm>
            <a:prstGeom prst="rect">
              <a:avLst/>
            </a:prstGeom>
          </p:spPr>
        </p:pic>
        <p:pic>
          <p:nvPicPr>
            <p:cNvPr id="11" name="Afbeelding 10" descr="hersenen na leren.jpg"/>
            <p:cNvPicPr>
              <a:picLocks noChangeAspect="1"/>
            </p:cNvPicPr>
            <p:nvPr/>
          </p:nvPicPr>
          <p:blipFill>
            <a:blip r:embed="rId3" cstate="print">
              <a:clrChange>
                <a:clrFrom>
                  <a:srgbClr val="FFFFFF"/>
                </a:clrFrom>
                <a:clrTo>
                  <a:srgbClr val="FFFFFF">
                    <a:alpha val="0"/>
                  </a:srgbClr>
                </a:clrTo>
              </a:clrChange>
            </a:blip>
            <a:stretch>
              <a:fillRect/>
            </a:stretch>
          </p:blipFill>
          <p:spPr>
            <a:xfrm rot="10800000">
              <a:off x="6236568" y="2141240"/>
              <a:ext cx="2555776" cy="2696203"/>
            </a:xfrm>
            <a:prstGeom prst="rect">
              <a:avLst/>
            </a:prstGeom>
          </p:spPr>
        </p:pic>
      </p:grpSp>
      <p:sp>
        <p:nvSpPr>
          <p:cNvPr id="13" name="PIJL-RECHTS 12"/>
          <p:cNvSpPr/>
          <p:nvPr/>
        </p:nvSpPr>
        <p:spPr>
          <a:xfrm>
            <a:off x="4067944" y="3573016"/>
            <a:ext cx="936104"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59632" y="0"/>
            <a:ext cx="6480720" cy="1143000"/>
          </a:xfrm>
        </p:spPr>
        <p:txBody>
          <a:bodyPr>
            <a:normAutofit fontScale="90000"/>
          </a:bodyPr>
          <a:lstStyle/>
          <a:p>
            <a:r>
              <a:rPr lang="nl-NL" b="1" dirty="0">
                <a:solidFill>
                  <a:srgbClr val="0000FF"/>
                </a:solidFill>
              </a:rPr>
              <a:t>De toolkit van NLP:Neuro Linguïstisch Programmeren</a:t>
            </a:r>
          </a:p>
        </p:txBody>
      </p:sp>
      <p:pic>
        <p:nvPicPr>
          <p:cNvPr id="6" name="Tijdelijke aanduiding voor inhoud 5" descr="gereedschapskist2.jpg"/>
          <p:cNvPicPr>
            <a:picLocks noGrp="1" noChangeAspect="1"/>
          </p:cNvPicPr>
          <p:nvPr>
            <p:ph idx="1"/>
          </p:nvPr>
        </p:nvPicPr>
        <p:blipFill>
          <a:blip r:embed="rId2" cstate="print"/>
          <a:stretch>
            <a:fillRect/>
          </a:stretch>
        </p:blipFill>
        <p:spPr>
          <a:xfrm>
            <a:off x="2843808" y="2348880"/>
            <a:ext cx="3731151" cy="3476533"/>
          </a:xfrm>
        </p:spPr>
      </p:pic>
      <p:sp>
        <p:nvSpPr>
          <p:cNvPr id="4" name="Tijdelijke aanduiding voor dianummer 3"/>
          <p:cNvSpPr>
            <a:spLocks noGrp="1"/>
          </p:cNvSpPr>
          <p:nvPr>
            <p:ph type="sldNum" sz="quarter" idx="12"/>
          </p:nvPr>
        </p:nvSpPr>
        <p:spPr/>
        <p:txBody>
          <a:bodyPr/>
          <a:lstStyle/>
          <a:p>
            <a:pPr>
              <a:defRPr/>
            </a:pPr>
            <a:fld id="{D8678215-58AD-440A-BAEE-EE753C722EDD}" type="slidenum">
              <a:rPr lang="nl-NL" smtClean="0"/>
              <a:pPr>
                <a:defRPr/>
              </a:pPr>
              <a:t>8</a:t>
            </a:fld>
            <a:endParaRPr lang="nl-NL"/>
          </a:p>
        </p:txBody>
      </p:sp>
      <p:sp>
        <p:nvSpPr>
          <p:cNvPr id="7" name="Tekstvak 6"/>
          <p:cNvSpPr txBox="1"/>
          <p:nvPr/>
        </p:nvSpPr>
        <p:spPr>
          <a:xfrm>
            <a:off x="2267744" y="1916832"/>
            <a:ext cx="1296144" cy="369332"/>
          </a:xfrm>
          <a:prstGeom prst="rect">
            <a:avLst/>
          </a:prstGeom>
          <a:solidFill>
            <a:schemeClr val="accent2">
              <a:lumMod val="40000"/>
              <a:lumOff val="60000"/>
            </a:schemeClr>
          </a:solidFill>
          <a:ln>
            <a:solidFill>
              <a:srgbClr val="FF0000"/>
            </a:solidFill>
          </a:ln>
        </p:spPr>
        <p:txBody>
          <a:bodyPr wrap="square" rtlCol="0">
            <a:spAutoFit/>
          </a:bodyPr>
          <a:lstStyle/>
          <a:p>
            <a:pPr algn="ctr"/>
            <a:r>
              <a:rPr lang="nl-NL" dirty="0">
                <a:solidFill>
                  <a:srgbClr val="0000FF"/>
                </a:solidFill>
              </a:rPr>
              <a:t>Focussen</a:t>
            </a:r>
          </a:p>
        </p:txBody>
      </p:sp>
      <p:sp>
        <p:nvSpPr>
          <p:cNvPr id="8" name="Tekstvak 7"/>
          <p:cNvSpPr txBox="1"/>
          <p:nvPr/>
        </p:nvSpPr>
        <p:spPr>
          <a:xfrm>
            <a:off x="6660232" y="2420888"/>
            <a:ext cx="1728192" cy="369332"/>
          </a:xfrm>
          <a:prstGeom prst="rect">
            <a:avLst/>
          </a:prstGeom>
          <a:solidFill>
            <a:schemeClr val="accent2">
              <a:lumMod val="40000"/>
              <a:lumOff val="60000"/>
            </a:schemeClr>
          </a:solidFill>
          <a:ln>
            <a:solidFill>
              <a:srgbClr val="FF0000"/>
            </a:solidFill>
          </a:ln>
        </p:spPr>
        <p:txBody>
          <a:bodyPr wrap="square" rtlCol="0">
            <a:spAutoFit/>
          </a:bodyPr>
          <a:lstStyle/>
          <a:p>
            <a:pPr algn="ctr"/>
            <a:r>
              <a:rPr lang="nl-NL" dirty="0">
                <a:solidFill>
                  <a:srgbClr val="0000FF"/>
                </a:solidFill>
              </a:rPr>
              <a:t>Wijzer worden</a:t>
            </a:r>
          </a:p>
        </p:txBody>
      </p:sp>
      <p:sp>
        <p:nvSpPr>
          <p:cNvPr id="9" name="Tekstvak 8"/>
          <p:cNvSpPr txBox="1"/>
          <p:nvPr/>
        </p:nvSpPr>
        <p:spPr>
          <a:xfrm>
            <a:off x="1763688" y="2852936"/>
            <a:ext cx="936104" cy="369332"/>
          </a:xfrm>
          <a:prstGeom prst="rect">
            <a:avLst/>
          </a:prstGeom>
          <a:solidFill>
            <a:schemeClr val="accent2">
              <a:lumMod val="40000"/>
              <a:lumOff val="60000"/>
            </a:schemeClr>
          </a:solidFill>
          <a:ln>
            <a:solidFill>
              <a:srgbClr val="FF0000"/>
            </a:solidFill>
          </a:ln>
        </p:spPr>
        <p:txBody>
          <a:bodyPr wrap="square" rtlCol="0">
            <a:spAutoFit/>
          </a:bodyPr>
          <a:lstStyle/>
          <a:p>
            <a:pPr algn="ctr"/>
            <a:r>
              <a:rPr lang="nl-NL" dirty="0">
                <a:solidFill>
                  <a:srgbClr val="0000FF"/>
                </a:solidFill>
              </a:rPr>
              <a:t>Doen</a:t>
            </a:r>
          </a:p>
        </p:txBody>
      </p:sp>
      <p:sp>
        <p:nvSpPr>
          <p:cNvPr id="11" name="Tekstvak 10"/>
          <p:cNvSpPr txBox="1"/>
          <p:nvPr/>
        </p:nvSpPr>
        <p:spPr>
          <a:xfrm>
            <a:off x="7308304" y="3717032"/>
            <a:ext cx="1512168" cy="369332"/>
          </a:xfrm>
          <a:prstGeom prst="rect">
            <a:avLst/>
          </a:prstGeom>
          <a:solidFill>
            <a:schemeClr val="accent2">
              <a:lumMod val="40000"/>
              <a:lumOff val="60000"/>
            </a:schemeClr>
          </a:solidFill>
          <a:ln>
            <a:solidFill>
              <a:srgbClr val="FF0000"/>
            </a:solidFill>
          </a:ln>
        </p:spPr>
        <p:txBody>
          <a:bodyPr wrap="square" rtlCol="0">
            <a:spAutoFit/>
          </a:bodyPr>
          <a:lstStyle/>
          <a:p>
            <a:pPr algn="ctr"/>
            <a:r>
              <a:rPr lang="nl-NL" dirty="0">
                <a:solidFill>
                  <a:srgbClr val="0000FF"/>
                </a:solidFill>
              </a:rPr>
              <a:t>Respecteren</a:t>
            </a:r>
          </a:p>
        </p:txBody>
      </p:sp>
      <p:sp>
        <p:nvSpPr>
          <p:cNvPr id="12" name="Tekstvak 11"/>
          <p:cNvSpPr txBox="1"/>
          <p:nvPr/>
        </p:nvSpPr>
        <p:spPr>
          <a:xfrm>
            <a:off x="5724128" y="1916832"/>
            <a:ext cx="1368152" cy="369332"/>
          </a:xfrm>
          <a:prstGeom prst="rect">
            <a:avLst/>
          </a:prstGeom>
          <a:solidFill>
            <a:schemeClr val="accent2">
              <a:lumMod val="40000"/>
              <a:lumOff val="60000"/>
            </a:schemeClr>
          </a:solidFill>
          <a:ln>
            <a:solidFill>
              <a:srgbClr val="FF0000"/>
            </a:solidFill>
          </a:ln>
        </p:spPr>
        <p:txBody>
          <a:bodyPr wrap="square" rtlCol="0">
            <a:spAutoFit/>
          </a:bodyPr>
          <a:lstStyle/>
          <a:p>
            <a:pPr algn="ctr"/>
            <a:r>
              <a:rPr lang="nl-NL" dirty="0">
                <a:solidFill>
                  <a:srgbClr val="0000FF"/>
                </a:solidFill>
              </a:rPr>
              <a:t>Ankeren</a:t>
            </a:r>
          </a:p>
        </p:txBody>
      </p:sp>
      <p:sp>
        <p:nvSpPr>
          <p:cNvPr id="13" name="Tekstvak 12"/>
          <p:cNvSpPr txBox="1"/>
          <p:nvPr/>
        </p:nvSpPr>
        <p:spPr>
          <a:xfrm>
            <a:off x="1115616" y="2348880"/>
            <a:ext cx="1836712" cy="369332"/>
          </a:xfrm>
          <a:prstGeom prst="rect">
            <a:avLst/>
          </a:prstGeom>
          <a:solidFill>
            <a:schemeClr val="accent2">
              <a:lumMod val="40000"/>
              <a:lumOff val="60000"/>
            </a:schemeClr>
          </a:solidFill>
          <a:ln>
            <a:solidFill>
              <a:srgbClr val="FF0000"/>
            </a:solidFill>
          </a:ln>
        </p:spPr>
        <p:txBody>
          <a:bodyPr wrap="square" rtlCol="0">
            <a:spAutoFit/>
          </a:bodyPr>
          <a:lstStyle/>
          <a:p>
            <a:pPr algn="ctr"/>
            <a:r>
              <a:rPr lang="nl-NL" dirty="0">
                <a:solidFill>
                  <a:srgbClr val="0000FF"/>
                </a:solidFill>
              </a:rPr>
              <a:t>Betekenis geven</a:t>
            </a:r>
          </a:p>
        </p:txBody>
      </p:sp>
      <p:sp>
        <p:nvSpPr>
          <p:cNvPr id="14" name="Tekstvak 13"/>
          <p:cNvSpPr txBox="1"/>
          <p:nvPr/>
        </p:nvSpPr>
        <p:spPr>
          <a:xfrm>
            <a:off x="0" y="4283804"/>
            <a:ext cx="2843808" cy="646331"/>
          </a:xfrm>
          <a:prstGeom prst="rect">
            <a:avLst/>
          </a:prstGeom>
          <a:solidFill>
            <a:schemeClr val="accent2">
              <a:lumMod val="40000"/>
              <a:lumOff val="60000"/>
            </a:schemeClr>
          </a:solidFill>
          <a:ln>
            <a:solidFill>
              <a:srgbClr val="FF0000"/>
            </a:solidFill>
          </a:ln>
        </p:spPr>
        <p:txBody>
          <a:bodyPr wrap="square" rtlCol="0">
            <a:spAutoFit/>
          </a:bodyPr>
          <a:lstStyle/>
          <a:p>
            <a:pPr algn="ctr"/>
            <a:r>
              <a:rPr lang="nl-NL" dirty="0">
                <a:solidFill>
                  <a:srgbClr val="0000FF"/>
                </a:solidFill>
              </a:rPr>
              <a:t>Interne voorstelling veranderen</a:t>
            </a:r>
          </a:p>
        </p:txBody>
      </p:sp>
      <p:sp>
        <p:nvSpPr>
          <p:cNvPr id="16" name="Tekstvak 15"/>
          <p:cNvSpPr txBox="1"/>
          <p:nvPr/>
        </p:nvSpPr>
        <p:spPr>
          <a:xfrm>
            <a:off x="0" y="5085184"/>
            <a:ext cx="2915816" cy="648072"/>
          </a:xfrm>
          <a:prstGeom prst="rect">
            <a:avLst/>
          </a:prstGeom>
          <a:solidFill>
            <a:schemeClr val="accent2">
              <a:lumMod val="40000"/>
              <a:lumOff val="60000"/>
            </a:schemeClr>
          </a:solidFill>
          <a:ln>
            <a:solidFill>
              <a:srgbClr val="FF0000"/>
            </a:solidFill>
          </a:ln>
        </p:spPr>
        <p:txBody>
          <a:bodyPr wrap="square" rtlCol="0">
            <a:spAutoFit/>
          </a:bodyPr>
          <a:lstStyle/>
          <a:p>
            <a:pPr algn="ctr"/>
            <a:r>
              <a:rPr lang="nl-NL" dirty="0">
                <a:solidFill>
                  <a:srgbClr val="0000FF"/>
                </a:solidFill>
              </a:rPr>
              <a:t>Kiezen voor de hoogste neurologische niveaus</a:t>
            </a:r>
          </a:p>
        </p:txBody>
      </p:sp>
      <p:sp>
        <p:nvSpPr>
          <p:cNvPr id="17" name="Tekstvak 16"/>
          <p:cNvSpPr txBox="1"/>
          <p:nvPr/>
        </p:nvSpPr>
        <p:spPr>
          <a:xfrm>
            <a:off x="0" y="5949280"/>
            <a:ext cx="4211960" cy="369332"/>
          </a:xfrm>
          <a:prstGeom prst="rect">
            <a:avLst/>
          </a:prstGeom>
          <a:solidFill>
            <a:schemeClr val="accent2">
              <a:lumMod val="40000"/>
              <a:lumOff val="60000"/>
            </a:schemeClr>
          </a:solidFill>
          <a:ln>
            <a:solidFill>
              <a:srgbClr val="FF0000"/>
            </a:solidFill>
          </a:ln>
        </p:spPr>
        <p:txBody>
          <a:bodyPr wrap="square" rtlCol="0">
            <a:spAutoFit/>
          </a:bodyPr>
          <a:lstStyle/>
          <a:p>
            <a:pPr algn="ctr"/>
            <a:r>
              <a:rPr lang="nl-NL" dirty="0">
                <a:solidFill>
                  <a:srgbClr val="0000FF"/>
                </a:solidFill>
              </a:rPr>
              <a:t>Versterkende overtuigingen opbouwen</a:t>
            </a:r>
          </a:p>
        </p:txBody>
      </p:sp>
      <p:sp>
        <p:nvSpPr>
          <p:cNvPr id="18" name="Tekstvak 17"/>
          <p:cNvSpPr txBox="1"/>
          <p:nvPr/>
        </p:nvSpPr>
        <p:spPr>
          <a:xfrm>
            <a:off x="5220072" y="6165304"/>
            <a:ext cx="3168352" cy="369332"/>
          </a:xfrm>
          <a:prstGeom prst="rect">
            <a:avLst/>
          </a:prstGeom>
          <a:solidFill>
            <a:schemeClr val="accent2">
              <a:lumMod val="40000"/>
              <a:lumOff val="60000"/>
            </a:schemeClr>
          </a:solidFill>
          <a:ln>
            <a:solidFill>
              <a:srgbClr val="FF0000"/>
            </a:solidFill>
          </a:ln>
        </p:spPr>
        <p:txBody>
          <a:bodyPr wrap="square" rtlCol="0">
            <a:spAutoFit/>
          </a:bodyPr>
          <a:lstStyle/>
          <a:p>
            <a:pPr algn="ctr"/>
            <a:r>
              <a:rPr lang="nl-NL" dirty="0">
                <a:solidFill>
                  <a:srgbClr val="0000FF"/>
                </a:solidFill>
              </a:rPr>
              <a:t>Hulpbronnen aanboren</a:t>
            </a:r>
          </a:p>
        </p:txBody>
      </p:sp>
      <p:sp>
        <p:nvSpPr>
          <p:cNvPr id="19" name="Tekstvak 18"/>
          <p:cNvSpPr txBox="1"/>
          <p:nvPr/>
        </p:nvSpPr>
        <p:spPr>
          <a:xfrm>
            <a:off x="6228184" y="5013176"/>
            <a:ext cx="2736304" cy="648072"/>
          </a:xfrm>
          <a:prstGeom prst="rect">
            <a:avLst/>
          </a:prstGeom>
          <a:solidFill>
            <a:schemeClr val="accent2">
              <a:lumMod val="40000"/>
              <a:lumOff val="60000"/>
            </a:schemeClr>
          </a:solidFill>
          <a:ln>
            <a:solidFill>
              <a:srgbClr val="FF0000"/>
            </a:solidFill>
          </a:ln>
        </p:spPr>
        <p:txBody>
          <a:bodyPr wrap="square" rtlCol="0">
            <a:spAutoFit/>
          </a:bodyPr>
          <a:lstStyle/>
          <a:p>
            <a:pPr algn="ctr"/>
            <a:r>
              <a:rPr lang="nl-NL" dirty="0">
                <a:solidFill>
                  <a:srgbClr val="0000FF"/>
                </a:solidFill>
              </a:rPr>
              <a:t>Uitgaan van </a:t>
            </a:r>
            <a:r>
              <a:rPr lang="nl-NL" dirty="0" err="1">
                <a:solidFill>
                  <a:srgbClr val="0000FF"/>
                </a:solidFill>
              </a:rPr>
              <a:t>voor-onderstellingen</a:t>
            </a:r>
            <a:endParaRPr lang="nl-NL" dirty="0">
              <a:solidFill>
                <a:srgbClr val="0000FF"/>
              </a:solidFill>
            </a:endParaRPr>
          </a:p>
        </p:txBody>
      </p:sp>
      <p:sp>
        <p:nvSpPr>
          <p:cNvPr id="20" name="Tekstvak 19"/>
          <p:cNvSpPr txBox="1"/>
          <p:nvPr/>
        </p:nvSpPr>
        <p:spPr>
          <a:xfrm>
            <a:off x="7236296" y="4149080"/>
            <a:ext cx="1656184" cy="369332"/>
          </a:xfrm>
          <a:prstGeom prst="rect">
            <a:avLst/>
          </a:prstGeom>
          <a:solidFill>
            <a:schemeClr val="accent2">
              <a:lumMod val="40000"/>
              <a:lumOff val="60000"/>
            </a:schemeClr>
          </a:solidFill>
          <a:ln>
            <a:solidFill>
              <a:srgbClr val="FF0000"/>
            </a:solidFill>
          </a:ln>
        </p:spPr>
        <p:txBody>
          <a:bodyPr wrap="square" rtlCol="0">
            <a:spAutoFit/>
          </a:bodyPr>
          <a:lstStyle/>
          <a:p>
            <a:pPr algn="ctr"/>
            <a:r>
              <a:rPr lang="nl-NL" dirty="0">
                <a:solidFill>
                  <a:srgbClr val="0000FF"/>
                </a:solidFill>
              </a:rPr>
              <a:t>Herkaderen</a:t>
            </a:r>
          </a:p>
        </p:txBody>
      </p:sp>
      <p:sp>
        <p:nvSpPr>
          <p:cNvPr id="21" name="Tekstvak 20"/>
          <p:cNvSpPr txBox="1"/>
          <p:nvPr/>
        </p:nvSpPr>
        <p:spPr>
          <a:xfrm>
            <a:off x="7308304" y="2852936"/>
            <a:ext cx="1296144" cy="369332"/>
          </a:xfrm>
          <a:prstGeom prst="rect">
            <a:avLst/>
          </a:prstGeom>
          <a:solidFill>
            <a:schemeClr val="accent2">
              <a:lumMod val="40000"/>
              <a:lumOff val="60000"/>
            </a:schemeClr>
          </a:solidFill>
          <a:ln>
            <a:solidFill>
              <a:srgbClr val="FF0000"/>
            </a:solidFill>
          </a:ln>
        </p:spPr>
        <p:txBody>
          <a:bodyPr wrap="square" rtlCol="0">
            <a:spAutoFit/>
          </a:bodyPr>
          <a:lstStyle/>
          <a:p>
            <a:pPr algn="ctr"/>
            <a:r>
              <a:rPr lang="nl-NL" dirty="0">
                <a:solidFill>
                  <a:srgbClr val="0000FF"/>
                </a:solidFill>
              </a:rPr>
              <a:t>Loslaten</a:t>
            </a:r>
          </a:p>
        </p:txBody>
      </p:sp>
      <p:sp>
        <p:nvSpPr>
          <p:cNvPr id="22" name="Tekstvak 21"/>
          <p:cNvSpPr txBox="1"/>
          <p:nvPr/>
        </p:nvSpPr>
        <p:spPr>
          <a:xfrm>
            <a:off x="7236296" y="3284984"/>
            <a:ext cx="1296144" cy="369332"/>
          </a:xfrm>
          <a:prstGeom prst="rect">
            <a:avLst/>
          </a:prstGeom>
          <a:solidFill>
            <a:schemeClr val="accent2">
              <a:lumMod val="40000"/>
              <a:lumOff val="60000"/>
            </a:schemeClr>
          </a:solidFill>
          <a:ln>
            <a:solidFill>
              <a:srgbClr val="FF0000"/>
            </a:solidFill>
          </a:ln>
        </p:spPr>
        <p:txBody>
          <a:bodyPr wrap="square" rtlCol="0">
            <a:spAutoFit/>
          </a:bodyPr>
          <a:lstStyle/>
          <a:p>
            <a:pPr algn="ctr"/>
            <a:r>
              <a:rPr lang="nl-NL" dirty="0">
                <a:solidFill>
                  <a:srgbClr val="0000FF"/>
                </a:solidFill>
              </a:rPr>
              <a:t>Accepteren</a:t>
            </a:r>
          </a:p>
        </p:txBody>
      </p:sp>
      <p:sp>
        <p:nvSpPr>
          <p:cNvPr id="23" name="Tekstvak 22"/>
          <p:cNvSpPr txBox="1"/>
          <p:nvPr/>
        </p:nvSpPr>
        <p:spPr>
          <a:xfrm>
            <a:off x="179512" y="3437384"/>
            <a:ext cx="2672680" cy="646331"/>
          </a:xfrm>
          <a:prstGeom prst="rect">
            <a:avLst/>
          </a:prstGeom>
          <a:solidFill>
            <a:schemeClr val="accent2">
              <a:lumMod val="40000"/>
              <a:lumOff val="60000"/>
            </a:schemeClr>
          </a:solidFill>
          <a:ln>
            <a:solidFill>
              <a:srgbClr val="FF0000"/>
            </a:solidFill>
          </a:ln>
        </p:spPr>
        <p:txBody>
          <a:bodyPr wrap="square" rtlCol="0">
            <a:spAutoFit/>
          </a:bodyPr>
          <a:lstStyle/>
          <a:p>
            <a:pPr algn="ctr"/>
            <a:r>
              <a:rPr lang="nl-NL" dirty="0">
                <a:solidFill>
                  <a:srgbClr val="0000FF"/>
                </a:solidFill>
              </a:rPr>
              <a:t>De structuur leren veranderen</a:t>
            </a:r>
          </a:p>
        </p:txBody>
      </p:sp>
      <p:sp>
        <p:nvSpPr>
          <p:cNvPr id="24" name="Tekstvak 23"/>
          <p:cNvSpPr txBox="1"/>
          <p:nvPr/>
        </p:nvSpPr>
        <p:spPr>
          <a:xfrm>
            <a:off x="5796136" y="5733256"/>
            <a:ext cx="2016224" cy="369332"/>
          </a:xfrm>
          <a:prstGeom prst="rect">
            <a:avLst/>
          </a:prstGeom>
          <a:solidFill>
            <a:schemeClr val="accent2">
              <a:lumMod val="40000"/>
              <a:lumOff val="60000"/>
            </a:schemeClr>
          </a:solidFill>
          <a:ln>
            <a:solidFill>
              <a:srgbClr val="FF0000"/>
            </a:solidFill>
          </a:ln>
        </p:spPr>
        <p:txBody>
          <a:bodyPr wrap="square" rtlCol="0">
            <a:spAutoFit/>
          </a:bodyPr>
          <a:lstStyle/>
          <a:p>
            <a:pPr algn="ctr"/>
            <a:r>
              <a:rPr lang="nl-NL" dirty="0">
                <a:solidFill>
                  <a:srgbClr val="0000FF"/>
                </a:solidFill>
              </a:rPr>
              <a:t>Rapport maken</a:t>
            </a:r>
          </a:p>
        </p:txBody>
      </p:sp>
      <p:sp>
        <p:nvSpPr>
          <p:cNvPr id="25" name="Tekstvak 24"/>
          <p:cNvSpPr txBox="1"/>
          <p:nvPr/>
        </p:nvSpPr>
        <p:spPr>
          <a:xfrm>
            <a:off x="6588224" y="4581128"/>
            <a:ext cx="2376264" cy="369332"/>
          </a:xfrm>
          <a:prstGeom prst="rect">
            <a:avLst/>
          </a:prstGeom>
          <a:solidFill>
            <a:schemeClr val="accent2">
              <a:lumMod val="40000"/>
              <a:lumOff val="60000"/>
            </a:schemeClr>
          </a:solidFill>
          <a:ln>
            <a:solidFill>
              <a:srgbClr val="FF0000"/>
            </a:solidFill>
          </a:ln>
        </p:spPr>
        <p:txBody>
          <a:bodyPr wrap="square" rtlCol="0">
            <a:spAutoFit/>
          </a:bodyPr>
          <a:lstStyle/>
          <a:p>
            <a:pPr algn="ctr"/>
            <a:r>
              <a:rPr lang="nl-NL" dirty="0">
                <a:solidFill>
                  <a:srgbClr val="0000FF"/>
                </a:solidFill>
              </a:rPr>
              <a:t>3 waarnemingsposities</a:t>
            </a:r>
          </a:p>
        </p:txBody>
      </p:sp>
      <p:sp>
        <p:nvSpPr>
          <p:cNvPr id="26" name="Titel 1"/>
          <p:cNvSpPr txBox="1">
            <a:spLocks/>
          </p:cNvSpPr>
          <p:nvPr/>
        </p:nvSpPr>
        <p:spPr>
          <a:xfrm>
            <a:off x="1187624" y="1268760"/>
            <a:ext cx="6912768" cy="566936"/>
          </a:xfrm>
          <a:prstGeom prst="rect">
            <a:avLst/>
          </a:prstGeom>
          <a:solidFill>
            <a:schemeClr val="accent1">
              <a:lumMod val="40000"/>
              <a:lumOff val="60000"/>
            </a:schemeClr>
          </a:solidFill>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200" b="0" i="0" u="none" strike="noStrike" kern="1200" cap="none" spc="0" normalizeH="0" baseline="0" noProof="0" dirty="0">
                <a:ln>
                  <a:noFill/>
                </a:ln>
                <a:solidFill>
                  <a:srgbClr val="0070C0"/>
                </a:solidFill>
                <a:effectLst/>
                <a:uLnTx/>
                <a:uFillTx/>
                <a:latin typeface="+mj-lt"/>
                <a:ea typeface="+mj-ea"/>
                <a:cs typeface="+mj-cs"/>
              </a:rPr>
              <a:t>Wat zijn de NLP</a:t>
            </a:r>
            <a:r>
              <a:rPr kumimoji="0" lang="nl-NL" sz="3200" b="0" i="0" u="none" strike="noStrike" kern="1200" cap="none" spc="0" normalizeH="0" noProof="0" dirty="0">
                <a:ln>
                  <a:noFill/>
                </a:ln>
                <a:solidFill>
                  <a:srgbClr val="0070C0"/>
                </a:solidFill>
                <a:effectLst/>
                <a:uLnTx/>
                <a:uFillTx/>
                <a:latin typeface="+mj-lt"/>
                <a:ea typeface="+mj-ea"/>
                <a:cs typeface="+mj-cs"/>
              </a:rPr>
              <a:t> gereedschappen?</a:t>
            </a:r>
            <a:endParaRPr kumimoji="0" lang="nl-NL" sz="3200" b="0" i="0" u="none" strike="noStrike" kern="1200" cap="none" spc="0" normalizeH="0" baseline="0" noProof="0" dirty="0">
              <a:ln>
                <a:noFill/>
              </a:ln>
              <a:solidFill>
                <a:srgbClr val="0070C0"/>
              </a:solidFill>
              <a:effectLst/>
              <a:uLnTx/>
              <a:uFillTx/>
              <a:latin typeface="+mj-lt"/>
              <a:ea typeface="+mj-ea"/>
              <a:cs typeface="+mj-cs"/>
            </a:endParaRPr>
          </a:p>
        </p:txBody>
      </p:sp>
      <p:sp>
        <p:nvSpPr>
          <p:cNvPr id="27" name="Tekstvak 26"/>
          <p:cNvSpPr txBox="1"/>
          <p:nvPr/>
        </p:nvSpPr>
        <p:spPr>
          <a:xfrm>
            <a:off x="1979712" y="6453336"/>
            <a:ext cx="3168352" cy="369332"/>
          </a:xfrm>
          <a:prstGeom prst="rect">
            <a:avLst/>
          </a:prstGeom>
          <a:solidFill>
            <a:schemeClr val="accent2">
              <a:lumMod val="40000"/>
              <a:lumOff val="60000"/>
            </a:schemeClr>
          </a:solidFill>
          <a:ln>
            <a:solidFill>
              <a:srgbClr val="FF0000"/>
            </a:solidFill>
          </a:ln>
        </p:spPr>
        <p:txBody>
          <a:bodyPr wrap="square" rtlCol="0">
            <a:spAutoFit/>
          </a:bodyPr>
          <a:lstStyle/>
          <a:p>
            <a:pPr algn="ctr"/>
            <a:r>
              <a:rPr lang="nl-NL" dirty="0">
                <a:solidFill>
                  <a:srgbClr val="0000FF"/>
                </a:solidFill>
              </a:rPr>
              <a:t>Zelfvertrouwen vergroten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0-#ppt_w/2"/>
                                          </p:val>
                                        </p:tav>
                                        <p:tav tm="100000">
                                          <p:val>
                                            <p:strVal val="#ppt_x"/>
                                          </p:val>
                                        </p:tav>
                                      </p:tavLst>
                                    </p:anim>
                                    <p:anim calcmode="lin" valueType="num">
                                      <p:cBhvr additive="base">
                                        <p:cTn id="14"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0-#ppt_w/2"/>
                                          </p:val>
                                        </p:tav>
                                        <p:tav tm="100000">
                                          <p:val>
                                            <p:strVal val="#ppt_x"/>
                                          </p:val>
                                        </p:tav>
                                      </p:tavLst>
                                    </p:anim>
                                    <p:anim calcmode="lin" valueType="num">
                                      <p:cBhvr additive="base">
                                        <p:cTn id="3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0-#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0-#ppt_w/2"/>
                                          </p:val>
                                        </p:tav>
                                        <p:tav tm="100000">
                                          <p:val>
                                            <p:strVal val="#ppt_x"/>
                                          </p:val>
                                        </p:tav>
                                      </p:tavLst>
                                    </p:anim>
                                    <p:anim calcmode="lin" valueType="num">
                                      <p:cBhvr additive="base">
                                        <p:cTn id="5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0-#ppt_w/2"/>
                                          </p:val>
                                        </p:tav>
                                        <p:tav tm="100000">
                                          <p:val>
                                            <p:strVal val="#ppt_x"/>
                                          </p:val>
                                        </p:tav>
                                      </p:tavLst>
                                    </p:anim>
                                    <p:anim calcmode="lin" valueType="num">
                                      <p:cBhvr additive="base">
                                        <p:cTn id="5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0-#ppt_w/2"/>
                                          </p:val>
                                        </p:tav>
                                        <p:tav tm="100000">
                                          <p:val>
                                            <p:strVal val="#ppt_x"/>
                                          </p:val>
                                        </p:tav>
                                      </p:tavLst>
                                    </p:anim>
                                    <p:anim calcmode="lin" valueType="num">
                                      <p:cBhvr additive="base">
                                        <p:cTn id="6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fill="hold"/>
                                        <p:tgtEl>
                                          <p:spTgt spid="8"/>
                                        </p:tgtEl>
                                        <p:attrNameLst>
                                          <p:attrName>ppt_x</p:attrName>
                                        </p:attrNameLst>
                                      </p:cBhvr>
                                      <p:tavLst>
                                        <p:tav tm="0">
                                          <p:val>
                                            <p:strVal val="0-#ppt_w/2"/>
                                          </p:val>
                                        </p:tav>
                                        <p:tav tm="100000">
                                          <p:val>
                                            <p:strVal val="#ppt_x"/>
                                          </p:val>
                                        </p:tav>
                                      </p:tavLst>
                                    </p:anim>
                                    <p:anim calcmode="lin" valueType="num">
                                      <p:cBhvr additive="base">
                                        <p:cTn id="6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0-#ppt_w/2"/>
                                          </p:val>
                                        </p:tav>
                                        <p:tav tm="100000">
                                          <p:val>
                                            <p:strVal val="#ppt_x"/>
                                          </p:val>
                                        </p:tav>
                                      </p:tavLst>
                                    </p:anim>
                                    <p:anim calcmode="lin" valueType="num">
                                      <p:cBhvr additive="base">
                                        <p:cTn id="7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0-#ppt_w/2"/>
                                          </p:val>
                                        </p:tav>
                                        <p:tav tm="100000">
                                          <p:val>
                                            <p:strVal val="#ppt_x"/>
                                          </p:val>
                                        </p:tav>
                                      </p:tavLst>
                                    </p:anim>
                                    <p:anim calcmode="lin" valueType="num">
                                      <p:cBhvr additive="base">
                                        <p:cTn id="8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anim calcmode="lin" valueType="num">
                                      <p:cBhvr additive="base">
                                        <p:cTn id="85" dur="500" fill="hold"/>
                                        <p:tgtEl>
                                          <p:spTgt spid="11"/>
                                        </p:tgtEl>
                                        <p:attrNameLst>
                                          <p:attrName>ppt_x</p:attrName>
                                        </p:attrNameLst>
                                      </p:cBhvr>
                                      <p:tavLst>
                                        <p:tav tm="0">
                                          <p:val>
                                            <p:strVal val="0-#ppt_w/2"/>
                                          </p:val>
                                        </p:tav>
                                        <p:tav tm="100000">
                                          <p:val>
                                            <p:strVal val="#ppt_x"/>
                                          </p:val>
                                        </p:tav>
                                      </p:tavLst>
                                    </p:anim>
                                    <p:anim calcmode="lin" valueType="num">
                                      <p:cBhvr additive="base">
                                        <p:cTn id="8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additive="base">
                                        <p:cTn id="91" dur="500" fill="hold"/>
                                        <p:tgtEl>
                                          <p:spTgt spid="20"/>
                                        </p:tgtEl>
                                        <p:attrNameLst>
                                          <p:attrName>ppt_x</p:attrName>
                                        </p:attrNameLst>
                                      </p:cBhvr>
                                      <p:tavLst>
                                        <p:tav tm="0">
                                          <p:val>
                                            <p:strVal val="0-#ppt_w/2"/>
                                          </p:val>
                                        </p:tav>
                                        <p:tav tm="100000">
                                          <p:val>
                                            <p:strVal val="#ppt_x"/>
                                          </p:val>
                                        </p:tav>
                                      </p:tavLst>
                                    </p:anim>
                                    <p:anim calcmode="lin" valueType="num">
                                      <p:cBhvr additive="base">
                                        <p:cTn id="9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additive="base">
                                        <p:cTn id="97" dur="500" fill="hold"/>
                                        <p:tgtEl>
                                          <p:spTgt spid="25"/>
                                        </p:tgtEl>
                                        <p:attrNameLst>
                                          <p:attrName>ppt_x</p:attrName>
                                        </p:attrNameLst>
                                      </p:cBhvr>
                                      <p:tavLst>
                                        <p:tav tm="0">
                                          <p:val>
                                            <p:strVal val="0-#ppt_w/2"/>
                                          </p:val>
                                        </p:tav>
                                        <p:tav tm="100000">
                                          <p:val>
                                            <p:strVal val="#ppt_x"/>
                                          </p:val>
                                        </p:tav>
                                      </p:tavLst>
                                    </p:anim>
                                    <p:anim calcmode="lin" valueType="num">
                                      <p:cBhvr additive="base">
                                        <p:cTn id="9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additive="base">
                                        <p:cTn id="103" dur="500" fill="hold"/>
                                        <p:tgtEl>
                                          <p:spTgt spid="19"/>
                                        </p:tgtEl>
                                        <p:attrNameLst>
                                          <p:attrName>ppt_x</p:attrName>
                                        </p:attrNameLst>
                                      </p:cBhvr>
                                      <p:tavLst>
                                        <p:tav tm="0">
                                          <p:val>
                                            <p:strVal val="0-#ppt_w/2"/>
                                          </p:val>
                                        </p:tav>
                                        <p:tav tm="100000">
                                          <p:val>
                                            <p:strVal val="#ppt_x"/>
                                          </p:val>
                                        </p:tav>
                                      </p:tavLst>
                                    </p:anim>
                                    <p:anim calcmode="lin" valueType="num">
                                      <p:cBhvr additive="base">
                                        <p:cTn id="10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500" fill="hold"/>
                                        <p:tgtEl>
                                          <p:spTgt spid="24"/>
                                        </p:tgtEl>
                                        <p:attrNameLst>
                                          <p:attrName>ppt_x</p:attrName>
                                        </p:attrNameLst>
                                      </p:cBhvr>
                                      <p:tavLst>
                                        <p:tav tm="0">
                                          <p:val>
                                            <p:strVal val="0-#ppt_w/2"/>
                                          </p:val>
                                        </p:tav>
                                        <p:tav tm="100000">
                                          <p:val>
                                            <p:strVal val="#ppt_x"/>
                                          </p:val>
                                        </p:tav>
                                      </p:tavLst>
                                    </p:anim>
                                    <p:anim calcmode="lin" valueType="num">
                                      <p:cBhvr additive="base">
                                        <p:cTn id="110"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additive="base">
                                        <p:cTn id="115" dur="500" fill="hold"/>
                                        <p:tgtEl>
                                          <p:spTgt spid="18"/>
                                        </p:tgtEl>
                                        <p:attrNameLst>
                                          <p:attrName>ppt_x</p:attrName>
                                        </p:attrNameLst>
                                      </p:cBhvr>
                                      <p:tavLst>
                                        <p:tav tm="0">
                                          <p:val>
                                            <p:strVal val="0-#ppt_w/2"/>
                                          </p:val>
                                        </p:tav>
                                        <p:tav tm="100000">
                                          <p:val>
                                            <p:strVal val="#ppt_x"/>
                                          </p:val>
                                        </p:tav>
                                      </p:tavLst>
                                    </p:anim>
                                    <p:anim calcmode="lin" valueType="num">
                                      <p:cBhvr additive="base">
                                        <p:cTn id="11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27"/>
                                        </p:tgtEl>
                                        <p:attrNameLst>
                                          <p:attrName>style.visibility</p:attrName>
                                        </p:attrNameLst>
                                      </p:cBhvr>
                                      <p:to>
                                        <p:strVal val="visible"/>
                                      </p:to>
                                    </p:set>
                                    <p:anim calcmode="lin" valueType="num">
                                      <p:cBhvr additive="base">
                                        <p:cTn id="121" dur="500" fill="hold"/>
                                        <p:tgtEl>
                                          <p:spTgt spid="27"/>
                                        </p:tgtEl>
                                        <p:attrNameLst>
                                          <p:attrName>ppt_x</p:attrName>
                                        </p:attrNameLst>
                                      </p:cBhvr>
                                      <p:tavLst>
                                        <p:tav tm="0">
                                          <p:val>
                                            <p:strVal val="0-#ppt_w/2"/>
                                          </p:val>
                                        </p:tav>
                                        <p:tav tm="100000">
                                          <p:val>
                                            <p:strVal val="#ppt_x"/>
                                          </p:val>
                                        </p:tav>
                                      </p:tavLst>
                                    </p:anim>
                                    <p:anim calcmode="lin" valueType="num">
                                      <p:cBhvr additive="base">
                                        <p:cTn id="122"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8640"/>
            <a:ext cx="8229600" cy="720080"/>
          </a:xfrm>
        </p:spPr>
        <p:txBody>
          <a:bodyPr>
            <a:normAutofit fontScale="90000"/>
          </a:bodyPr>
          <a:lstStyle/>
          <a:p>
            <a:r>
              <a:rPr lang="en-US" b="1" dirty="0">
                <a:solidFill>
                  <a:srgbClr val="0000FF"/>
                </a:solidFill>
              </a:rPr>
              <a:t>5. </a:t>
            </a:r>
            <a:r>
              <a:rPr lang="en-US" b="1" dirty="0" err="1">
                <a:solidFill>
                  <a:srgbClr val="0000FF"/>
                </a:solidFill>
              </a:rPr>
              <a:t>Wie</a:t>
            </a:r>
            <a:r>
              <a:rPr lang="en-US" b="1" dirty="0">
                <a:solidFill>
                  <a:srgbClr val="0000FF"/>
                </a:solidFill>
              </a:rPr>
              <a:t> is </a:t>
            </a:r>
            <a:r>
              <a:rPr lang="en-US" b="1" dirty="0" err="1">
                <a:solidFill>
                  <a:srgbClr val="0000FF"/>
                </a:solidFill>
              </a:rPr>
              <a:t>wie</a:t>
            </a:r>
            <a:r>
              <a:rPr lang="en-US" b="1" dirty="0">
                <a:solidFill>
                  <a:srgbClr val="0000FF"/>
                </a:solidFill>
              </a:rPr>
              <a:t> in NLP?</a:t>
            </a:r>
            <a:endParaRPr lang="nl-NL" b="1" dirty="0">
              <a:solidFill>
                <a:srgbClr val="0000FF"/>
              </a:solidFill>
            </a:endParaRPr>
          </a:p>
        </p:txBody>
      </p:sp>
      <p:sp>
        <p:nvSpPr>
          <p:cNvPr id="7" name="Tijdelijke aanduiding voor inhoud 2"/>
          <p:cNvSpPr txBox="1">
            <a:spLocks/>
          </p:cNvSpPr>
          <p:nvPr/>
        </p:nvSpPr>
        <p:spPr>
          <a:xfrm>
            <a:off x="251520" y="836712"/>
            <a:ext cx="3024336" cy="676672"/>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a:solidFill>
                  <a:srgbClr val="0000FF"/>
                </a:solidFill>
              </a:rPr>
              <a:t>Dr Richard </a:t>
            </a:r>
            <a:r>
              <a:rPr lang="en-US" sz="3200" dirty="0" err="1">
                <a:solidFill>
                  <a:srgbClr val="0000FF"/>
                </a:solidFill>
              </a:rPr>
              <a:t>Bandler</a:t>
            </a:r>
            <a:endParaRPr kumimoji="0" lang="nl-NL" sz="3200" b="0" i="0" u="none" strike="noStrike" kern="1200" cap="none" spc="0" normalizeH="0" baseline="0" noProof="0" dirty="0">
              <a:ln>
                <a:noFill/>
              </a:ln>
              <a:solidFill>
                <a:srgbClr val="0000FF"/>
              </a:solidFill>
              <a:effectLst/>
              <a:uLnTx/>
              <a:uFillTx/>
              <a:latin typeface="+mn-lt"/>
              <a:ea typeface="+mn-ea"/>
              <a:cs typeface="+mn-cs"/>
            </a:endParaRPr>
          </a:p>
        </p:txBody>
      </p:sp>
      <p:sp>
        <p:nvSpPr>
          <p:cNvPr id="8" name="Tijdelijke aanduiding voor inhoud 2"/>
          <p:cNvSpPr txBox="1">
            <a:spLocks/>
          </p:cNvSpPr>
          <p:nvPr/>
        </p:nvSpPr>
        <p:spPr>
          <a:xfrm>
            <a:off x="5436096" y="4581128"/>
            <a:ext cx="3312368" cy="50405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700" dirty="0">
                <a:solidFill>
                  <a:srgbClr val="0000FF"/>
                </a:solidFill>
              </a:rPr>
              <a:t>Prof. Dr. John Grinder</a:t>
            </a:r>
            <a:endParaRPr kumimoji="0" lang="nl-NL" sz="2700" b="0" i="0" u="none" strike="noStrike" kern="1200" cap="none" spc="0" normalizeH="0" baseline="0" noProof="0" dirty="0">
              <a:ln>
                <a:noFill/>
              </a:ln>
              <a:solidFill>
                <a:srgbClr val="0000FF"/>
              </a:solidFill>
              <a:effectLst/>
              <a:uLnTx/>
              <a:uFillTx/>
              <a:latin typeface="+mn-lt"/>
              <a:ea typeface="+mn-ea"/>
              <a:cs typeface="+mn-cs"/>
            </a:endParaRPr>
          </a:p>
        </p:txBody>
      </p:sp>
      <p:pic>
        <p:nvPicPr>
          <p:cNvPr id="9218" name="Picture 2" descr="http://www.the-secret-of-mindpower-and-nlp.com/images/Bandler3.jpg"/>
          <p:cNvPicPr>
            <a:picLocks noChangeAspect="1" noChangeArrowheads="1"/>
          </p:cNvPicPr>
          <p:nvPr/>
        </p:nvPicPr>
        <p:blipFill>
          <a:blip r:embed="rId2" cstate="print"/>
          <a:srcRect l="5543" t="7177" r="14411" b="33530"/>
          <a:stretch>
            <a:fillRect/>
          </a:stretch>
        </p:blipFill>
        <p:spPr bwMode="auto">
          <a:xfrm>
            <a:off x="0" y="1484785"/>
            <a:ext cx="3175553" cy="3528392"/>
          </a:xfrm>
          <a:prstGeom prst="rect">
            <a:avLst/>
          </a:prstGeom>
          <a:noFill/>
        </p:spPr>
      </p:pic>
      <p:pic>
        <p:nvPicPr>
          <p:cNvPr id="9220" name="Picture 4" descr="http://www.titanians.org/wp-content/uploads/2013/04/John-Grinder.jpg"/>
          <p:cNvPicPr>
            <a:picLocks noChangeAspect="1" noChangeArrowheads="1"/>
          </p:cNvPicPr>
          <p:nvPr/>
        </p:nvPicPr>
        <p:blipFill>
          <a:blip r:embed="rId3" cstate="print"/>
          <a:srcRect/>
          <a:stretch>
            <a:fillRect/>
          </a:stretch>
        </p:blipFill>
        <p:spPr bwMode="auto">
          <a:xfrm>
            <a:off x="5220072" y="836712"/>
            <a:ext cx="3923928" cy="3562646"/>
          </a:xfrm>
          <a:prstGeom prst="rect">
            <a:avLst/>
          </a:prstGeom>
          <a:noFill/>
        </p:spPr>
      </p:pic>
      <p:sp>
        <p:nvSpPr>
          <p:cNvPr id="9" name="Rechthoek 8"/>
          <p:cNvSpPr/>
          <p:nvPr/>
        </p:nvSpPr>
        <p:spPr>
          <a:xfrm>
            <a:off x="35496" y="5157192"/>
            <a:ext cx="9073008" cy="1754326"/>
          </a:xfrm>
          <a:prstGeom prst="rect">
            <a:avLst/>
          </a:prstGeom>
        </p:spPr>
        <p:txBody>
          <a:bodyPr wrap="square">
            <a:spAutoFit/>
          </a:bodyPr>
          <a:lstStyle/>
          <a:p>
            <a:r>
              <a:rPr lang="nl-NL" dirty="0">
                <a:solidFill>
                  <a:srgbClr val="0000FF"/>
                </a:solidFill>
              </a:rPr>
              <a:t>samen met een groep jonge wetenschappers ontwikkelden zij NLP in de vroege </a:t>
            </a:r>
            <a:r>
              <a:rPr lang="nl-NL" dirty="0" err="1">
                <a:solidFill>
                  <a:srgbClr val="0000FF"/>
                </a:solidFill>
              </a:rPr>
              <a:t>70-er</a:t>
            </a:r>
            <a:r>
              <a:rPr lang="nl-NL" dirty="0">
                <a:solidFill>
                  <a:srgbClr val="0000FF"/>
                </a:solidFill>
              </a:rPr>
              <a:t> jaren in de VS, </a:t>
            </a:r>
            <a:r>
              <a:rPr lang="nl-NL" dirty="0" err="1">
                <a:solidFill>
                  <a:srgbClr val="0000FF"/>
                </a:solidFill>
              </a:rPr>
              <a:t>Californi</a:t>
            </a:r>
            <a:r>
              <a:rPr lang="nl-NL" dirty="0" err="1">
                <a:solidFill>
                  <a:srgbClr val="0000FF"/>
                </a:solidFill>
                <a:latin typeface="Calibri"/>
                <a:cs typeface="Calibri"/>
              </a:rPr>
              <a:t>ë</a:t>
            </a:r>
            <a:r>
              <a:rPr lang="nl-NL" dirty="0">
                <a:solidFill>
                  <a:srgbClr val="0000FF"/>
                </a:solidFill>
                <a:latin typeface="Calibri"/>
                <a:cs typeface="Calibri"/>
              </a:rPr>
              <a:t>.</a:t>
            </a:r>
            <a:endParaRPr lang="nl-NL" dirty="0">
              <a:solidFill>
                <a:srgbClr val="0000FF"/>
              </a:solidFill>
            </a:endParaRPr>
          </a:p>
          <a:p>
            <a:r>
              <a:rPr lang="nl-NL" dirty="0">
                <a:solidFill>
                  <a:srgbClr val="0000FF"/>
                </a:solidFill>
              </a:rPr>
              <a:t>Bandler: </a:t>
            </a:r>
            <a:r>
              <a:rPr lang="nl-NL" dirty="0" err="1">
                <a:solidFill>
                  <a:srgbClr val="0000FF"/>
                </a:solidFill>
              </a:rPr>
              <a:t>gestalt-therapeut</a:t>
            </a:r>
            <a:r>
              <a:rPr lang="nl-NL" dirty="0">
                <a:solidFill>
                  <a:srgbClr val="0000FF"/>
                </a:solidFill>
              </a:rPr>
              <a:t> en informatie wetenschapper.</a:t>
            </a:r>
          </a:p>
          <a:p>
            <a:r>
              <a:rPr lang="nl-NL" dirty="0">
                <a:solidFill>
                  <a:srgbClr val="0000FF"/>
                </a:solidFill>
              </a:rPr>
              <a:t>Grinder: een linguïst, taalwetenschapper. </a:t>
            </a:r>
          </a:p>
          <a:p>
            <a:r>
              <a:rPr lang="nl-NL" dirty="0">
                <a:solidFill>
                  <a:srgbClr val="0000FF"/>
                </a:solidFill>
              </a:rPr>
              <a:t>Zij waren geïnteresseerd in hoe mensen elkaar beïnvloeden.</a:t>
            </a:r>
          </a:p>
          <a:p>
            <a:r>
              <a:rPr lang="nl-NL" dirty="0">
                <a:solidFill>
                  <a:srgbClr val="0000FF"/>
                </a:solidFill>
              </a:rPr>
              <a:t>Vooral om in staat te zijn om gedrag te leren , zoals effectiviteit en succes verkrijgen.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 calcmode="lin" valueType="num">
                                      <p:cBhvr additive="base">
                                        <p:cTn id="25"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 calcmode="lin" valueType="num">
                                      <p:cBhvr additive="base">
                                        <p:cTn id="31"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 calcmode="lin" valueType="num">
                                      <p:cBhvr additive="base">
                                        <p:cTn id="37"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anim calcmode="lin" valueType="num">
                                      <p:cBhvr additive="base">
                                        <p:cTn id="43" dur="5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build="p"/>
    </p:bld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8233</TotalTime>
  <Words>1199</Words>
  <Application>Microsoft Office PowerPoint</Application>
  <PresentationFormat>Diavoorstelling (4:3)</PresentationFormat>
  <Paragraphs>290</Paragraphs>
  <Slides>29</Slides>
  <Notes>2</Notes>
  <HiddenSlides>0</HiddenSlides>
  <MMClips>1</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29</vt:i4>
      </vt:variant>
    </vt:vector>
  </HeadingPairs>
  <TitlesOfParts>
    <vt:vector size="37" baseType="lpstr">
      <vt:lpstr>Arial</vt:lpstr>
      <vt:lpstr>Arial Black</vt:lpstr>
      <vt:lpstr>Brush Script MT</vt:lpstr>
      <vt:lpstr>Calibri</vt:lpstr>
      <vt:lpstr>Courier New</vt:lpstr>
      <vt:lpstr>Script MT Bold</vt:lpstr>
      <vt:lpstr>Times New Roman</vt:lpstr>
      <vt:lpstr>Office-thema</vt:lpstr>
      <vt:lpstr>bij de NLP-workshop “Vind je missie”</vt:lpstr>
      <vt:lpstr>Programma voorjaar 2019</vt:lpstr>
      <vt:lpstr>Structuur van de NLP cursussen</vt:lpstr>
      <vt:lpstr>Verwachting vertellen</vt:lpstr>
      <vt:lpstr>Wat ‘overkomt’ zoal in het leven?</vt:lpstr>
      <vt:lpstr>4. Wat is NLP?</vt:lpstr>
      <vt:lpstr>Wat gebeurt er als je meer focust op iets?</vt:lpstr>
      <vt:lpstr>De toolkit van NLP:Neuro Linguïstisch Programmeren</vt:lpstr>
      <vt:lpstr>5. Wie is wie in NLP?</vt:lpstr>
      <vt:lpstr>De drie levensvragen</vt:lpstr>
      <vt:lpstr>Focus op ademen</vt:lpstr>
      <vt:lpstr>Waar focus je op?</vt:lpstr>
      <vt:lpstr>Hoe nemen we waar?</vt:lpstr>
      <vt:lpstr>PowerPoint-presentatie</vt:lpstr>
      <vt:lpstr>PowerPoint-presentatie</vt:lpstr>
      <vt:lpstr>PowerPoint-presentatie</vt:lpstr>
      <vt:lpstr>PowerPoint-presentatie</vt:lpstr>
      <vt:lpstr>Neurologische niveaus</vt:lpstr>
      <vt:lpstr>PowerPoint-presentatie</vt:lpstr>
      <vt:lpstr>PowerPoint-presentatie</vt:lpstr>
      <vt:lpstr>PowerPoint-presentatie</vt:lpstr>
      <vt:lpstr>Wat communiceer je met jezelf?</vt:lpstr>
      <vt:lpstr>PowerPoint-presentatie</vt:lpstr>
      <vt:lpstr>PowerPoint-presentatie</vt:lpstr>
      <vt:lpstr>PowerPoint-presentatie</vt:lpstr>
      <vt:lpstr>PowerPoint-presentatie</vt:lpstr>
      <vt:lpstr>PowerPoint-presentatie</vt:lpstr>
      <vt:lpstr>PowerPoint-presentatie</vt:lpstr>
      <vt:lpstr>Tot slot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toolkit van NLP:Neuro Linguïstisch Programmeren</dc:title>
  <dc:creator>Sytse</dc:creator>
  <cp:lastModifiedBy>sytse tjallingii</cp:lastModifiedBy>
  <cp:revision>156</cp:revision>
  <dcterms:created xsi:type="dcterms:W3CDTF">2011-10-04T15:00:10Z</dcterms:created>
  <dcterms:modified xsi:type="dcterms:W3CDTF">2018-12-06T14:31:18Z</dcterms:modified>
</cp:coreProperties>
</file>