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9">
  <p:sldMasterIdLst>
    <p:sldMasterId id="2147483648" r:id="rId1"/>
  </p:sldMasterIdLst>
  <p:notesMasterIdLst>
    <p:notesMasterId r:id="rId37"/>
  </p:notesMasterIdLst>
  <p:sldIdLst>
    <p:sldId id="404" r:id="rId2"/>
    <p:sldId id="518" r:id="rId3"/>
    <p:sldId id="376" r:id="rId4"/>
    <p:sldId id="537" r:id="rId5"/>
    <p:sldId id="493" r:id="rId6"/>
    <p:sldId id="528" r:id="rId7"/>
    <p:sldId id="495" r:id="rId8"/>
    <p:sldId id="512" r:id="rId9"/>
    <p:sldId id="514" r:id="rId10"/>
    <p:sldId id="515" r:id="rId11"/>
    <p:sldId id="501" r:id="rId12"/>
    <p:sldId id="517" r:id="rId13"/>
    <p:sldId id="516" r:id="rId14"/>
    <p:sldId id="538" r:id="rId15"/>
    <p:sldId id="502" r:id="rId16"/>
    <p:sldId id="500" r:id="rId17"/>
    <p:sldId id="504" r:id="rId18"/>
    <p:sldId id="505" r:id="rId19"/>
    <p:sldId id="507" r:id="rId20"/>
    <p:sldId id="506" r:id="rId21"/>
    <p:sldId id="533" r:id="rId22"/>
    <p:sldId id="535" r:id="rId23"/>
    <p:sldId id="534" r:id="rId24"/>
    <p:sldId id="440" r:id="rId25"/>
    <p:sldId id="536" r:id="rId26"/>
    <p:sldId id="513" r:id="rId27"/>
    <p:sldId id="441" r:id="rId28"/>
    <p:sldId id="268" r:id="rId29"/>
    <p:sldId id="267" r:id="rId30"/>
    <p:sldId id="269" r:id="rId31"/>
    <p:sldId id="503" r:id="rId32"/>
    <p:sldId id="539" r:id="rId33"/>
    <p:sldId id="540" r:id="rId34"/>
    <p:sldId id="508" r:id="rId35"/>
    <p:sldId id="532"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6B4"/>
    <a:srgbClr val="C76361"/>
    <a:srgbClr val="F6C6C2"/>
    <a:srgbClr val="643B1A"/>
    <a:srgbClr val="F67912"/>
    <a:srgbClr val="00DA63"/>
    <a:srgbClr val="4F4FFF"/>
    <a:srgbClr val="5100C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74" d="100"/>
          <a:sy n="74" d="100"/>
        </p:scale>
        <p:origin x="1531" y="11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3CD04-8BC8-4E4A-A248-A8A7CA586DA2}" type="datetimeFigureOut">
              <a:rPr lang="nl-NL" smtClean="0"/>
              <a:pPr/>
              <a:t>14-11-2023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1F733-FF5E-4945-91B8-D4E05BA47B7A}" type="slidenum">
              <a:rPr lang="nl-NL" smtClean="0"/>
              <a:pPr/>
              <a:t>‹nr.›</a:t>
            </a:fld>
            <a:endParaRPr lang="nl-NL"/>
          </a:p>
        </p:txBody>
      </p:sp>
    </p:spTree>
    <p:extLst>
      <p:ext uri="{BB962C8B-B14F-4D97-AF65-F5344CB8AC3E}">
        <p14:creationId xmlns:p14="http://schemas.microsoft.com/office/powerpoint/2010/main" val="42981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14-11-2023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FF794-FF81-466F-9B0C-5A05BC6EFA17}" type="datetimeFigureOut">
              <a:rPr lang="nl-NL" smtClean="0"/>
              <a:pPr/>
              <a:t>14-11-2023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E7A16-F42B-4D73-8489-C7456E1A13B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3.wdp"/><Relationship Id="rId10" Type="http://schemas.openxmlformats.org/officeDocument/2006/relationships/image" Target="../media/image44.png"/><Relationship Id="rId4" Type="http://schemas.openxmlformats.org/officeDocument/2006/relationships/image" Target="../media/image41.png"/><Relationship Id="rId9"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email">
            <a:clrChange>
              <a:clrFrom>
                <a:srgbClr val="FAF9F7"/>
              </a:clrFrom>
              <a:clrTo>
                <a:srgbClr val="FAF9F7">
                  <a:alpha val="0"/>
                </a:srgbClr>
              </a:clrTo>
            </a:clrChange>
            <a:lum contrast="20000"/>
            <a:extLst>
              <a:ext uri="{28A0092B-C50C-407E-A947-70E740481C1C}">
                <a14:useLocalDpi xmlns:a14="http://schemas.microsoft.com/office/drawing/2010/main"/>
              </a:ext>
            </a:extLst>
          </a:blip>
          <a:srcRect/>
          <a:stretch>
            <a:fillRect/>
          </a:stretch>
        </p:blipFill>
        <p:spPr bwMode="auto">
          <a:xfrm>
            <a:off x="1824034" y="134259"/>
            <a:ext cx="5916318" cy="6103053"/>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405878" y="404664"/>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a:t>
            </a:r>
            <a:r>
              <a:rPr lang="nl-NL" sz="6000" kern="10" spc="0" dirty="0" err="1">
                <a:ln w="9525">
                  <a:solidFill>
                    <a:srgbClr val="FF0000"/>
                  </a:solidFill>
                  <a:round/>
                  <a:headEnd/>
                  <a:tailEnd/>
                </a:ln>
                <a:solidFill>
                  <a:srgbClr val="FF0000"/>
                </a:solidFill>
                <a:effectLst/>
                <a:latin typeface="Brush Script MT"/>
              </a:rPr>
              <a:t>woordevol</a:t>
            </a:r>
            <a:r>
              <a:rPr lang="nl-NL" sz="6000" kern="10" spc="0" dirty="0">
                <a:ln w="9525">
                  <a:solidFill>
                    <a:srgbClr val="FF0000"/>
                  </a:solidFill>
                  <a:round/>
                  <a:headEnd/>
                  <a:tailEnd/>
                </a:ln>
                <a:solidFill>
                  <a:srgbClr val="FF0000"/>
                </a:solidFill>
                <a:effectLst/>
                <a:latin typeface="Brush Script MT"/>
              </a:rPr>
              <a:t>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733256"/>
            <a:ext cx="9144000" cy="648072"/>
          </a:xfrm>
        </p:spPr>
        <p:txBody>
          <a:bodyPr>
            <a:normAutofit/>
          </a:bodyPr>
          <a:lstStyle/>
          <a:p>
            <a:r>
              <a:rPr lang="nl-NL" sz="3200" b="1" dirty="0">
                <a:solidFill>
                  <a:srgbClr val="FF0000"/>
                </a:solidFill>
              </a:rPr>
              <a:t>bij de NLP-basiscursus “Je ongekende vermogens”</a:t>
            </a:r>
          </a:p>
        </p:txBody>
      </p:sp>
      <p:sp>
        <p:nvSpPr>
          <p:cNvPr id="6" name="Ondertitel 2"/>
          <p:cNvSpPr txBox="1">
            <a:spLocks/>
          </p:cNvSpPr>
          <p:nvPr/>
        </p:nvSpPr>
        <p:spPr>
          <a:xfrm>
            <a:off x="4860032" y="6381328"/>
            <a:ext cx="3960440"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Najaar </a:t>
            </a:r>
            <a:r>
              <a:rPr lang="nl-NL" sz="2000" b="1">
                <a:solidFill>
                  <a:srgbClr val="0000FF"/>
                </a:solidFill>
              </a:rPr>
              <a:t>2023 week </a:t>
            </a:r>
            <a:r>
              <a:rPr lang="nl-NL" sz="2000" b="1" dirty="0">
                <a:solidFill>
                  <a:srgbClr val="0000FF"/>
                </a:solidFill>
              </a:rPr>
              <a:t>9</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rot="20930206">
            <a:off x="2666659" y="2222467"/>
            <a:ext cx="4187684" cy="1202535"/>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6600" b="1" i="1" dirty="0">
                <a:ln w="19050">
                  <a:solidFill>
                    <a:schemeClr val="bg1"/>
                  </a:solidFill>
                </a:ln>
                <a:solidFill>
                  <a:srgbClr val="FF0000"/>
                </a:solidFill>
                <a:latin typeface="+mj-lt"/>
                <a:ea typeface="+mj-ea"/>
                <a:cs typeface="+mj-cs"/>
              </a:rPr>
              <a:t>Jongleren </a:t>
            </a:r>
          </a:p>
          <a:p>
            <a:pPr marL="0" marR="0" lvl="0" indent="0" algn="ctr" defTabSz="914400" rtl="0" eaLnBrk="1" fontAlgn="auto" latinLnBrk="0" hangingPunct="1">
              <a:lnSpc>
                <a:spcPct val="100000"/>
              </a:lnSpc>
              <a:spcBef>
                <a:spcPct val="0"/>
              </a:spcBef>
              <a:spcAft>
                <a:spcPts val="0"/>
              </a:spcAft>
              <a:buClrTx/>
              <a:buSzTx/>
              <a:buFontTx/>
              <a:buNone/>
              <a:tabLst/>
              <a:defRPr/>
            </a:pPr>
            <a:r>
              <a:rPr lang="nl-NL" sz="6600" b="1" i="1" dirty="0">
                <a:ln w="19050">
                  <a:solidFill>
                    <a:schemeClr val="bg1"/>
                  </a:solidFill>
                </a:ln>
                <a:solidFill>
                  <a:srgbClr val="FF0000"/>
                </a:solidFill>
                <a:latin typeface="+mj-lt"/>
                <a:ea typeface="+mj-ea"/>
                <a:cs typeface="+mj-cs"/>
              </a:rPr>
              <a:t>met taal </a:t>
            </a:r>
            <a:r>
              <a:rPr kumimoji="0" lang="nl-NL" sz="6600" b="1" i="1" u="none" strike="noStrike" kern="1200" cap="none" spc="0" normalizeH="0" baseline="0" dirty="0">
                <a:ln>
                  <a:solidFill>
                    <a:schemeClr val="bg1"/>
                  </a:solidFill>
                </a:ln>
                <a:solidFill>
                  <a:srgbClr val="FF0000"/>
                </a:solidFill>
                <a:effectLst/>
                <a:uLnTx/>
                <a:uFillTx/>
                <a:latin typeface="+mj-lt"/>
                <a:ea typeface="+mj-ea"/>
                <a:cs typeface="+mj-cs"/>
              </a:rPr>
              <a:t> </a:t>
            </a:r>
            <a:endParaRPr kumimoji="0" lang="nl-NL" sz="4000" b="1" i="1" u="none" strike="noStrike" kern="1200" cap="none" spc="0" normalizeH="0" baseline="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260648"/>
            <a:ext cx="79563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4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Voorbeeld met </a:t>
            </a:r>
            <a:r>
              <a:rPr kumimoji="0" lang="nl-NL" sz="4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Chunken</a:t>
            </a:r>
            <a:endParaRPr kumimoji="0" lang="nl-NL" sz="6600" b="1" i="0" u="none" strike="noStrike" cap="none" normalizeH="0" baseline="0" dirty="0">
              <a:ln>
                <a:noFill/>
              </a:ln>
              <a:solidFill>
                <a:srgbClr val="0000FF"/>
              </a:solidFill>
              <a:effectLst/>
              <a:latin typeface="Arial" pitchFamily="34" charset="0"/>
              <a:cs typeface="Arial" pitchFamily="34" charset="0"/>
            </a:endParaRPr>
          </a:p>
        </p:txBody>
      </p:sp>
      <p:sp>
        <p:nvSpPr>
          <p:cNvPr id="3" name="Text Box 7"/>
          <p:cNvSpPr txBox="1">
            <a:spLocks noChangeArrowheads="1"/>
          </p:cNvSpPr>
          <p:nvPr/>
        </p:nvSpPr>
        <p:spPr bwMode="auto">
          <a:xfrm>
            <a:off x="1043608" y="1484784"/>
            <a:ext cx="5890518" cy="4320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400" b="1" i="0" u="none" strike="noStrike" cap="none" normalizeH="0" baseline="0" dirty="0">
                <a:ln>
                  <a:noFill/>
                </a:ln>
                <a:solidFill>
                  <a:srgbClr val="0000FF"/>
                </a:solidFill>
                <a:effectLst/>
                <a:latin typeface="Calibri" pitchFamily="34" charset="0"/>
                <a:cs typeface="Arial" pitchFamily="34" charset="0"/>
              </a:rPr>
              <a:t>We waren op</a:t>
            </a:r>
            <a:r>
              <a:rPr kumimoji="0" lang="nl-NL" sz="2400" b="1" i="0" u="none" strike="noStrike" cap="none" normalizeH="0" dirty="0">
                <a:ln>
                  <a:noFill/>
                </a:ln>
                <a:solidFill>
                  <a:srgbClr val="0000FF"/>
                </a:solidFill>
                <a:effectLst/>
                <a:latin typeface="Calibri" pitchFamily="34" charset="0"/>
                <a:cs typeface="Arial" pitchFamily="34" charset="0"/>
              </a:rPr>
              <a:t> vakantie ……..</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4" name="Text Box 7"/>
          <p:cNvSpPr txBox="1">
            <a:spLocks noChangeArrowheads="1"/>
          </p:cNvSpPr>
          <p:nvPr/>
        </p:nvSpPr>
        <p:spPr bwMode="auto">
          <a:xfrm>
            <a:off x="611560" y="2204864"/>
            <a:ext cx="5832648" cy="1080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400" b="1" i="0" u="none" strike="noStrike" cap="none" normalizeH="0" baseline="0" dirty="0">
                <a:ln>
                  <a:noFill/>
                </a:ln>
                <a:solidFill>
                  <a:srgbClr val="0000FF"/>
                </a:solidFill>
                <a:effectLst/>
                <a:latin typeface="Calibri" pitchFamily="34" charset="0"/>
                <a:cs typeface="Arial" pitchFamily="34" charset="0"/>
              </a:rPr>
              <a:t>Het was 8 augustus dat we vertrokken uit Zwolle met de fiets en een tent achterop we waren met z’n vieren……..</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5" name="Text Box 7"/>
          <p:cNvSpPr txBox="1">
            <a:spLocks noChangeArrowheads="1"/>
          </p:cNvSpPr>
          <p:nvPr/>
        </p:nvSpPr>
        <p:spPr bwMode="auto">
          <a:xfrm>
            <a:off x="2195736" y="3501008"/>
            <a:ext cx="6408712" cy="15121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We genoten van het landschap en iedereen had plezier. We vinden het altijd fijn als we alles achter ons kunnen laten en het gevoel van vrijheid toelaten.</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6" name="Text Box 7"/>
          <p:cNvSpPr txBox="1">
            <a:spLocks noChangeArrowheads="1"/>
          </p:cNvSpPr>
          <p:nvPr/>
        </p:nvSpPr>
        <p:spPr bwMode="auto">
          <a:xfrm>
            <a:off x="395536" y="5373216"/>
            <a:ext cx="6696744" cy="1008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We gingen langs open velden, kronkelende rivieren, donkere bossen, lange rechte sloten, brede dijken, mooie uitgestrekte meren. </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7" name="PIJL-OMLAAG 6"/>
          <p:cNvSpPr/>
          <p:nvPr/>
        </p:nvSpPr>
        <p:spPr>
          <a:xfrm>
            <a:off x="7452320" y="2060848"/>
            <a:ext cx="792088" cy="1152128"/>
          </a:xfrm>
          <a:prstGeom prst="downArrow">
            <a:avLst/>
          </a:prstGeom>
          <a:solidFill>
            <a:srgbClr val="E9494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Down</a:t>
            </a:r>
          </a:p>
        </p:txBody>
      </p:sp>
      <p:sp>
        <p:nvSpPr>
          <p:cNvPr id="8" name="PIJL-OMHOOG 7"/>
          <p:cNvSpPr/>
          <p:nvPr/>
        </p:nvSpPr>
        <p:spPr>
          <a:xfrm>
            <a:off x="971600" y="3501008"/>
            <a:ext cx="792088" cy="1440160"/>
          </a:xfrm>
          <a:prstGeom prst="upArrow">
            <a:avLst/>
          </a:prstGeom>
          <a:solidFill>
            <a:srgbClr val="E9494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UP</a:t>
            </a:r>
          </a:p>
        </p:txBody>
      </p:sp>
      <p:sp>
        <p:nvSpPr>
          <p:cNvPr id="9" name="PIJL-RECHTS 8"/>
          <p:cNvSpPr/>
          <p:nvPr/>
        </p:nvSpPr>
        <p:spPr>
          <a:xfrm>
            <a:off x="7020272" y="5589240"/>
            <a:ext cx="1440160" cy="792088"/>
          </a:xfrm>
          <a:prstGeom prst="rightArrow">
            <a:avLst/>
          </a:prstGeom>
          <a:solidFill>
            <a:srgbClr val="E9494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Lateraal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3568" y="260649"/>
            <a:ext cx="79563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4400" b="1" dirty="0">
                <a:solidFill>
                  <a:srgbClr val="0000FF"/>
                </a:solidFill>
                <a:latin typeface="Arial" pitchFamily="34" charset="0"/>
                <a:ea typeface="Times New Roman" pitchFamily="18" charset="0"/>
                <a:cs typeface="Times New Roman" pitchFamily="18" charset="0"/>
              </a:rPr>
              <a:t>Oefening </a:t>
            </a:r>
            <a:r>
              <a:rPr kumimoji="0" lang="nl-NL" sz="4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met Chunken</a:t>
            </a:r>
          </a:p>
        </p:txBody>
      </p:sp>
      <p:sp>
        <p:nvSpPr>
          <p:cNvPr id="3" name="Text Box 7"/>
          <p:cNvSpPr txBox="1">
            <a:spLocks noChangeArrowheads="1"/>
          </p:cNvSpPr>
          <p:nvPr/>
        </p:nvSpPr>
        <p:spPr bwMode="auto">
          <a:xfrm>
            <a:off x="971600" y="1628800"/>
            <a:ext cx="7361871" cy="43204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Als iemand de weg vraagt om te lopen in de stad.</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4" name="Text Box 7"/>
          <p:cNvSpPr txBox="1">
            <a:spLocks noChangeArrowheads="1"/>
          </p:cNvSpPr>
          <p:nvPr/>
        </p:nvSpPr>
        <p:spPr bwMode="auto">
          <a:xfrm>
            <a:off x="323528" y="2402886"/>
            <a:ext cx="7992888" cy="86409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Als je rapport wil maken met iemand die een heel andere sport dan jij beoefent?</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5" name="Text Box 7"/>
          <p:cNvSpPr txBox="1">
            <a:spLocks noChangeArrowheads="1"/>
          </p:cNvSpPr>
          <p:nvPr/>
        </p:nvSpPr>
        <p:spPr bwMode="auto">
          <a:xfrm>
            <a:off x="2123728" y="3609020"/>
            <a:ext cx="6192688" cy="864096"/>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Als iemand denkt dat het alleen in zijn wijk van de stad prettig wonen is.</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6" name="Text Box 7"/>
          <p:cNvSpPr txBox="1">
            <a:spLocks noChangeArrowheads="1"/>
          </p:cNvSpPr>
          <p:nvPr/>
        </p:nvSpPr>
        <p:spPr bwMode="auto">
          <a:xfrm>
            <a:off x="791072" y="5733256"/>
            <a:ext cx="7537648" cy="576064"/>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Als je iemand in een betere stemming wilt brengen. </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7" name="Rectangle 2"/>
          <p:cNvSpPr>
            <a:spLocks noChangeArrowheads="1"/>
          </p:cNvSpPr>
          <p:nvPr/>
        </p:nvSpPr>
        <p:spPr bwMode="auto">
          <a:xfrm>
            <a:off x="395536" y="980728"/>
            <a:ext cx="79563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2000" b="1" dirty="0">
                <a:solidFill>
                  <a:srgbClr val="FF0000"/>
                </a:solidFill>
                <a:latin typeface="Arial" pitchFamily="34" charset="0"/>
                <a:cs typeface="Times New Roman" pitchFamily="18" charset="0"/>
              </a:rPr>
              <a:t>Wat zou je in de volgende situaties het beste kunnen doen?</a:t>
            </a:r>
            <a:endParaRPr kumimoji="0" lang="nl-NL" sz="3600" b="1" i="0" u="none" strike="noStrike" cap="none" normalizeH="0" baseline="0" dirty="0">
              <a:ln>
                <a:noFill/>
              </a:ln>
              <a:solidFill>
                <a:srgbClr val="FF0000"/>
              </a:solidFill>
              <a:effectLst/>
              <a:latin typeface="Arial" pitchFamily="34" charset="0"/>
              <a:cs typeface="Arial" pitchFamily="34" charset="0"/>
            </a:endParaRPr>
          </a:p>
        </p:txBody>
      </p:sp>
      <p:sp>
        <p:nvSpPr>
          <p:cNvPr id="8" name="Text Box 7"/>
          <p:cNvSpPr txBox="1">
            <a:spLocks noChangeArrowheads="1"/>
          </p:cNvSpPr>
          <p:nvPr/>
        </p:nvSpPr>
        <p:spPr bwMode="auto">
          <a:xfrm>
            <a:off x="323528" y="4815154"/>
            <a:ext cx="7992888" cy="576064"/>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sz="2400" b="1" dirty="0">
                <a:solidFill>
                  <a:srgbClr val="0000FF"/>
                </a:solidFill>
                <a:latin typeface="Calibri" pitchFamily="34" charset="0"/>
                <a:cs typeface="Arial" pitchFamily="34" charset="0"/>
              </a:rPr>
              <a:t>Als iemand de essentie van een taal niet begrijpt. </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9" name="PIJL-OMHOOG 8"/>
          <p:cNvSpPr/>
          <p:nvPr/>
        </p:nvSpPr>
        <p:spPr>
          <a:xfrm>
            <a:off x="8316416" y="5589240"/>
            <a:ext cx="827584" cy="720080"/>
          </a:xfrm>
          <a:prstGeom prst="upArrow">
            <a:avLst>
              <a:gd name="adj1" fmla="val 50000"/>
              <a:gd name="adj2" fmla="val 7650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600" b="1" dirty="0"/>
              <a:t>up</a:t>
            </a:r>
          </a:p>
        </p:txBody>
      </p:sp>
      <p:sp>
        <p:nvSpPr>
          <p:cNvPr id="10" name="PIJL-OMHOOG 9"/>
          <p:cNvSpPr/>
          <p:nvPr/>
        </p:nvSpPr>
        <p:spPr>
          <a:xfrm>
            <a:off x="8316416" y="2492896"/>
            <a:ext cx="827584" cy="720080"/>
          </a:xfrm>
          <a:prstGeom prst="upArrow">
            <a:avLst>
              <a:gd name="adj1" fmla="val 50000"/>
              <a:gd name="adj2" fmla="val 67668"/>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600" b="1" dirty="0"/>
              <a:t>up</a:t>
            </a:r>
          </a:p>
        </p:txBody>
      </p:sp>
      <p:sp>
        <p:nvSpPr>
          <p:cNvPr id="12" name="PIJL-OMLAAG 11"/>
          <p:cNvSpPr/>
          <p:nvPr/>
        </p:nvSpPr>
        <p:spPr>
          <a:xfrm>
            <a:off x="8244408" y="1484784"/>
            <a:ext cx="864096" cy="792088"/>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13" name="PIJL-OMLAAG 12"/>
          <p:cNvSpPr/>
          <p:nvPr/>
        </p:nvSpPr>
        <p:spPr>
          <a:xfrm>
            <a:off x="8279904" y="4653136"/>
            <a:ext cx="864096" cy="792088"/>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14" name="PIJL-LINKS en -RECHTS 13"/>
          <p:cNvSpPr/>
          <p:nvPr/>
        </p:nvSpPr>
        <p:spPr>
          <a:xfrm>
            <a:off x="8100392" y="3645024"/>
            <a:ext cx="1008112" cy="7920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b="1" dirty="0" err="1"/>
              <a:t>lateral</a:t>
            </a:r>
            <a:endParaRPr lang="nl-NL"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0-#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B3DC6D-1897-434D-B4F9-ADDF02F8B6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16516" cy="6877768"/>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8948A30C-4E13-406C-BE73-728C911B43C5}"/>
              </a:ext>
            </a:extLst>
          </p:cNvPr>
          <p:cNvSpPr/>
          <p:nvPr/>
        </p:nvSpPr>
        <p:spPr>
          <a:xfrm>
            <a:off x="3995936" y="153214"/>
            <a:ext cx="5013039" cy="2123658"/>
          </a:xfrm>
          <a:prstGeom prst="rect">
            <a:avLst/>
          </a:prstGeom>
          <a:noFill/>
        </p:spPr>
        <p:txBody>
          <a:bodyPr wrap="none" lIns="91440" tIns="45720" rIns="91440" bIns="45720">
            <a:spAutoFit/>
          </a:bodyPr>
          <a:lstStyle/>
          <a:p>
            <a:pPr algn="ctr"/>
            <a:r>
              <a:rPr lang="nl-NL" sz="6600" b="1" cap="none" spc="0" dirty="0">
                <a:ln w="0"/>
                <a:solidFill>
                  <a:schemeClr val="bg1"/>
                </a:solidFill>
                <a:effectLst>
                  <a:outerShdw blurRad="38100" dist="19050" dir="2700000" algn="tl" rotWithShape="0">
                    <a:schemeClr val="dk1">
                      <a:alpha val="40000"/>
                    </a:schemeClr>
                  </a:outerShdw>
                </a:effectLst>
              </a:rPr>
              <a:t>Hoe creëer ik </a:t>
            </a:r>
          </a:p>
          <a:p>
            <a:pPr algn="ctr"/>
            <a:r>
              <a:rPr lang="nl-NL" sz="6600" b="1" cap="none" spc="0" dirty="0">
                <a:ln w="0"/>
                <a:solidFill>
                  <a:schemeClr val="bg1"/>
                </a:solidFill>
                <a:effectLst>
                  <a:outerShdw blurRad="38100" dist="19050" dir="2700000" algn="tl" rotWithShape="0">
                    <a:schemeClr val="dk1">
                      <a:alpha val="40000"/>
                    </a:schemeClr>
                  </a:outerShdw>
                </a:effectLst>
              </a:rPr>
              <a:t>geluk?</a:t>
            </a:r>
          </a:p>
        </p:txBody>
      </p:sp>
    </p:spTree>
    <p:extLst>
      <p:ext uri="{BB962C8B-B14F-4D97-AF65-F5344CB8AC3E}">
        <p14:creationId xmlns:p14="http://schemas.microsoft.com/office/powerpoint/2010/main" val="410980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C7D14D9C-C746-415D-A7E5-FB719F5211EC}"/>
              </a:ext>
            </a:extLst>
          </p:cNvPr>
          <p:cNvSpPr txBox="1">
            <a:spLocks noChangeArrowheads="1"/>
          </p:cNvSpPr>
          <p:nvPr/>
        </p:nvSpPr>
        <p:spPr bwMode="auto">
          <a:xfrm>
            <a:off x="2681287" y="2890267"/>
            <a:ext cx="4754667" cy="466725"/>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Aft>
                <a:spcPts val="1000"/>
              </a:spcAft>
            </a:pPr>
            <a:r>
              <a:rPr lang="nl-NL" sz="2400" b="1"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Ik zorg voor mezelf.</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A7D92106-45CA-41E0-8FC9-8BBA8F1E0C00}"/>
              </a:ext>
            </a:extLst>
          </p:cNvPr>
          <p:cNvSpPr txBox="1">
            <a:spLocks noChangeArrowheads="1"/>
          </p:cNvSpPr>
          <p:nvPr/>
        </p:nvSpPr>
        <p:spPr bwMode="auto">
          <a:xfrm>
            <a:off x="2643188" y="2045716"/>
            <a:ext cx="4790084" cy="42291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Aft>
                <a:spcPts val="1000"/>
              </a:spcAft>
            </a:pP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Ik zorg voor anderen.</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Box 7">
            <a:extLst>
              <a:ext uri="{FF2B5EF4-FFF2-40B4-BE49-F238E27FC236}">
                <a16:creationId xmlns:a16="http://schemas.microsoft.com/office/drawing/2014/main" id="{0CF44B65-9824-454F-9E58-06309531A3FB}"/>
              </a:ext>
            </a:extLst>
          </p:cNvPr>
          <p:cNvSpPr txBox="1">
            <a:spLocks noChangeArrowheads="1"/>
          </p:cNvSpPr>
          <p:nvPr/>
        </p:nvSpPr>
        <p:spPr bwMode="auto">
          <a:xfrm>
            <a:off x="5089208" y="3505040"/>
            <a:ext cx="2516344" cy="287401"/>
          </a:xfrm>
          <a:prstGeom prst="rect">
            <a:avLst/>
          </a:prstGeom>
          <a:solidFill>
            <a:schemeClr val="accent3">
              <a:lumMod val="60000"/>
              <a:lumOff val="40000"/>
            </a:scheme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nl-NL" sz="1800"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gezond te eten </a:t>
            </a:r>
            <a:endParaRPr lang="nl-NL" sz="1200" dirty="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a16="http://schemas.microsoft.com/office/drawing/2014/main" id="{64B76241-6946-4FAB-AE3D-EE045255FBAE}"/>
              </a:ext>
            </a:extLst>
          </p:cNvPr>
          <p:cNvSpPr txBox="1">
            <a:spLocks noChangeArrowheads="1"/>
          </p:cNvSpPr>
          <p:nvPr/>
        </p:nvSpPr>
        <p:spPr bwMode="auto">
          <a:xfrm>
            <a:off x="2670808" y="4711436"/>
            <a:ext cx="4774147" cy="333375"/>
          </a:xfrm>
          <a:prstGeom prst="rect">
            <a:avLst/>
          </a:prstGeom>
          <a:solidFill>
            <a:srgbClr val="FFFF99"/>
          </a:solidFill>
          <a:ln w="9525">
            <a:noFill/>
            <a:miter lim="800000"/>
            <a:headEnd/>
            <a:tailEnd/>
          </a:ln>
        </p:spPr>
        <p:txBody>
          <a:bodyPr vert="horz" wrap="square" lIns="36000" tIns="0" rIns="36000" bIns="0" numCol="1" anchor="ctr" anchorCtr="0" compatLnSpc="1">
            <a:prstTxWarp prst="textNoShape">
              <a:avLst/>
            </a:prstTxWarp>
            <a:noAutofit/>
          </a:bodyPr>
          <a:lstStyle/>
          <a:p>
            <a:pPr fontAlgn="base">
              <a:spcAft>
                <a:spcPts val="1000"/>
              </a:spcAft>
            </a:pPr>
            <a:r>
              <a:rPr lang="nl-NL" sz="1800"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door vandaag rust te nemen. </a:t>
            </a:r>
            <a:endParaRPr lang="nl-NL" sz="1200" dirty="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7">
            <a:extLst>
              <a:ext uri="{FF2B5EF4-FFF2-40B4-BE49-F238E27FC236}">
                <a16:creationId xmlns:a16="http://schemas.microsoft.com/office/drawing/2014/main" id="{9F234EFE-67AC-4BC4-BF83-D3F1F7176520}"/>
              </a:ext>
            </a:extLst>
          </p:cNvPr>
          <p:cNvSpPr txBox="1">
            <a:spLocks noChangeArrowheads="1"/>
          </p:cNvSpPr>
          <p:nvPr/>
        </p:nvSpPr>
        <p:spPr bwMode="auto">
          <a:xfrm>
            <a:off x="2645092" y="1354619"/>
            <a:ext cx="4781230" cy="472123"/>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fontAlgn="base">
              <a:spcAft>
                <a:spcPts val="1000"/>
              </a:spcAft>
            </a:pP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Ik vergroot het welzijn van mijn medemensen</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a16="http://schemas.microsoft.com/office/drawing/2014/main" id="{DAC105F6-9ECC-408A-8960-08F8679E8A88}"/>
              </a:ext>
            </a:extLst>
          </p:cNvPr>
          <p:cNvSpPr txBox="1">
            <a:spLocks noChangeArrowheads="1"/>
          </p:cNvSpPr>
          <p:nvPr/>
        </p:nvSpPr>
        <p:spPr bwMode="auto">
          <a:xfrm>
            <a:off x="2662237" y="764704"/>
            <a:ext cx="4790084" cy="398780"/>
          </a:xfrm>
          <a:prstGeom prst="rect">
            <a:avLst/>
          </a:prstGeom>
          <a:solidFill>
            <a:schemeClr val="accent1">
              <a:lumMod val="20000"/>
              <a:lumOff val="80000"/>
            </a:schemeClr>
          </a:solidFill>
          <a:ln w="9525">
            <a:noFill/>
            <a:miter lim="800000"/>
            <a:headEnd/>
            <a:tailEnd/>
          </a:ln>
        </p:spPr>
        <p:txBody>
          <a:bodyPr vert="horz" wrap="square" lIns="36000" tIns="0" rIns="36000" bIns="0" numCol="1" anchor="ctr" anchorCtr="0" compatLnSpc="1">
            <a:prstTxWarp prst="textNoShape">
              <a:avLst/>
            </a:prstTxWarp>
            <a:noAutofit/>
          </a:bodyPr>
          <a:lstStyle/>
          <a:p>
            <a:pPr fontAlgn="base">
              <a:spcAft>
                <a:spcPts val="1000"/>
              </a:spcAft>
            </a:pP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Ik draag bij aan</a:t>
            </a:r>
            <a:r>
              <a:rPr lang="nl-NL" sz="1800" b="1"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 </a:t>
            </a: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een betere wereld</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7">
            <a:extLst>
              <a:ext uri="{FF2B5EF4-FFF2-40B4-BE49-F238E27FC236}">
                <a16:creationId xmlns:a16="http://schemas.microsoft.com/office/drawing/2014/main" id="{EF4AA39F-6952-4698-BDD8-832898EBC214}"/>
              </a:ext>
            </a:extLst>
          </p:cNvPr>
          <p:cNvSpPr txBox="1">
            <a:spLocks noChangeArrowheads="1"/>
          </p:cNvSpPr>
          <p:nvPr/>
        </p:nvSpPr>
        <p:spPr bwMode="auto">
          <a:xfrm>
            <a:off x="5062537" y="3876896"/>
            <a:ext cx="2541135" cy="333375"/>
          </a:xfrm>
          <a:prstGeom prst="rect">
            <a:avLst/>
          </a:prstGeom>
          <a:solidFill>
            <a:schemeClr val="accent3">
              <a:lumMod val="60000"/>
              <a:lumOff val="40000"/>
            </a:scheme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nl-NL" sz="1800"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genoeg te slapen </a:t>
            </a:r>
            <a:endParaRPr lang="nl-NL" sz="1200" dirty="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7">
            <a:extLst>
              <a:ext uri="{FF2B5EF4-FFF2-40B4-BE49-F238E27FC236}">
                <a16:creationId xmlns:a16="http://schemas.microsoft.com/office/drawing/2014/main" id="{553A7FE0-F862-42A8-8535-5A00DA96B05E}"/>
              </a:ext>
            </a:extLst>
          </p:cNvPr>
          <p:cNvSpPr txBox="1">
            <a:spLocks noChangeArrowheads="1"/>
          </p:cNvSpPr>
          <p:nvPr/>
        </p:nvSpPr>
        <p:spPr bwMode="auto">
          <a:xfrm>
            <a:off x="2718520" y="3782708"/>
            <a:ext cx="2038350" cy="342265"/>
          </a:xfrm>
          <a:prstGeom prst="rect">
            <a:avLst/>
          </a:prstGeom>
          <a:solidFill>
            <a:schemeClr val="accent3">
              <a:lumMod val="60000"/>
              <a:lumOff val="40000"/>
            </a:schemeClr>
          </a:solidFill>
          <a:ln w="9525">
            <a:noFill/>
            <a:miter lim="800000"/>
            <a:headEnd/>
            <a:tailEnd/>
          </a:ln>
        </p:spPr>
        <p:txBody>
          <a:bodyPr vert="horz" wrap="square" lIns="72000" tIns="0" rIns="0" bIns="72000" numCol="1" anchor="ctr" anchorCtr="0" compatLnSpc="1">
            <a:prstTxWarp prst="textNoShape">
              <a:avLst/>
            </a:prstTxWarp>
          </a:bodyPr>
          <a:lstStyle/>
          <a:p>
            <a:pPr fontAlgn="base">
              <a:spcAft>
                <a:spcPts val="1000"/>
              </a:spcAft>
            </a:pPr>
            <a:r>
              <a:rPr lang="en-US"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door :…… </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7">
            <a:extLst>
              <a:ext uri="{FF2B5EF4-FFF2-40B4-BE49-F238E27FC236}">
                <a16:creationId xmlns:a16="http://schemas.microsoft.com/office/drawing/2014/main" id="{272491E5-C6E4-406C-9AD1-45075C32945A}"/>
              </a:ext>
            </a:extLst>
          </p:cNvPr>
          <p:cNvSpPr txBox="1">
            <a:spLocks noChangeArrowheads="1"/>
          </p:cNvSpPr>
          <p:nvPr/>
        </p:nvSpPr>
        <p:spPr bwMode="auto">
          <a:xfrm>
            <a:off x="2682844" y="5500855"/>
            <a:ext cx="4737283" cy="323850"/>
          </a:xfrm>
          <a:prstGeom prst="rect">
            <a:avLst/>
          </a:prstGeom>
          <a:solidFill>
            <a:srgbClr val="FFFF99"/>
          </a:solidFill>
          <a:ln w="9525">
            <a:noFill/>
            <a:miter lim="800000"/>
            <a:headEnd/>
            <a:tailEnd/>
          </a:ln>
        </p:spPr>
        <p:txBody>
          <a:bodyPr vert="horz" wrap="square" lIns="36000" tIns="0" rIns="36000" bIns="0" numCol="1" anchor="ctr" anchorCtr="0" compatLnSpc="1">
            <a:prstTxWarp prst="textNoShape">
              <a:avLst/>
            </a:prstTxWarp>
            <a:noAutofit/>
          </a:bodyPr>
          <a:lstStyle/>
          <a:p>
            <a:pPr fontAlgn="base">
              <a:spcAft>
                <a:spcPts val="1000"/>
              </a:spcAft>
            </a:pP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door vanavond na 10 uur naar muziek te luisteren </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434583C2-B0CB-4C44-A0C1-8A31BABBDC16}"/>
              </a:ext>
            </a:extLst>
          </p:cNvPr>
          <p:cNvSpPr txBox="1">
            <a:spLocks noChangeArrowheads="1"/>
          </p:cNvSpPr>
          <p:nvPr/>
        </p:nvSpPr>
        <p:spPr bwMode="auto">
          <a:xfrm>
            <a:off x="4932040" y="6269868"/>
            <a:ext cx="2476500" cy="260487"/>
          </a:xfrm>
          <a:prstGeom prst="rect">
            <a:avLst/>
          </a:prstGeom>
          <a:solidFill>
            <a:schemeClr val="accent3">
              <a:lumMod val="60000"/>
              <a:lumOff val="40000"/>
            </a:scheme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en-US"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De Beatles</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7">
            <a:extLst>
              <a:ext uri="{FF2B5EF4-FFF2-40B4-BE49-F238E27FC236}">
                <a16:creationId xmlns:a16="http://schemas.microsoft.com/office/drawing/2014/main" id="{DA83CDA4-6026-4556-8614-408E24C26118}"/>
              </a:ext>
            </a:extLst>
          </p:cNvPr>
          <p:cNvSpPr txBox="1">
            <a:spLocks noChangeArrowheads="1"/>
          </p:cNvSpPr>
          <p:nvPr/>
        </p:nvSpPr>
        <p:spPr bwMode="auto">
          <a:xfrm>
            <a:off x="5062537" y="4277914"/>
            <a:ext cx="2525198" cy="304800"/>
          </a:xfrm>
          <a:prstGeom prst="rect">
            <a:avLst/>
          </a:prstGeom>
          <a:solidFill>
            <a:schemeClr val="accent3">
              <a:lumMod val="60000"/>
              <a:lumOff val="40000"/>
            </a:scheme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nl-NL"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te bewegen </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4819D563-ACCF-4F68-AB1E-3EC02C359116}"/>
              </a:ext>
            </a:extLst>
          </p:cNvPr>
          <p:cNvSpPr txBox="1">
            <a:spLocks noChangeArrowheads="1"/>
          </p:cNvSpPr>
          <p:nvPr/>
        </p:nvSpPr>
        <p:spPr bwMode="auto">
          <a:xfrm>
            <a:off x="2648076" y="6261997"/>
            <a:ext cx="2108793" cy="314325"/>
          </a:xfrm>
          <a:prstGeom prst="rect">
            <a:avLst/>
          </a:prstGeom>
          <a:solidFill>
            <a:schemeClr val="accent3">
              <a:lumMod val="60000"/>
              <a:lumOff val="40000"/>
            </a:schemeClr>
          </a:solidFill>
          <a:ln w="9525">
            <a:noFill/>
            <a:miter lim="800000"/>
            <a:headEnd/>
            <a:tailEnd/>
          </a:ln>
        </p:spPr>
        <p:txBody>
          <a:bodyPr vert="horz" wrap="square" lIns="36000" tIns="0" rIns="36000" bIns="0" numCol="1" anchor="ctr" anchorCtr="0" compatLnSpc="1">
            <a:prstTxWarp prst="textNoShape">
              <a:avLst/>
            </a:prstTxWarp>
            <a:noAutofit/>
          </a:bodyPr>
          <a:lstStyle/>
          <a:p>
            <a:pPr fontAlgn="base">
              <a:spcAft>
                <a:spcPts val="1000"/>
              </a:spcAft>
            </a:pPr>
            <a:r>
              <a:rPr lang="en-US"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muziek van …</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 Box 7">
            <a:extLst>
              <a:ext uri="{FF2B5EF4-FFF2-40B4-BE49-F238E27FC236}">
                <a16:creationId xmlns:a16="http://schemas.microsoft.com/office/drawing/2014/main" id="{084E8903-2316-4FCA-84E7-C5E942D83601}"/>
              </a:ext>
            </a:extLst>
          </p:cNvPr>
          <p:cNvSpPr txBox="1">
            <a:spLocks noChangeArrowheads="1"/>
          </p:cNvSpPr>
          <p:nvPr/>
        </p:nvSpPr>
        <p:spPr bwMode="auto">
          <a:xfrm>
            <a:off x="4947245" y="5877272"/>
            <a:ext cx="2505075" cy="291133"/>
          </a:xfrm>
          <a:prstGeom prst="rect">
            <a:avLst/>
          </a:prstGeom>
          <a:solidFill>
            <a:schemeClr val="accent3">
              <a:lumMod val="60000"/>
              <a:lumOff val="40000"/>
            </a:scheme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en-US"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Mozart</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Box 7">
            <a:extLst>
              <a:ext uri="{FF2B5EF4-FFF2-40B4-BE49-F238E27FC236}">
                <a16:creationId xmlns:a16="http://schemas.microsoft.com/office/drawing/2014/main" id="{4DEFE36A-BBE0-4557-A5D0-7700BEFB8C1E}"/>
              </a:ext>
            </a:extLst>
          </p:cNvPr>
          <p:cNvSpPr txBox="1">
            <a:spLocks noChangeArrowheads="1"/>
          </p:cNvSpPr>
          <p:nvPr/>
        </p:nvSpPr>
        <p:spPr bwMode="auto">
          <a:xfrm>
            <a:off x="4932040" y="6622293"/>
            <a:ext cx="2457450" cy="260487"/>
          </a:xfrm>
          <a:prstGeom prst="rect">
            <a:avLst/>
          </a:prstGeom>
          <a:solidFill>
            <a:srgbClr val="9BBB59">
              <a:lumMod val="60000"/>
              <a:lumOff val="40000"/>
            </a:srgbClr>
          </a:solidFill>
          <a:ln w="9525">
            <a:noFill/>
            <a:miter lim="800000"/>
            <a:headEnd/>
            <a:tailEnd/>
          </a:ln>
        </p:spPr>
        <p:txBody>
          <a:bodyPr vert="horz" wrap="square" lIns="36000" tIns="0" rIns="36000" bIns="0" numCol="1" anchor="t" anchorCtr="0" compatLnSpc="1">
            <a:prstTxWarp prst="textNoShape">
              <a:avLst/>
            </a:prstTxWarp>
            <a:noAutofit/>
          </a:bodyPr>
          <a:lstStyle/>
          <a:p>
            <a:pPr fontAlgn="base">
              <a:spcAft>
                <a:spcPts val="1000"/>
              </a:spcAft>
            </a:pPr>
            <a:r>
              <a:rPr lang="en-US" sz="1800" kern="120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Claudia de Breij</a:t>
            </a:r>
            <a:endParaRPr lang="nl-NL" sz="1200">
              <a:solidFill>
                <a:srgbClr val="0000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id="{696918BA-FC5F-4577-A3B2-78668D60367E}"/>
              </a:ext>
            </a:extLst>
          </p:cNvPr>
          <p:cNvSpPr>
            <a:spLocks noChangeArrowheads="1"/>
          </p:cNvSpPr>
          <p:nvPr/>
        </p:nvSpPr>
        <p:spPr bwMode="auto">
          <a:xfrm>
            <a:off x="343481" y="0"/>
            <a:ext cx="457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Aft>
                <a:spcPts val="0"/>
              </a:spcAft>
            </a:pPr>
            <a:r>
              <a:rPr lang="nl-NL" sz="2800" b="1" kern="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Hoe creëer ik geluk?</a:t>
            </a:r>
            <a:endParaRPr lang="nl-NL"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Pijl: links/rechts 26">
            <a:extLst>
              <a:ext uri="{FF2B5EF4-FFF2-40B4-BE49-F238E27FC236}">
                <a16:creationId xmlns:a16="http://schemas.microsoft.com/office/drawing/2014/main" id="{888DC83F-EDFC-407B-BF40-65AABDDB0E8B}"/>
              </a:ext>
            </a:extLst>
          </p:cNvPr>
          <p:cNvSpPr/>
          <p:nvPr/>
        </p:nvSpPr>
        <p:spPr>
          <a:xfrm>
            <a:off x="1043608" y="4328177"/>
            <a:ext cx="1008112" cy="623127"/>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b="1" dirty="0">
                <a:ln>
                  <a:solidFill>
                    <a:srgbClr val="FFFF00"/>
                  </a:solidFill>
                </a:ln>
                <a:solidFill>
                  <a:srgbClr val="0000FF"/>
                </a:solidFill>
              </a:rPr>
              <a:t>lateraal</a:t>
            </a:r>
          </a:p>
        </p:txBody>
      </p:sp>
      <p:sp>
        <p:nvSpPr>
          <p:cNvPr id="28" name="Pijl: links/rechts 27">
            <a:extLst>
              <a:ext uri="{FF2B5EF4-FFF2-40B4-BE49-F238E27FC236}">
                <a16:creationId xmlns:a16="http://schemas.microsoft.com/office/drawing/2014/main" id="{E699F627-DAD5-4DF3-B97E-43E0A434527B}"/>
              </a:ext>
            </a:extLst>
          </p:cNvPr>
          <p:cNvSpPr/>
          <p:nvPr/>
        </p:nvSpPr>
        <p:spPr>
          <a:xfrm>
            <a:off x="1043608" y="5254145"/>
            <a:ext cx="1008112" cy="623127"/>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600" b="1" dirty="0">
                <a:ln>
                  <a:solidFill>
                    <a:srgbClr val="FFFF00"/>
                  </a:solidFill>
                </a:ln>
                <a:solidFill>
                  <a:srgbClr val="0000FF"/>
                </a:solidFill>
              </a:rPr>
              <a:t>lateraal</a:t>
            </a:r>
          </a:p>
        </p:txBody>
      </p:sp>
      <p:sp>
        <p:nvSpPr>
          <p:cNvPr id="29" name="Pijl: omhoog 28">
            <a:extLst>
              <a:ext uri="{FF2B5EF4-FFF2-40B4-BE49-F238E27FC236}">
                <a16:creationId xmlns:a16="http://schemas.microsoft.com/office/drawing/2014/main" id="{E69AFB59-3DF6-4488-91CA-09A2587E5B85}"/>
              </a:ext>
            </a:extLst>
          </p:cNvPr>
          <p:cNvSpPr/>
          <p:nvPr/>
        </p:nvSpPr>
        <p:spPr>
          <a:xfrm>
            <a:off x="1155085" y="659414"/>
            <a:ext cx="720080" cy="504070"/>
          </a:xfrm>
          <a:prstGeom prst="upArrow">
            <a:avLst>
              <a:gd name="adj1" fmla="val 50000"/>
              <a:gd name="adj2" fmla="val 7431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b="1" dirty="0"/>
              <a:t>Up</a:t>
            </a:r>
          </a:p>
        </p:txBody>
      </p:sp>
      <p:sp>
        <p:nvSpPr>
          <p:cNvPr id="30" name="Pijl: omhoog 29">
            <a:extLst>
              <a:ext uri="{FF2B5EF4-FFF2-40B4-BE49-F238E27FC236}">
                <a16:creationId xmlns:a16="http://schemas.microsoft.com/office/drawing/2014/main" id="{DCB65C0A-086A-4F08-B92A-754846D6B267}"/>
              </a:ext>
            </a:extLst>
          </p:cNvPr>
          <p:cNvSpPr/>
          <p:nvPr/>
        </p:nvSpPr>
        <p:spPr>
          <a:xfrm>
            <a:off x="1187724" y="1334679"/>
            <a:ext cx="720080" cy="504070"/>
          </a:xfrm>
          <a:prstGeom prst="upArrow">
            <a:avLst>
              <a:gd name="adj1" fmla="val 50000"/>
              <a:gd name="adj2" fmla="val 7431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b="1" dirty="0"/>
              <a:t>Up</a:t>
            </a:r>
          </a:p>
        </p:txBody>
      </p:sp>
      <p:sp>
        <p:nvSpPr>
          <p:cNvPr id="31" name="Pijl: omhoog 30">
            <a:extLst>
              <a:ext uri="{FF2B5EF4-FFF2-40B4-BE49-F238E27FC236}">
                <a16:creationId xmlns:a16="http://schemas.microsoft.com/office/drawing/2014/main" id="{AC4BF703-44B1-4A8F-97E0-FD6F74DC3AE1}"/>
              </a:ext>
            </a:extLst>
          </p:cNvPr>
          <p:cNvSpPr/>
          <p:nvPr/>
        </p:nvSpPr>
        <p:spPr>
          <a:xfrm>
            <a:off x="1187724" y="1952230"/>
            <a:ext cx="720080" cy="504070"/>
          </a:xfrm>
          <a:prstGeom prst="upArrow">
            <a:avLst>
              <a:gd name="adj1" fmla="val 50000"/>
              <a:gd name="adj2" fmla="val 7431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b="1" dirty="0"/>
              <a:t>Up</a:t>
            </a:r>
          </a:p>
        </p:txBody>
      </p:sp>
      <p:sp>
        <p:nvSpPr>
          <p:cNvPr id="32" name="Pijl: omlaag 31">
            <a:extLst>
              <a:ext uri="{FF2B5EF4-FFF2-40B4-BE49-F238E27FC236}">
                <a16:creationId xmlns:a16="http://schemas.microsoft.com/office/drawing/2014/main" id="{9B118AC9-5D76-4532-9F4B-BB3F9B885C56}"/>
              </a:ext>
            </a:extLst>
          </p:cNvPr>
          <p:cNvSpPr/>
          <p:nvPr/>
        </p:nvSpPr>
        <p:spPr>
          <a:xfrm>
            <a:off x="1141740" y="3668061"/>
            <a:ext cx="746770" cy="561531"/>
          </a:xfrm>
          <a:prstGeom prst="downArrow">
            <a:avLst>
              <a:gd name="adj1" fmla="val 50000"/>
              <a:gd name="adj2" fmla="val 75181"/>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b="1" dirty="0"/>
          </a:p>
          <a:p>
            <a:pPr algn="ctr"/>
            <a:r>
              <a:rPr lang="nl-NL" sz="1200" b="1" dirty="0"/>
              <a:t>down</a:t>
            </a:r>
          </a:p>
        </p:txBody>
      </p:sp>
      <p:sp>
        <p:nvSpPr>
          <p:cNvPr id="33" name="Pijl: omlaag 32">
            <a:extLst>
              <a:ext uri="{FF2B5EF4-FFF2-40B4-BE49-F238E27FC236}">
                <a16:creationId xmlns:a16="http://schemas.microsoft.com/office/drawing/2014/main" id="{D7A47577-70BA-4A36-9D71-4F9ACE1016E4}"/>
              </a:ext>
            </a:extLst>
          </p:cNvPr>
          <p:cNvSpPr/>
          <p:nvPr/>
        </p:nvSpPr>
        <p:spPr>
          <a:xfrm>
            <a:off x="1141740" y="6119345"/>
            <a:ext cx="746770" cy="561531"/>
          </a:xfrm>
          <a:prstGeom prst="downArrow">
            <a:avLst>
              <a:gd name="adj1" fmla="val 50000"/>
              <a:gd name="adj2" fmla="val 75181"/>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200" b="1" dirty="0"/>
          </a:p>
          <a:p>
            <a:pPr algn="ctr"/>
            <a:r>
              <a:rPr lang="nl-NL" sz="1200" b="1" dirty="0"/>
              <a:t>down</a:t>
            </a:r>
          </a:p>
        </p:txBody>
      </p:sp>
      <p:sp>
        <p:nvSpPr>
          <p:cNvPr id="34" name="Rechthoek 33">
            <a:extLst>
              <a:ext uri="{FF2B5EF4-FFF2-40B4-BE49-F238E27FC236}">
                <a16:creationId xmlns:a16="http://schemas.microsoft.com/office/drawing/2014/main" id="{008C3D04-3723-4F52-B503-C6E41ED10D61}"/>
              </a:ext>
            </a:extLst>
          </p:cNvPr>
          <p:cNvSpPr/>
          <p:nvPr/>
        </p:nvSpPr>
        <p:spPr>
          <a:xfrm>
            <a:off x="985132" y="2812065"/>
            <a:ext cx="1066775" cy="623127"/>
          </a:xfrm>
          <a:prstGeom prst="rect">
            <a:avLst/>
          </a:prstGeom>
          <a:solidFill>
            <a:srgbClr val="C7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Begin</a:t>
            </a:r>
            <a:endParaRPr lang="nl-NL" b="1" dirty="0"/>
          </a:p>
        </p:txBody>
      </p:sp>
      <p:pic>
        <p:nvPicPr>
          <p:cNvPr id="2050" name="Picture 2" descr="Klavertje Vier T">
            <a:extLst>
              <a:ext uri="{FF2B5EF4-FFF2-40B4-BE49-F238E27FC236}">
                <a16:creationId xmlns:a16="http://schemas.microsoft.com/office/drawing/2014/main" id="{2E1984FE-76ED-40CD-8822-E5A4DE00B463}"/>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9294006">
            <a:off x="6322994" y="294655"/>
            <a:ext cx="3158622" cy="210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0-#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0-#ppt_w/2"/>
                                          </p:val>
                                        </p:tav>
                                        <p:tav tm="100000">
                                          <p:val>
                                            <p:strVal val="#ppt_x"/>
                                          </p:val>
                                        </p:tav>
                                      </p:tavLst>
                                    </p:anim>
                                    <p:anim calcmode="lin" valueType="num">
                                      <p:cBhvr additive="base">
                                        <p:cTn id="9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0-#ppt_w/2"/>
                                          </p:val>
                                        </p:tav>
                                        <p:tav tm="100000">
                                          <p:val>
                                            <p:strVal val="#ppt_x"/>
                                          </p:val>
                                        </p:tav>
                                      </p:tavLst>
                                    </p:anim>
                                    <p:anim calcmode="lin" valueType="num">
                                      <p:cBhvr additive="base">
                                        <p:cTn id="9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0-#ppt_w/2"/>
                                          </p:val>
                                        </p:tav>
                                        <p:tav tm="100000">
                                          <p:val>
                                            <p:strVal val="#ppt_x"/>
                                          </p:val>
                                        </p:tav>
                                      </p:tavLst>
                                    </p:anim>
                                    <p:anim calcmode="lin" valueType="num">
                                      <p:cBhvr additive="base">
                                        <p:cTn id="10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0-#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0-#ppt_w/2"/>
                                          </p:val>
                                        </p:tav>
                                        <p:tav tm="100000">
                                          <p:val>
                                            <p:strVal val="#ppt_x"/>
                                          </p:val>
                                        </p:tav>
                                      </p:tavLst>
                                    </p:anim>
                                    <p:anim calcmode="lin" valueType="num">
                                      <p:cBhvr additive="base">
                                        <p:cTn id="1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0-#ppt_w/2"/>
                                          </p:val>
                                        </p:tav>
                                        <p:tav tm="100000">
                                          <p:val>
                                            <p:strVal val="#ppt_x"/>
                                          </p:val>
                                        </p:tav>
                                      </p:tavLst>
                                    </p:anim>
                                    <p:anim calcmode="lin" valueType="num">
                                      <p:cBhvr additive="base">
                                        <p:cTn id="1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0-#ppt_w/2"/>
                                          </p:val>
                                        </p:tav>
                                        <p:tav tm="100000">
                                          <p:val>
                                            <p:strVal val="#ppt_x"/>
                                          </p:val>
                                        </p:tav>
                                      </p:tavLst>
                                    </p:anim>
                                    <p:anim calcmode="lin" valueType="num">
                                      <p:cBhvr additive="base">
                                        <p:cTn id="1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additive="base">
                                        <p:cTn id="133" dur="500" fill="hold"/>
                                        <p:tgtEl>
                                          <p:spTgt spid="16"/>
                                        </p:tgtEl>
                                        <p:attrNameLst>
                                          <p:attrName>ppt_x</p:attrName>
                                        </p:attrNameLst>
                                      </p:cBhvr>
                                      <p:tavLst>
                                        <p:tav tm="0">
                                          <p:val>
                                            <p:strVal val="0-#ppt_w/2"/>
                                          </p:val>
                                        </p:tav>
                                        <p:tav tm="100000">
                                          <p:val>
                                            <p:strVal val="#ppt_x"/>
                                          </p:val>
                                        </p:tav>
                                      </p:tavLst>
                                    </p:anim>
                                    <p:anim calcmode="lin" valueType="num">
                                      <p:cBhvr additive="base">
                                        <p:cTn id="1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1" fill="hold" nodeType="clickEffect">
                                  <p:stCondLst>
                                    <p:cond delay="0"/>
                                  </p:stCondLst>
                                  <p:childTnLst>
                                    <p:set>
                                      <p:cBhvr>
                                        <p:cTn id="138" dur="1" fill="hold">
                                          <p:stCondLst>
                                            <p:cond delay="0"/>
                                          </p:stCondLst>
                                        </p:cTn>
                                        <p:tgtEl>
                                          <p:spTgt spid="2050"/>
                                        </p:tgtEl>
                                        <p:attrNameLst>
                                          <p:attrName>style.visibility</p:attrName>
                                        </p:attrNameLst>
                                      </p:cBhvr>
                                      <p:to>
                                        <p:strVal val="visible"/>
                                      </p:to>
                                    </p:set>
                                    <p:anim calcmode="lin" valueType="num">
                                      <p:cBhvr additive="base">
                                        <p:cTn id="139" dur="500" fill="hold"/>
                                        <p:tgtEl>
                                          <p:spTgt spid="2050"/>
                                        </p:tgtEl>
                                        <p:attrNameLst>
                                          <p:attrName>ppt_x</p:attrName>
                                        </p:attrNameLst>
                                      </p:cBhvr>
                                      <p:tavLst>
                                        <p:tav tm="0">
                                          <p:val>
                                            <p:strVal val="#ppt_x"/>
                                          </p:val>
                                        </p:tav>
                                        <p:tav tm="100000">
                                          <p:val>
                                            <p:strVal val="#ppt_x"/>
                                          </p:val>
                                        </p:tav>
                                      </p:tavLst>
                                    </p:anim>
                                    <p:anim calcmode="lin" valueType="num">
                                      <p:cBhvr additive="base">
                                        <p:cTn id="140"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39101"/>
            <a:ext cx="4427984" cy="769441"/>
          </a:xfrm>
          <a:prstGeom prst="rect">
            <a:avLst/>
          </a:prstGeom>
          <a:no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De haas moest altijd lachen wanneer hij de schildpad zag lopen, want het ging zo langzaam. "Ik begrijp niet waarom jij nooit naar iets onderweg gaat," zij hij pesterig. "Als jij eindelijk aankomt, is het altijd te laat en alles is al lang voorbij.”.</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nl-NL" sz="11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nl-NL" sz="1800" b="0" i="0" u="none" strike="noStrike" cap="none" normalizeH="0" baseline="0">
              <a:ln>
                <a:noFill/>
              </a:ln>
              <a:solidFill>
                <a:schemeClr val="tx1"/>
              </a:solidFill>
              <a:effectLst/>
              <a:latin typeface="Arial" pitchFamily="34" charset="0"/>
              <a:cs typeface="Arial" pitchFamily="34" charset="0"/>
            </a:endParaRPr>
          </a:p>
        </p:txBody>
      </p:sp>
      <p:pic>
        <p:nvPicPr>
          <p:cNvPr id="2053" name="Picture 5" descr="https://upload.wikimedia.org/wikipedia/commons/e/ea/The_Tortoise_and_the_Hare_-_Project_Gutenberg_etext_19994.jpg"/>
          <p:cNvPicPr>
            <a:picLocks noChangeAspect="1" noChangeArrowheads="1"/>
          </p:cNvPicPr>
          <p:nvPr/>
        </p:nvPicPr>
        <p:blipFill>
          <a:blip r:embed="rId2" cstate="email">
            <a:lum bright="10000" contrast="40000"/>
            <a:extLst>
              <a:ext uri="{28A0092B-C50C-407E-A947-70E740481C1C}">
                <a14:useLocalDpi xmlns:a14="http://schemas.microsoft.com/office/drawing/2010/main"/>
              </a:ext>
            </a:extLst>
          </a:blip>
          <a:srcRect/>
          <a:stretch>
            <a:fillRect/>
          </a:stretch>
        </p:blipFill>
        <p:spPr bwMode="auto">
          <a:xfrm>
            <a:off x="5353644" y="260648"/>
            <a:ext cx="3790356" cy="5949280"/>
          </a:xfrm>
          <a:prstGeom prst="rect">
            <a:avLst/>
          </a:prstGeom>
          <a:noFill/>
        </p:spPr>
      </p:pic>
      <p:sp>
        <p:nvSpPr>
          <p:cNvPr id="7" name="PIJL-OMHOOG 6"/>
          <p:cNvSpPr/>
          <p:nvPr/>
        </p:nvSpPr>
        <p:spPr>
          <a:xfrm>
            <a:off x="4427984" y="188640"/>
            <a:ext cx="827584" cy="720080"/>
          </a:xfrm>
          <a:prstGeom prst="upArrow">
            <a:avLst>
              <a:gd name="adj1" fmla="val 50000"/>
              <a:gd name="adj2" fmla="val 67668"/>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600" b="1" dirty="0"/>
              <a:t>up</a:t>
            </a:r>
          </a:p>
        </p:txBody>
      </p:sp>
      <p:sp>
        <p:nvSpPr>
          <p:cNvPr id="8" name="PIJL-OMLAAG 7"/>
          <p:cNvSpPr/>
          <p:nvPr/>
        </p:nvSpPr>
        <p:spPr>
          <a:xfrm>
            <a:off x="4534635" y="4265490"/>
            <a:ext cx="864096" cy="648072"/>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10" name="PIJL-LINKS en -RECHTS 9"/>
          <p:cNvSpPr/>
          <p:nvPr/>
        </p:nvSpPr>
        <p:spPr>
          <a:xfrm>
            <a:off x="4355976" y="2631993"/>
            <a:ext cx="1008112" cy="7920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b="1" dirty="0" err="1"/>
              <a:t>lateral</a:t>
            </a:r>
            <a:endParaRPr lang="nl-NL" sz="2800" b="1" dirty="0"/>
          </a:p>
        </p:txBody>
      </p:sp>
      <p:sp>
        <p:nvSpPr>
          <p:cNvPr id="11" name="Rectangle 2"/>
          <p:cNvSpPr>
            <a:spLocks noChangeArrowheads="1"/>
          </p:cNvSpPr>
          <p:nvPr/>
        </p:nvSpPr>
        <p:spPr bwMode="auto">
          <a:xfrm>
            <a:off x="65469" y="4252241"/>
            <a:ext cx="4427984" cy="600164"/>
          </a:xfrm>
          <a:prstGeom prst="rect">
            <a:avLst/>
          </a:prstGeom>
          <a:no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De schildpad lachte een beetje. "Vlug ben ik niet," zei hij, "maar toch durf ik te wedden, dat ik eerder aan de overkant van dit veld ben dan jij. Zullen we een wedstrijd houden? Dan kun je het zien.”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25" name="Rechthoek 24"/>
          <p:cNvSpPr/>
          <p:nvPr/>
        </p:nvSpPr>
        <p:spPr>
          <a:xfrm>
            <a:off x="5364088" y="404664"/>
            <a:ext cx="377991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Haas </a:t>
            </a:r>
            <a:r>
              <a:rPr lang="nl-N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 </a:t>
            </a:r>
          </a:p>
          <a:p>
            <a:pPr algn="ctr"/>
            <a:r>
              <a:rPr lang="nl-NL"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Schildpad</a:t>
            </a:r>
          </a:p>
        </p:txBody>
      </p:sp>
      <p:sp>
        <p:nvSpPr>
          <p:cNvPr id="2" name="Rectangle 2">
            <a:extLst>
              <a:ext uri="{FF2B5EF4-FFF2-40B4-BE49-F238E27FC236}">
                <a16:creationId xmlns:a16="http://schemas.microsoft.com/office/drawing/2014/main" id="{5099D63F-9D73-6074-08F8-8EB29DD0C1A8}"/>
              </a:ext>
            </a:extLst>
          </p:cNvPr>
          <p:cNvSpPr>
            <a:spLocks noChangeArrowheads="1"/>
          </p:cNvSpPr>
          <p:nvPr/>
        </p:nvSpPr>
        <p:spPr bwMode="auto">
          <a:xfrm>
            <a:off x="-19295" y="1122750"/>
            <a:ext cx="442798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De haas moest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altijd</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lachen wanneer hij de schildpad zag lopen, want het ging zo langzaam. "Ik begrijp niet waarom jij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nooit</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naar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iets</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onderweg gaat," zij hij pesterig. "Als jij eindelijk aankomt, is het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altijd</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te laat en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alles</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is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al lang </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voorbij.”.</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3" name="Rectangle 2">
            <a:extLst>
              <a:ext uri="{FF2B5EF4-FFF2-40B4-BE49-F238E27FC236}">
                <a16:creationId xmlns:a16="http://schemas.microsoft.com/office/drawing/2014/main" id="{A96959A6-F9A2-05BB-1E93-1865024E139C}"/>
              </a:ext>
            </a:extLst>
          </p:cNvPr>
          <p:cNvSpPr>
            <a:spLocks noChangeArrowheads="1"/>
          </p:cNvSpPr>
          <p:nvPr/>
        </p:nvSpPr>
        <p:spPr bwMode="auto">
          <a:xfrm>
            <a:off x="11714" y="2578295"/>
            <a:ext cx="4427984" cy="430887"/>
          </a:xfrm>
          <a:prstGeom prst="rect">
            <a:avLst/>
          </a:prstGeom>
          <a:no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"Goed!" riep de haas en meteen sprong hij er vandoor, zo snel als hij kon. De schildpad ging heel rustig op weg.</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4" name="Rectangle 2">
            <a:extLst>
              <a:ext uri="{FF2B5EF4-FFF2-40B4-BE49-F238E27FC236}">
                <a16:creationId xmlns:a16="http://schemas.microsoft.com/office/drawing/2014/main" id="{29EBB3F2-3F1C-D12B-F319-9A316AC45D8D}"/>
              </a:ext>
            </a:extLst>
          </p:cNvPr>
          <p:cNvSpPr>
            <a:spLocks noChangeArrowheads="1"/>
          </p:cNvSpPr>
          <p:nvPr/>
        </p:nvSpPr>
        <p:spPr bwMode="auto">
          <a:xfrm>
            <a:off x="0" y="-24045"/>
            <a:ext cx="442798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0000FF"/>
                </a:solidFill>
                <a:effectLst/>
                <a:latin typeface="Arial" pitchFamily="34" charset="0"/>
                <a:ea typeface="Times New Roman" pitchFamily="18" charset="0"/>
                <a:cs typeface="Arial" pitchFamily="34" charset="0"/>
              </a:rPr>
              <a:t>De haas en de schildpad</a:t>
            </a:r>
          </a:p>
        </p:txBody>
      </p:sp>
      <p:sp>
        <p:nvSpPr>
          <p:cNvPr id="5" name="Rectangle 2">
            <a:extLst>
              <a:ext uri="{FF2B5EF4-FFF2-40B4-BE49-F238E27FC236}">
                <a16:creationId xmlns:a16="http://schemas.microsoft.com/office/drawing/2014/main" id="{F6A4F115-B15E-486F-6206-4535EE916945}"/>
              </a:ext>
            </a:extLst>
          </p:cNvPr>
          <p:cNvSpPr>
            <a:spLocks noChangeArrowheads="1"/>
          </p:cNvSpPr>
          <p:nvPr/>
        </p:nvSpPr>
        <p:spPr bwMode="auto">
          <a:xfrm>
            <a:off x="-7676" y="3080663"/>
            <a:ext cx="442798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"Goed!" riep de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haas en </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meteen sprong hij er vandoor, zo snel als hij kon. De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schildpad</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 ging heel rustig op weg.</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26" name="Rectangle 2">
            <a:extLst>
              <a:ext uri="{FF2B5EF4-FFF2-40B4-BE49-F238E27FC236}">
                <a16:creationId xmlns:a16="http://schemas.microsoft.com/office/drawing/2014/main" id="{CB7F36CF-2371-9FFC-52DD-B8C362D2042D}"/>
              </a:ext>
            </a:extLst>
          </p:cNvPr>
          <p:cNvSpPr>
            <a:spLocks noChangeArrowheads="1"/>
          </p:cNvSpPr>
          <p:nvPr/>
        </p:nvSpPr>
        <p:spPr bwMode="auto">
          <a:xfrm>
            <a:off x="86580" y="4913562"/>
            <a:ext cx="442798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De schildpad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lachte </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een beetje. "Vlug ben ik niet," zei hij, "maar toch durf ik te wedden, dat ik eerder aan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de overkant van dit veld </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ben dan jij. Zullen we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een wedstrijd </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houden? Dan kun je </a:t>
            </a:r>
            <a:r>
              <a:rPr kumimoji="0" lang="nl-NL" sz="1100" b="0" i="0" u="sng" strike="noStrike" cap="none" normalizeH="0" baseline="0" dirty="0">
                <a:ln>
                  <a:noFill/>
                </a:ln>
                <a:solidFill>
                  <a:srgbClr val="FF0000"/>
                </a:solidFill>
                <a:effectLst/>
                <a:latin typeface="Arial" pitchFamily="34" charset="0"/>
                <a:ea typeface="Times New Roman" pitchFamily="18" charset="0"/>
                <a:cs typeface="Arial" pitchFamily="34" charset="0"/>
              </a:rPr>
              <a:t>het zien.</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266548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500" fill="hold"/>
                                        <p:tgtEl>
                                          <p:spTgt spid="20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P spid="7" grpId="0" animBg="1"/>
      <p:bldP spid="8" grpId="0" animBg="1"/>
      <p:bldP spid="10" grpId="0" animBg="1"/>
      <p:bldP spid="11" grpId="0" build="p"/>
      <p:bldP spid="2" grpId="0" build="p"/>
      <p:bldP spid="3" grpId="0" build="p"/>
      <p:bldP spid="4" grpId="0" build="p"/>
      <p:bldP spid="5" grpId="0" build="p"/>
      <p:bldP spid="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nl-NL" sz="11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nl-NL" sz="1800" b="0" i="0" u="none" strike="noStrike" cap="none" normalizeH="0" baseline="0">
              <a:ln>
                <a:noFill/>
              </a:ln>
              <a:solidFill>
                <a:schemeClr val="tx1"/>
              </a:solidFill>
              <a:effectLst/>
              <a:latin typeface="Arial" pitchFamily="34" charset="0"/>
              <a:cs typeface="Arial" pitchFamily="34" charset="0"/>
            </a:endParaRPr>
          </a:p>
        </p:txBody>
      </p:sp>
      <p:pic>
        <p:nvPicPr>
          <p:cNvPr id="2053" name="Picture 5" descr="https://upload.wikimedia.org/wikipedia/commons/e/ea/The_Tortoise_and_the_Hare_-_Project_Gutenberg_etext_19994.jpg"/>
          <p:cNvPicPr>
            <a:picLocks noChangeAspect="1" noChangeArrowheads="1"/>
          </p:cNvPicPr>
          <p:nvPr/>
        </p:nvPicPr>
        <p:blipFill>
          <a:blip r:embed="rId2" cstate="email">
            <a:lum bright="10000" contrast="40000"/>
            <a:extLst>
              <a:ext uri="{28A0092B-C50C-407E-A947-70E740481C1C}">
                <a14:useLocalDpi xmlns:a14="http://schemas.microsoft.com/office/drawing/2010/main"/>
              </a:ext>
            </a:extLst>
          </a:blip>
          <a:srcRect/>
          <a:stretch>
            <a:fillRect/>
          </a:stretch>
        </p:blipFill>
        <p:spPr bwMode="auto">
          <a:xfrm>
            <a:off x="5353644" y="260648"/>
            <a:ext cx="3790356" cy="5949280"/>
          </a:xfrm>
          <a:prstGeom prst="rect">
            <a:avLst/>
          </a:prstGeom>
          <a:noFill/>
        </p:spPr>
      </p:pic>
      <p:sp>
        <p:nvSpPr>
          <p:cNvPr id="6" name="PIJL-OMHOOG 5"/>
          <p:cNvSpPr/>
          <p:nvPr/>
        </p:nvSpPr>
        <p:spPr>
          <a:xfrm>
            <a:off x="3890126" y="5369235"/>
            <a:ext cx="827584" cy="720080"/>
          </a:xfrm>
          <a:prstGeom prst="upArrow">
            <a:avLst>
              <a:gd name="adj1" fmla="val 50000"/>
              <a:gd name="adj2" fmla="val 7650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600" b="1" dirty="0"/>
              <a:t>up</a:t>
            </a:r>
          </a:p>
        </p:txBody>
      </p:sp>
      <p:sp>
        <p:nvSpPr>
          <p:cNvPr id="9" name="PIJL-OMLAAG 8"/>
          <p:cNvSpPr/>
          <p:nvPr/>
        </p:nvSpPr>
        <p:spPr>
          <a:xfrm>
            <a:off x="4572000" y="6004756"/>
            <a:ext cx="864096" cy="792088"/>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13" name="Rectangle 2"/>
          <p:cNvSpPr>
            <a:spLocks noChangeArrowheads="1"/>
          </p:cNvSpPr>
          <p:nvPr/>
        </p:nvSpPr>
        <p:spPr bwMode="auto">
          <a:xfrm>
            <a:off x="42810" y="346127"/>
            <a:ext cx="4427984"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Nu was het die dag erg warm weer met een brandende zon, en de haas werd halverwege moe en slaperig. "Weet je wat," dacht hij. "Ik doe even een tukje onder die heg hier. Zelfs als die schildpad me onderwijl voorbij loopt, heb ik hem in een flits weer ingehaald." De haas ging in de schaduw liggen en sliep in.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4" name="Rectangle 2"/>
          <p:cNvSpPr>
            <a:spLocks noChangeArrowheads="1"/>
          </p:cNvSpPr>
          <p:nvPr/>
        </p:nvSpPr>
        <p:spPr bwMode="auto">
          <a:xfrm>
            <a:off x="102790" y="2669070"/>
            <a:ext cx="442798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Pas na lange tijd werd de haas wakker. Het was veel later dan hij dacht en hij keek eens rond. Geen schildpad te bekennen. "Nou nou," mompelde hij, "waar zit dat vriendje? Wacht maar, ik zal hem eens wat laten zien."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5" name="Rectangle 2"/>
          <p:cNvSpPr>
            <a:spLocks noChangeArrowheads="1"/>
          </p:cNvSpPr>
          <p:nvPr/>
        </p:nvSpPr>
        <p:spPr bwMode="auto">
          <a:xfrm>
            <a:off x="42810" y="3655295"/>
            <a:ext cx="4427984"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Als een pijl uit een boog schoot hij weg, door het korte gras, door het koren, over sloten, langs braamstruiken, en bij de laatste bocht bleef hij even staan om te zien waar de eindstreep lag. Daar! En nog geen halve meter ervoor kroop de schildpad, langzaam maar zeker, stap voor stap, dichter en dichter naar het eindpunt.</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6" name="Rectangle 2"/>
          <p:cNvSpPr>
            <a:spLocks noChangeArrowheads="1"/>
          </p:cNvSpPr>
          <p:nvPr/>
        </p:nvSpPr>
        <p:spPr bwMode="auto">
          <a:xfrm>
            <a:off x="34361" y="4867272"/>
            <a:ext cx="442798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Met een geweldige sprong stoof de haas erop af. Maar hij was te laat. Toen hij de lijn passeerde, was de schildpad hem juist voor geweest.</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7" name="Rectangle 2"/>
          <p:cNvSpPr>
            <a:spLocks noChangeArrowheads="1"/>
          </p:cNvSpPr>
          <p:nvPr/>
        </p:nvSpPr>
        <p:spPr bwMode="auto">
          <a:xfrm>
            <a:off x="0" y="5625715"/>
            <a:ext cx="44279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"Zie je nou wel," zei de schildpad.</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8" name="Rectangle 2"/>
          <p:cNvSpPr>
            <a:spLocks noChangeArrowheads="1"/>
          </p:cNvSpPr>
          <p:nvPr/>
        </p:nvSpPr>
        <p:spPr bwMode="auto">
          <a:xfrm>
            <a:off x="-36512" y="6369043"/>
            <a:ext cx="44279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Maar de haas had geen adem meer om te kunnen antwoorden.</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19" name="Rectangle 2"/>
          <p:cNvSpPr>
            <a:spLocks noChangeArrowheads="1"/>
          </p:cNvSpPr>
          <p:nvPr/>
        </p:nvSpPr>
        <p:spPr bwMode="auto">
          <a:xfrm>
            <a:off x="42810" y="1773811"/>
            <a:ext cx="442798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De schildpad kroop gestaag voort onder de warme zon, zoals alle schildpadden</a:t>
            </a:r>
            <a:r>
              <a:rPr kumimoji="0" lang="nl-NL" sz="1100" b="0" i="0" u="none" strike="noStrike" cap="none" normalizeH="0" dirty="0">
                <a:ln>
                  <a:noFill/>
                </a:ln>
                <a:solidFill>
                  <a:srgbClr val="0000FF"/>
                </a:solidFill>
                <a:effectLst/>
                <a:latin typeface="Arial" pitchFamily="34" charset="0"/>
                <a:ea typeface="Times New Roman" pitchFamily="18" charset="0"/>
                <a:cs typeface="Arial" pitchFamily="34" charset="0"/>
              </a:rPr>
              <a:t> dat altijd zo goed kunnen</a:t>
            </a:r>
            <a:r>
              <a:rPr kumimoji="0" lang="nl-NL" sz="1100"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endParaRPr kumimoji="0" lang="nl-NL" sz="1800" b="0" i="0" u="none" strike="noStrike" cap="none" normalizeH="0" baseline="0" dirty="0">
              <a:ln>
                <a:noFill/>
              </a:ln>
              <a:solidFill>
                <a:srgbClr val="0000FF"/>
              </a:solidFill>
              <a:effectLst/>
              <a:latin typeface="Arial" pitchFamily="34" charset="0"/>
              <a:cs typeface="Arial" pitchFamily="34" charset="0"/>
            </a:endParaRPr>
          </a:p>
        </p:txBody>
      </p:sp>
      <p:sp>
        <p:nvSpPr>
          <p:cNvPr id="20" name="PIJL-OMLAAG 19"/>
          <p:cNvSpPr/>
          <p:nvPr/>
        </p:nvSpPr>
        <p:spPr>
          <a:xfrm>
            <a:off x="4486314" y="443602"/>
            <a:ext cx="864096" cy="648072"/>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21" name="PIJL-OMHOOG 20"/>
          <p:cNvSpPr/>
          <p:nvPr/>
        </p:nvSpPr>
        <p:spPr>
          <a:xfrm>
            <a:off x="4398786" y="1588619"/>
            <a:ext cx="827584" cy="720080"/>
          </a:xfrm>
          <a:prstGeom prst="upArrow">
            <a:avLst>
              <a:gd name="adj1" fmla="val 50000"/>
              <a:gd name="adj2" fmla="val 67668"/>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600" b="1" dirty="0"/>
              <a:t>up</a:t>
            </a:r>
          </a:p>
        </p:txBody>
      </p:sp>
      <p:sp>
        <p:nvSpPr>
          <p:cNvPr id="22" name="PIJL-OMLAAG 21"/>
          <p:cNvSpPr/>
          <p:nvPr/>
        </p:nvSpPr>
        <p:spPr>
          <a:xfrm>
            <a:off x="4386758" y="2790439"/>
            <a:ext cx="864096" cy="648072"/>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23" name="PIJL-OMLAAG 22"/>
          <p:cNvSpPr/>
          <p:nvPr/>
        </p:nvSpPr>
        <p:spPr>
          <a:xfrm>
            <a:off x="4399802" y="3799311"/>
            <a:ext cx="864096" cy="648072"/>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24" name="PIJL-OMLAAG 23"/>
          <p:cNvSpPr/>
          <p:nvPr/>
        </p:nvSpPr>
        <p:spPr>
          <a:xfrm>
            <a:off x="4501008" y="4867272"/>
            <a:ext cx="864096" cy="648072"/>
          </a:xfrm>
          <a:prstGeom prst="downArrow">
            <a:avLst>
              <a:gd name="adj1" fmla="val 50000"/>
              <a:gd name="adj2" fmla="val 7871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sz="1400" b="1" dirty="0"/>
              <a:t>down</a:t>
            </a:r>
            <a:endParaRPr lang="nl-NL" sz="1200" b="1" dirty="0"/>
          </a:p>
        </p:txBody>
      </p:sp>
      <p:sp>
        <p:nvSpPr>
          <p:cNvPr id="25" name="Rechthoek 24"/>
          <p:cNvSpPr/>
          <p:nvPr/>
        </p:nvSpPr>
        <p:spPr>
          <a:xfrm>
            <a:off x="5364088" y="404664"/>
            <a:ext cx="377991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Haas </a:t>
            </a:r>
            <a:r>
              <a:rPr lang="nl-N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 </a:t>
            </a:r>
          </a:p>
          <a:p>
            <a:pPr algn="ctr"/>
            <a:r>
              <a:rPr lang="nl-NL"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Schildpad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0-#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0-#ppt_w/2"/>
                                          </p:val>
                                        </p:tav>
                                        <p:tav tm="100000">
                                          <p:val>
                                            <p:strVal val="#ppt_x"/>
                                          </p:val>
                                        </p:tav>
                                      </p:tavLst>
                                    </p:anim>
                                    <p:anim calcmode="lin" valueType="num">
                                      <p:cBhvr additive="base">
                                        <p:cTn id="7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0-#ppt_w/2"/>
                                          </p:val>
                                        </p:tav>
                                        <p:tav tm="100000">
                                          <p:val>
                                            <p:strVal val="#ppt_x"/>
                                          </p:val>
                                        </p:tav>
                                      </p:tavLst>
                                    </p:anim>
                                    <p:anim calcmode="lin" valueType="num">
                                      <p:cBhvr additive="base">
                                        <p:cTn id="8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build="p"/>
      <p:bldP spid="14" grpId="0" build="p"/>
      <p:bldP spid="15" grpId="0" build="p"/>
      <p:bldP spid="16" grpId="0" build="p"/>
      <p:bldP spid="17" grpId="0" build="p"/>
      <p:bldP spid="18" grpId="0" build="p"/>
      <p:bldP spid="19" grpId="0" build="p"/>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3275856" y="4653136"/>
            <a:ext cx="1391634" cy="9361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C luistert en raadt met duim</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36871" name="Text Box 7"/>
          <p:cNvSpPr txBox="1">
            <a:spLocks noChangeArrowheads="1"/>
          </p:cNvSpPr>
          <p:nvPr/>
        </p:nvSpPr>
        <p:spPr bwMode="auto">
          <a:xfrm>
            <a:off x="5667432" y="4653136"/>
            <a:ext cx="1914766" cy="16754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A vertelt en verandert het verhaal in meer en minder abstract of met voorbeelden op het zelfde niveau</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36872" name="Text Box 8"/>
          <p:cNvSpPr txBox="1">
            <a:spLocks noChangeArrowheads="1"/>
          </p:cNvSpPr>
          <p:nvPr/>
        </p:nvSpPr>
        <p:spPr bwMode="auto">
          <a:xfrm>
            <a:off x="1043608" y="4653136"/>
            <a:ext cx="1766911" cy="13696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B wijst met duim omhoog (</a:t>
            </a:r>
            <a:r>
              <a:rPr kumimoji="0" lang="nl-NL" sz="1600" b="1" i="0" u="none" strike="noStrike" cap="none" normalizeH="0" baseline="0" dirty="0" err="1">
                <a:ln>
                  <a:noFill/>
                </a:ln>
                <a:solidFill>
                  <a:srgbClr val="0000FF"/>
                </a:solidFill>
                <a:effectLst/>
                <a:latin typeface="Calibri" pitchFamily="34" charset="0"/>
                <a:cs typeface="Arial" pitchFamily="34" charset="0"/>
              </a:rPr>
              <a:t>upchunken</a:t>
            </a:r>
            <a:r>
              <a:rPr kumimoji="0" lang="nl-NL" sz="1600" b="1" i="0" u="none" strike="noStrike" cap="none" normalizeH="0" baseline="0" dirty="0">
                <a:ln>
                  <a:noFill/>
                </a:ln>
                <a:solidFill>
                  <a:srgbClr val="0000FF"/>
                </a:solidFill>
                <a:effectLst/>
                <a:latin typeface="Calibri" pitchFamily="34" charset="0"/>
                <a:cs typeface="Arial" pitchFamily="34" charset="0"/>
              </a:rPr>
              <a:t>) of omlaag (</a:t>
            </a:r>
            <a:r>
              <a:rPr kumimoji="0" lang="nl-NL" sz="1600" b="1" i="0" u="none" strike="noStrike" cap="none" normalizeH="0" baseline="0" dirty="0" err="1">
                <a:ln>
                  <a:noFill/>
                </a:ln>
                <a:solidFill>
                  <a:srgbClr val="0000FF"/>
                </a:solidFill>
                <a:effectLst/>
                <a:latin typeface="Calibri" pitchFamily="34" charset="0"/>
                <a:cs typeface="Arial" pitchFamily="34" charset="0"/>
              </a:rPr>
              <a:t>downchunken</a:t>
            </a:r>
            <a:r>
              <a:rPr kumimoji="0" lang="nl-NL" sz="1600" b="1" i="0" u="none" strike="noStrike" cap="none" normalizeH="0" baseline="0" dirty="0">
                <a:ln>
                  <a:noFill/>
                </a:ln>
                <a:solidFill>
                  <a:srgbClr val="0000FF"/>
                </a:solidFill>
                <a:effectLst/>
                <a:latin typeface="Calibri" pitchFamily="34" charset="0"/>
                <a:cs typeface="Arial" pitchFamily="34" charset="0"/>
              </a:rPr>
              <a:t>) of opzij (lateraal </a:t>
            </a:r>
            <a:r>
              <a:rPr kumimoji="0" lang="nl-NL" sz="1600" b="1" i="0" u="none" strike="noStrike" cap="none" normalizeH="0" baseline="0" dirty="0" err="1">
                <a:ln>
                  <a:noFill/>
                </a:ln>
                <a:solidFill>
                  <a:srgbClr val="0000FF"/>
                </a:solidFill>
                <a:effectLst/>
                <a:latin typeface="Calibri" pitchFamily="34" charset="0"/>
                <a:cs typeface="Arial" pitchFamily="34" charset="0"/>
              </a:rPr>
              <a:t>chunken</a:t>
            </a:r>
            <a:r>
              <a:rPr kumimoji="0" lang="nl-NL" sz="1600" b="1" i="0" u="none" strike="noStrike" cap="none" normalizeH="0" baseline="0" dirty="0">
                <a:ln>
                  <a:noFill/>
                </a:ln>
                <a:solidFill>
                  <a:srgbClr val="0000FF"/>
                </a:solidFill>
                <a:effectLst/>
                <a:latin typeface="Calibri" pitchFamily="34" charset="0"/>
                <a:cs typeface="Arial" pitchFamily="34" charset="0"/>
              </a:rPr>
              <a:t>)</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grpSp>
        <p:nvGrpSpPr>
          <p:cNvPr id="2" name="Groep 41"/>
          <p:cNvGrpSpPr/>
          <p:nvPr/>
        </p:nvGrpSpPr>
        <p:grpSpPr>
          <a:xfrm>
            <a:off x="2973680" y="1556792"/>
            <a:ext cx="1566858" cy="2803525"/>
            <a:chOff x="2973680" y="1556792"/>
            <a:chExt cx="1566858" cy="2803525"/>
          </a:xfrm>
        </p:grpSpPr>
        <p:sp>
          <p:nvSpPr>
            <p:cNvPr id="36876" name="Text Box 12"/>
            <p:cNvSpPr txBox="1">
              <a:spLocks noChangeArrowheads="1"/>
            </p:cNvSpPr>
            <p:nvPr/>
          </p:nvSpPr>
          <p:spPr bwMode="auto">
            <a:xfrm>
              <a:off x="3496178" y="1556792"/>
              <a:ext cx="342830" cy="4564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800" b="1" i="0" u="none" strike="noStrike" cap="none" normalizeH="0" baseline="0" dirty="0">
                  <a:ln>
                    <a:noFill/>
                  </a:ln>
                  <a:solidFill>
                    <a:srgbClr val="0000FF"/>
                  </a:solidFill>
                  <a:effectLst/>
                  <a:latin typeface="Calibri" pitchFamily="34" charset="0"/>
                  <a:cs typeface="Arial" pitchFamily="34" charset="0"/>
                </a:rPr>
                <a:t>C</a:t>
              </a:r>
              <a:endParaRPr kumimoji="0" lang="nl-NL" sz="4000" b="0" i="0" u="none" strike="noStrike" cap="none" normalizeH="0" baseline="0" dirty="0">
                <a:ln>
                  <a:noFill/>
                </a:ln>
                <a:solidFill>
                  <a:srgbClr val="0000FF"/>
                </a:solidFill>
                <a:effectLst/>
                <a:latin typeface="Arial" pitchFamily="34" charset="0"/>
                <a:cs typeface="Arial" pitchFamily="34" charset="0"/>
              </a:endParaRPr>
            </a:p>
          </p:txBody>
        </p:sp>
        <p:grpSp>
          <p:nvGrpSpPr>
            <p:cNvPr id="3" name="Groep 38"/>
            <p:cNvGrpSpPr/>
            <p:nvPr/>
          </p:nvGrpSpPr>
          <p:grpSpPr>
            <a:xfrm>
              <a:off x="2973680" y="2203222"/>
              <a:ext cx="1566858" cy="2157095"/>
              <a:chOff x="2973680" y="2203222"/>
              <a:chExt cx="1566858" cy="2157095"/>
            </a:xfrm>
          </p:grpSpPr>
          <p:sp>
            <p:nvSpPr>
              <p:cNvPr id="36867" name="Line 3"/>
              <p:cNvSpPr>
                <a:spLocks noChangeShapeType="1"/>
              </p:cNvSpPr>
              <p:nvPr/>
            </p:nvSpPr>
            <p:spPr bwMode="auto">
              <a:xfrm>
                <a:off x="2973680" y="3576727"/>
                <a:ext cx="97896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1" name="Line 17"/>
              <p:cNvSpPr>
                <a:spLocks noChangeShapeType="1"/>
              </p:cNvSpPr>
              <p:nvPr/>
            </p:nvSpPr>
            <p:spPr bwMode="auto">
              <a:xfrm>
                <a:off x="2973680" y="2973477"/>
                <a:ext cx="0" cy="13868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2" name="Line 18"/>
              <p:cNvSpPr>
                <a:spLocks noChangeShapeType="1"/>
              </p:cNvSpPr>
              <p:nvPr/>
            </p:nvSpPr>
            <p:spPr bwMode="auto">
              <a:xfrm>
                <a:off x="3952649" y="3590062"/>
                <a:ext cx="0" cy="77025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3" name="Oval 19"/>
              <p:cNvSpPr>
                <a:spLocks noChangeArrowheads="1"/>
              </p:cNvSpPr>
              <p:nvPr/>
            </p:nvSpPr>
            <p:spPr bwMode="auto">
              <a:xfrm>
                <a:off x="3169220" y="2511197"/>
                <a:ext cx="587889" cy="107886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4" name="Oval 20"/>
              <p:cNvSpPr>
                <a:spLocks noChangeArrowheads="1"/>
              </p:cNvSpPr>
              <p:nvPr/>
            </p:nvSpPr>
            <p:spPr bwMode="auto">
              <a:xfrm>
                <a:off x="3365395" y="2203222"/>
                <a:ext cx="391714" cy="30797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5" name="Line 21"/>
              <p:cNvSpPr>
                <a:spLocks noChangeShapeType="1"/>
              </p:cNvSpPr>
              <p:nvPr/>
            </p:nvSpPr>
            <p:spPr bwMode="auto">
              <a:xfrm>
                <a:off x="3560934" y="3435757"/>
                <a:ext cx="979604"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6" name="Line 22"/>
              <p:cNvSpPr>
                <a:spLocks noChangeShapeType="1"/>
              </p:cNvSpPr>
              <p:nvPr/>
            </p:nvSpPr>
            <p:spPr bwMode="auto">
              <a:xfrm>
                <a:off x="4540538" y="3435757"/>
                <a:ext cx="0" cy="9245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7" name="Line 23"/>
              <p:cNvSpPr>
                <a:spLocks noChangeShapeType="1"/>
              </p:cNvSpPr>
              <p:nvPr/>
            </p:nvSpPr>
            <p:spPr bwMode="auto">
              <a:xfrm>
                <a:off x="3365395" y="2665502"/>
                <a:ext cx="1175143"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8" name="Line 24"/>
              <p:cNvSpPr>
                <a:spLocks noChangeShapeType="1"/>
              </p:cNvSpPr>
              <p:nvPr/>
            </p:nvSpPr>
            <p:spPr bwMode="auto">
              <a:xfrm>
                <a:off x="4540538" y="2511197"/>
                <a:ext cx="0" cy="1543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grpSp>
      <p:grpSp>
        <p:nvGrpSpPr>
          <p:cNvPr id="4" name="Groep 39"/>
          <p:cNvGrpSpPr/>
          <p:nvPr/>
        </p:nvGrpSpPr>
        <p:grpSpPr>
          <a:xfrm>
            <a:off x="1602362" y="1556792"/>
            <a:ext cx="1175144" cy="2803525"/>
            <a:chOff x="1602362" y="1556792"/>
            <a:chExt cx="1175144" cy="2803525"/>
          </a:xfrm>
        </p:grpSpPr>
        <p:sp>
          <p:nvSpPr>
            <p:cNvPr id="36874" name="Text Box 10"/>
            <p:cNvSpPr txBox="1">
              <a:spLocks noChangeArrowheads="1"/>
            </p:cNvSpPr>
            <p:nvPr/>
          </p:nvSpPr>
          <p:spPr bwMode="auto">
            <a:xfrm>
              <a:off x="1782030" y="1556792"/>
              <a:ext cx="342830" cy="457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800" b="1" i="0" u="none" strike="noStrike" cap="none" normalizeH="0" baseline="0" dirty="0">
                  <a:ln>
                    <a:noFill/>
                  </a:ln>
                  <a:solidFill>
                    <a:srgbClr val="0000FF"/>
                  </a:solidFill>
                  <a:effectLst/>
                  <a:latin typeface="Calibri" pitchFamily="34" charset="0"/>
                  <a:cs typeface="Arial" pitchFamily="34" charset="0"/>
                </a:rPr>
                <a:t>B</a:t>
              </a:r>
              <a:endParaRPr kumimoji="0" lang="nl-NL" sz="4000" b="0" i="0" u="none" strike="noStrike" cap="none" normalizeH="0" baseline="0" dirty="0">
                <a:ln>
                  <a:noFill/>
                </a:ln>
                <a:solidFill>
                  <a:srgbClr val="0000FF"/>
                </a:solidFill>
                <a:effectLst/>
                <a:latin typeface="Arial" pitchFamily="34" charset="0"/>
                <a:cs typeface="Arial" pitchFamily="34" charset="0"/>
              </a:endParaRPr>
            </a:p>
          </p:txBody>
        </p:sp>
        <p:grpSp>
          <p:nvGrpSpPr>
            <p:cNvPr id="5" name="Groep 36"/>
            <p:cNvGrpSpPr/>
            <p:nvPr/>
          </p:nvGrpSpPr>
          <p:grpSpPr>
            <a:xfrm>
              <a:off x="1602362" y="2203222"/>
              <a:ext cx="1175144" cy="2157095"/>
              <a:chOff x="1602362" y="2203222"/>
              <a:chExt cx="1175144" cy="2157095"/>
            </a:xfrm>
          </p:grpSpPr>
          <p:sp>
            <p:nvSpPr>
              <p:cNvPr id="36877" name="Oval 13"/>
              <p:cNvSpPr>
                <a:spLocks noChangeArrowheads="1"/>
              </p:cNvSpPr>
              <p:nvPr/>
            </p:nvSpPr>
            <p:spPr bwMode="auto">
              <a:xfrm>
                <a:off x="1602362" y="2511197"/>
                <a:ext cx="587889" cy="924560"/>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78" name="Oval 14"/>
              <p:cNvSpPr>
                <a:spLocks noChangeArrowheads="1"/>
              </p:cNvSpPr>
              <p:nvPr/>
            </p:nvSpPr>
            <p:spPr bwMode="auto">
              <a:xfrm>
                <a:off x="1798537" y="2203222"/>
                <a:ext cx="391714" cy="30797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79" name="Line 15"/>
              <p:cNvSpPr>
                <a:spLocks noChangeShapeType="1"/>
              </p:cNvSpPr>
              <p:nvPr/>
            </p:nvSpPr>
            <p:spPr bwMode="auto">
              <a:xfrm flipH="1">
                <a:off x="1602362" y="3435757"/>
                <a:ext cx="196175" cy="9245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0" name="Line 16"/>
              <p:cNvSpPr>
                <a:spLocks noChangeShapeType="1"/>
              </p:cNvSpPr>
              <p:nvPr/>
            </p:nvSpPr>
            <p:spPr bwMode="auto">
              <a:xfrm>
                <a:off x="1994076" y="3435757"/>
                <a:ext cx="196175" cy="9245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89" name="Line 25"/>
              <p:cNvSpPr>
                <a:spLocks noChangeShapeType="1"/>
              </p:cNvSpPr>
              <p:nvPr/>
            </p:nvSpPr>
            <p:spPr bwMode="auto">
              <a:xfrm>
                <a:off x="1798537" y="2819807"/>
                <a:ext cx="97896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0" name="Line 26"/>
              <p:cNvSpPr>
                <a:spLocks noChangeShapeType="1"/>
              </p:cNvSpPr>
              <p:nvPr/>
            </p:nvSpPr>
            <p:spPr bwMode="auto">
              <a:xfrm flipV="1">
                <a:off x="2777505" y="2665502"/>
                <a:ext cx="0" cy="1543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grpSp>
      <p:grpSp>
        <p:nvGrpSpPr>
          <p:cNvPr id="6" name="Groep 35"/>
          <p:cNvGrpSpPr/>
          <p:nvPr/>
        </p:nvGrpSpPr>
        <p:grpSpPr>
          <a:xfrm>
            <a:off x="5323967" y="1556792"/>
            <a:ext cx="1371953" cy="2803525"/>
            <a:chOff x="5323967" y="1556792"/>
            <a:chExt cx="1371953" cy="2803525"/>
          </a:xfrm>
        </p:grpSpPr>
        <p:sp>
          <p:nvSpPr>
            <p:cNvPr id="36868" name="Line 4"/>
            <p:cNvSpPr>
              <a:spLocks noChangeShapeType="1"/>
            </p:cNvSpPr>
            <p:nvPr/>
          </p:nvSpPr>
          <p:spPr bwMode="auto">
            <a:xfrm flipH="1">
              <a:off x="5911221" y="3576727"/>
              <a:ext cx="783429" cy="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75" name="Text Box 11"/>
            <p:cNvSpPr txBox="1">
              <a:spLocks noChangeArrowheads="1"/>
            </p:cNvSpPr>
            <p:nvPr/>
          </p:nvSpPr>
          <p:spPr bwMode="auto">
            <a:xfrm>
              <a:off x="5895984" y="1556792"/>
              <a:ext cx="342830" cy="349885"/>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800" b="1" i="0" u="none" strike="noStrike" cap="none" normalizeH="0" baseline="0" dirty="0">
                  <a:ln>
                    <a:noFill/>
                  </a:ln>
                  <a:solidFill>
                    <a:srgbClr val="0000FF"/>
                  </a:solidFill>
                  <a:effectLst/>
                  <a:latin typeface="Calibri" pitchFamily="34" charset="0"/>
                  <a:cs typeface="Arial" pitchFamily="34" charset="0"/>
                </a:rPr>
                <a:t>A</a:t>
              </a:r>
              <a:endParaRPr kumimoji="0" lang="nl-NL" sz="4000" b="0" i="0" u="none" strike="noStrike" cap="none" normalizeH="0" baseline="0" dirty="0">
                <a:ln>
                  <a:noFill/>
                </a:ln>
                <a:solidFill>
                  <a:srgbClr val="0000FF"/>
                </a:solidFill>
                <a:effectLst/>
                <a:latin typeface="Arial" pitchFamily="34" charset="0"/>
                <a:cs typeface="Arial" pitchFamily="34" charset="0"/>
              </a:endParaRPr>
            </a:p>
          </p:txBody>
        </p:sp>
        <p:sp>
          <p:nvSpPr>
            <p:cNvPr id="36891" name="Line 27"/>
            <p:cNvSpPr>
              <a:spLocks noChangeShapeType="1"/>
            </p:cNvSpPr>
            <p:nvPr/>
          </p:nvSpPr>
          <p:spPr bwMode="auto">
            <a:xfrm>
              <a:off x="6694650" y="2819807"/>
              <a:ext cx="1270" cy="154051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2" name="Line 28"/>
            <p:cNvSpPr>
              <a:spLocks noChangeShapeType="1"/>
            </p:cNvSpPr>
            <p:nvPr/>
          </p:nvSpPr>
          <p:spPr bwMode="auto">
            <a:xfrm>
              <a:off x="5911221" y="3590062"/>
              <a:ext cx="1270" cy="77025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3" name="Oval 29"/>
            <p:cNvSpPr>
              <a:spLocks noChangeArrowheads="1"/>
            </p:cNvSpPr>
            <p:nvPr/>
          </p:nvSpPr>
          <p:spPr bwMode="auto">
            <a:xfrm>
              <a:off x="5911221" y="2511197"/>
              <a:ext cx="587889" cy="107886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4" name="Oval 30"/>
            <p:cNvSpPr>
              <a:spLocks noChangeArrowheads="1"/>
            </p:cNvSpPr>
            <p:nvPr/>
          </p:nvSpPr>
          <p:spPr bwMode="auto">
            <a:xfrm>
              <a:off x="5911221" y="2203222"/>
              <a:ext cx="391714" cy="30797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5" name="Line 31"/>
            <p:cNvSpPr>
              <a:spLocks noChangeShapeType="1"/>
            </p:cNvSpPr>
            <p:nvPr/>
          </p:nvSpPr>
          <p:spPr bwMode="auto">
            <a:xfrm flipH="1">
              <a:off x="5323967" y="3435757"/>
              <a:ext cx="978969" cy="15430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6" name="Line 32"/>
            <p:cNvSpPr>
              <a:spLocks noChangeShapeType="1"/>
            </p:cNvSpPr>
            <p:nvPr/>
          </p:nvSpPr>
          <p:spPr bwMode="auto">
            <a:xfrm>
              <a:off x="5323967" y="3590062"/>
              <a:ext cx="0" cy="77025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97" name="Line 33"/>
            <p:cNvSpPr>
              <a:spLocks noChangeShapeType="1"/>
            </p:cNvSpPr>
            <p:nvPr/>
          </p:nvSpPr>
          <p:spPr bwMode="auto">
            <a:xfrm>
              <a:off x="6302936" y="2665502"/>
              <a:ext cx="0" cy="616585"/>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6898" name="Text Box 34"/>
          <p:cNvSpPr txBox="1">
            <a:spLocks noChangeArrowheads="1"/>
          </p:cNvSpPr>
          <p:nvPr/>
        </p:nvSpPr>
        <p:spPr bwMode="auto">
          <a:xfrm>
            <a:off x="5004048" y="2233067"/>
            <a:ext cx="864096" cy="50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Er was eens..</a:t>
            </a:r>
            <a:endParaRPr kumimoji="0" lang="nl-NL" sz="2800" b="1" i="0" u="none" strike="noStrike" cap="none" normalizeH="0" baseline="0" dirty="0">
              <a:ln>
                <a:noFill/>
              </a:ln>
              <a:solidFill>
                <a:srgbClr val="0000FF"/>
              </a:solidFill>
              <a:effectLst/>
              <a:latin typeface="Arial" pitchFamily="34" charset="0"/>
              <a:cs typeface="Arial" pitchFamily="34" charset="0"/>
            </a:endParaRPr>
          </a:p>
        </p:txBody>
      </p:sp>
      <p:sp>
        <p:nvSpPr>
          <p:cNvPr id="35" name="Rectangle 2"/>
          <p:cNvSpPr>
            <a:spLocks noChangeArrowheads="1"/>
          </p:cNvSpPr>
          <p:nvPr/>
        </p:nvSpPr>
        <p:spPr bwMode="auto">
          <a:xfrm>
            <a:off x="0" y="211287"/>
            <a:ext cx="79563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4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Oefening met </a:t>
            </a:r>
            <a:r>
              <a:rPr kumimoji="0" lang="nl-NL" sz="4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Chunken</a:t>
            </a:r>
            <a:endParaRPr kumimoji="0" lang="nl-NL" sz="66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98"/>
                                        </p:tgtEl>
                                        <p:attrNameLst>
                                          <p:attrName>style.visibility</p:attrName>
                                        </p:attrNameLst>
                                      </p:cBhvr>
                                      <p:to>
                                        <p:strVal val="visible"/>
                                      </p:to>
                                    </p:set>
                                    <p:anim calcmode="lin" valueType="num">
                                      <p:cBhvr additive="base">
                                        <p:cTn id="13" dur="500" fill="hold"/>
                                        <p:tgtEl>
                                          <p:spTgt spid="36898"/>
                                        </p:tgtEl>
                                        <p:attrNameLst>
                                          <p:attrName>ppt_x</p:attrName>
                                        </p:attrNameLst>
                                      </p:cBhvr>
                                      <p:tavLst>
                                        <p:tav tm="0">
                                          <p:val>
                                            <p:strVal val="0-#ppt_w/2"/>
                                          </p:val>
                                        </p:tav>
                                        <p:tav tm="100000">
                                          <p:val>
                                            <p:strVal val="#ppt_x"/>
                                          </p:val>
                                        </p:tav>
                                      </p:tavLst>
                                    </p:anim>
                                    <p:anim calcmode="lin" valueType="num">
                                      <p:cBhvr additive="base">
                                        <p:cTn id="14" dur="500" fill="hold"/>
                                        <p:tgtEl>
                                          <p:spTgt spid="368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0-#ppt_w/2"/>
                                          </p:val>
                                        </p:tav>
                                        <p:tav tm="100000">
                                          <p:val>
                                            <p:strVal val="#ppt_x"/>
                                          </p:val>
                                        </p:tav>
                                      </p:tavLst>
                                    </p:anim>
                                    <p:anim calcmode="lin" valueType="num">
                                      <p:cBhvr additive="base">
                                        <p:cTn id="20"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72"/>
                                        </p:tgtEl>
                                        <p:attrNameLst>
                                          <p:attrName>style.visibility</p:attrName>
                                        </p:attrNameLst>
                                      </p:cBhvr>
                                      <p:to>
                                        <p:strVal val="visible"/>
                                      </p:to>
                                    </p:set>
                                    <p:anim calcmode="lin" valueType="num">
                                      <p:cBhvr additive="base">
                                        <p:cTn id="31" dur="500" fill="hold"/>
                                        <p:tgtEl>
                                          <p:spTgt spid="36872"/>
                                        </p:tgtEl>
                                        <p:attrNameLst>
                                          <p:attrName>ppt_x</p:attrName>
                                        </p:attrNameLst>
                                      </p:cBhvr>
                                      <p:tavLst>
                                        <p:tav tm="0">
                                          <p:val>
                                            <p:strVal val="0-#ppt_w/2"/>
                                          </p:val>
                                        </p:tav>
                                        <p:tav tm="100000">
                                          <p:val>
                                            <p:strVal val="#ppt_x"/>
                                          </p:val>
                                        </p:tav>
                                      </p:tavLst>
                                    </p:anim>
                                    <p:anim calcmode="lin" valueType="num">
                                      <p:cBhvr additive="base">
                                        <p:cTn id="32"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70"/>
                                        </p:tgtEl>
                                        <p:attrNameLst>
                                          <p:attrName>style.visibility</p:attrName>
                                        </p:attrNameLst>
                                      </p:cBhvr>
                                      <p:to>
                                        <p:strVal val="visible"/>
                                      </p:to>
                                    </p:set>
                                    <p:anim calcmode="lin" valueType="num">
                                      <p:cBhvr additive="base">
                                        <p:cTn id="43" dur="500" fill="hold"/>
                                        <p:tgtEl>
                                          <p:spTgt spid="36870"/>
                                        </p:tgtEl>
                                        <p:attrNameLst>
                                          <p:attrName>ppt_x</p:attrName>
                                        </p:attrNameLst>
                                      </p:cBhvr>
                                      <p:tavLst>
                                        <p:tav tm="0">
                                          <p:val>
                                            <p:strVal val="0-#ppt_w/2"/>
                                          </p:val>
                                        </p:tav>
                                        <p:tav tm="100000">
                                          <p:val>
                                            <p:strVal val="#ppt_x"/>
                                          </p:val>
                                        </p:tav>
                                      </p:tavLst>
                                    </p:anim>
                                    <p:anim calcmode="lin" valueType="num">
                                      <p:cBhvr additive="base">
                                        <p:cTn id="44"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P spid="368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28826"/>
            <a:ext cx="3203848" cy="707886"/>
          </a:xfrm>
          <a:prstGeom prst="rect">
            <a:avLst/>
          </a:prstGeom>
          <a:solidFill>
            <a:srgbClr val="DAE7F6"/>
          </a:solidFill>
        </p:spPr>
        <p:txBody>
          <a:bodyPr wrap="square" rtlCol="0">
            <a:spAutoFit/>
          </a:bodyPr>
          <a:lstStyle/>
          <a:p>
            <a:r>
              <a:rPr lang="nl-NL" sz="4000" b="1" dirty="0">
                <a:solidFill>
                  <a:srgbClr val="0033CC"/>
                </a:solidFill>
              </a:rPr>
              <a:t>Miltonmodel</a:t>
            </a:r>
          </a:p>
        </p:txBody>
      </p:sp>
      <p:sp>
        <p:nvSpPr>
          <p:cNvPr id="31747" name="Rectangle 3"/>
          <p:cNvSpPr>
            <a:spLocks noChangeArrowheads="1"/>
          </p:cNvSpPr>
          <p:nvPr/>
        </p:nvSpPr>
        <p:spPr bwMode="auto">
          <a:xfrm>
            <a:off x="0" y="870511"/>
            <a:ext cx="4572000" cy="2608086"/>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50000"/>
              </a:lnSpc>
              <a:spcBef>
                <a:spcPct val="0"/>
              </a:spcBef>
              <a:spcAft>
                <a:spcPct val="0"/>
              </a:spcAft>
              <a:buClrTx/>
              <a:buSzTx/>
              <a:tabLst>
                <a:tab pos="179388" algn="l"/>
              </a:tabLst>
            </a:pPr>
            <a:r>
              <a:rPr kumimoji="0" lang="nl-NL" sz="28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Milton-taal: </a:t>
            </a:r>
          </a:p>
          <a:p>
            <a:pPr marL="179388" marR="0" lvl="0" indent="-179388" algn="l" defTabSz="914400" rtl="0" eaLnBrk="1" fontAlgn="base" latinLnBrk="0" hangingPunct="1">
              <a:lnSpc>
                <a:spcPct val="150000"/>
              </a:lnSpc>
              <a:spcBef>
                <a:spcPct val="0"/>
              </a:spcBef>
              <a:spcAft>
                <a:spcPct val="0"/>
              </a:spcAft>
              <a:buClrTx/>
              <a:buSzTx/>
              <a:buFont typeface="Arial" pitchFamily="34" charset="0"/>
              <a:buChar char="•"/>
              <a:tabLst>
                <a:tab pos="179388" algn="l"/>
              </a:tabLst>
            </a:pPr>
            <a:r>
              <a:rPr kumimoji="0" lang="nl-NL" sz="28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motiverend </a:t>
            </a:r>
          </a:p>
          <a:p>
            <a:pPr marL="179388" marR="0" lvl="0" indent="-179388" algn="l" defTabSz="914400" rtl="0" eaLnBrk="1" fontAlgn="base" latinLnBrk="0" hangingPunct="1">
              <a:lnSpc>
                <a:spcPct val="150000"/>
              </a:lnSpc>
              <a:spcBef>
                <a:spcPct val="0"/>
              </a:spcBef>
              <a:spcAft>
                <a:spcPct val="0"/>
              </a:spcAft>
              <a:buClrTx/>
              <a:buSzTx/>
              <a:buFont typeface="Arial" pitchFamily="34" charset="0"/>
              <a:buChar char="•"/>
              <a:tabLst>
                <a:tab pos="179388" algn="l"/>
              </a:tabLst>
            </a:pPr>
            <a:r>
              <a:rPr kumimoji="0" lang="nl-NL" sz="28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indirecte suggesties </a:t>
            </a:r>
          </a:p>
          <a:p>
            <a:pPr marL="179388" marR="0" lvl="0" indent="-179388" algn="l" defTabSz="914400" rtl="0" eaLnBrk="1" fontAlgn="base" latinLnBrk="0" hangingPunct="1">
              <a:lnSpc>
                <a:spcPct val="150000"/>
              </a:lnSpc>
              <a:spcBef>
                <a:spcPct val="0"/>
              </a:spcBef>
              <a:spcAft>
                <a:spcPct val="0"/>
              </a:spcAft>
              <a:buClrTx/>
              <a:buSzTx/>
              <a:buFont typeface="Arial" pitchFamily="34" charset="0"/>
              <a:buChar char="•"/>
              <a:tabLst>
                <a:tab pos="179388" algn="l"/>
              </a:tabLst>
            </a:pPr>
            <a:r>
              <a:rPr kumimoji="0" lang="nl-NL" sz="28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vooronderstellingen</a:t>
            </a:r>
            <a:endParaRPr kumimoji="0" lang="nl-NL" sz="1200" b="1" i="0" u="none" strike="noStrike" cap="none" normalizeH="0" baseline="0" dirty="0">
              <a:ln>
                <a:noFill/>
              </a:ln>
              <a:solidFill>
                <a:srgbClr val="0033CC"/>
              </a:solidFill>
              <a:effectLst/>
              <a:latin typeface="Arial" pitchFamily="34" charset="0"/>
              <a:cs typeface="Arial" pitchFamily="34" charset="0"/>
            </a:endParaRPr>
          </a:p>
        </p:txBody>
      </p:sp>
      <p:sp>
        <p:nvSpPr>
          <p:cNvPr id="5" name="Rechthoek 4"/>
          <p:cNvSpPr/>
          <p:nvPr/>
        </p:nvSpPr>
        <p:spPr>
          <a:xfrm>
            <a:off x="2771800" y="0"/>
            <a:ext cx="2699792" cy="923330"/>
          </a:xfrm>
          <a:prstGeom prst="rect">
            <a:avLst/>
          </a:prstGeom>
        </p:spPr>
        <p:txBody>
          <a:bodyPr wrap="square">
            <a:spAutoFit/>
          </a:bodyPr>
          <a:lstStyle/>
          <a:p>
            <a:pPr marL="742950" indent="-742950" algn="ctr"/>
            <a:r>
              <a:rPr lang="nl-NL" sz="5400" b="1" dirty="0">
                <a:solidFill>
                  <a:srgbClr val="FF0000"/>
                </a:solidFill>
              </a:rPr>
              <a:t>Taal 2</a:t>
            </a:r>
            <a:endParaRPr lang="nl-NL" sz="4800" b="1" dirty="0">
              <a:solidFill>
                <a:srgbClr val="FF0000"/>
              </a:solidFill>
            </a:endParaRPr>
          </a:p>
        </p:txBody>
      </p:sp>
      <p:sp>
        <p:nvSpPr>
          <p:cNvPr id="6" name="Tekstvak 5"/>
          <p:cNvSpPr txBox="1"/>
          <p:nvPr/>
        </p:nvSpPr>
        <p:spPr>
          <a:xfrm>
            <a:off x="5580112" y="128826"/>
            <a:ext cx="3563888" cy="707886"/>
          </a:xfrm>
          <a:prstGeom prst="rect">
            <a:avLst/>
          </a:prstGeom>
          <a:solidFill>
            <a:srgbClr val="FFE5E5"/>
          </a:solidFill>
        </p:spPr>
        <p:txBody>
          <a:bodyPr wrap="square" rtlCol="0">
            <a:spAutoFit/>
          </a:bodyPr>
          <a:lstStyle/>
          <a:p>
            <a:r>
              <a:rPr lang="nl-NL" sz="4000" b="1" dirty="0">
                <a:solidFill>
                  <a:srgbClr val="FF0000"/>
                </a:solidFill>
              </a:rPr>
              <a:t>Meta- model</a:t>
            </a:r>
          </a:p>
        </p:txBody>
      </p:sp>
      <p:sp>
        <p:nvSpPr>
          <p:cNvPr id="7" name="Rectangle 3"/>
          <p:cNvSpPr>
            <a:spLocks noChangeArrowheads="1"/>
          </p:cNvSpPr>
          <p:nvPr/>
        </p:nvSpPr>
        <p:spPr bwMode="auto">
          <a:xfrm>
            <a:off x="4621600" y="892922"/>
            <a:ext cx="4427984" cy="2608086"/>
          </a:xfrm>
          <a:prstGeom prst="rect">
            <a:avLst/>
          </a:prstGeom>
          <a:solidFill>
            <a:srgbClr val="FFE5E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indent="-179388" fontAlgn="base">
              <a:lnSpc>
                <a:spcPct val="150000"/>
              </a:lnSpc>
              <a:spcBef>
                <a:spcPct val="0"/>
              </a:spcBef>
              <a:spcAft>
                <a:spcPct val="0"/>
              </a:spcAft>
              <a:tabLst>
                <a:tab pos="179388" algn="l"/>
              </a:tabLst>
            </a:pPr>
            <a:r>
              <a:rPr lang="nl-NL" sz="2800" b="1" dirty="0">
                <a:solidFill>
                  <a:srgbClr val="FF0000"/>
                </a:solidFill>
                <a:latin typeface="Calibri" pitchFamily="34" charset="0"/>
                <a:ea typeface="MS Mincho" pitchFamily="49" charset="-128"/>
                <a:cs typeface="Times New Roman" pitchFamily="18" charset="0"/>
              </a:rPr>
              <a:t>Meta-taal: </a:t>
            </a:r>
          </a:p>
          <a:p>
            <a:pPr marL="179388" indent="-179388" fontAlgn="base">
              <a:lnSpc>
                <a:spcPct val="150000"/>
              </a:lnSpc>
              <a:spcBef>
                <a:spcPct val="0"/>
              </a:spcBef>
              <a:spcAft>
                <a:spcPct val="0"/>
              </a:spcAft>
              <a:buFont typeface="Arial" pitchFamily="34" charset="0"/>
              <a:buChar char="•"/>
              <a:tabLst>
                <a:tab pos="179388" algn="l"/>
              </a:tabLst>
            </a:pPr>
            <a:r>
              <a:rPr lang="nl-NL" sz="2800" b="1" dirty="0">
                <a:solidFill>
                  <a:srgbClr val="FF0000"/>
                </a:solidFill>
                <a:latin typeface="Calibri" pitchFamily="34" charset="0"/>
                <a:ea typeface="MS Mincho" pitchFamily="49" charset="-128"/>
                <a:cs typeface="Times New Roman" pitchFamily="18" charset="0"/>
              </a:rPr>
              <a:t>verhelderend </a:t>
            </a:r>
          </a:p>
          <a:p>
            <a:pPr marL="179388" indent="-179388" fontAlgn="base">
              <a:lnSpc>
                <a:spcPct val="150000"/>
              </a:lnSpc>
              <a:spcBef>
                <a:spcPct val="0"/>
              </a:spcBef>
              <a:spcAft>
                <a:spcPct val="0"/>
              </a:spcAft>
              <a:buFont typeface="Arial" pitchFamily="34" charset="0"/>
              <a:buChar char="•"/>
              <a:tabLst>
                <a:tab pos="179388" algn="l"/>
              </a:tabLst>
            </a:pPr>
            <a:r>
              <a:rPr lang="nl-NL" sz="2800" b="1" dirty="0">
                <a:solidFill>
                  <a:srgbClr val="FF0000"/>
                </a:solidFill>
                <a:latin typeface="Calibri" pitchFamily="34" charset="0"/>
                <a:ea typeface="MS Mincho" pitchFamily="49" charset="-128"/>
                <a:cs typeface="Times New Roman" pitchFamily="18" charset="0"/>
              </a:rPr>
              <a:t>specifiek makend </a:t>
            </a:r>
          </a:p>
          <a:p>
            <a:pPr marL="179388" indent="-179388" fontAlgn="base">
              <a:lnSpc>
                <a:spcPct val="150000"/>
              </a:lnSpc>
              <a:spcBef>
                <a:spcPct val="0"/>
              </a:spcBef>
              <a:spcAft>
                <a:spcPct val="0"/>
              </a:spcAft>
              <a:buFont typeface="Arial" pitchFamily="34" charset="0"/>
              <a:buChar char="•"/>
              <a:tabLst>
                <a:tab pos="179388" algn="l"/>
              </a:tabLst>
            </a:pPr>
            <a:r>
              <a:rPr lang="nl-NL" sz="2800" b="1" dirty="0">
                <a:solidFill>
                  <a:srgbClr val="FF0000"/>
                </a:solidFill>
                <a:latin typeface="Calibri" pitchFamily="34" charset="0"/>
                <a:ea typeface="MS Mincho" pitchFamily="49" charset="-128"/>
                <a:cs typeface="Times New Roman" pitchFamily="18" charset="0"/>
              </a:rPr>
              <a:t>realistischer</a:t>
            </a:r>
          </a:p>
        </p:txBody>
      </p:sp>
      <p:pic>
        <p:nvPicPr>
          <p:cNvPr id="31746" name="Picture 2" descr="http://www.evolvehypnosis.com/wp-content/uploads/2012/07/Milton-Erickson-229x300.jpg"/>
          <p:cNvPicPr>
            <a:picLocks noChangeAspect="1" noChangeArrowheads="1"/>
          </p:cNvPicPr>
          <p:nvPr/>
        </p:nvPicPr>
        <p:blipFill>
          <a:blip r:embed="rId2" cstate="print"/>
          <a:srcRect/>
          <a:stretch>
            <a:fillRect/>
          </a:stretch>
        </p:blipFill>
        <p:spPr bwMode="auto">
          <a:xfrm>
            <a:off x="1965202" y="3594488"/>
            <a:ext cx="2627783" cy="3263512"/>
          </a:xfrm>
          <a:prstGeom prst="rect">
            <a:avLst/>
          </a:prstGeom>
          <a:noFill/>
        </p:spPr>
      </p:pic>
      <p:grpSp>
        <p:nvGrpSpPr>
          <p:cNvPr id="2" name="Groep 9"/>
          <p:cNvGrpSpPr/>
          <p:nvPr/>
        </p:nvGrpSpPr>
        <p:grpSpPr>
          <a:xfrm>
            <a:off x="5796136" y="3594488"/>
            <a:ext cx="3347864" cy="3289155"/>
            <a:chOff x="6300192" y="3992916"/>
            <a:chExt cx="2843808" cy="2890727"/>
          </a:xfrm>
        </p:grpSpPr>
        <p:pic>
          <p:nvPicPr>
            <p:cNvPr id="8" name="Picture 2" descr="http://74.54.146.82/~caboudr2/satirglobal.org/wp-content/uploads/2012/03/Virginia-Satir.jp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6300192" y="3992916"/>
              <a:ext cx="2843808" cy="2865084"/>
            </a:xfrm>
            <a:prstGeom prst="rect">
              <a:avLst/>
            </a:prstGeom>
            <a:noFill/>
          </p:spPr>
        </p:pic>
        <p:sp>
          <p:nvSpPr>
            <p:cNvPr id="9" name="Tekstvak 8"/>
            <p:cNvSpPr txBox="1"/>
            <p:nvPr/>
          </p:nvSpPr>
          <p:spPr>
            <a:xfrm>
              <a:off x="7610650" y="6237312"/>
              <a:ext cx="993798" cy="646331"/>
            </a:xfrm>
            <a:prstGeom prst="rect">
              <a:avLst/>
            </a:prstGeom>
            <a:noFill/>
          </p:spPr>
          <p:txBody>
            <a:bodyPr wrap="none" rtlCol="0">
              <a:spAutoFit/>
            </a:bodyPr>
            <a:lstStyle/>
            <a:p>
              <a:pPr algn="ctr"/>
              <a:r>
                <a:rPr lang="nl-NL" dirty="0">
                  <a:latin typeface="Times New Roman" pitchFamily="18" charset="0"/>
                  <a:cs typeface="Times New Roman" pitchFamily="18" charset="0"/>
                </a:rPr>
                <a:t>Virginia </a:t>
              </a:r>
            </a:p>
            <a:p>
              <a:pPr algn="ctr"/>
              <a:r>
                <a:rPr lang="nl-NL" dirty="0">
                  <a:latin typeface="Times New Roman" pitchFamily="18" charset="0"/>
                  <a:cs typeface="Times New Roman" pitchFamily="18" charset="0"/>
                </a:rPr>
                <a:t>Satir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bg/>
                                          </p:spTgt>
                                        </p:tgtEl>
                                        <p:attrNameLst>
                                          <p:attrName>style.visibility</p:attrName>
                                        </p:attrNameLst>
                                      </p:cBhvr>
                                      <p:to>
                                        <p:strVal val="visible"/>
                                      </p:to>
                                    </p:set>
                                    <p:anim calcmode="lin" valueType="num">
                                      <p:cBhvr additive="base">
                                        <p:cTn id="13" dur="500" fill="hold"/>
                                        <p:tgtEl>
                                          <p:spTgt spid="31747">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0" end="0"/>
                                            </p:txEl>
                                          </p:spTgt>
                                        </p:tgtEl>
                                        <p:attrNameLst>
                                          <p:attrName>style.visibility</p:attrName>
                                        </p:attrNameLst>
                                      </p:cBhvr>
                                      <p:to>
                                        <p:strVal val="visible"/>
                                      </p:to>
                                    </p:set>
                                    <p:anim calcmode="lin" valueType="num">
                                      <p:cBhvr additive="base">
                                        <p:cTn id="19"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1" end="1"/>
                                            </p:txEl>
                                          </p:spTgt>
                                        </p:tgtEl>
                                        <p:attrNameLst>
                                          <p:attrName>style.visibility</p:attrName>
                                        </p:attrNameLst>
                                      </p:cBhvr>
                                      <p:to>
                                        <p:strVal val="visible"/>
                                      </p:to>
                                    </p:set>
                                    <p:anim calcmode="lin" valueType="num">
                                      <p:cBhvr additive="base">
                                        <p:cTn id="25"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2" end="2"/>
                                            </p:txEl>
                                          </p:spTgt>
                                        </p:tgtEl>
                                        <p:attrNameLst>
                                          <p:attrName>style.visibility</p:attrName>
                                        </p:attrNameLst>
                                      </p:cBhvr>
                                      <p:to>
                                        <p:strVal val="visible"/>
                                      </p:to>
                                    </p:set>
                                    <p:anim calcmode="lin" valueType="num">
                                      <p:cBhvr additive="base">
                                        <p:cTn id="31"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7">
                                            <p:txEl>
                                              <p:pRg st="3" end="3"/>
                                            </p:txEl>
                                          </p:spTgt>
                                        </p:tgtEl>
                                        <p:attrNameLst>
                                          <p:attrName>style.visibility</p:attrName>
                                        </p:attrNameLst>
                                      </p:cBhvr>
                                      <p:to>
                                        <p:strVal val="visible"/>
                                      </p:to>
                                    </p:set>
                                    <p:anim calcmode="lin" valueType="num">
                                      <p:cBhvr additive="base">
                                        <p:cTn id="37"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1746"/>
                                        </p:tgtEl>
                                        <p:attrNameLst>
                                          <p:attrName>style.visibility</p:attrName>
                                        </p:attrNameLst>
                                      </p:cBhvr>
                                      <p:to>
                                        <p:strVal val="visible"/>
                                      </p:to>
                                    </p:set>
                                    <p:anim calcmode="lin" valueType="num">
                                      <p:cBhvr additive="base">
                                        <p:cTn id="43" dur="500" fill="hold"/>
                                        <p:tgtEl>
                                          <p:spTgt spid="31746"/>
                                        </p:tgtEl>
                                        <p:attrNameLst>
                                          <p:attrName>ppt_x</p:attrName>
                                        </p:attrNameLst>
                                      </p:cBhvr>
                                      <p:tavLst>
                                        <p:tav tm="0">
                                          <p:val>
                                            <p:strVal val="0-#ppt_w/2"/>
                                          </p:val>
                                        </p:tav>
                                        <p:tav tm="100000">
                                          <p:val>
                                            <p:strVal val="#ppt_x"/>
                                          </p:val>
                                        </p:tav>
                                      </p:tavLst>
                                    </p:anim>
                                    <p:anim calcmode="lin" valueType="num">
                                      <p:cBhvr additive="base">
                                        <p:cTn id="44"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 calcmode="lin" valueType="num">
                                      <p:cBhvr additive="base">
                                        <p:cTn id="55"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 calcmode="lin" valueType="num">
                                      <p:cBhvr additive="base">
                                        <p:cTn id="7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0-#ppt_w/2"/>
                                          </p:val>
                                        </p:tav>
                                        <p:tav tm="100000">
                                          <p:val>
                                            <p:strVal val="#ppt_x"/>
                                          </p:val>
                                        </p:tav>
                                      </p:tavLst>
                                    </p:anim>
                                    <p:anim calcmode="lin" valueType="num">
                                      <p:cBhvr additive="base">
                                        <p:cTn id="8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747" grpId="0" build="p" animBg="1"/>
      <p:bldP spid="6" grpId="0"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1520" y="116632"/>
            <a:ext cx="1944216" cy="1446550"/>
          </a:xfrm>
          <a:prstGeom prst="rect">
            <a:avLst/>
          </a:prstGeom>
          <a:noFill/>
        </p:spPr>
        <p:txBody>
          <a:bodyPr wrap="square" rtlCol="0">
            <a:spAutoFit/>
          </a:bodyPr>
          <a:lstStyle/>
          <a:p>
            <a:r>
              <a:rPr lang="nl-NL" sz="4400" b="1" dirty="0">
                <a:solidFill>
                  <a:srgbClr val="0033CC"/>
                </a:solidFill>
              </a:rPr>
              <a:t>Milton model</a:t>
            </a:r>
          </a:p>
        </p:txBody>
      </p:sp>
      <p:sp>
        <p:nvSpPr>
          <p:cNvPr id="5" name="Rechthoek 4"/>
          <p:cNvSpPr/>
          <p:nvPr/>
        </p:nvSpPr>
        <p:spPr>
          <a:xfrm>
            <a:off x="2987824" y="0"/>
            <a:ext cx="2699792" cy="923330"/>
          </a:xfrm>
          <a:prstGeom prst="rect">
            <a:avLst/>
          </a:prstGeom>
        </p:spPr>
        <p:txBody>
          <a:bodyPr wrap="square">
            <a:spAutoFit/>
          </a:bodyPr>
          <a:lstStyle/>
          <a:p>
            <a:pPr marL="742950" indent="-742950" algn="ctr"/>
            <a:r>
              <a:rPr lang="nl-NL" sz="5400" b="1" dirty="0">
                <a:solidFill>
                  <a:srgbClr val="FF0000"/>
                </a:solidFill>
              </a:rPr>
              <a:t>Taal 2</a:t>
            </a:r>
            <a:endParaRPr lang="nl-NL" sz="4800" b="1" dirty="0">
              <a:solidFill>
                <a:srgbClr val="FF0000"/>
              </a:solidFill>
            </a:endParaRPr>
          </a:p>
        </p:txBody>
      </p:sp>
      <p:sp>
        <p:nvSpPr>
          <p:cNvPr id="6" name="Tekstvak 5"/>
          <p:cNvSpPr txBox="1"/>
          <p:nvPr/>
        </p:nvSpPr>
        <p:spPr>
          <a:xfrm>
            <a:off x="6156176" y="44624"/>
            <a:ext cx="1944216" cy="1446550"/>
          </a:xfrm>
          <a:prstGeom prst="rect">
            <a:avLst/>
          </a:prstGeom>
          <a:noFill/>
        </p:spPr>
        <p:txBody>
          <a:bodyPr wrap="square" rtlCol="0">
            <a:spAutoFit/>
          </a:bodyPr>
          <a:lstStyle/>
          <a:p>
            <a:r>
              <a:rPr lang="nl-NL" sz="4400" b="1" dirty="0">
                <a:solidFill>
                  <a:srgbClr val="FF0000"/>
                </a:solidFill>
              </a:rPr>
              <a:t>Meta- model</a:t>
            </a:r>
          </a:p>
        </p:txBody>
      </p:sp>
      <p:sp>
        <p:nvSpPr>
          <p:cNvPr id="11" name="PIJL-OMHOOG 10"/>
          <p:cNvSpPr/>
          <p:nvPr/>
        </p:nvSpPr>
        <p:spPr>
          <a:xfrm>
            <a:off x="0" y="1124744"/>
            <a:ext cx="4211960" cy="5733256"/>
          </a:xfrm>
          <a:prstGeom prst="upArrow">
            <a:avLst>
              <a:gd name="adj1" fmla="val 57777"/>
              <a:gd name="adj2" fmla="val 50000"/>
            </a:avLst>
          </a:prstGeom>
          <a:solidFill>
            <a:srgbClr val="DAE7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747" name="Rectangle 3"/>
          <p:cNvSpPr>
            <a:spLocks noChangeArrowheads="1"/>
          </p:cNvSpPr>
          <p:nvPr/>
        </p:nvSpPr>
        <p:spPr bwMode="auto">
          <a:xfrm>
            <a:off x="504056" y="1948190"/>
            <a:ext cx="3347864"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36588" lvl="1" indent="-179388" algn="ctr" eaLnBrk="0" fontAlgn="base" hangingPunct="0">
              <a:spcBef>
                <a:spcPct val="0"/>
              </a:spcBef>
              <a:spcAft>
                <a:spcPct val="0"/>
              </a:spcAft>
              <a:buFont typeface="Arial" pitchFamily="34" charset="0"/>
              <a:buChar char="•"/>
              <a:tabLst>
                <a:tab pos="179388" algn="l"/>
              </a:tabLst>
            </a:pPr>
            <a:endParaRPr kumimoji="0" lang="nl-NL" sz="1100" b="1" i="0" u="none" strike="noStrike" cap="none" normalizeH="0" baseline="0" dirty="0">
              <a:ln>
                <a:noFill/>
              </a:ln>
              <a:solidFill>
                <a:srgbClr val="0033CC"/>
              </a:solidFill>
              <a:effectLst/>
              <a:latin typeface="Arial" pitchFamily="34" charset="0"/>
              <a:cs typeface="Arial" pitchFamily="34" charset="0"/>
            </a:endParaRPr>
          </a:p>
          <a:p>
            <a:pPr marL="179388" marR="0" lvl="0" indent="-179388" algn="ctr" defTabSz="914400" rtl="0" eaLnBrk="0" fontAlgn="base" latinLnBrk="0" hangingPunct="0">
              <a:lnSpc>
                <a:spcPct val="100000"/>
              </a:lnSpc>
              <a:spcBef>
                <a:spcPct val="0"/>
              </a:spcBef>
              <a:spcAft>
                <a:spcPct val="0"/>
              </a:spcAft>
              <a:buClrTx/>
              <a:buSzTx/>
              <a:tabLst>
                <a:tab pos="179388" algn="l"/>
              </a:tabLst>
            </a:pPr>
            <a:r>
              <a:rPr kumimoji="0" lang="nl-NL" sz="2400" b="1" i="0" u="none" strike="noStrike" cap="none" normalizeH="0" baseline="0" dirty="0" err="1">
                <a:ln>
                  <a:noFill/>
                </a:ln>
                <a:solidFill>
                  <a:srgbClr val="0033CC"/>
                </a:solidFill>
                <a:effectLst/>
                <a:latin typeface="Calibri" pitchFamily="34" charset="0"/>
                <a:ea typeface="MS Mincho" pitchFamily="49" charset="-128"/>
                <a:cs typeface="Times New Roman" pitchFamily="18" charset="0"/>
              </a:rPr>
              <a:t>Milton-model</a:t>
            </a:r>
            <a:r>
              <a:rPr kumimoji="0" lang="nl-NL" sz="24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 </a:t>
            </a:r>
          </a:p>
          <a:p>
            <a:pPr marL="179388" marR="0" lvl="0" indent="-179388" algn="ctr" defTabSz="914400" rtl="0" eaLnBrk="0" fontAlgn="base" latinLnBrk="0" hangingPunct="0">
              <a:lnSpc>
                <a:spcPct val="100000"/>
              </a:lnSpc>
              <a:spcBef>
                <a:spcPct val="0"/>
              </a:spcBef>
              <a:spcAft>
                <a:spcPct val="0"/>
              </a:spcAft>
              <a:buClrTx/>
              <a:buSzTx/>
              <a:tabLst>
                <a:tab pos="179388" algn="l"/>
              </a:tabLst>
            </a:pPr>
            <a:r>
              <a:rPr kumimoji="0" lang="nl-NL" sz="2400" b="1" i="0" u="none" strike="noStrike" cap="none" normalizeH="0" baseline="0" dirty="0" err="1">
                <a:ln>
                  <a:noFill/>
                </a:ln>
                <a:solidFill>
                  <a:srgbClr val="0033CC"/>
                </a:solidFill>
                <a:effectLst/>
                <a:latin typeface="Calibri" pitchFamily="34" charset="0"/>
                <a:ea typeface="MS Mincho" pitchFamily="49" charset="-128"/>
                <a:cs typeface="Times New Roman" pitchFamily="18" charset="0"/>
              </a:rPr>
              <a:t>chunkt</a:t>
            </a:r>
            <a:r>
              <a:rPr kumimoji="0" lang="nl-NL" sz="24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 up,</a:t>
            </a:r>
          </a:p>
          <a:p>
            <a:pPr marL="179388" marR="0" lvl="0" indent="-179388" algn="ctr" defTabSz="914400" rtl="0" eaLnBrk="0" fontAlgn="base" latinLnBrk="0" hangingPunct="0">
              <a:lnSpc>
                <a:spcPct val="100000"/>
              </a:lnSpc>
              <a:spcBef>
                <a:spcPct val="0"/>
              </a:spcBef>
              <a:spcAft>
                <a:spcPct val="0"/>
              </a:spcAft>
              <a:buClrTx/>
              <a:buSzTx/>
              <a:tabLst>
                <a:tab pos="179388" algn="l"/>
              </a:tabLst>
            </a:pPr>
            <a:r>
              <a:rPr lang="nl-NL" sz="2400" b="1" dirty="0">
                <a:solidFill>
                  <a:srgbClr val="0033CC"/>
                </a:solidFill>
                <a:latin typeface="Calibri" pitchFamily="34" charset="0"/>
                <a:ea typeface="MS Mincho" pitchFamily="49" charset="-128"/>
                <a:cs typeface="Times New Roman" pitchFamily="18" charset="0"/>
              </a:rPr>
              <a:t>suggestief</a:t>
            </a:r>
            <a:r>
              <a:rPr kumimoji="0" lang="nl-NL" sz="2400" b="1" i="0" u="none" strike="noStrike" cap="none" normalizeH="0" baseline="0" dirty="0">
                <a:ln>
                  <a:noFill/>
                </a:ln>
                <a:solidFill>
                  <a:srgbClr val="0033CC"/>
                </a:solidFill>
                <a:effectLst/>
                <a:latin typeface="Calibri" pitchFamily="34" charset="0"/>
                <a:ea typeface="MS Mincho" pitchFamily="49" charset="-128"/>
                <a:cs typeface="Times New Roman" pitchFamily="18" charset="0"/>
              </a:rPr>
              <a:t> </a:t>
            </a:r>
            <a:endParaRPr kumimoji="0" lang="nl-NL" sz="4000" b="1" i="0" u="none" strike="noStrike" cap="none" normalizeH="0" baseline="0" dirty="0">
              <a:ln>
                <a:noFill/>
              </a:ln>
              <a:solidFill>
                <a:srgbClr val="0033CC"/>
              </a:solidFill>
              <a:effectLst/>
              <a:latin typeface="Arial" pitchFamily="34" charset="0"/>
              <a:cs typeface="Arial" pitchFamily="34" charset="0"/>
            </a:endParaRPr>
          </a:p>
        </p:txBody>
      </p:sp>
      <p:pic>
        <p:nvPicPr>
          <p:cNvPr id="31746" name="Picture 2" descr="http://www.evolvehypnosis.com/wp-content/uploads/2012/07/Milton-Erickson-229x300.jpg"/>
          <p:cNvPicPr>
            <a:picLocks noChangeAspect="1" noChangeArrowheads="1"/>
          </p:cNvPicPr>
          <p:nvPr/>
        </p:nvPicPr>
        <p:blipFill>
          <a:blip r:embed="rId2" cstate="print"/>
          <a:srcRect/>
          <a:stretch>
            <a:fillRect/>
          </a:stretch>
        </p:blipFill>
        <p:spPr bwMode="auto">
          <a:xfrm>
            <a:off x="950615" y="3883868"/>
            <a:ext cx="2181225" cy="2857500"/>
          </a:xfrm>
          <a:prstGeom prst="rect">
            <a:avLst/>
          </a:prstGeom>
          <a:noFill/>
        </p:spPr>
      </p:pic>
      <p:sp>
        <p:nvSpPr>
          <p:cNvPr id="12" name="PIJL-OMHOOG 11"/>
          <p:cNvSpPr/>
          <p:nvPr/>
        </p:nvSpPr>
        <p:spPr>
          <a:xfrm rot="10800000">
            <a:off x="4932040" y="1412776"/>
            <a:ext cx="4211960" cy="5445224"/>
          </a:xfrm>
          <a:prstGeom prst="upArrow">
            <a:avLst>
              <a:gd name="adj1" fmla="val 66850"/>
              <a:gd name="adj2" fmla="val 50000"/>
            </a:avLst>
          </a:prstGeom>
          <a:solidFill>
            <a:srgbClr val="FFE5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7"/>
          <p:cNvGrpSpPr/>
          <p:nvPr/>
        </p:nvGrpSpPr>
        <p:grpSpPr>
          <a:xfrm>
            <a:off x="5760640" y="1484784"/>
            <a:ext cx="2627784" cy="2734563"/>
            <a:chOff x="6300192" y="3992916"/>
            <a:chExt cx="2843808" cy="2890727"/>
          </a:xfrm>
        </p:grpSpPr>
        <p:pic>
          <p:nvPicPr>
            <p:cNvPr id="9" name="Picture 2" descr="http://74.54.146.82/~caboudr2/satirglobal.org/wp-content/uploads/2012/03/Virginia-Satir.jp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6300192" y="3992916"/>
              <a:ext cx="2843808" cy="2865084"/>
            </a:xfrm>
            <a:prstGeom prst="rect">
              <a:avLst/>
            </a:prstGeom>
            <a:noFill/>
          </p:spPr>
        </p:pic>
        <p:sp>
          <p:nvSpPr>
            <p:cNvPr id="10" name="Tekstvak 9"/>
            <p:cNvSpPr txBox="1"/>
            <p:nvPr/>
          </p:nvSpPr>
          <p:spPr>
            <a:xfrm>
              <a:off x="7610650" y="6237312"/>
              <a:ext cx="993798" cy="646331"/>
            </a:xfrm>
            <a:prstGeom prst="rect">
              <a:avLst/>
            </a:prstGeom>
            <a:noFill/>
          </p:spPr>
          <p:txBody>
            <a:bodyPr wrap="none" rtlCol="0">
              <a:spAutoFit/>
            </a:bodyPr>
            <a:lstStyle/>
            <a:p>
              <a:pPr algn="ctr"/>
              <a:r>
                <a:rPr lang="nl-NL" dirty="0">
                  <a:latin typeface="Times New Roman" pitchFamily="18" charset="0"/>
                  <a:cs typeface="Times New Roman" pitchFamily="18" charset="0"/>
                </a:rPr>
                <a:t>Virginia </a:t>
              </a:r>
            </a:p>
            <a:p>
              <a:pPr algn="ctr"/>
              <a:r>
                <a:rPr lang="nl-NL" dirty="0">
                  <a:latin typeface="Times New Roman" pitchFamily="18" charset="0"/>
                  <a:cs typeface="Times New Roman" pitchFamily="18" charset="0"/>
                </a:rPr>
                <a:t>Satir</a:t>
              </a:r>
            </a:p>
          </p:txBody>
        </p:sp>
      </p:grpSp>
      <p:sp>
        <p:nvSpPr>
          <p:cNvPr id="7" name="Rectangle 3"/>
          <p:cNvSpPr>
            <a:spLocks noChangeArrowheads="1"/>
          </p:cNvSpPr>
          <p:nvPr/>
        </p:nvSpPr>
        <p:spPr bwMode="auto">
          <a:xfrm>
            <a:off x="5292080" y="4705399"/>
            <a:ext cx="33843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ctr" defTabSz="914400" rtl="0" eaLnBrk="0" fontAlgn="base" latinLnBrk="0" hangingPunct="0">
              <a:lnSpc>
                <a:spcPct val="100000"/>
              </a:lnSpc>
              <a:spcBef>
                <a:spcPct val="0"/>
              </a:spcBef>
              <a:spcAft>
                <a:spcPct val="0"/>
              </a:spcAft>
              <a:buClrTx/>
              <a:buSzTx/>
              <a:tabLst>
                <a:tab pos="179388" algn="l"/>
              </a:tabLst>
            </a:pPr>
            <a:r>
              <a:rPr lang="nl-NL" sz="2000" b="1" dirty="0">
                <a:solidFill>
                  <a:srgbClr val="FF0000"/>
                </a:solidFill>
                <a:latin typeface="Calibri" pitchFamily="34" charset="0"/>
                <a:ea typeface="MS Mincho" pitchFamily="49" charset="-128"/>
                <a:cs typeface="Times New Roman" pitchFamily="18" charset="0"/>
              </a:rPr>
              <a:t>M</a:t>
            </a:r>
            <a:r>
              <a:rPr kumimoji="0" lang="nl-NL" sz="2000" b="1" i="0" u="none" strike="noStrike" cap="none" normalizeH="0" baseline="0" dirty="0">
                <a:ln>
                  <a:noFill/>
                </a:ln>
                <a:solidFill>
                  <a:srgbClr val="FF0000"/>
                </a:solidFill>
                <a:effectLst/>
                <a:latin typeface="Calibri" pitchFamily="34" charset="0"/>
                <a:ea typeface="MS Mincho" pitchFamily="49" charset="-128"/>
                <a:cs typeface="Times New Roman" pitchFamily="18" charset="0"/>
              </a:rPr>
              <a:t>eta-model </a:t>
            </a:r>
          </a:p>
          <a:p>
            <a:pPr marL="179388" marR="0" lvl="0" indent="-179388" algn="ctr" defTabSz="914400" rtl="0" eaLnBrk="0" fontAlgn="base" latinLnBrk="0" hangingPunct="0">
              <a:lnSpc>
                <a:spcPct val="100000"/>
              </a:lnSpc>
              <a:spcBef>
                <a:spcPct val="0"/>
              </a:spcBef>
              <a:spcAft>
                <a:spcPct val="0"/>
              </a:spcAft>
              <a:buClrTx/>
              <a:buSzTx/>
              <a:tabLst>
                <a:tab pos="179388" algn="l"/>
              </a:tabLst>
            </a:pPr>
            <a:r>
              <a:rPr kumimoji="0" lang="nl-NL" sz="2000" b="1" i="0" u="none" strike="noStrike" cap="none" normalizeH="0" baseline="0" dirty="0" err="1">
                <a:ln>
                  <a:noFill/>
                </a:ln>
                <a:solidFill>
                  <a:srgbClr val="FF0000"/>
                </a:solidFill>
                <a:effectLst/>
                <a:latin typeface="Calibri" pitchFamily="34" charset="0"/>
                <a:ea typeface="MS Mincho" pitchFamily="49" charset="-128"/>
                <a:cs typeface="Times New Roman" pitchFamily="18" charset="0"/>
              </a:rPr>
              <a:t>chunkt</a:t>
            </a:r>
            <a:r>
              <a:rPr kumimoji="0" lang="nl-NL" sz="2000" b="1" i="0" u="none" strike="noStrike" cap="none" normalizeH="0" baseline="0" dirty="0">
                <a:ln>
                  <a:noFill/>
                </a:ln>
                <a:solidFill>
                  <a:srgbClr val="FF0000"/>
                </a:solidFill>
                <a:effectLst/>
                <a:latin typeface="Calibri" pitchFamily="34" charset="0"/>
                <a:ea typeface="MS Mincho" pitchFamily="49" charset="-128"/>
                <a:cs typeface="Times New Roman" pitchFamily="18" charset="0"/>
              </a:rPr>
              <a:t> down</a:t>
            </a:r>
          </a:p>
          <a:p>
            <a:pPr marL="179388" marR="0" lvl="0" indent="-179388" algn="ctr" defTabSz="914400" rtl="0" eaLnBrk="0" fontAlgn="base" latinLnBrk="0" hangingPunct="0">
              <a:lnSpc>
                <a:spcPct val="100000"/>
              </a:lnSpc>
              <a:spcBef>
                <a:spcPct val="0"/>
              </a:spcBef>
              <a:spcAft>
                <a:spcPct val="0"/>
              </a:spcAft>
              <a:buClrTx/>
              <a:buSzTx/>
              <a:tabLst>
                <a:tab pos="179388" algn="l"/>
              </a:tabLst>
            </a:pPr>
            <a:r>
              <a:rPr lang="nl-NL" sz="2000" b="1" dirty="0">
                <a:solidFill>
                  <a:srgbClr val="FF0000"/>
                </a:solidFill>
                <a:latin typeface="Calibri" pitchFamily="34" charset="0"/>
                <a:ea typeface="MS Mincho" pitchFamily="49" charset="-128"/>
                <a:cs typeface="Times New Roman" pitchFamily="18" charset="0"/>
              </a:rPr>
              <a:t>specifieker</a:t>
            </a:r>
            <a:endParaRPr kumimoji="0" lang="nl-NL" sz="3600" b="1" i="0" u="none" strike="noStrike" cap="none" normalizeH="0" baseline="0" dirty="0">
              <a:ln>
                <a:noFill/>
              </a:ln>
              <a:solidFill>
                <a:srgbClr val="FF0000"/>
              </a:solidFill>
              <a:effectLst/>
              <a:latin typeface="Arial" pitchFamily="34" charset="0"/>
              <a:cs typeface="Arial" pitchFamily="34" charset="0"/>
            </a:endParaRPr>
          </a:p>
        </p:txBody>
      </p:sp>
      <p:sp>
        <p:nvSpPr>
          <p:cNvPr id="13" name="Rechthoek 12"/>
          <p:cNvSpPr/>
          <p:nvPr/>
        </p:nvSpPr>
        <p:spPr>
          <a:xfrm rot="19440884">
            <a:off x="207868" y="3319191"/>
            <a:ext cx="5686976" cy="2554545"/>
          </a:xfrm>
          <a:prstGeom prst="rect">
            <a:avLst/>
          </a:prstGeom>
          <a:solidFill>
            <a:srgbClr val="DAE7F6"/>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nl-NL"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t>
            </a:r>
            <a:r>
              <a:rPr lang="nl-NL" sz="36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ie zal hiermee instemmen?</a:t>
            </a:r>
          </a:p>
          <a:p>
            <a:pPr algn="ctr"/>
            <a:r>
              <a:rPr lang="nl-NL" sz="44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´Iedereen zal hiermee instemmen´</a:t>
            </a:r>
            <a:endParaRPr lang="nl-NL" sz="4400" b="1"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hthoek 13"/>
          <p:cNvSpPr/>
          <p:nvPr/>
        </p:nvSpPr>
        <p:spPr>
          <a:xfrm rot="19440884">
            <a:off x="3746399" y="3705448"/>
            <a:ext cx="5938935" cy="1569660"/>
          </a:xfrm>
          <a:prstGeom prst="rect">
            <a:avLst/>
          </a:prstGeom>
          <a:solidFill>
            <a:srgbClr val="FFE5E5"/>
          </a:solidFill>
          <a:ln>
            <a:solidFill>
              <a:srgbClr val="FF0000"/>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nl-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t>
            </a:r>
            <a:r>
              <a:rPr lang="nl-NL" sz="3600" b="1"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iemand stemt hiermee in.</a:t>
            </a:r>
            <a:endParaRPr lang="nl-NL" sz="48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nl-NL" sz="4800" b="1"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‘Echt niemand?’</a:t>
            </a:r>
            <a:endParaRPr lang="nl-NL" sz="5400" b="1"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 calcmode="lin" valueType="num">
                                      <p:cBhvr additive="base">
                                        <p:cTn id="17"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4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additive="base">
                                        <p:cTn id="21"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74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746"/>
                                        </p:tgtEl>
                                        <p:attrNameLst>
                                          <p:attrName>style.visibility</p:attrName>
                                        </p:attrNameLst>
                                      </p:cBhvr>
                                      <p:to>
                                        <p:strVal val="visible"/>
                                      </p:to>
                                    </p:set>
                                    <p:anim calcmode="lin" valueType="num">
                                      <p:cBhvr additive="base">
                                        <p:cTn id="31" dur="500" fill="hold"/>
                                        <p:tgtEl>
                                          <p:spTgt spid="31746"/>
                                        </p:tgtEl>
                                        <p:attrNameLst>
                                          <p:attrName>ppt_x</p:attrName>
                                        </p:attrNameLst>
                                      </p:cBhvr>
                                      <p:tavLst>
                                        <p:tav tm="0">
                                          <p:val>
                                            <p:strVal val="0-#ppt_w/2"/>
                                          </p:val>
                                        </p:tav>
                                        <p:tav tm="100000">
                                          <p:val>
                                            <p:strVal val="#ppt_x"/>
                                          </p:val>
                                        </p:tav>
                                      </p:tavLst>
                                    </p:anim>
                                    <p:anim calcmode="lin" valueType="num">
                                      <p:cBhvr additive="base">
                                        <p:cTn id="32"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
                                            <p:bg/>
                                          </p:spTgt>
                                        </p:tgtEl>
                                        <p:attrNameLst>
                                          <p:attrName>style.visibility</p:attrName>
                                        </p:attrNameLst>
                                      </p:cBhvr>
                                      <p:to>
                                        <p:strVal val="visible"/>
                                      </p:to>
                                    </p:set>
                                    <p:anim calcmode="lin" valueType="num">
                                      <p:cBhvr additive="base">
                                        <p:cTn id="59" dur="500" fill="hold"/>
                                        <p:tgtEl>
                                          <p:spTgt spid="13">
                                            <p:bg/>
                                          </p:spTgt>
                                        </p:tgtEl>
                                        <p:attrNameLst>
                                          <p:attrName>ppt_x</p:attrName>
                                        </p:attrNameLst>
                                      </p:cBhvr>
                                      <p:tavLst>
                                        <p:tav tm="0">
                                          <p:val>
                                            <p:strVal val="0-#ppt_w/2"/>
                                          </p:val>
                                        </p:tav>
                                        <p:tav tm="100000">
                                          <p:val>
                                            <p:strVal val="#ppt_x"/>
                                          </p:val>
                                        </p:tav>
                                      </p:tavLst>
                                    </p:anim>
                                    <p:anim calcmode="lin" valueType="num">
                                      <p:cBhvr additive="base">
                                        <p:cTn id="60" dur="500" fill="hold"/>
                                        <p:tgtEl>
                                          <p:spTgt spid="13">
                                            <p:bg/>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 calcmode="lin" valueType="num">
                                      <p:cBhvr additive="base">
                                        <p:cTn id="6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 calcmode="lin" valueType="num">
                                      <p:cBhvr additive="base">
                                        <p:cTn id="69"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4">
                                            <p:bg/>
                                          </p:spTgt>
                                        </p:tgtEl>
                                        <p:attrNameLst>
                                          <p:attrName>style.visibility</p:attrName>
                                        </p:attrNameLst>
                                      </p:cBhvr>
                                      <p:to>
                                        <p:strVal val="visible"/>
                                      </p:to>
                                    </p:set>
                                    <p:anim calcmode="lin" valueType="num">
                                      <p:cBhvr additive="base">
                                        <p:cTn id="75" dur="500" fill="hold"/>
                                        <p:tgtEl>
                                          <p:spTgt spid="14">
                                            <p:bg/>
                                          </p:spTgt>
                                        </p:tgtEl>
                                        <p:attrNameLst>
                                          <p:attrName>ppt_x</p:attrName>
                                        </p:attrNameLst>
                                      </p:cBhvr>
                                      <p:tavLst>
                                        <p:tav tm="0">
                                          <p:val>
                                            <p:strVal val="0-#ppt_w/2"/>
                                          </p:val>
                                        </p:tav>
                                        <p:tav tm="100000">
                                          <p:val>
                                            <p:strVal val="#ppt_x"/>
                                          </p:val>
                                        </p:tav>
                                      </p:tavLst>
                                    </p:anim>
                                    <p:anim calcmode="lin" valueType="num">
                                      <p:cBhvr additive="base">
                                        <p:cTn id="76" dur="500" fill="hold"/>
                                        <p:tgtEl>
                                          <p:spTgt spid="14">
                                            <p:bg/>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anim calcmode="lin" valueType="num">
                                      <p:cBhvr additive="base">
                                        <p:cTn id="79"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4">
                                            <p:txEl>
                                              <p:pRg st="1" end="1"/>
                                            </p:txEl>
                                          </p:spTgt>
                                        </p:tgtEl>
                                        <p:attrNameLst>
                                          <p:attrName>style.visibility</p:attrName>
                                        </p:attrNameLst>
                                      </p:cBhvr>
                                      <p:to>
                                        <p:strVal val="visible"/>
                                      </p:to>
                                    </p:set>
                                    <p:anim calcmode="lin" valueType="num">
                                      <p:cBhvr additive="base">
                                        <p:cTn id="85"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animBg="1"/>
      <p:bldP spid="31747" grpId="0" build="p"/>
      <p:bldP spid="12" grpId="0" animBg="1"/>
      <p:bldP spid="7" grpId="0"/>
      <p:bldP spid="13" grpId="0" uiExpand="1" build="p" animBg="1"/>
      <p:bldP spid="1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118956" y="496402"/>
            <a:ext cx="4906087" cy="584775"/>
          </a:xfrm>
          <a:prstGeom prst="rect">
            <a:avLst/>
          </a:prstGeom>
          <a:noFill/>
        </p:spPr>
        <p:txBody>
          <a:bodyPr wrap="none" rtlCol="0">
            <a:spAutoFit/>
          </a:bodyPr>
          <a:lstStyle/>
          <a:p>
            <a:r>
              <a:rPr lang="nl-NL" sz="3200" b="1" dirty="0">
                <a:solidFill>
                  <a:srgbClr val="0000FF"/>
                </a:solidFill>
              </a:rPr>
              <a:t>Milton Erickson 1901 - 1980</a:t>
            </a:r>
          </a:p>
        </p:txBody>
      </p:sp>
      <p:sp>
        <p:nvSpPr>
          <p:cNvPr id="5" name="Rechthoek 4"/>
          <p:cNvSpPr/>
          <p:nvPr/>
        </p:nvSpPr>
        <p:spPr>
          <a:xfrm>
            <a:off x="6313514" y="4663851"/>
            <a:ext cx="2506958" cy="1477328"/>
          </a:xfrm>
          <a:prstGeom prst="rect">
            <a:avLst/>
          </a:prstGeom>
        </p:spPr>
        <p:txBody>
          <a:bodyPr wrap="square">
            <a:spAutoFit/>
          </a:bodyPr>
          <a:lstStyle/>
          <a:p>
            <a:r>
              <a:rPr lang="nl-NL" dirty="0">
                <a:solidFill>
                  <a:srgbClr val="0000FF"/>
                </a:solidFill>
              </a:rPr>
              <a:t>Hij werd een beroemde Amerikaanse psychiater die de moderne hypnose ontwikkelde.</a:t>
            </a:r>
          </a:p>
        </p:txBody>
      </p:sp>
      <p:pic>
        <p:nvPicPr>
          <p:cNvPr id="12" name="Afbeelding 11" descr="Afbeelding met person, foto, oud, honkbal&#10;&#10;Automatisch gegenereerde beschrijving">
            <a:extLst>
              <a:ext uri="{FF2B5EF4-FFF2-40B4-BE49-F238E27FC236}">
                <a16:creationId xmlns:a16="http://schemas.microsoft.com/office/drawing/2014/main" id="{E3F7CBE0-8E40-4FDF-9D57-C7EFD9D99F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824" y="1484784"/>
            <a:ext cx="2697967" cy="2765724"/>
          </a:xfrm>
          <a:prstGeom prst="rect">
            <a:avLst/>
          </a:prstGeom>
        </p:spPr>
      </p:pic>
      <p:pic>
        <p:nvPicPr>
          <p:cNvPr id="6146" name="Picture 2" descr="Pietro LombardoQuel gran genio di Milton Erickson - Pietro ...">
            <a:extLst>
              <a:ext uri="{FF2B5EF4-FFF2-40B4-BE49-F238E27FC236}">
                <a16:creationId xmlns:a16="http://schemas.microsoft.com/office/drawing/2014/main" id="{9E8619B9-87B1-4FE9-9A05-F164801A10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5" y="1588435"/>
            <a:ext cx="2697967" cy="2662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ilton Erickson during analysis.">
            <a:extLst>
              <a:ext uri="{FF2B5EF4-FFF2-40B4-BE49-F238E27FC236}">
                <a16:creationId xmlns:a16="http://schemas.microsoft.com/office/drawing/2014/main" id="{A9E452FD-597A-45B5-9D61-E1D7041EF00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28184" y="1484784"/>
            <a:ext cx="2592288" cy="2805686"/>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a:extLst>
              <a:ext uri="{FF2B5EF4-FFF2-40B4-BE49-F238E27FC236}">
                <a16:creationId xmlns:a16="http://schemas.microsoft.com/office/drawing/2014/main" id="{78310290-F9AC-48E3-B824-FD5AF5A2E0F6}"/>
              </a:ext>
            </a:extLst>
          </p:cNvPr>
          <p:cNvSpPr/>
          <p:nvPr/>
        </p:nvSpPr>
        <p:spPr>
          <a:xfrm>
            <a:off x="0" y="4663851"/>
            <a:ext cx="3027013" cy="1754326"/>
          </a:xfrm>
          <a:prstGeom prst="rect">
            <a:avLst/>
          </a:prstGeom>
        </p:spPr>
        <p:txBody>
          <a:bodyPr wrap="square">
            <a:spAutoFit/>
          </a:bodyPr>
          <a:lstStyle/>
          <a:p>
            <a:r>
              <a:rPr lang="nl-NL" dirty="0">
                <a:solidFill>
                  <a:srgbClr val="0000FF"/>
                </a:solidFill>
              </a:rPr>
              <a:t>Kreeg op zijn 19</a:t>
            </a:r>
            <a:r>
              <a:rPr lang="nl-NL" baseline="30000" dirty="0">
                <a:solidFill>
                  <a:srgbClr val="0000FF"/>
                </a:solidFill>
              </a:rPr>
              <a:t>e</a:t>
            </a:r>
            <a:r>
              <a:rPr lang="nl-NL" dirty="0">
                <a:solidFill>
                  <a:srgbClr val="0000FF"/>
                </a:solidFill>
              </a:rPr>
              <a:t> polio en leerde in die tijd vooral observeren. Hij werkte aan zijn eigen herstel door te kijken hoe baby's hun armen en benen leren gebruiken</a:t>
            </a:r>
          </a:p>
        </p:txBody>
      </p:sp>
      <p:sp>
        <p:nvSpPr>
          <p:cNvPr id="17" name="Rechthoek 16">
            <a:extLst>
              <a:ext uri="{FF2B5EF4-FFF2-40B4-BE49-F238E27FC236}">
                <a16:creationId xmlns:a16="http://schemas.microsoft.com/office/drawing/2014/main" id="{4A8D2C38-108D-44E8-923B-2B413B02E969}"/>
              </a:ext>
            </a:extLst>
          </p:cNvPr>
          <p:cNvSpPr/>
          <p:nvPr/>
        </p:nvSpPr>
        <p:spPr>
          <a:xfrm>
            <a:off x="3147913" y="4663851"/>
            <a:ext cx="2864247" cy="1477328"/>
          </a:xfrm>
          <a:prstGeom prst="rect">
            <a:avLst/>
          </a:prstGeom>
        </p:spPr>
        <p:txBody>
          <a:bodyPr wrap="square">
            <a:spAutoFit/>
          </a:bodyPr>
          <a:lstStyle/>
          <a:p>
            <a:r>
              <a:rPr lang="nl-NL" dirty="0">
                <a:solidFill>
                  <a:srgbClr val="0000FF"/>
                </a:solidFill>
              </a:rPr>
              <a:t>Na enig herstel begon hij een lange kano tocht over de Mississippi en kreeg daardoor veel meer uithoudingsvermogen.</a:t>
            </a:r>
          </a:p>
        </p:txBody>
      </p:sp>
      <p:sp>
        <p:nvSpPr>
          <p:cNvPr id="2" name="Tekstvak 1">
            <a:extLst>
              <a:ext uri="{FF2B5EF4-FFF2-40B4-BE49-F238E27FC236}">
                <a16:creationId xmlns:a16="http://schemas.microsoft.com/office/drawing/2014/main" id="{8DC06733-EE80-99D5-A8C2-7600ACFF3A26}"/>
              </a:ext>
            </a:extLst>
          </p:cNvPr>
          <p:cNvSpPr txBox="1"/>
          <p:nvPr/>
        </p:nvSpPr>
        <p:spPr>
          <a:xfrm>
            <a:off x="6012160" y="6418177"/>
            <a:ext cx="3027013" cy="369332"/>
          </a:xfrm>
          <a:prstGeom prst="rect">
            <a:avLst/>
          </a:prstGeom>
          <a:noFill/>
        </p:spPr>
        <p:txBody>
          <a:bodyPr wrap="square" rtlCol="0">
            <a:spAutoFit/>
          </a:bodyPr>
          <a:lstStyle/>
          <a:p>
            <a:r>
              <a:rPr lang="nl-NL" dirty="0">
                <a:solidFill>
                  <a:srgbClr val="0000FF"/>
                </a:solidFill>
              </a:rPr>
              <a:t>Video: hypnose door Erickson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0-#ppt_w/2"/>
                                          </p:val>
                                        </p:tav>
                                        <p:tav tm="100000">
                                          <p:val>
                                            <p:strVal val="#ppt_x"/>
                                          </p:val>
                                        </p:tav>
                                      </p:tavLst>
                                    </p:anim>
                                    <p:anim calcmode="lin" valueType="num">
                                      <p:cBhvr additive="base">
                                        <p:cTn id="3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0-#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88640"/>
            <a:ext cx="2389920" cy="2376264"/>
          </a:xfrm>
          <a:prstGeom prst="rect">
            <a:avLst/>
          </a:prstGeom>
          <a:noFill/>
        </p:spPr>
      </p:pic>
      <p:sp>
        <p:nvSpPr>
          <p:cNvPr id="2" name="Titel 1"/>
          <p:cNvSpPr>
            <a:spLocks noGrp="1"/>
          </p:cNvSpPr>
          <p:nvPr>
            <p:ph type="title"/>
          </p:nvPr>
        </p:nvSpPr>
        <p:spPr>
          <a:xfrm>
            <a:off x="3851920" y="620688"/>
            <a:ext cx="4104456" cy="504056"/>
          </a:xfrm>
        </p:spPr>
        <p:txBody>
          <a:bodyPr>
            <a:noAutofit/>
          </a:bodyPr>
          <a:lstStyle/>
          <a:p>
            <a:r>
              <a:rPr lang="nl-NL" b="1" dirty="0">
                <a:solidFill>
                  <a:srgbClr val="0000FF"/>
                </a:solidFill>
              </a:rPr>
              <a:t>Zonnestraaltjes</a:t>
            </a:r>
          </a:p>
        </p:txBody>
      </p:sp>
      <p:grpSp>
        <p:nvGrpSpPr>
          <p:cNvPr id="7" name="Groep 6">
            <a:extLst>
              <a:ext uri="{FF2B5EF4-FFF2-40B4-BE49-F238E27FC236}">
                <a16:creationId xmlns:a16="http://schemas.microsoft.com/office/drawing/2014/main" id="{1C655C79-751A-4CCC-ACB5-D7C01F25502C}"/>
              </a:ext>
            </a:extLst>
          </p:cNvPr>
          <p:cNvGrpSpPr/>
          <p:nvPr/>
        </p:nvGrpSpPr>
        <p:grpSpPr>
          <a:xfrm>
            <a:off x="381903" y="1705974"/>
            <a:ext cx="8556459" cy="4198274"/>
            <a:chOff x="381903" y="1705974"/>
            <a:chExt cx="8556459" cy="4198274"/>
          </a:xfrm>
        </p:grpSpPr>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00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81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18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33540" y="266747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PIJL-OMLAAG 26"/>
            <p:cNvSpPr/>
            <p:nvPr/>
          </p:nvSpPr>
          <p:spPr>
            <a:xfrm rot="18367347">
              <a:off x="4402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OMLAAG 28"/>
            <p:cNvSpPr/>
            <p:nvPr/>
          </p:nvSpPr>
          <p:spPr>
            <a:xfrm rot="19567209">
              <a:off x="2696238" y="2217905"/>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p:cNvSpPr>
            <a:spLocks noGrp="1"/>
          </p:cNvSpPr>
          <p:nvPr>
            <p:ph idx="1"/>
          </p:nvPr>
        </p:nvSpPr>
        <p:spPr>
          <a:xfrm>
            <a:off x="-17121" y="2118538"/>
            <a:ext cx="9144000" cy="1524556"/>
          </a:xfrm>
        </p:spPr>
        <p:txBody>
          <a:bodyPr>
            <a:noAutofit/>
          </a:bodyPr>
          <a:lstStyle/>
          <a:p>
            <a:pPr marL="0" indent="0">
              <a:buNone/>
            </a:pPr>
            <a:r>
              <a:rPr lang="nl-NL" dirty="0">
                <a:solidFill>
                  <a:srgbClr val="0000FF"/>
                </a:solidFill>
              </a:rPr>
              <a:t>Focus op een gebeurtenis in je leven waarin je </a:t>
            </a:r>
            <a:r>
              <a:rPr lang="nl-NL" b="1" u="sng" dirty="0">
                <a:solidFill>
                  <a:srgbClr val="0000FF"/>
                </a:solidFill>
              </a:rPr>
              <a:t>energie, blijheid of geluk </a:t>
            </a:r>
            <a:r>
              <a:rPr lang="nl-NL" dirty="0">
                <a:solidFill>
                  <a:srgbClr val="0000FF"/>
                </a:solidFill>
              </a:rPr>
              <a:t>voelde, ga verder terug in je leven naar andere fijne gebeurtenissen</a:t>
            </a:r>
          </a:p>
        </p:txBody>
      </p:sp>
      <p:grpSp>
        <p:nvGrpSpPr>
          <p:cNvPr id="6" name="Groep 5">
            <a:extLst>
              <a:ext uri="{FF2B5EF4-FFF2-40B4-BE49-F238E27FC236}">
                <a16:creationId xmlns:a16="http://schemas.microsoft.com/office/drawing/2014/main" id="{39B223CF-D235-4291-9099-D27829BAF72A}"/>
              </a:ext>
            </a:extLst>
          </p:cNvPr>
          <p:cNvGrpSpPr/>
          <p:nvPr/>
        </p:nvGrpSpPr>
        <p:grpSpPr>
          <a:xfrm>
            <a:off x="-17121" y="5467769"/>
            <a:ext cx="9197633" cy="1450513"/>
            <a:chOff x="-17121" y="5421228"/>
            <a:chExt cx="9197633" cy="1450513"/>
          </a:xfrm>
        </p:grpSpPr>
        <p:pic>
          <p:nvPicPr>
            <p:cNvPr id="22" name="Afbeelding 21" descr="blij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32239" y="5445224"/>
              <a:ext cx="1581209" cy="1412776"/>
            </a:xfrm>
            <a:prstGeom prst="rect">
              <a:avLst/>
            </a:prstGeom>
          </p:spPr>
        </p:pic>
        <p:pic>
          <p:nvPicPr>
            <p:cNvPr id="23" name="Afbeelding 22" descr="blij-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31640" y="5422532"/>
              <a:ext cx="1354351" cy="1435468"/>
            </a:xfrm>
            <a:prstGeom prst="rect">
              <a:avLst/>
            </a:prstGeom>
          </p:spPr>
        </p:pic>
        <p:pic>
          <p:nvPicPr>
            <p:cNvPr id="28" name="Afbeelding 27" descr="blij 8.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52320" y="5439330"/>
              <a:ext cx="1728192" cy="1418670"/>
            </a:xfrm>
            <a:prstGeom prst="rect">
              <a:avLst/>
            </a:prstGeom>
          </p:spPr>
        </p:pic>
        <p:pic>
          <p:nvPicPr>
            <p:cNvPr id="20" name="Picture 2" descr="~Ruffles And Stuff~: &amp;quot;Field of Flowers&amp;quot; Vase">
              <a:extLst>
                <a:ext uri="{FF2B5EF4-FFF2-40B4-BE49-F238E27FC236}">
                  <a16:creationId xmlns:a16="http://schemas.microsoft.com/office/drawing/2014/main" id="{09D71D79-02BF-4322-AD89-C977F1A0462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121" y="5439330"/>
              <a:ext cx="1330306" cy="1418670"/>
            </a:xfrm>
            <a:prstGeom prst="rect">
              <a:avLst/>
            </a:prstGeom>
            <a:noFill/>
          </p:spPr>
        </p:pic>
        <p:pic>
          <p:nvPicPr>
            <p:cNvPr id="1026" name="Picture 2" descr="Zonnebloem - Wikipedia">
              <a:extLst>
                <a:ext uri="{FF2B5EF4-FFF2-40B4-BE49-F238E27FC236}">
                  <a16:creationId xmlns:a16="http://schemas.microsoft.com/office/drawing/2014/main" id="{4573F8F0-1DA2-4914-AB35-8BED250453C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658919" y="5426115"/>
              <a:ext cx="1084930" cy="14318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9A988E90-ED1E-4A94-BEA3-BA5B83542CE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62255" y="5439330"/>
              <a:ext cx="1439411" cy="1432411"/>
            </a:xfrm>
            <a:prstGeom prst="rect">
              <a:avLst/>
            </a:prstGeom>
          </p:spPr>
        </p:pic>
        <p:pic>
          <p:nvPicPr>
            <p:cNvPr id="5" name="Afbeelding 4">
              <a:extLst>
                <a:ext uri="{FF2B5EF4-FFF2-40B4-BE49-F238E27FC236}">
                  <a16:creationId xmlns:a16="http://schemas.microsoft.com/office/drawing/2014/main" id="{85353BD3-BCB0-40F9-950A-CC3F63D06E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644020" y="5421228"/>
              <a:ext cx="900560" cy="1436772"/>
            </a:xfrm>
            <a:prstGeom prst="rect">
              <a:avLst/>
            </a:prstGeom>
          </p:spPr>
        </p:pic>
      </p:grpSp>
      <p:sp>
        <p:nvSpPr>
          <p:cNvPr id="26" name="Tijdelijke aanduiding voor inhoud 2">
            <a:extLst>
              <a:ext uri="{FF2B5EF4-FFF2-40B4-BE49-F238E27FC236}">
                <a16:creationId xmlns:a16="http://schemas.microsoft.com/office/drawing/2014/main" id="{A3D87686-5BAF-4E33-993A-5251AC16FBF4}"/>
              </a:ext>
            </a:extLst>
          </p:cNvPr>
          <p:cNvSpPr txBox="1">
            <a:spLocks/>
          </p:cNvSpPr>
          <p:nvPr/>
        </p:nvSpPr>
        <p:spPr>
          <a:xfrm>
            <a:off x="-25009" y="3749613"/>
            <a:ext cx="9144000" cy="156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solidFill>
                  <a:srgbClr val="0000FF"/>
                </a:solidFill>
              </a:rPr>
              <a:t>In tweetallen, 3 minuten elk, de één luistert ander praat.</a:t>
            </a:r>
          </a:p>
          <a:p>
            <a:pPr marL="0" indent="0">
              <a:buFont typeface="Arial" pitchFamily="34" charset="0"/>
              <a:buNone/>
            </a:pPr>
            <a:r>
              <a:rPr lang="nl-NL" sz="2400" dirty="0">
                <a:solidFill>
                  <a:srgbClr val="0000FF"/>
                </a:solidFill>
              </a:rPr>
              <a:t>Deel in de hele groep de titel van jouw ervaring. </a:t>
            </a:r>
          </a:p>
          <a:p>
            <a:pPr marL="0" indent="0">
              <a:buFont typeface="Arial" pitchFamily="34" charset="0"/>
              <a:buNone/>
            </a:pPr>
            <a:r>
              <a:rPr lang="nl-NL" b="1" dirty="0">
                <a:solidFill>
                  <a:srgbClr val="0000FF"/>
                </a:solidFill>
              </a:rPr>
              <a:t>Laat je gevoelens op je gezicht zien.</a:t>
            </a:r>
          </a:p>
        </p:txBody>
      </p:sp>
    </p:spTree>
    <p:extLst>
      <p:ext uri="{BB962C8B-B14F-4D97-AF65-F5344CB8AC3E}">
        <p14:creationId xmlns:p14="http://schemas.microsoft.com/office/powerpoint/2010/main" val="1411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 calcmode="lin" valueType="num">
                                      <p:cBhvr additive="base">
                                        <p:cTn id="31"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 calcmode="lin" valueType="num">
                                      <p:cBhvr additive="base">
                                        <p:cTn id="37"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
                                            <p:txEl>
                                              <p:pRg st="2" end="2"/>
                                            </p:txEl>
                                          </p:spTgt>
                                        </p:tgtEl>
                                        <p:attrNameLst>
                                          <p:attrName>style.visibility</p:attrName>
                                        </p:attrNameLst>
                                      </p:cBhvr>
                                      <p:to>
                                        <p:strVal val="visible"/>
                                      </p:to>
                                    </p:set>
                                    <p:anim calcmode="lin" valueType="num">
                                      <p:cBhvr additive="base">
                                        <p:cTn id="43" dur="500" fill="hold"/>
                                        <p:tgtEl>
                                          <p:spTgt spid="2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67544" y="116632"/>
            <a:ext cx="4104456" cy="769441"/>
          </a:xfrm>
          <a:prstGeom prst="rect">
            <a:avLst/>
          </a:prstGeom>
          <a:noFill/>
        </p:spPr>
        <p:txBody>
          <a:bodyPr wrap="square" rtlCol="0">
            <a:spAutoFit/>
          </a:bodyPr>
          <a:lstStyle/>
          <a:p>
            <a:r>
              <a:rPr lang="nl-NL" sz="4400" b="1" dirty="0" err="1">
                <a:solidFill>
                  <a:srgbClr val="0033CC"/>
                </a:solidFill>
              </a:rPr>
              <a:t>Milton</a:t>
            </a:r>
            <a:r>
              <a:rPr lang="nl-NL" sz="4400" b="1" dirty="0">
                <a:solidFill>
                  <a:srgbClr val="0033CC"/>
                </a:solidFill>
              </a:rPr>
              <a:t> model</a:t>
            </a:r>
          </a:p>
        </p:txBody>
      </p:sp>
      <p:sp>
        <p:nvSpPr>
          <p:cNvPr id="31747" name="Rectangle 3"/>
          <p:cNvSpPr>
            <a:spLocks noChangeArrowheads="1"/>
          </p:cNvSpPr>
          <p:nvPr/>
        </p:nvSpPr>
        <p:spPr bwMode="auto">
          <a:xfrm>
            <a:off x="0" y="824163"/>
            <a:ext cx="6300192" cy="53322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79388" algn="l" defTabSz="914400" rtl="0" eaLnBrk="1" fontAlgn="base" latinLnBrk="0" hangingPunct="1">
              <a:lnSpc>
                <a:spcPct val="100000"/>
              </a:lnSpc>
              <a:spcBef>
                <a:spcPts val="300"/>
              </a:spcBef>
              <a:spcAft>
                <a:spcPts val="300"/>
              </a:spcAft>
              <a:buClrTx/>
              <a:buSzTx/>
              <a:tabLst>
                <a:tab pos="179388" algn="l"/>
              </a:tabLst>
            </a:pPr>
            <a:r>
              <a:rPr kumimoji="0" lang="nl-NL" sz="2800" b="0"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Milton-modelpatroon: </a:t>
            </a:r>
          </a:p>
          <a:p>
            <a:pPr marR="0" lvl="0" indent="-179388" algn="l" defTabSz="914400" rtl="0" eaLnBrk="1" fontAlgn="base" latinLnBrk="0" hangingPunct="1">
              <a:lnSpc>
                <a:spcPct val="100000"/>
              </a:lnSpc>
              <a:spcAft>
                <a:spcPts val="300"/>
              </a:spcAft>
              <a:buClrTx/>
              <a:buSzTx/>
              <a:tabLst>
                <a:tab pos="179388" algn="l"/>
              </a:tabLst>
            </a:pPr>
            <a:r>
              <a:rPr kumimoji="0" lang="nl-NL" sz="3600" b="1"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indirecte suggestie en   					vooronderstellingen</a:t>
            </a:r>
          </a:p>
          <a:p>
            <a:pPr marR="0" lvl="0" indent="-179388" algn="l" defTabSz="914400" rtl="0" eaLnBrk="1" fontAlgn="base" latinLnBrk="0" hangingPunct="1">
              <a:lnSpc>
                <a:spcPct val="100000"/>
              </a:lnSpc>
              <a:spcAft>
                <a:spcPts val="300"/>
              </a:spcAft>
              <a:buClrTx/>
              <a:buSzTx/>
              <a:tabLst>
                <a:tab pos="179388" algn="l"/>
              </a:tabLst>
            </a:pPr>
            <a:endParaRPr kumimoji="0" lang="nl-NL" sz="1600" b="1" i="0" u="none" strike="noStrike" cap="none" normalizeH="0" baseline="0" dirty="0">
              <a:ln>
                <a:noFill/>
              </a:ln>
              <a:solidFill>
                <a:srgbClr val="0000FF"/>
              </a:solidFill>
              <a:effectLst/>
              <a:latin typeface="Arial" pitchFamily="34" charset="0"/>
              <a:cs typeface="Arial" pitchFamily="34" charset="0"/>
            </a:endParaRPr>
          </a:p>
          <a:p>
            <a:pPr marR="0" lvl="0" algn="l" defTabSz="914400" rtl="0" eaLnBrk="0" fontAlgn="base" latinLnBrk="0" hangingPunct="0">
              <a:lnSpc>
                <a:spcPct val="100000"/>
              </a:lnSpc>
              <a:spcBef>
                <a:spcPts val="300"/>
              </a:spcBef>
              <a:spcAft>
                <a:spcPts val="300"/>
              </a:spcAft>
              <a:buClrTx/>
              <a:buSzTx/>
              <a:tabLst>
                <a:tab pos="179388" algn="l"/>
              </a:tabLst>
            </a:pPr>
            <a:r>
              <a:rPr kumimoji="0" lang="nl-NL" sz="2800" b="0"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Voorbeeld: 'Ik weet niet of je nieuwsgierig kunt zijn naar de nieuwe dingen die je onbewust aan het leren bent.’ </a:t>
            </a:r>
          </a:p>
          <a:p>
            <a:pPr marR="0" lvl="0" algn="l" defTabSz="914400" rtl="0" eaLnBrk="0" fontAlgn="base" latinLnBrk="0" hangingPunct="0">
              <a:lnSpc>
                <a:spcPct val="100000"/>
              </a:lnSpc>
              <a:spcBef>
                <a:spcPts val="300"/>
              </a:spcBef>
              <a:spcAft>
                <a:spcPts val="300"/>
              </a:spcAft>
              <a:buClrTx/>
              <a:buSzTx/>
              <a:tabLst>
                <a:tab pos="179388" algn="l"/>
              </a:tabLst>
            </a:pPr>
            <a:endParaRPr kumimoji="0" lang="nl-NL" sz="1200" b="0" i="0" u="none" strike="noStrike" cap="none" normalizeH="0" baseline="0" dirty="0">
              <a:ln>
                <a:noFill/>
              </a:ln>
              <a:solidFill>
                <a:srgbClr val="0000FF"/>
              </a:solidFill>
              <a:effectLst/>
              <a:latin typeface="Arial" pitchFamily="34" charset="0"/>
              <a:cs typeface="Arial" pitchFamily="34" charset="0"/>
            </a:endParaRPr>
          </a:p>
          <a:p>
            <a:pPr marR="0" lvl="0" algn="l" defTabSz="914400" rtl="0" eaLnBrk="0" fontAlgn="base" latinLnBrk="0" hangingPunct="0">
              <a:lnSpc>
                <a:spcPct val="100000"/>
              </a:lnSpc>
              <a:spcBef>
                <a:spcPts val="300"/>
              </a:spcBef>
              <a:spcAft>
                <a:spcPts val="300"/>
              </a:spcAft>
              <a:buClrTx/>
              <a:buSzTx/>
              <a:tabLst>
                <a:tab pos="179388" algn="l"/>
              </a:tabLst>
            </a:pPr>
            <a:r>
              <a:rPr kumimoji="0" lang="nl-NL" sz="2800" b="0"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De vooronderstellingen zijn: </a:t>
            </a:r>
            <a:endParaRPr kumimoji="0" lang="nl-NL" sz="1200" b="0" i="0" u="none" strike="noStrike" cap="none" normalizeH="0" baseline="0" dirty="0">
              <a:ln>
                <a:noFill/>
              </a:ln>
              <a:solidFill>
                <a:srgbClr val="0000FF"/>
              </a:solidFill>
              <a:effectLst/>
              <a:latin typeface="Arial" pitchFamily="34" charset="0"/>
              <a:cs typeface="Arial" pitchFamily="34" charset="0"/>
            </a:endParaRPr>
          </a:p>
          <a:p>
            <a:pPr marL="0" lvl="1" eaLnBrk="0" fontAlgn="base" hangingPunct="0">
              <a:spcBef>
                <a:spcPts val="300"/>
              </a:spcBef>
              <a:spcAft>
                <a:spcPts val="300"/>
              </a:spcAft>
              <a:tabLst>
                <a:tab pos="179388" algn="l"/>
              </a:tabLst>
            </a:pPr>
            <a:r>
              <a:rPr kumimoji="0" lang="nl-NL" sz="2800" b="0"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(a) je bent iets nieuws aan het leren, en </a:t>
            </a:r>
            <a:endParaRPr kumimoji="0" lang="nl-NL" sz="1200" b="0" i="0" u="none" strike="noStrike" cap="none" normalizeH="0" baseline="0" dirty="0">
              <a:ln>
                <a:noFill/>
              </a:ln>
              <a:solidFill>
                <a:srgbClr val="0000FF"/>
              </a:solidFill>
              <a:effectLst/>
              <a:latin typeface="Arial" pitchFamily="34" charset="0"/>
              <a:cs typeface="Arial" pitchFamily="34" charset="0"/>
            </a:endParaRPr>
          </a:p>
          <a:p>
            <a:pPr marL="0" lvl="1" eaLnBrk="0" fontAlgn="base" hangingPunct="0">
              <a:spcBef>
                <a:spcPts val="300"/>
              </a:spcBef>
              <a:spcAft>
                <a:spcPts val="300"/>
              </a:spcAft>
              <a:tabLst>
                <a:tab pos="179388" algn="l"/>
              </a:tabLst>
            </a:pPr>
            <a:r>
              <a:rPr kumimoji="0" lang="nl-NL" sz="2800" b="0"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(b) dat gaat onbewust. </a:t>
            </a:r>
          </a:p>
          <a:p>
            <a:pPr marL="636588" lvl="1" indent="-179388" eaLnBrk="0" fontAlgn="base" hangingPunct="0">
              <a:spcBef>
                <a:spcPct val="0"/>
              </a:spcBef>
              <a:spcAft>
                <a:spcPct val="0"/>
              </a:spcAft>
              <a:buFont typeface="Arial" pitchFamily="34" charset="0"/>
              <a:buChar char="•"/>
              <a:tabLst>
                <a:tab pos="179388" algn="l"/>
              </a:tabLst>
            </a:pPr>
            <a:endParaRPr kumimoji="0" lang="nl-NL" sz="1200" b="0" i="0" u="none" strike="noStrike" cap="none" normalizeH="0" baseline="0" dirty="0">
              <a:ln>
                <a:noFill/>
              </a:ln>
              <a:solidFill>
                <a:srgbClr val="0000FF"/>
              </a:solidFill>
              <a:effectLst/>
              <a:latin typeface="Arial" pitchFamily="34" charset="0"/>
              <a:cs typeface="Arial" pitchFamily="34" charset="0"/>
            </a:endParaRPr>
          </a:p>
        </p:txBody>
      </p:sp>
      <p:sp>
        <p:nvSpPr>
          <p:cNvPr id="5" name="Rechthoek 4"/>
          <p:cNvSpPr/>
          <p:nvPr/>
        </p:nvSpPr>
        <p:spPr>
          <a:xfrm>
            <a:off x="6444208" y="0"/>
            <a:ext cx="2699792" cy="523220"/>
          </a:xfrm>
          <a:prstGeom prst="rect">
            <a:avLst/>
          </a:prstGeom>
        </p:spPr>
        <p:txBody>
          <a:bodyPr wrap="square">
            <a:spAutoFit/>
          </a:bodyPr>
          <a:lstStyle/>
          <a:p>
            <a:pPr marL="742950" indent="-742950" algn="ctr"/>
            <a:r>
              <a:rPr lang="nl-NL" sz="2800" b="1" dirty="0">
                <a:solidFill>
                  <a:srgbClr val="FF0000"/>
                </a:solidFill>
              </a:rPr>
              <a:t>Taal 2</a:t>
            </a:r>
            <a:endParaRPr lang="nl-NL" sz="2400" b="1" dirty="0">
              <a:solidFill>
                <a:srgbClr val="FF0000"/>
              </a:solidFill>
            </a:endParaRPr>
          </a:p>
        </p:txBody>
      </p:sp>
      <p:pic>
        <p:nvPicPr>
          <p:cNvPr id="4098" name="Picture 2" descr="About | The Milton H. Erickson Museum">
            <a:extLst>
              <a:ext uri="{FF2B5EF4-FFF2-40B4-BE49-F238E27FC236}">
                <a16:creationId xmlns:a16="http://schemas.microsoft.com/office/drawing/2014/main" id="{BE67520F-20ED-4BE0-8BBF-48F3161B1A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4351" y="955338"/>
            <a:ext cx="2566192" cy="3597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5" end="5"/>
                                            </p:txEl>
                                          </p:spTgt>
                                        </p:tgtEl>
                                        <p:attrNameLst>
                                          <p:attrName>style.visibility</p:attrName>
                                        </p:attrNameLst>
                                      </p:cBhvr>
                                      <p:to>
                                        <p:strVal val="visible"/>
                                      </p:to>
                                    </p:set>
                                    <p:anim calcmode="lin" valueType="num">
                                      <p:cBhvr additive="base">
                                        <p:cTn id="25"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1747">
                                            <p:txEl>
                                              <p:pRg st="6" end="6"/>
                                            </p:txEl>
                                          </p:spTgt>
                                        </p:tgtEl>
                                        <p:attrNameLst>
                                          <p:attrName>style.visibility</p:attrName>
                                        </p:attrNameLst>
                                      </p:cBhvr>
                                      <p:to>
                                        <p:strVal val="visible"/>
                                      </p:to>
                                    </p:set>
                                    <p:anim calcmode="lin" valueType="num">
                                      <p:cBhvr additive="base">
                                        <p:cTn id="29" dur="500" fill="hold"/>
                                        <p:tgtEl>
                                          <p:spTgt spid="3174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1747">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1747">
                                            <p:txEl>
                                              <p:pRg st="7" end="7"/>
                                            </p:txEl>
                                          </p:spTgt>
                                        </p:tgtEl>
                                        <p:attrNameLst>
                                          <p:attrName>style.visibility</p:attrName>
                                        </p:attrNameLst>
                                      </p:cBhvr>
                                      <p:to>
                                        <p:strVal val="visible"/>
                                      </p:to>
                                    </p:set>
                                    <p:anim calcmode="lin" valueType="num">
                                      <p:cBhvr additive="base">
                                        <p:cTn id="33" dur="500" fill="hold"/>
                                        <p:tgtEl>
                                          <p:spTgt spid="31747">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17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73624" y="1774789"/>
            <a:ext cx="31318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kumimoji="0" lang="nl-NL" sz="3600" b="1" i="0" u="none" strike="noStrike" cap="none" normalizeH="0" baseline="0" dirty="0">
                <a:ln>
                  <a:noFill/>
                </a:ln>
                <a:solidFill>
                  <a:srgbClr val="0000FF"/>
                </a:solidFill>
                <a:effectLst/>
                <a:latin typeface="Calibri" pitchFamily="34" charset="0"/>
                <a:ea typeface="MS Mincho" pitchFamily="49" charset="-128"/>
                <a:cs typeface="Times New Roman" pitchFamily="18" charset="0"/>
              </a:rPr>
              <a:t>Milton-taal: </a:t>
            </a:r>
          </a:p>
        </p:txBody>
      </p:sp>
      <p:pic>
        <p:nvPicPr>
          <p:cNvPr id="49154" name="Picture 2" descr="Gerelateerde afbeeldi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0" y="0"/>
            <a:ext cx="3352800" cy="2286001"/>
          </a:xfrm>
          <a:prstGeom prst="rect">
            <a:avLst/>
          </a:prstGeom>
          <a:noFill/>
        </p:spPr>
      </p:pic>
      <p:sp>
        <p:nvSpPr>
          <p:cNvPr id="6" name="Rectangle 3">
            <a:extLst>
              <a:ext uri="{FF2B5EF4-FFF2-40B4-BE49-F238E27FC236}">
                <a16:creationId xmlns:a16="http://schemas.microsoft.com/office/drawing/2014/main" id="{32079BB1-09E9-4736-BB1F-F6A36FDC4B1F}"/>
              </a:ext>
            </a:extLst>
          </p:cNvPr>
          <p:cNvSpPr>
            <a:spLocks noChangeArrowheads="1"/>
          </p:cNvSpPr>
          <p:nvPr/>
        </p:nvSpPr>
        <p:spPr bwMode="auto">
          <a:xfrm>
            <a:off x="315144" y="2487858"/>
            <a:ext cx="81369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Welke vragen heb je?</a:t>
            </a:r>
          </a:p>
        </p:txBody>
      </p:sp>
      <p:sp>
        <p:nvSpPr>
          <p:cNvPr id="7" name="Rectangle 3">
            <a:extLst>
              <a:ext uri="{FF2B5EF4-FFF2-40B4-BE49-F238E27FC236}">
                <a16:creationId xmlns:a16="http://schemas.microsoft.com/office/drawing/2014/main" id="{7BECEC1F-B0EE-49B6-9986-3BF3C0828F2D}"/>
              </a:ext>
            </a:extLst>
          </p:cNvPr>
          <p:cNvSpPr>
            <a:spLocks noChangeArrowheads="1"/>
          </p:cNvSpPr>
          <p:nvPr/>
        </p:nvSpPr>
        <p:spPr bwMode="auto">
          <a:xfrm>
            <a:off x="315144" y="3017573"/>
            <a:ext cx="59046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Ik  snap dat je nu denkt die vent is gek</a:t>
            </a:r>
          </a:p>
        </p:txBody>
      </p:sp>
      <p:sp>
        <p:nvSpPr>
          <p:cNvPr id="8" name="Rectangle 3">
            <a:extLst>
              <a:ext uri="{FF2B5EF4-FFF2-40B4-BE49-F238E27FC236}">
                <a16:creationId xmlns:a16="http://schemas.microsoft.com/office/drawing/2014/main" id="{A0D29977-055A-4DC2-9A0F-28150DC86A1A}"/>
              </a:ext>
            </a:extLst>
          </p:cNvPr>
          <p:cNvSpPr>
            <a:spLocks noChangeArrowheads="1"/>
          </p:cNvSpPr>
          <p:nvPr/>
        </p:nvSpPr>
        <p:spPr bwMode="auto">
          <a:xfrm>
            <a:off x="305286" y="3547288"/>
            <a:ext cx="8495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Als je regelmatig rust neemt zal je beter presteren</a:t>
            </a:r>
          </a:p>
        </p:txBody>
      </p:sp>
      <p:sp>
        <p:nvSpPr>
          <p:cNvPr id="9" name="Rectangle 3">
            <a:extLst>
              <a:ext uri="{FF2B5EF4-FFF2-40B4-BE49-F238E27FC236}">
                <a16:creationId xmlns:a16="http://schemas.microsoft.com/office/drawing/2014/main" id="{99270EE5-5B0E-4EFA-AF77-C20E184A54AA}"/>
              </a:ext>
            </a:extLst>
          </p:cNvPr>
          <p:cNvSpPr>
            <a:spLocks noChangeArrowheads="1"/>
          </p:cNvSpPr>
          <p:nvPr/>
        </p:nvSpPr>
        <p:spPr bwMode="auto">
          <a:xfrm>
            <a:off x="316160" y="4077003"/>
            <a:ext cx="84959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Jouw vraag betekent dat je op onbewust niveau het antwoord al weet.</a:t>
            </a:r>
          </a:p>
        </p:txBody>
      </p:sp>
      <p:sp>
        <p:nvSpPr>
          <p:cNvPr id="10" name="Rectangle 3">
            <a:extLst>
              <a:ext uri="{FF2B5EF4-FFF2-40B4-BE49-F238E27FC236}">
                <a16:creationId xmlns:a16="http://schemas.microsoft.com/office/drawing/2014/main" id="{A5CCE7CD-3092-47DD-8F3A-1AE8B4ADD841}"/>
              </a:ext>
            </a:extLst>
          </p:cNvPr>
          <p:cNvSpPr>
            <a:spLocks noChangeArrowheads="1"/>
          </p:cNvSpPr>
          <p:nvPr/>
        </p:nvSpPr>
        <p:spPr bwMode="auto">
          <a:xfrm>
            <a:off x="315144" y="5037605"/>
            <a:ext cx="8495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Ik weet dat je je afvraagt.</a:t>
            </a:r>
          </a:p>
        </p:txBody>
      </p:sp>
      <p:sp>
        <p:nvSpPr>
          <p:cNvPr id="11" name="Rectangle 3">
            <a:extLst>
              <a:ext uri="{FF2B5EF4-FFF2-40B4-BE49-F238E27FC236}">
                <a16:creationId xmlns:a16="http://schemas.microsoft.com/office/drawing/2014/main" id="{076B6C65-85AA-4535-8DA7-F96CEB225B5E}"/>
              </a:ext>
            </a:extLst>
          </p:cNvPr>
          <p:cNvSpPr>
            <a:spLocks noChangeArrowheads="1"/>
          </p:cNvSpPr>
          <p:nvPr/>
        </p:nvSpPr>
        <p:spPr bwMode="auto">
          <a:xfrm>
            <a:off x="347222" y="5567320"/>
            <a:ext cx="8495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Het is mooi als je gedachten alle kanten opgaan.</a:t>
            </a:r>
          </a:p>
        </p:txBody>
      </p:sp>
      <p:sp>
        <p:nvSpPr>
          <p:cNvPr id="13" name="Rechthoek 12">
            <a:extLst>
              <a:ext uri="{FF2B5EF4-FFF2-40B4-BE49-F238E27FC236}">
                <a16:creationId xmlns:a16="http://schemas.microsoft.com/office/drawing/2014/main" id="{9072784B-D8D5-46C7-A757-B309FDAC77BF}"/>
              </a:ext>
            </a:extLst>
          </p:cNvPr>
          <p:cNvSpPr/>
          <p:nvPr/>
        </p:nvSpPr>
        <p:spPr>
          <a:xfrm>
            <a:off x="6444208" y="0"/>
            <a:ext cx="2699792" cy="523220"/>
          </a:xfrm>
          <a:prstGeom prst="rect">
            <a:avLst/>
          </a:prstGeom>
        </p:spPr>
        <p:txBody>
          <a:bodyPr wrap="square">
            <a:spAutoFit/>
          </a:bodyPr>
          <a:lstStyle/>
          <a:p>
            <a:pPr marL="742950" indent="-742950" algn="ctr"/>
            <a:r>
              <a:rPr lang="nl-NL" sz="2800" b="1" dirty="0">
                <a:solidFill>
                  <a:srgbClr val="FF0000"/>
                </a:solidFill>
              </a:rPr>
              <a:t>Taal 2</a:t>
            </a:r>
            <a:endParaRPr lang="nl-NL" sz="2400" b="1" dirty="0">
              <a:solidFill>
                <a:srgbClr val="FF0000"/>
              </a:solidFill>
            </a:endParaRPr>
          </a:p>
        </p:txBody>
      </p:sp>
      <p:sp>
        <p:nvSpPr>
          <p:cNvPr id="14" name="Rectangle 3">
            <a:extLst>
              <a:ext uri="{FF2B5EF4-FFF2-40B4-BE49-F238E27FC236}">
                <a16:creationId xmlns:a16="http://schemas.microsoft.com/office/drawing/2014/main" id="{A9963709-74A2-440F-AB03-44335AE5731A}"/>
              </a:ext>
            </a:extLst>
          </p:cNvPr>
          <p:cNvSpPr>
            <a:spLocks noChangeArrowheads="1"/>
          </p:cNvSpPr>
          <p:nvPr/>
        </p:nvSpPr>
        <p:spPr bwMode="auto">
          <a:xfrm>
            <a:off x="324036" y="6097033"/>
            <a:ext cx="8495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9388" marR="0" lvl="0" indent="-179388" algn="l" defTabSz="914400" rtl="0" eaLnBrk="1" fontAlgn="base" latinLnBrk="0" hangingPunct="1">
              <a:lnSpc>
                <a:spcPct val="100000"/>
              </a:lnSpc>
              <a:spcBef>
                <a:spcPct val="0"/>
              </a:spcBef>
              <a:spcAft>
                <a:spcPct val="0"/>
              </a:spcAft>
              <a:buClrTx/>
              <a:buSzTx/>
              <a:tabLst>
                <a:tab pos="179388" algn="l"/>
              </a:tabLst>
            </a:pPr>
            <a:r>
              <a:rPr lang="nl-NL" sz="2800" i="1" dirty="0">
                <a:solidFill>
                  <a:srgbClr val="0000FF"/>
                </a:solidFill>
                <a:latin typeface="Calibri" pitchFamily="34" charset="0"/>
                <a:ea typeface="MS Mincho" pitchFamily="49" charset="-128"/>
                <a:cs typeface="Times New Roman" pitchFamily="18" charset="0"/>
              </a:rPr>
              <a:t>Je bent goed zoals je bent, toch?</a:t>
            </a:r>
          </a:p>
        </p:txBody>
      </p:sp>
    </p:spTree>
    <p:extLst>
      <p:ext uri="{BB962C8B-B14F-4D97-AF65-F5344CB8AC3E}">
        <p14:creationId xmlns:p14="http://schemas.microsoft.com/office/powerpoint/2010/main" val="20907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7" grpId="0" build="p"/>
      <p:bldP spid="8" grpId="0" build="p"/>
      <p:bldP spid="9" grpId="0" build="p"/>
      <p:bldP spid="10" grpId="0" build="p"/>
      <p:bldP spid="11"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986666-1DEC-4309-AF34-1AD0DEF3C22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049" name="Afbeelding 25" descr="oefening.jpg">
            <a:extLst>
              <a:ext uri="{FF2B5EF4-FFF2-40B4-BE49-F238E27FC236}">
                <a16:creationId xmlns:a16="http://schemas.microsoft.com/office/drawing/2014/main" id="{84C72ECD-B25F-40C5-A7A9-37C7919CFF1A}"/>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5034" y="740161"/>
            <a:ext cx="658367" cy="9107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A277F9C-B061-45C6-8167-F59B4448F3C7}"/>
              </a:ext>
            </a:extLst>
          </p:cNvPr>
          <p:cNvSpPr>
            <a:spLocks noChangeArrowheads="1"/>
          </p:cNvSpPr>
          <p:nvPr/>
        </p:nvSpPr>
        <p:spPr bwMode="auto">
          <a:xfrm>
            <a:off x="773832" y="155386"/>
            <a:ext cx="77403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200" b="1" u="none" strike="noStrike" cap="none" normalizeH="0" baseline="0" dirty="0" bmk="">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Miltontaal 1</a:t>
            </a:r>
            <a:endParaRPr kumimoji="0" lang="nl-NL" altLang="nl-NL" sz="1400" u="none" strike="noStrike" cap="none" normalizeH="0" baseline="0" dirty="0">
              <a:ln>
                <a:noFill/>
              </a:ln>
              <a:solidFill>
                <a:srgbClr val="0000FF"/>
              </a:solidFill>
              <a:effectLst/>
            </a:endParaRPr>
          </a:p>
        </p:txBody>
      </p:sp>
      <p:sp>
        <p:nvSpPr>
          <p:cNvPr id="7" name="Rectangle 3">
            <a:extLst>
              <a:ext uri="{FF2B5EF4-FFF2-40B4-BE49-F238E27FC236}">
                <a16:creationId xmlns:a16="http://schemas.microsoft.com/office/drawing/2014/main" id="{31EADFCF-5074-428F-A633-05852D2DD6EB}"/>
              </a:ext>
            </a:extLst>
          </p:cNvPr>
          <p:cNvSpPr>
            <a:spLocks noChangeArrowheads="1"/>
          </p:cNvSpPr>
          <p:nvPr/>
        </p:nvSpPr>
        <p:spPr bwMode="auto">
          <a:xfrm>
            <a:off x="611560" y="1916832"/>
            <a:ext cx="8064896" cy="41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Werk in tweetallen A vertelt in max. één minuut een gebeurtenis waarover een wel of niet optimaal gevoel was.</a:t>
            </a:r>
            <a:endParaRPr kumimoji="0" lang="nl-NL" altLang="nl-NL" sz="1050" b="0" i="0" u="none" strike="noStrike" cap="none" normalizeH="0" baseline="0" dirty="0">
              <a:ln>
                <a:noFill/>
              </a:ln>
              <a:solidFill>
                <a:srgbClr val="0000FF"/>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B luistert en bedenkt enkele Milton uitdrukkingen om A te waarderen in de rol die deze in deze geschiedenis speelde. </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B leest deze zinnen langzaam aan A voor en kijkt hoe het binnenkomt (kalibreren).</a:t>
            </a:r>
            <a:endParaRPr kumimoji="0" lang="nl-NL" altLang="nl-NL" sz="1050" b="0" i="0" u="none" strike="noStrike" cap="none" normalizeH="0" baseline="0" dirty="0">
              <a:ln>
                <a:noFill/>
              </a:ln>
              <a:solidFill>
                <a:srgbClr val="0000FF"/>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 ervaart hoe dat is en zegt dankjewel en reageert niet met woorden.</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lang="nl-NL" altLang="nl-NL" sz="2000" dirty="0">
                <a:solidFill>
                  <a:srgbClr val="0000FF"/>
                </a:solidFill>
                <a:latin typeface="Arial" panose="020B0604020202020204" pitchFamily="34" charset="0"/>
                <a:cs typeface="Times New Roman" panose="02020603050405020304" pitchFamily="18" charset="0"/>
              </a:rPr>
              <a:t>Dan de rollen omdraaien.</a:t>
            </a:r>
            <a:r>
              <a:rPr kumimoji="0" lang="nl-NL" altLang="nl-NL" sz="20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nl-NL" altLang="nl-NL" sz="3600" b="0" i="0" u="none" strike="noStrike" cap="none" normalizeH="0" baseline="0" dirty="0">
              <a:ln>
                <a:noFill/>
              </a:ln>
              <a:solidFill>
                <a:srgbClr val="0000FF"/>
              </a:solidFill>
              <a:effectLst/>
              <a:latin typeface="Arial" panose="020B0604020202020204" pitchFamily="34" charset="0"/>
            </a:endParaRPr>
          </a:p>
        </p:txBody>
      </p:sp>
      <p:sp>
        <p:nvSpPr>
          <p:cNvPr id="4" name="Tekstvak 3">
            <a:extLst>
              <a:ext uri="{FF2B5EF4-FFF2-40B4-BE49-F238E27FC236}">
                <a16:creationId xmlns:a16="http://schemas.microsoft.com/office/drawing/2014/main" id="{CC26F570-C590-311B-C179-068F520FC610}"/>
              </a:ext>
            </a:extLst>
          </p:cNvPr>
          <p:cNvSpPr txBox="1"/>
          <p:nvPr/>
        </p:nvSpPr>
        <p:spPr>
          <a:xfrm>
            <a:off x="777888" y="819893"/>
            <a:ext cx="6799583" cy="400110"/>
          </a:xfrm>
          <a:prstGeom prst="rect">
            <a:avLst/>
          </a:prstGeom>
          <a:noFill/>
        </p:spPr>
        <p:txBody>
          <a:bodyPr wrap="square" rtlCol="0">
            <a:spAutoFit/>
          </a:bodyPr>
          <a:lstStyle/>
          <a:p>
            <a:r>
              <a:rPr lang="nl-NL" sz="2000" dirty="0">
                <a:solidFill>
                  <a:srgbClr val="0000FF"/>
                </a:solidFill>
              </a:rPr>
              <a:t>Lees om de beurt de voorbeelden van Milton-taal op blz 73.</a:t>
            </a:r>
          </a:p>
        </p:txBody>
      </p:sp>
      <p:sp>
        <p:nvSpPr>
          <p:cNvPr id="5" name="Rectangle 3">
            <a:extLst>
              <a:ext uri="{FF2B5EF4-FFF2-40B4-BE49-F238E27FC236}">
                <a16:creationId xmlns:a16="http://schemas.microsoft.com/office/drawing/2014/main" id="{2786923C-1405-F2A2-74AE-D1AA7AEFA95F}"/>
              </a:ext>
            </a:extLst>
          </p:cNvPr>
          <p:cNvSpPr>
            <a:spLocks noChangeArrowheads="1"/>
          </p:cNvSpPr>
          <p:nvPr/>
        </p:nvSpPr>
        <p:spPr bwMode="auto">
          <a:xfrm>
            <a:off x="959430" y="1516722"/>
            <a:ext cx="7740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O</a:t>
            </a:r>
            <a:r>
              <a:rPr kumimoji="0" lang="nl-NL" altLang="nl-NL" sz="2000" u="none" strike="noStrike" cap="none" normalizeH="0" baseline="0" dirty="0" bmk="">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efening (blz 74)</a:t>
            </a:r>
            <a:endParaRPr kumimoji="0" lang="nl-NL" altLang="nl-NL" sz="1400" u="none" strike="noStrike" cap="none" normalizeH="0" baseline="0" dirty="0">
              <a:ln>
                <a:noFill/>
              </a:ln>
              <a:solidFill>
                <a:srgbClr val="0000FF"/>
              </a:solidFill>
              <a:effectLst/>
            </a:endParaRPr>
          </a:p>
        </p:txBody>
      </p:sp>
    </p:spTree>
    <p:extLst>
      <p:ext uri="{BB962C8B-B14F-4D97-AF65-F5344CB8AC3E}">
        <p14:creationId xmlns:p14="http://schemas.microsoft.com/office/powerpoint/2010/main" val="23425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45CD3-C0B0-4D38-A6B6-2890A3ABCFC4}"/>
              </a:ext>
            </a:extLst>
          </p:cNvPr>
          <p:cNvSpPr>
            <a:spLocks noGrp="1"/>
          </p:cNvSpPr>
          <p:nvPr>
            <p:ph type="title"/>
          </p:nvPr>
        </p:nvSpPr>
        <p:spPr/>
        <p:txBody>
          <a:bodyPr/>
          <a:lstStyle/>
          <a:p>
            <a:r>
              <a:rPr lang="nl-NL" dirty="0">
                <a:solidFill>
                  <a:srgbClr val="0000FF"/>
                </a:solidFill>
              </a:rPr>
              <a:t>De buiging</a:t>
            </a:r>
          </a:p>
        </p:txBody>
      </p:sp>
      <p:pic>
        <p:nvPicPr>
          <p:cNvPr id="6" name="Afbeelding 5">
            <a:extLst>
              <a:ext uri="{FF2B5EF4-FFF2-40B4-BE49-F238E27FC236}">
                <a16:creationId xmlns:a16="http://schemas.microsoft.com/office/drawing/2014/main" id="{3C3A3831-B0C0-412D-A696-939D7999B344}"/>
              </a:ext>
            </a:extLst>
          </p:cNvPr>
          <p:cNvPicPr>
            <a:picLocks noChangeAspect="1"/>
          </p:cNvPicPr>
          <p:nvPr/>
        </p:nvPicPr>
        <p:blipFill rotWithShape="1">
          <a:blip r:embed="rId2" cstate="email">
            <a:clrChange>
              <a:clrFrom>
                <a:srgbClr val="FEFEFE"/>
              </a:clrFrom>
              <a:clrTo>
                <a:srgbClr val="FEFEFE">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751014" y="3573016"/>
            <a:ext cx="944513" cy="1296144"/>
          </a:xfrm>
          <a:prstGeom prst="rect">
            <a:avLst/>
          </a:prstGeom>
        </p:spPr>
      </p:pic>
      <p:pic>
        <p:nvPicPr>
          <p:cNvPr id="7" name="Afbeelding 6">
            <a:extLst>
              <a:ext uri="{FF2B5EF4-FFF2-40B4-BE49-F238E27FC236}">
                <a16:creationId xmlns:a16="http://schemas.microsoft.com/office/drawing/2014/main" id="{39928AC4-C0CD-4CE1-BF37-B1DF4C5DD2A4}"/>
              </a:ext>
            </a:extLst>
          </p:cNvPr>
          <p:cNvPicPr>
            <a:picLocks noChangeAspect="1"/>
          </p:cNvPicPr>
          <p:nvPr/>
        </p:nvPicPr>
        <p:blipFill rotWithShape="1">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2958710" y="3825044"/>
            <a:ext cx="944514" cy="1224137"/>
          </a:xfrm>
          <a:prstGeom prst="rect">
            <a:avLst/>
          </a:prstGeom>
        </p:spPr>
      </p:pic>
      <p:pic>
        <p:nvPicPr>
          <p:cNvPr id="8" name="Afbeelding 7">
            <a:extLst>
              <a:ext uri="{FF2B5EF4-FFF2-40B4-BE49-F238E27FC236}">
                <a16:creationId xmlns:a16="http://schemas.microsoft.com/office/drawing/2014/main" id="{A9D275CB-4E77-4CA0-86CC-64259EEA2636}"/>
              </a:ext>
            </a:extLst>
          </p:cNvPr>
          <p:cNvPicPr>
            <a:picLocks noChangeAspect="1"/>
          </p:cNvPicPr>
          <p:nvPr/>
        </p:nvPicPr>
        <p:blipFill rotWithShape="1">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2267744" y="3897053"/>
            <a:ext cx="1008112" cy="1368152"/>
          </a:xfrm>
          <a:prstGeom prst="rect">
            <a:avLst/>
          </a:prstGeom>
        </p:spPr>
      </p:pic>
      <p:pic>
        <p:nvPicPr>
          <p:cNvPr id="9" name="Afbeelding 8">
            <a:extLst>
              <a:ext uri="{FF2B5EF4-FFF2-40B4-BE49-F238E27FC236}">
                <a16:creationId xmlns:a16="http://schemas.microsoft.com/office/drawing/2014/main" id="{D51B0DE0-854B-452D-AFD7-3524E1B281A8}"/>
              </a:ext>
            </a:extLst>
          </p:cNvPr>
          <p:cNvPicPr>
            <a:picLocks noChangeAspect="1"/>
          </p:cNvPicPr>
          <p:nvPr/>
        </p:nvPicPr>
        <p:blipFill rotWithShape="1">
          <a:blip r:embed="rId8" cstate="email">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1619456" y="4221088"/>
            <a:ext cx="864096" cy="1296144"/>
          </a:xfrm>
          <a:prstGeom prst="rect">
            <a:avLst/>
          </a:prstGeom>
        </p:spPr>
      </p:pic>
      <p:pic>
        <p:nvPicPr>
          <p:cNvPr id="10" name="Afbeelding 9">
            <a:extLst>
              <a:ext uri="{FF2B5EF4-FFF2-40B4-BE49-F238E27FC236}">
                <a16:creationId xmlns:a16="http://schemas.microsoft.com/office/drawing/2014/main" id="{4D6B91F5-C5EB-4048-AA30-1C47E9B8BBA6}"/>
              </a:ext>
            </a:extLst>
          </p:cNvPr>
          <p:cNvPicPr>
            <a:picLocks noChangeAspect="1"/>
          </p:cNvPicPr>
          <p:nvPr/>
        </p:nvPicPr>
        <p:blipFill rotWithShape="1">
          <a:blip r:embed="rId2" cstate="email">
            <a:clrChange>
              <a:clrFrom>
                <a:srgbClr val="FEFEFE"/>
              </a:clrFrom>
              <a:clrTo>
                <a:srgbClr val="FEFEFE">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6617515" y="2909508"/>
            <a:ext cx="944513" cy="1296144"/>
          </a:xfrm>
          <a:prstGeom prst="rect">
            <a:avLst/>
          </a:prstGeom>
        </p:spPr>
      </p:pic>
      <p:pic>
        <p:nvPicPr>
          <p:cNvPr id="11" name="Afbeelding 10">
            <a:extLst>
              <a:ext uri="{FF2B5EF4-FFF2-40B4-BE49-F238E27FC236}">
                <a16:creationId xmlns:a16="http://schemas.microsoft.com/office/drawing/2014/main" id="{B93A0558-C488-45F6-A1AF-275C4F6CCE2E}"/>
              </a:ext>
            </a:extLst>
          </p:cNvPr>
          <p:cNvPicPr>
            <a:picLocks noChangeAspect="1"/>
          </p:cNvPicPr>
          <p:nvPr/>
        </p:nvPicPr>
        <p:blipFill rotWithShape="1">
          <a:blip r:embed="rId10"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44492" y="2996951"/>
            <a:ext cx="944514" cy="1224137"/>
          </a:xfrm>
          <a:prstGeom prst="rect">
            <a:avLst/>
          </a:prstGeom>
        </p:spPr>
      </p:pic>
      <p:pic>
        <p:nvPicPr>
          <p:cNvPr id="12" name="Afbeelding 11">
            <a:extLst>
              <a:ext uri="{FF2B5EF4-FFF2-40B4-BE49-F238E27FC236}">
                <a16:creationId xmlns:a16="http://schemas.microsoft.com/office/drawing/2014/main" id="{5723DE09-07D4-446E-AAD2-15887C68EFE8}"/>
              </a:ext>
            </a:extLst>
          </p:cNvPr>
          <p:cNvPicPr>
            <a:picLocks noChangeAspect="1"/>
          </p:cNvPicPr>
          <p:nvPr/>
        </p:nvPicPr>
        <p:blipFill rotWithShape="1">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5253526" y="3068960"/>
            <a:ext cx="1008112" cy="1368152"/>
          </a:xfrm>
          <a:prstGeom prst="rect">
            <a:avLst/>
          </a:prstGeom>
        </p:spPr>
      </p:pic>
      <p:pic>
        <p:nvPicPr>
          <p:cNvPr id="13" name="Afbeelding 12">
            <a:extLst>
              <a:ext uri="{FF2B5EF4-FFF2-40B4-BE49-F238E27FC236}">
                <a16:creationId xmlns:a16="http://schemas.microsoft.com/office/drawing/2014/main" id="{98B0684A-9301-48DD-9600-92703461CC19}"/>
              </a:ext>
            </a:extLst>
          </p:cNvPr>
          <p:cNvPicPr>
            <a:picLocks noChangeAspect="1"/>
          </p:cNvPicPr>
          <p:nvPr/>
        </p:nvPicPr>
        <p:blipFill rotWithShape="1">
          <a:blip r:embed="rId8" cstate="email">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4605238" y="3392995"/>
            <a:ext cx="864096" cy="1296144"/>
          </a:xfrm>
          <a:prstGeom prst="rect">
            <a:avLst/>
          </a:prstGeom>
        </p:spPr>
      </p:pic>
      <p:pic>
        <p:nvPicPr>
          <p:cNvPr id="14" name="Afbeelding 13">
            <a:extLst>
              <a:ext uri="{FF2B5EF4-FFF2-40B4-BE49-F238E27FC236}">
                <a16:creationId xmlns:a16="http://schemas.microsoft.com/office/drawing/2014/main" id="{88752285-1135-4F1F-ADC2-E67652D904F8}"/>
              </a:ext>
            </a:extLst>
          </p:cNvPr>
          <p:cNvPicPr>
            <a:picLocks noChangeAspect="1"/>
          </p:cNvPicPr>
          <p:nvPr/>
        </p:nvPicPr>
        <p:blipFill rotWithShape="1">
          <a:blip r:embed="rId10"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853859" y="4401106"/>
            <a:ext cx="944514" cy="1224137"/>
          </a:xfrm>
          <a:prstGeom prst="rect">
            <a:avLst/>
          </a:prstGeom>
        </p:spPr>
      </p:pic>
      <p:pic>
        <p:nvPicPr>
          <p:cNvPr id="15" name="Afbeelding 14">
            <a:extLst>
              <a:ext uri="{FF2B5EF4-FFF2-40B4-BE49-F238E27FC236}">
                <a16:creationId xmlns:a16="http://schemas.microsoft.com/office/drawing/2014/main" id="{99DF064A-E4AC-43C3-A7B3-56D260EB1A06}"/>
              </a:ext>
            </a:extLst>
          </p:cNvPr>
          <p:cNvPicPr>
            <a:picLocks noChangeAspect="1"/>
          </p:cNvPicPr>
          <p:nvPr/>
        </p:nvPicPr>
        <p:blipFill rotWithShape="1">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62893" y="4473115"/>
            <a:ext cx="1008112" cy="1368152"/>
          </a:xfrm>
          <a:prstGeom prst="rect">
            <a:avLst/>
          </a:prstGeom>
        </p:spPr>
      </p:pic>
      <p:pic>
        <p:nvPicPr>
          <p:cNvPr id="16" name="Afbeelding 15">
            <a:extLst>
              <a:ext uri="{FF2B5EF4-FFF2-40B4-BE49-F238E27FC236}">
                <a16:creationId xmlns:a16="http://schemas.microsoft.com/office/drawing/2014/main" id="{9E27B164-B596-4209-82C3-F75F7B277B8D}"/>
              </a:ext>
            </a:extLst>
          </p:cNvPr>
          <p:cNvPicPr>
            <a:picLocks noChangeAspect="1"/>
          </p:cNvPicPr>
          <p:nvPr/>
        </p:nvPicPr>
        <p:blipFill rotWithShape="1">
          <a:blip r:embed="rId2" cstate="email">
            <a:clrChange>
              <a:clrFrom>
                <a:srgbClr val="FEFEFE"/>
              </a:clrFrom>
              <a:clrTo>
                <a:srgbClr val="FEFEFE">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7966248" y="2528900"/>
            <a:ext cx="944513" cy="1296144"/>
          </a:xfrm>
          <a:prstGeom prst="rect">
            <a:avLst/>
          </a:prstGeom>
        </p:spPr>
      </p:pic>
      <p:pic>
        <p:nvPicPr>
          <p:cNvPr id="17" name="Afbeelding 16">
            <a:extLst>
              <a:ext uri="{FF2B5EF4-FFF2-40B4-BE49-F238E27FC236}">
                <a16:creationId xmlns:a16="http://schemas.microsoft.com/office/drawing/2014/main" id="{30C6FBAB-ADF6-4A4A-BA63-D4D4B8FC153C}"/>
              </a:ext>
            </a:extLst>
          </p:cNvPr>
          <p:cNvPicPr>
            <a:picLocks noChangeAspect="1"/>
          </p:cNvPicPr>
          <p:nvPr/>
        </p:nvPicPr>
        <p:blipFill rotWithShape="1">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7173944" y="2780928"/>
            <a:ext cx="944514" cy="1224137"/>
          </a:xfrm>
          <a:prstGeom prst="rect">
            <a:avLst/>
          </a:prstGeom>
        </p:spPr>
      </p:pic>
    </p:spTree>
    <p:extLst>
      <p:ext uri="{BB962C8B-B14F-4D97-AF65-F5344CB8AC3E}">
        <p14:creationId xmlns:p14="http://schemas.microsoft.com/office/powerpoint/2010/main" val="331390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4390256" cy="1124744"/>
          </a:xfrm>
        </p:spPr>
        <p:txBody>
          <a:bodyPr>
            <a:normAutofit/>
          </a:bodyPr>
          <a:lstStyle/>
          <a:p>
            <a:r>
              <a:rPr lang="nl-NL" sz="5400" b="1" dirty="0">
                <a:solidFill>
                  <a:srgbClr val="0000FF"/>
                </a:solidFill>
              </a:rPr>
              <a:t>Meta-Model</a:t>
            </a:r>
          </a:p>
        </p:txBody>
      </p:sp>
      <p:pic>
        <p:nvPicPr>
          <p:cNvPr id="11266" name="Picture 2" descr="http://74.54.146.82/~caboudr2/satirglobal.org/wp-content/uploads/2012/03/Virginia-Satir.jpg"/>
          <p:cNvPicPr>
            <a:picLocks noChangeAspect="1" noChangeArrowheads="1"/>
          </p:cNvPicPr>
          <p:nvPr/>
        </p:nvPicPr>
        <p:blipFill>
          <a:blip r:embed="rId2" cstate="print"/>
          <a:srcRect/>
          <a:stretch>
            <a:fillRect/>
          </a:stretch>
        </p:blipFill>
        <p:spPr bwMode="auto">
          <a:xfrm>
            <a:off x="0" y="2492896"/>
            <a:ext cx="3819525" cy="3848101"/>
          </a:xfrm>
          <a:prstGeom prst="rect">
            <a:avLst/>
          </a:prstGeom>
          <a:noFill/>
        </p:spPr>
      </p:pic>
      <p:pic>
        <p:nvPicPr>
          <p:cNvPr id="11268" name="Picture 4" descr="http://www.corvalancoaching.com/sites/default/files/richard-bandler-portrait.jpg"/>
          <p:cNvPicPr>
            <a:picLocks noChangeAspect="1" noChangeArrowheads="1"/>
          </p:cNvPicPr>
          <p:nvPr/>
        </p:nvPicPr>
        <p:blipFill>
          <a:blip r:embed="rId3" cstate="print"/>
          <a:srcRect/>
          <a:stretch>
            <a:fillRect/>
          </a:stretch>
        </p:blipFill>
        <p:spPr bwMode="auto">
          <a:xfrm>
            <a:off x="6732240" y="1196752"/>
            <a:ext cx="2304256" cy="2180261"/>
          </a:xfrm>
          <a:prstGeom prst="rect">
            <a:avLst/>
          </a:prstGeom>
          <a:noFill/>
        </p:spPr>
      </p:pic>
      <p:sp>
        <p:nvSpPr>
          <p:cNvPr id="7" name="Tekstvak 6"/>
          <p:cNvSpPr txBox="1"/>
          <p:nvPr/>
        </p:nvSpPr>
        <p:spPr>
          <a:xfrm>
            <a:off x="251520" y="1484784"/>
            <a:ext cx="3902607" cy="523220"/>
          </a:xfrm>
          <a:prstGeom prst="rect">
            <a:avLst/>
          </a:prstGeom>
          <a:noFill/>
        </p:spPr>
        <p:txBody>
          <a:bodyPr wrap="none" rtlCol="0">
            <a:spAutoFit/>
          </a:bodyPr>
          <a:lstStyle/>
          <a:p>
            <a:r>
              <a:rPr lang="nl-NL" sz="2800" dirty="0">
                <a:solidFill>
                  <a:srgbClr val="0000FF"/>
                </a:solidFill>
              </a:rPr>
              <a:t>Van Virginia Satir naar …..</a:t>
            </a:r>
          </a:p>
        </p:txBody>
      </p:sp>
      <p:sp>
        <p:nvSpPr>
          <p:cNvPr id="8" name="Tekstvak 7"/>
          <p:cNvSpPr txBox="1"/>
          <p:nvPr/>
        </p:nvSpPr>
        <p:spPr>
          <a:xfrm>
            <a:off x="4283968" y="1484784"/>
            <a:ext cx="2496068" cy="523220"/>
          </a:xfrm>
          <a:prstGeom prst="rect">
            <a:avLst/>
          </a:prstGeom>
          <a:noFill/>
        </p:spPr>
        <p:txBody>
          <a:bodyPr wrap="none" rtlCol="0">
            <a:spAutoFit/>
          </a:bodyPr>
          <a:lstStyle/>
          <a:p>
            <a:r>
              <a:rPr lang="nl-NL" sz="2800" dirty="0">
                <a:solidFill>
                  <a:srgbClr val="0000FF"/>
                </a:solidFill>
              </a:rPr>
              <a:t>Richard Bandler</a:t>
            </a:r>
          </a:p>
        </p:txBody>
      </p:sp>
      <p:pic>
        <p:nvPicPr>
          <p:cNvPr id="11270" name="Picture 6" descr="http://www.originalnlp.com/Portals/0/JohnGrinder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2" y="4481736"/>
            <a:ext cx="1951931" cy="2376264"/>
          </a:xfrm>
          <a:prstGeom prst="rect">
            <a:avLst/>
          </a:prstGeom>
          <a:noFill/>
        </p:spPr>
      </p:pic>
      <p:sp>
        <p:nvSpPr>
          <p:cNvPr id="10" name="Tekstvak 9"/>
          <p:cNvSpPr txBox="1"/>
          <p:nvPr/>
        </p:nvSpPr>
        <p:spPr>
          <a:xfrm>
            <a:off x="4572000" y="5733256"/>
            <a:ext cx="2061783" cy="523220"/>
          </a:xfrm>
          <a:prstGeom prst="rect">
            <a:avLst/>
          </a:prstGeom>
          <a:noFill/>
        </p:spPr>
        <p:txBody>
          <a:bodyPr wrap="none" rtlCol="0">
            <a:spAutoFit/>
          </a:bodyPr>
          <a:lstStyle/>
          <a:p>
            <a:r>
              <a:rPr lang="nl-NL" sz="2800" dirty="0">
                <a:solidFill>
                  <a:srgbClr val="0000FF"/>
                </a:solidFill>
              </a:rPr>
              <a:t>John Grinder</a:t>
            </a:r>
          </a:p>
        </p:txBody>
      </p:sp>
      <p:sp>
        <p:nvSpPr>
          <p:cNvPr id="11" name="Tekstvak 10"/>
          <p:cNvSpPr txBox="1"/>
          <p:nvPr/>
        </p:nvSpPr>
        <p:spPr>
          <a:xfrm>
            <a:off x="5940152" y="3831431"/>
            <a:ext cx="3203848" cy="461665"/>
          </a:xfrm>
          <a:prstGeom prst="rect">
            <a:avLst/>
          </a:prstGeom>
          <a:solidFill>
            <a:srgbClr val="FFFF00"/>
          </a:solidFill>
        </p:spPr>
        <p:txBody>
          <a:bodyPr wrap="square" rtlCol="0">
            <a:spAutoFit/>
          </a:bodyPr>
          <a:lstStyle/>
          <a:p>
            <a:r>
              <a:rPr lang="nl-NL" sz="2400" dirty="0">
                <a:solidFill>
                  <a:srgbClr val="0000FF"/>
                </a:solidFill>
              </a:rPr>
              <a:t>The </a:t>
            </a:r>
            <a:r>
              <a:rPr lang="nl-NL" sz="2400" dirty="0" err="1">
                <a:solidFill>
                  <a:srgbClr val="0000FF"/>
                </a:solidFill>
              </a:rPr>
              <a:t>Structure</a:t>
            </a:r>
            <a:r>
              <a:rPr lang="nl-NL" sz="2400" dirty="0">
                <a:solidFill>
                  <a:srgbClr val="0000FF"/>
                </a:solidFill>
              </a:rPr>
              <a:t> of </a:t>
            </a:r>
            <a:r>
              <a:rPr lang="nl-NL" sz="2400" dirty="0" err="1">
                <a:solidFill>
                  <a:srgbClr val="0000FF"/>
                </a:solidFill>
              </a:rPr>
              <a:t>Magic</a:t>
            </a:r>
            <a:endParaRPr lang="nl-NL" sz="2400" dirty="0">
              <a:solidFill>
                <a:srgbClr val="0000FF"/>
              </a:solidFill>
            </a:endParaRPr>
          </a:p>
        </p:txBody>
      </p:sp>
      <p:sp>
        <p:nvSpPr>
          <p:cNvPr id="13" name="PIJL-RECHTS 12"/>
          <p:cNvSpPr/>
          <p:nvPr/>
        </p:nvSpPr>
        <p:spPr>
          <a:xfrm rot="21258598">
            <a:off x="4011281" y="2325988"/>
            <a:ext cx="2464812"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Door modelleren</a:t>
            </a:r>
          </a:p>
        </p:txBody>
      </p:sp>
      <p:pic>
        <p:nvPicPr>
          <p:cNvPr id="11272" name="Picture 8" descr="John Grinder, Richard Bandler - The Structure of Magic II: A Book About Communication and Change (Book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73780">
            <a:off x="4554655" y="3247725"/>
            <a:ext cx="1431057" cy="2199845"/>
          </a:xfrm>
          <a:prstGeom prst="rect">
            <a:avLst/>
          </a:prstGeom>
          <a:noFill/>
        </p:spPr>
      </p:pic>
      <p:sp>
        <p:nvSpPr>
          <p:cNvPr id="14" name="Rechthoek 13"/>
          <p:cNvSpPr/>
          <p:nvPr/>
        </p:nvSpPr>
        <p:spPr>
          <a:xfrm>
            <a:off x="6444208" y="0"/>
            <a:ext cx="2699792" cy="923330"/>
          </a:xfrm>
          <a:prstGeom prst="rect">
            <a:avLst/>
          </a:prstGeom>
        </p:spPr>
        <p:txBody>
          <a:bodyPr wrap="square">
            <a:spAutoFit/>
          </a:bodyPr>
          <a:lstStyle/>
          <a:p>
            <a:pPr marL="742950" indent="-742950" algn="ctr"/>
            <a:r>
              <a:rPr lang="nl-NL" sz="5400" b="1" dirty="0">
                <a:solidFill>
                  <a:srgbClr val="FF0000"/>
                </a:solidFill>
              </a:rPr>
              <a:t>Taal 3</a:t>
            </a:r>
            <a:endParaRPr lang="nl-NL"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0-#ppt_w/2"/>
                                          </p:val>
                                        </p:tav>
                                        <p:tav tm="100000">
                                          <p:val>
                                            <p:strVal val="#ppt_x"/>
                                          </p:val>
                                        </p:tav>
                                      </p:tavLst>
                                    </p:anim>
                                    <p:anim calcmode="lin" valueType="num">
                                      <p:cBhvr additive="base">
                                        <p:cTn id="20"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268"/>
                                        </p:tgtEl>
                                        <p:attrNameLst>
                                          <p:attrName>style.visibility</p:attrName>
                                        </p:attrNameLst>
                                      </p:cBhvr>
                                      <p:to>
                                        <p:strVal val="visible"/>
                                      </p:to>
                                    </p:set>
                                    <p:anim calcmode="lin" valueType="num">
                                      <p:cBhvr additive="base">
                                        <p:cTn id="37" dur="500" fill="hold"/>
                                        <p:tgtEl>
                                          <p:spTgt spid="11268"/>
                                        </p:tgtEl>
                                        <p:attrNameLst>
                                          <p:attrName>ppt_x</p:attrName>
                                        </p:attrNameLst>
                                      </p:cBhvr>
                                      <p:tavLst>
                                        <p:tav tm="0">
                                          <p:val>
                                            <p:strVal val="0-#ppt_w/2"/>
                                          </p:val>
                                        </p:tav>
                                        <p:tav tm="100000">
                                          <p:val>
                                            <p:strVal val="#ppt_x"/>
                                          </p:val>
                                        </p:tav>
                                      </p:tavLst>
                                    </p:anim>
                                    <p:anim calcmode="lin" valueType="num">
                                      <p:cBhvr additive="base">
                                        <p:cTn id="3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270"/>
                                        </p:tgtEl>
                                        <p:attrNameLst>
                                          <p:attrName>style.visibility</p:attrName>
                                        </p:attrNameLst>
                                      </p:cBhvr>
                                      <p:to>
                                        <p:strVal val="visible"/>
                                      </p:to>
                                    </p:set>
                                    <p:anim calcmode="lin" valueType="num">
                                      <p:cBhvr additive="base">
                                        <p:cTn id="49" dur="500" fill="hold"/>
                                        <p:tgtEl>
                                          <p:spTgt spid="11270"/>
                                        </p:tgtEl>
                                        <p:attrNameLst>
                                          <p:attrName>ppt_x</p:attrName>
                                        </p:attrNameLst>
                                      </p:cBhvr>
                                      <p:tavLst>
                                        <p:tav tm="0">
                                          <p:val>
                                            <p:strVal val="0-#ppt_w/2"/>
                                          </p:val>
                                        </p:tav>
                                        <p:tav tm="100000">
                                          <p:val>
                                            <p:strVal val="#ppt_x"/>
                                          </p:val>
                                        </p:tav>
                                      </p:tavLst>
                                    </p:anim>
                                    <p:anim calcmode="lin" valueType="num">
                                      <p:cBhvr additive="base">
                                        <p:cTn id="50"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272"/>
                                        </p:tgtEl>
                                        <p:attrNameLst>
                                          <p:attrName>style.visibility</p:attrName>
                                        </p:attrNameLst>
                                      </p:cBhvr>
                                      <p:to>
                                        <p:strVal val="visible"/>
                                      </p:to>
                                    </p:set>
                                    <p:anim calcmode="lin" valueType="num">
                                      <p:cBhvr additive="base">
                                        <p:cTn id="55" dur="500" fill="hold"/>
                                        <p:tgtEl>
                                          <p:spTgt spid="11272"/>
                                        </p:tgtEl>
                                        <p:attrNameLst>
                                          <p:attrName>ppt_x</p:attrName>
                                        </p:attrNameLst>
                                      </p:cBhvr>
                                      <p:tavLst>
                                        <p:tav tm="0">
                                          <p:val>
                                            <p:strVal val="0-#ppt_w/2"/>
                                          </p:val>
                                        </p:tav>
                                        <p:tav tm="100000">
                                          <p:val>
                                            <p:strVal val="#ppt_x"/>
                                          </p:val>
                                        </p:tav>
                                      </p:tavLst>
                                    </p:anim>
                                    <p:anim calcmode="lin" valueType="num">
                                      <p:cBhvr additive="base">
                                        <p:cTn id="56"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Afbeelding 7" descr="Generaliseren: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8019" y="620688"/>
            <a:ext cx="4347483" cy="1512168"/>
          </a:xfrm>
          <a:prstGeom prst="rect">
            <a:avLst/>
          </a:prstGeom>
          <a:noFill/>
        </p:spPr>
      </p:pic>
      <p:pic>
        <p:nvPicPr>
          <p:cNvPr id="4" name="Afbeelding 7" descr="Generalisere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3272" y="2565992"/>
            <a:ext cx="3972337" cy="1727103"/>
          </a:xfrm>
          <a:prstGeom prst="rect">
            <a:avLst/>
          </a:prstGeom>
          <a:noFill/>
        </p:spPr>
      </p:pic>
      <p:pic>
        <p:nvPicPr>
          <p:cNvPr id="9" name="Afbeelding 8">
            <a:extLst>
              <a:ext uri="{FF2B5EF4-FFF2-40B4-BE49-F238E27FC236}">
                <a16:creationId xmlns:a16="http://schemas.microsoft.com/office/drawing/2014/main" id="{1AF8B9AC-AF19-6E07-E121-E254E4B0B4E4}"/>
              </a:ext>
            </a:extLst>
          </p:cNvPr>
          <p:cNvPicPr>
            <a:picLocks noChangeAspect="1"/>
          </p:cNvPicPr>
          <p:nvPr/>
        </p:nvPicPr>
        <p:blipFill>
          <a:blip r:embed="rId4"/>
          <a:stretch>
            <a:fillRect/>
          </a:stretch>
        </p:blipFill>
        <p:spPr>
          <a:xfrm>
            <a:off x="0" y="428"/>
            <a:ext cx="2952381" cy="6857143"/>
          </a:xfrm>
          <a:prstGeom prst="rect">
            <a:avLst/>
          </a:prstGeom>
        </p:spPr>
      </p:pic>
      <p:pic>
        <p:nvPicPr>
          <p:cNvPr id="11" name="Afbeelding 10">
            <a:extLst>
              <a:ext uri="{FF2B5EF4-FFF2-40B4-BE49-F238E27FC236}">
                <a16:creationId xmlns:a16="http://schemas.microsoft.com/office/drawing/2014/main" id="{AEBD8335-8814-E92C-F8F3-46ED96E5974A}"/>
              </a:ext>
            </a:extLst>
          </p:cNvPr>
          <p:cNvPicPr>
            <a:picLocks noChangeAspect="1"/>
          </p:cNvPicPr>
          <p:nvPr/>
        </p:nvPicPr>
        <p:blipFill>
          <a:blip r:embed="rId5"/>
          <a:stretch>
            <a:fillRect/>
          </a:stretch>
        </p:blipFill>
        <p:spPr>
          <a:xfrm>
            <a:off x="3943273" y="4956948"/>
            <a:ext cx="4113030" cy="1280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Afbeelding 8" descr="generaliser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340768"/>
            <a:ext cx="2741113" cy="5301208"/>
          </a:xfrm>
          <a:prstGeom prst="rect">
            <a:avLst/>
          </a:prstGeom>
        </p:spPr>
      </p:pic>
      <p:pic>
        <p:nvPicPr>
          <p:cNvPr id="11" name="Afbeelding 10">
            <a:extLst>
              <a:ext uri="{FF2B5EF4-FFF2-40B4-BE49-F238E27FC236}">
                <a16:creationId xmlns:a16="http://schemas.microsoft.com/office/drawing/2014/main" id="{930B93C1-17DA-488B-A1A7-70A3AD49C446}"/>
              </a:ext>
            </a:extLst>
          </p:cNvPr>
          <p:cNvPicPr>
            <a:picLocks noChangeAspect="1"/>
          </p:cNvPicPr>
          <p:nvPr/>
        </p:nvPicPr>
        <p:blipFill>
          <a:blip r:embed="rId3">
            <a:clrChange>
              <a:clrFrom>
                <a:srgbClr val="EEFEFD"/>
              </a:clrFrom>
              <a:clrTo>
                <a:srgbClr val="EEFEFD">
                  <a:alpha val="0"/>
                </a:srgbClr>
              </a:clrTo>
            </a:clrChange>
          </a:blip>
          <a:stretch>
            <a:fillRect/>
          </a:stretch>
        </p:blipFill>
        <p:spPr>
          <a:xfrm>
            <a:off x="2477667" y="2007294"/>
            <a:ext cx="6677025" cy="3419475"/>
          </a:xfrm>
          <a:prstGeom prst="rect">
            <a:avLst/>
          </a:prstGeom>
        </p:spPr>
      </p:pic>
      <p:sp>
        <p:nvSpPr>
          <p:cNvPr id="8" name="WordArt 3"/>
          <p:cNvSpPr>
            <a:spLocks noChangeArrowheads="1" noChangeShapeType="1" noTextEdit="1"/>
          </p:cNvSpPr>
          <p:nvPr/>
        </p:nvSpPr>
        <p:spPr bwMode="auto">
          <a:xfrm>
            <a:off x="395536" y="333511"/>
            <a:ext cx="8568952" cy="863241"/>
          </a:xfrm>
          <a:prstGeom prst="rect">
            <a:avLst/>
          </a:prstGeom>
        </p:spPr>
        <p:txBody>
          <a:bodyPr wrap="none" fromWordArt="1">
            <a:prstTxWarp prst="textPlain">
              <a:avLst>
                <a:gd name="adj" fmla="val 50000"/>
              </a:avLst>
            </a:prstTxWarp>
          </a:bodyPr>
          <a:lstStyle/>
          <a:p>
            <a:pPr algn="ctr" rtl="0"/>
            <a:r>
              <a:rPr lang="nl-NL" sz="4800" i="1" kern="10" spc="960" dirty="0">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rPr>
              <a:t>Iets teveel </a:t>
            </a:r>
            <a:r>
              <a:rPr lang="nl-NL" sz="4800" i="1" kern="10" spc="960" dirty="0" err="1">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rPr>
              <a:t>up-chunken</a:t>
            </a:r>
            <a:r>
              <a:rPr lang="nl-NL" sz="4800" i="1" kern="10" spc="960" dirty="0">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rPr>
              <a:t>?</a:t>
            </a:r>
          </a:p>
        </p:txBody>
      </p:sp>
      <p:sp>
        <p:nvSpPr>
          <p:cNvPr id="4" name="Rechthoek 3"/>
          <p:cNvSpPr/>
          <p:nvPr/>
        </p:nvSpPr>
        <p:spPr>
          <a:xfrm>
            <a:off x="7380312" y="2564904"/>
            <a:ext cx="1368152" cy="288032"/>
          </a:xfrm>
          <a:prstGeom prst="rect">
            <a:avLst/>
          </a:prstGeom>
          <a:solidFill>
            <a:schemeClr val="accent4">
              <a:lumMod val="40000"/>
              <a:lumOff val="60000"/>
              <a:alpha val="5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5940152" y="3501008"/>
            <a:ext cx="2520280" cy="288032"/>
          </a:xfrm>
          <a:prstGeom prst="rect">
            <a:avLst/>
          </a:prstGeom>
          <a:solidFill>
            <a:schemeClr val="accent4">
              <a:lumMod val="40000"/>
              <a:lumOff val="60000"/>
              <a:alpha val="5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7452320" y="3717032"/>
            <a:ext cx="1584176" cy="360040"/>
          </a:xfrm>
          <a:prstGeom prst="rect">
            <a:avLst/>
          </a:prstGeom>
          <a:solidFill>
            <a:schemeClr val="accent4">
              <a:lumMod val="40000"/>
              <a:lumOff val="60000"/>
              <a:alpha val="5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4499992" y="4941168"/>
            <a:ext cx="4032448" cy="360040"/>
          </a:xfrm>
          <a:prstGeom prst="rect">
            <a:avLst/>
          </a:prstGeom>
          <a:solidFill>
            <a:schemeClr val="accent4">
              <a:lumMod val="40000"/>
              <a:lumOff val="60000"/>
              <a:alpha val="5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E42765CB-E0BA-FBEB-C6F7-7876CC155E57}"/>
              </a:ext>
            </a:extLst>
          </p:cNvPr>
          <p:cNvSpPr txBox="1"/>
          <p:nvPr/>
        </p:nvSpPr>
        <p:spPr>
          <a:xfrm>
            <a:off x="3131840" y="5653697"/>
            <a:ext cx="6012160" cy="1015663"/>
          </a:xfrm>
          <a:prstGeom prst="rect">
            <a:avLst/>
          </a:prstGeom>
          <a:noFill/>
        </p:spPr>
        <p:txBody>
          <a:bodyPr wrap="square" rtlCol="0">
            <a:spAutoFit/>
          </a:bodyPr>
          <a:lstStyle/>
          <a:p>
            <a:r>
              <a:rPr lang="nl-NL" sz="2000" dirty="0">
                <a:solidFill>
                  <a:srgbClr val="0000FF"/>
                </a:solidFill>
              </a:rPr>
              <a:t>Het metamodel geeft hier een goede richting aan:</a:t>
            </a:r>
          </a:p>
          <a:p>
            <a:r>
              <a:rPr lang="nl-NL" sz="2000" dirty="0">
                <a:solidFill>
                  <a:srgbClr val="0000FF"/>
                </a:solidFill>
              </a:rPr>
              <a:t>Geef een specifiek voorbeeld van een Nederlander die een concrete mooie gebeurtenis beschrijft?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ep 23"/>
          <p:cNvGrpSpPr/>
          <p:nvPr/>
        </p:nvGrpSpPr>
        <p:grpSpPr>
          <a:xfrm>
            <a:off x="467544" y="2636912"/>
            <a:ext cx="8326981" cy="3960440"/>
            <a:chOff x="467544" y="2636912"/>
            <a:chExt cx="8326981" cy="3960440"/>
          </a:xfrm>
        </p:grpSpPr>
        <p:sp>
          <p:nvSpPr>
            <p:cNvPr id="15" name="Rectangle 3"/>
            <p:cNvSpPr>
              <a:spLocks noChangeArrowheads="1"/>
            </p:cNvSpPr>
            <p:nvPr/>
          </p:nvSpPr>
          <p:spPr bwMode="auto">
            <a:xfrm>
              <a:off x="467544" y="2636912"/>
              <a:ext cx="8326981" cy="3960440"/>
            </a:xfrm>
            <a:prstGeom prst="rect">
              <a:avLst/>
            </a:prstGeom>
            <a:solidFill>
              <a:schemeClr val="accent1">
                <a:lumMod val="50000"/>
              </a:schemeClr>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800" b="1" i="0" u="none" strike="noStrike" cap="none" normalizeH="0" baseline="0" dirty="0">
                <a:ln>
                  <a:noFill/>
                </a:ln>
                <a:solidFill>
                  <a:schemeClr val="bg1"/>
                </a:solidFill>
                <a:effectLst/>
                <a:latin typeface="Arial" pitchFamily="34" charset="0"/>
              </a:endParaRPr>
            </a:p>
          </p:txBody>
        </p:sp>
        <p:sp>
          <p:nvSpPr>
            <p:cNvPr id="19" name="Tekstvak 18"/>
            <p:cNvSpPr txBox="1"/>
            <p:nvPr/>
          </p:nvSpPr>
          <p:spPr>
            <a:xfrm>
              <a:off x="899592" y="2967335"/>
              <a:ext cx="4680520" cy="830997"/>
            </a:xfrm>
            <a:prstGeom prst="rect">
              <a:avLst/>
            </a:prstGeom>
            <a:noFill/>
          </p:spPr>
          <p:txBody>
            <a:bodyPr wrap="square" rtlCol="0">
              <a:spAutoFit/>
            </a:bodyPr>
            <a:lstStyle/>
            <a:p>
              <a:pPr algn="ctr"/>
              <a:r>
                <a:rPr lang="nl-NL" sz="4800" b="1" dirty="0">
                  <a:solidFill>
                    <a:schemeClr val="bg1"/>
                  </a:solidFill>
                </a:rPr>
                <a:t>Groot Probleem</a:t>
              </a:r>
            </a:p>
          </p:txBody>
        </p:sp>
      </p:grpSp>
      <p:sp>
        <p:nvSpPr>
          <p:cNvPr id="2" name="Titel 1"/>
          <p:cNvSpPr>
            <a:spLocks noGrp="1"/>
          </p:cNvSpPr>
          <p:nvPr>
            <p:ph type="title"/>
          </p:nvPr>
        </p:nvSpPr>
        <p:spPr>
          <a:xfrm>
            <a:off x="457200" y="274638"/>
            <a:ext cx="8229600" cy="850106"/>
          </a:xfrm>
        </p:spPr>
        <p:txBody>
          <a:bodyPr/>
          <a:lstStyle/>
          <a:p>
            <a:r>
              <a:rPr lang="nl-NL" dirty="0">
                <a:solidFill>
                  <a:srgbClr val="0000FF"/>
                </a:solidFill>
              </a:rPr>
              <a:t>Meta-Model</a:t>
            </a:r>
          </a:p>
        </p:txBody>
      </p:sp>
      <p:sp>
        <p:nvSpPr>
          <p:cNvPr id="3" name="Tijdelijke aanduiding voor inhoud 2"/>
          <p:cNvSpPr>
            <a:spLocks noGrp="1"/>
          </p:cNvSpPr>
          <p:nvPr>
            <p:ph idx="1"/>
          </p:nvPr>
        </p:nvSpPr>
        <p:spPr>
          <a:xfrm>
            <a:off x="467544" y="1340768"/>
            <a:ext cx="8229600" cy="1324744"/>
          </a:xfrm>
        </p:spPr>
        <p:txBody>
          <a:bodyPr>
            <a:normAutofit fontScale="85000" lnSpcReduction="20000"/>
          </a:bodyPr>
          <a:lstStyle/>
          <a:p>
            <a:r>
              <a:rPr lang="nl-NL" sz="2400" dirty="0">
                <a:solidFill>
                  <a:srgbClr val="0000FF"/>
                </a:solidFill>
              </a:rPr>
              <a:t>In 1976 schreven </a:t>
            </a:r>
            <a:r>
              <a:rPr lang="nl-NL" sz="2400" dirty="0" err="1">
                <a:solidFill>
                  <a:srgbClr val="0000FF"/>
                </a:solidFill>
              </a:rPr>
              <a:t>Bandler</a:t>
            </a:r>
            <a:r>
              <a:rPr lang="nl-NL" sz="2400" dirty="0">
                <a:solidFill>
                  <a:srgbClr val="0000FF"/>
                </a:solidFill>
              </a:rPr>
              <a:t> en </a:t>
            </a:r>
            <a:r>
              <a:rPr lang="nl-NL" sz="2400" dirty="0" err="1">
                <a:solidFill>
                  <a:srgbClr val="0000FF"/>
                </a:solidFill>
              </a:rPr>
              <a:t>Grinder</a:t>
            </a:r>
            <a:r>
              <a:rPr lang="nl-NL" sz="2400" dirty="0">
                <a:solidFill>
                  <a:srgbClr val="0000FF"/>
                </a:solidFill>
              </a:rPr>
              <a:t> ‘</a:t>
            </a:r>
            <a:r>
              <a:rPr lang="nl-NL" sz="2400" dirty="0" err="1">
                <a:solidFill>
                  <a:srgbClr val="0000FF"/>
                </a:solidFill>
              </a:rPr>
              <a:t>Structure</a:t>
            </a:r>
            <a:r>
              <a:rPr lang="nl-NL" sz="2400" dirty="0">
                <a:solidFill>
                  <a:srgbClr val="0000FF"/>
                </a:solidFill>
              </a:rPr>
              <a:t> of Magic’ </a:t>
            </a:r>
          </a:p>
          <a:p>
            <a:r>
              <a:rPr lang="nl-NL" sz="2400" dirty="0">
                <a:solidFill>
                  <a:srgbClr val="0000FF"/>
                </a:solidFill>
              </a:rPr>
              <a:t>Dit is het metamodel, gebaseerd op Virginia </a:t>
            </a:r>
            <a:r>
              <a:rPr lang="nl-NL" sz="2400" dirty="0" err="1">
                <a:solidFill>
                  <a:srgbClr val="0000FF"/>
                </a:solidFill>
              </a:rPr>
              <a:t>Satir</a:t>
            </a:r>
            <a:r>
              <a:rPr lang="nl-NL" sz="2400" dirty="0">
                <a:solidFill>
                  <a:srgbClr val="0000FF"/>
                </a:solidFill>
              </a:rPr>
              <a:t> </a:t>
            </a:r>
          </a:p>
          <a:p>
            <a:r>
              <a:rPr lang="nl-NL" sz="2400" dirty="0">
                <a:solidFill>
                  <a:srgbClr val="0000FF"/>
                </a:solidFill>
              </a:rPr>
              <a:t>Doel: dichter bij de realiteit komen. </a:t>
            </a:r>
          </a:p>
          <a:p>
            <a:r>
              <a:rPr lang="nl-NL" sz="2400" dirty="0">
                <a:solidFill>
                  <a:srgbClr val="0000FF"/>
                </a:solidFill>
              </a:rPr>
              <a:t>In de praktijk: het probleem kleiner maken.</a:t>
            </a:r>
          </a:p>
          <a:p>
            <a:endParaRPr lang="nl-NL" dirty="0">
              <a:solidFill>
                <a:srgbClr val="0000FF"/>
              </a:solidFill>
            </a:endParaRPr>
          </a:p>
        </p:txBody>
      </p:sp>
      <p:sp>
        <p:nvSpPr>
          <p:cNvPr id="11" name="Tekstvak 10"/>
          <p:cNvSpPr txBox="1"/>
          <p:nvPr/>
        </p:nvSpPr>
        <p:spPr>
          <a:xfrm>
            <a:off x="1010343" y="4828510"/>
            <a:ext cx="2730043" cy="369332"/>
          </a:xfrm>
          <a:prstGeom prst="rect">
            <a:avLst/>
          </a:prstGeom>
          <a:noFill/>
        </p:spPr>
        <p:txBody>
          <a:bodyPr wrap="none" rtlCol="0">
            <a:spAutoFit/>
          </a:bodyPr>
          <a:lstStyle/>
          <a:p>
            <a:r>
              <a:rPr lang="nl-NL" dirty="0">
                <a:solidFill>
                  <a:schemeClr val="bg1"/>
                </a:solidFill>
              </a:rPr>
              <a:t>Mijn leven is een puinhoop</a:t>
            </a:r>
          </a:p>
        </p:txBody>
      </p:sp>
      <p:sp>
        <p:nvSpPr>
          <p:cNvPr id="16" name="Rectangle 4"/>
          <p:cNvSpPr>
            <a:spLocks noChangeArrowheads="1"/>
          </p:cNvSpPr>
          <p:nvPr/>
        </p:nvSpPr>
        <p:spPr bwMode="auto">
          <a:xfrm>
            <a:off x="4283968" y="4005064"/>
            <a:ext cx="4510556" cy="2580262"/>
          </a:xfrm>
          <a:prstGeom prst="rect">
            <a:avLst/>
          </a:prstGeom>
          <a:solidFill>
            <a:schemeClr val="accent1">
              <a:lumMod val="60000"/>
              <a:lumOff val="40000"/>
            </a:schemeClr>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2800" b="1" i="0" u="none" strike="noStrike" cap="none" normalizeH="0" baseline="0" dirty="0" err="1">
                <a:ln>
                  <a:noFill/>
                </a:ln>
                <a:solidFill>
                  <a:srgbClr val="0000FF"/>
                </a:solidFill>
                <a:effectLst/>
                <a:latin typeface="Calibri" pitchFamily="34" charset="0"/>
              </a:rPr>
              <a:t>Metamodelvraag</a:t>
            </a:r>
            <a:r>
              <a:rPr kumimoji="0" lang="nl-NL" sz="2800" b="1" i="0" u="none" strike="noStrike" cap="none" normalizeH="0" baseline="0" dirty="0">
                <a:ln>
                  <a:noFill/>
                </a:ln>
                <a:solidFill>
                  <a:srgbClr val="0000FF"/>
                </a:solidFill>
                <a:effectLst/>
                <a:latin typeface="Calibri" pitchFamily="34" charset="0"/>
              </a:rPr>
              <a:t> 1</a:t>
            </a:r>
            <a:endParaRPr kumimoji="0" lang="nl-NL" sz="4400" b="1" i="0" u="none" strike="noStrike" cap="none" normalizeH="0" baseline="0" dirty="0">
              <a:ln>
                <a:noFill/>
              </a:ln>
              <a:solidFill>
                <a:srgbClr val="0000FF"/>
              </a:solidFill>
              <a:effectLst/>
              <a:latin typeface="Arial" pitchFamily="34" charset="0"/>
            </a:endParaRPr>
          </a:p>
        </p:txBody>
      </p:sp>
      <p:sp>
        <p:nvSpPr>
          <p:cNvPr id="17" name="Rectangle 5"/>
          <p:cNvSpPr>
            <a:spLocks noChangeArrowheads="1"/>
          </p:cNvSpPr>
          <p:nvPr/>
        </p:nvSpPr>
        <p:spPr bwMode="auto">
          <a:xfrm>
            <a:off x="6012160" y="4869160"/>
            <a:ext cx="2782364" cy="1728192"/>
          </a:xfrm>
          <a:prstGeom prst="rect">
            <a:avLst/>
          </a:prstGeom>
          <a:solidFill>
            <a:schemeClr val="accent1">
              <a:lumMod val="40000"/>
              <a:lumOff val="60000"/>
            </a:schemeClr>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b="1" i="0" u="none" strike="noStrike" cap="none" normalizeH="0" baseline="0" dirty="0" err="1">
                <a:ln>
                  <a:noFill/>
                </a:ln>
                <a:solidFill>
                  <a:srgbClr val="0000FF"/>
                </a:solidFill>
                <a:effectLst/>
                <a:latin typeface="Calibri" pitchFamily="34" charset="0"/>
              </a:rPr>
              <a:t>Metamodelvraag</a:t>
            </a:r>
            <a:r>
              <a:rPr kumimoji="0" lang="nl-NL" b="1" i="0" u="none" strike="noStrike" cap="none" normalizeH="0" baseline="0" dirty="0">
                <a:ln>
                  <a:noFill/>
                </a:ln>
                <a:solidFill>
                  <a:srgbClr val="0000FF"/>
                </a:solidFill>
                <a:effectLst/>
                <a:latin typeface="Calibri" pitchFamily="34" charset="0"/>
              </a:rPr>
              <a:t> 2</a:t>
            </a:r>
            <a:endParaRPr kumimoji="0" lang="nl-NL" sz="2000" b="1" i="0" u="none" strike="noStrike" cap="none" normalizeH="0" baseline="0" dirty="0">
              <a:ln>
                <a:noFill/>
              </a:ln>
              <a:solidFill>
                <a:srgbClr val="0000FF"/>
              </a:solidFill>
              <a:effectLst/>
              <a:latin typeface="Arial" pitchFamily="34" charset="0"/>
            </a:endParaRPr>
          </a:p>
        </p:txBody>
      </p:sp>
      <p:sp>
        <p:nvSpPr>
          <p:cNvPr id="18" name="Rectangle 6"/>
          <p:cNvSpPr>
            <a:spLocks noChangeArrowheads="1"/>
          </p:cNvSpPr>
          <p:nvPr/>
        </p:nvSpPr>
        <p:spPr bwMode="auto">
          <a:xfrm>
            <a:off x="7308305" y="5457875"/>
            <a:ext cx="1486220" cy="1152128"/>
          </a:xfrm>
          <a:prstGeom prst="rect">
            <a:avLst/>
          </a:prstGeom>
          <a:solidFill>
            <a:schemeClr val="accent1">
              <a:lumMod val="20000"/>
              <a:lumOff val="80000"/>
            </a:schemeClr>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err="1">
                <a:ln>
                  <a:noFill/>
                </a:ln>
                <a:solidFill>
                  <a:srgbClr val="0000FF"/>
                </a:solidFill>
                <a:effectLst/>
                <a:latin typeface="Calibri" pitchFamily="34" charset="0"/>
              </a:rPr>
              <a:t>Metamodel-vraag</a:t>
            </a:r>
            <a:r>
              <a:rPr kumimoji="0" lang="nl-NL" sz="1200" b="1" i="0" u="none" strike="noStrike" cap="none" normalizeH="0" baseline="0" dirty="0">
                <a:ln>
                  <a:noFill/>
                </a:ln>
                <a:solidFill>
                  <a:srgbClr val="0000FF"/>
                </a:solidFill>
                <a:effectLst/>
                <a:latin typeface="Calibri" pitchFamily="34" charset="0"/>
              </a:rPr>
              <a:t> 3</a:t>
            </a:r>
            <a:endParaRPr kumimoji="0" lang="nl-NL" sz="2000" b="1" i="0" u="none" strike="noStrike" cap="none" normalizeH="0" baseline="0" dirty="0">
              <a:ln>
                <a:noFill/>
              </a:ln>
              <a:solidFill>
                <a:srgbClr val="0000FF"/>
              </a:solidFill>
              <a:effectLst/>
              <a:latin typeface="Arial" pitchFamily="34" charset="0"/>
            </a:endParaRPr>
          </a:p>
        </p:txBody>
      </p:sp>
      <p:sp>
        <p:nvSpPr>
          <p:cNvPr id="21" name="Tekstvak 20"/>
          <p:cNvSpPr txBox="1"/>
          <p:nvPr/>
        </p:nvSpPr>
        <p:spPr>
          <a:xfrm>
            <a:off x="5998046" y="5517232"/>
            <a:ext cx="1728192" cy="584775"/>
          </a:xfrm>
          <a:prstGeom prst="rect">
            <a:avLst/>
          </a:prstGeom>
          <a:noFill/>
        </p:spPr>
        <p:txBody>
          <a:bodyPr wrap="square" rtlCol="0">
            <a:spAutoFit/>
          </a:bodyPr>
          <a:lstStyle/>
          <a:p>
            <a:r>
              <a:rPr lang="nl-NL" sz="1600" dirty="0">
                <a:solidFill>
                  <a:srgbClr val="0000FF"/>
                </a:solidFill>
              </a:rPr>
              <a:t>‘Is alles in jouw leven slecht?’</a:t>
            </a:r>
            <a:endParaRPr lang="nl-NL" sz="2600" dirty="0">
              <a:solidFill>
                <a:srgbClr val="0000FF"/>
              </a:solidFill>
            </a:endParaRPr>
          </a:p>
        </p:txBody>
      </p:sp>
      <p:sp>
        <p:nvSpPr>
          <p:cNvPr id="22" name="Tekstvak 21"/>
          <p:cNvSpPr txBox="1"/>
          <p:nvPr/>
        </p:nvSpPr>
        <p:spPr>
          <a:xfrm>
            <a:off x="4355976" y="4542219"/>
            <a:ext cx="1944216" cy="584775"/>
          </a:xfrm>
          <a:prstGeom prst="rect">
            <a:avLst/>
          </a:prstGeom>
          <a:noFill/>
        </p:spPr>
        <p:txBody>
          <a:bodyPr wrap="square" rtlCol="0">
            <a:spAutoFit/>
          </a:bodyPr>
          <a:lstStyle/>
          <a:p>
            <a:r>
              <a:rPr lang="nl-NL" sz="1600" dirty="0">
                <a:solidFill>
                  <a:srgbClr val="0000FF"/>
                </a:solidFill>
              </a:rPr>
              <a:t>‘Wat is er slecht in jouw leven?’</a:t>
            </a:r>
          </a:p>
        </p:txBody>
      </p:sp>
      <p:sp>
        <p:nvSpPr>
          <p:cNvPr id="23" name="Tekstvak 22"/>
          <p:cNvSpPr txBox="1"/>
          <p:nvPr/>
        </p:nvSpPr>
        <p:spPr>
          <a:xfrm>
            <a:off x="7452320" y="6092279"/>
            <a:ext cx="1152128" cy="415498"/>
          </a:xfrm>
          <a:prstGeom prst="rect">
            <a:avLst/>
          </a:prstGeom>
          <a:noFill/>
        </p:spPr>
        <p:txBody>
          <a:bodyPr wrap="square" rtlCol="0">
            <a:spAutoFit/>
          </a:bodyPr>
          <a:lstStyle/>
          <a:p>
            <a:r>
              <a:rPr lang="nl-NL" sz="1050" dirty="0">
                <a:solidFill>
                  <a:srgbClr val="0000FF"/>
                </a:solidFill>
              </a:rPr>
              <a:t>‘Wat maakt dat je dit slecht vindt?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6" grpId="0" animBg="1"/>
      <p:bldP spid="17" grpId="0" animBg="1"/>
      <p:bldP spid="18" grpId="0" animBg="1"/>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4099587" y="1409787"/>
            <a:ext cx="4752528" cy="504056"/>
          </a:xfrm>
          <a:prstGeom prst="wedgeRoundRectCallout">
            <a:avLst>
              <a:gd name="adj1" fmla="val 8932"/>
              <a:gd name="adj2" fmla="val 332569"/>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Hoe weet je dat je baas het niet weet?</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
        <p:nvSpPr>
          <p:cNvPr id="7" name="AutoShape 2"/>
          <p:cNvSpPr>
            <a:spLocks noChangeArrowheads="1"/>
          </p:cNvSpPr>
          <p:nvPr/>
        </p:nvSpPr>
        <p:spPr bwMode="auto">
          <a:xfrm>
            <a:off x="4355976" y="2060694"/>
            <a:ext cx="4248472" cy="432048"/>
          </a:xfrm>
          <a:prstGeom prst="wedgeRoundRectCallout">
            <a:avLst>
              <a:gd name="adj1" fmla="val -29670"/>
              <a:gd name="adj2" fmla="val 212656"/>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Wat zou je willen dat hij wel doet?</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pic>
        <p:nvPicPr>
          <p:cNvPr id="23554" name="Picture 2" descr="http://ah2andbeyond.com/wp-content/uploads/2013/10/iStock_000016610804X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14" y="2659781"/>
            <a:ext cx="9144000" cy="4198219"/>
          </a:xfrm>
          <a:prstGeom prst="rect">
            <a:avLst/>
          </a:prstGeom>
          <a:noFill/>
        </p:spPr>
      </p:pic>
      <p:sp>
        <p:nvSpPr>
          <p:cNvPr id="2" name="Titel 1"/>
          <p:cNvSpPr>
            <a:spLocks noGrp="1"/>
          </p:cNvSpPr>
          <p:nvPr>
            <p:ph type="title"/>
          </p:nvPr>
        </p:nvSpPr>
        <p:spPr>
          <a:xfrm>
            <a:off x="457200" y="274638"/>
            <a:ext cx="3826768" cy="1143000"/>
          </a:xfrm>
        </p:spPr>
        <p:txBody>
          <a:bodyPr>
            <a:normAutofit/>
          </a:bodyPr>
          <a:lstStyle/>
          <a:p>
            <a:r>
              <a:rPr lang="nl-NL" sz="4800" b="1" dirty="0">
                <a:solidFill>
                  <a:srgbClr val="0033CC"/>
                </a:solidFill>
              </a:rPr>
              <a:t>Vervorming:</a:t>
            </a:r>
          </a:p>
        </p:txBody>
      </p:sp>
      <p:sp>
        <p:nvSpPr>
          <p:cNvPr id="5" name="Rechthoek 4"/>
          <p:cNvSpPr/>
          <p:nvPr/>
        </p:nvSpPr>
        <p:spPr>
          <a:xfrm>
            <a:off x="4355976" y="437763"/>
            <a:ext cx="4239750" cy="830997"/>
          </a:xfrm>
          <a:prstGeom prst="rect">
            <a:avLst/>
          </a:prstGeom>
        </p:spPr>
        <p:txBody>
          <a:bodyPr wrap="none">
            <a:spAutoFit/>
          </a:bodyPr>
          <a:lstStyle/>
          <a:p>
            <a:r>
              <a:rPr lang="nl-NL" sz="4800" b="1" dirty="0" err="1">
                <a:solidFill>
                  <a:srgbClr val="0033CC"/>
                </a:solidFill>
                <a:latin typeface="+mj-lt"/>
                <a:ea typeface="+mj-ea"/>
                <a:cs typeface="+mj-cs"/>
              </a:rPr>
              <a:t>Oorzaak-Gevolg</a:t>
            </a:r>
            <a:endParaRPr lang="nl-NL" sz="4800" b="1" dirty="0">
              <a:solidFill>
                <a:srgbClr val="0033CC"/>
              </a:solidFill>
              <a:latin typeface="+mj-lt"/>
              <a:ea typeface="+mj-ea"/>
              <a:cs typeface="+mj-cs"/>
            </a:endParaRPr>
          </a:p>
        </p:txBody>
      </p:sp>
      <p:sp>
        <p:nvSpPr>
          <p:cNvPr id="6" name="Toelichting met afgeronde rechthoek 5"/>
          <p:cNvSpPr/>
          <p:nvPr/>
        </p:nvSpPr>
        <p:spPr>
          <a:xfrm>
            <a:off x="179512" y="1556792"/>
            <a:ext cx="3744416" cy="648072"/>
          </a:xfrm>
          <a:prstGeom prst="wedgeRoundRectCallout">
            <a:avLst>
              <a:gd name="adj1" fmla="val 51733"/>
              <a:gd name="adj2" fmla="val 195106"/>
              <a:gd name="adj3" fmla="val 16667"/>
            </a:avLst>
          </a:prstGeom>
          <a:solidFill>
            <a:schemeClr val="bg1">
              <a:alpha val="26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Als mijn baas eens wist hoe hard ik werk, zou hij dit nooit doen!</a:t>
            </a:r>
          </a:p>
        </p:txBody>
      </p:sp>
      <p:sp>
        <p:nvSpPr>
          <p:cNvPr id="9" name="AutoShape 2"/>
          <p:cNvSpPr>
            <a:spLocks noChangeArrowheads="1"/>
          </p:cNvSpPr>
          <p:nvPr/>
        </p:nvSpPr>
        <p:spPr bwMode="auto">
          <a:xfrm>
            <a:off x="4361034" y="2620400"/>
            <a:ext cx="4644008" cy="432048"/>
          </a:xfrm>
          <a:prstGeom prst="wedgeRoundRectCallout">
            <a:avLst>
              <a:gd name="adj1" fmla="val -31358"/>
              <a:gd name="adj2" fmla="val 93693"/>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Hoe zou je het je baas kunnen laten weten?</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0-#ppt_w/2"/>
                                          </p:val>
                                        </p:tav>
                                        <p:tav tm="100000">
                                          <p:val>
                                            <p:strVal val="#ppt_x"/>
                                          </p:val>
                                        </p:tav>
                                      </p:tavLst>
                                    </p:anim>
                                    <p:anim calcmode="lin" valueType="num">
                                      <p:cBhvr additive="base">
                                        <p:cTn id="14"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media.licdn.com/mpr/mpr/p/4/005/073/132/0255773.jpg"/>
          <p:cNvPicPr>
            <a:picLocks noChangeAspect="1" noChangeArrowheads="1"/>
          </p:cNvPicPr>
          <p:nvPr/>
        </p:nvPicPr>
        <p:blipFill>
          <a:blip r:embed="rId2" cstate="print"/>
          <a:srcRect/>
          <a:stretch>
            <a:fillRect/>
          </a:stretch>
        </p:blipFill>
        <p:spPr bwMode="auto">
          <a:xfrm flipH="1">
            <a:off x="179512" y="1412776"/>
            <a:ext cx="8964488" cy="5445225"/>
          </a:xfrm>
          <a:prstGeom prst="rect">
            <a:avLst/>
          </a:prstGeom>
          <a:noFill/>
        </p:spPr>
      </p:pic>
      <p:sp>
        <p:nvSpPr>
          <p:cNvPr id="5" name="Titel 1"/>
          <p:cNvSpPr txBox="1">
            <a:spLocks/>
          </p:cNvSpPr>
          <p:nvPr/>
        </p:nvSpPr>
        <p:spPr>
          <a:xfrm>
            <a:off x="457200" y="35750"/>
            <a:ext cx="382676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4800" b="1" dirty="0">
                <a:solidFill>
                  <a:srgbClr val="0033CC"/>
                </a:solidFill>
                <a:latin typeface="+mj-lt"/>
                <a:ea typeface="+mj-ea"/>
                <a:cs typeface="+mj-cs"/>
              </a:rPr>
              <a:t>Weglatingen</a:t>
            </a:r>
            <a:r>
              <a:rPr kumimoji="0" lang="nl-NL" sz="4800" b="1" i="0" u="none" strike="noStrike" kern="1200" cap="none" spc="0" normalizeH="0" baseline="0" noProof="0" dirty="0">
                <a:ln>
                  <a:noFill/>
                </a:ln>
                <a:solidFill>
                  <a:srgbClr val="0033CC"/>
                </a:solidFill>
                <a:effectLst/>
                <a:uLnTx/>
                <a:uFillTx/>
                <a:latin typeface="+mj-lt"/>
                <a:ea typeface="+mj-ea"/>
                <a:cs typeface="+mj-cs"/>
              </a:rPr>
              <a:t>:</a:t>
            </a:r>
          </a:p>
        </p:txBody>
      </p:sp>
      <p:sp>
        <p:nvSpPr>
          <p:cNvPr id="6" name="Rechthoek 5"/>
          <p:cNvSpPr/>
          <p:nvPr/>
        </p:nvSpPr>
        <p:spPr>
          <a:xfrm>
            <a:off x="4355976" y="198875"/>
            <a:ext cx="1497526" cy="830997"/>
          </a:xfrm>
          <a:prstGeom prst="rect">
            <a:avLst/>
          </a:prstGeom>
        </p:spPr>
        <p:txBody>
          <a:bodyPr wrap="none">
            <a:spAutoFit/>
          </a:bodyPr>
          <a:lstStyle/>
          <a:p>
            <a:r>
              <a:rPr lang="nl-NL" sz="4800" b="1" dirty="0">
                <a:solidFill>
                  <a:srgbClr val="0033CC"/>
                </a:solidFill>
                <a:latin typeface="+mj-lt"/>
                <a:ea typeface="+mj-ea"/>
                <a:cs typeface="+mj-cs"/>
              </a:rPr>
              <a:t>Hoe?</a:t>
            </a:r>
          </a:p>
        </p:txBody>
      </p:sp>
      <p:sp>
        <p:nvSpPr>
          <p:cNvPr id="7" name="Toelichting met afgeronde rechthoek 6"/>
          <p:cNvSpPr/>
          <p:nvPr/>
        </p:nvSpPr>
        <p:spPr>
          <a:xfrm>
            <a:off x="179512" y="1484784"/>
            <a:ext cx="3744416" cy="360040"/>
          </a:xfrm>
          <a:prstGeom prst="wedgeRoundRectCallout">
            <a:avLst>
              <a:gd name="adj1" fmla="val 22284"/>
              <a:gd name="adj2" fmla="val 215303"/>
              <a:gd name="adj3" fmla="val 16667"/>
            </a:avLst>
          </a:prstGeom>
          <a:solidFill>
            <a:schemeClr val="bg1">
              <a:alpha val="26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Mijn dochter heeft mij afgewezen</a:t>
            </a:r>
          </a:p>
        </p:txBody>
      </p:sp>
      <p:sp>
        <p:nvSpPr>
          <p:cNvPr id="8" name="AutoShape 2"/>
          <p:cNvSpPr>
            <a:spLocks noChangeArrowheads="1"/>
          </p:cNvSpPr>
          <p:nvPr/>
        </p:nvSpPr>
        <p:spPr bwMode="auto">
          <a:xfrm>
            <a:off x="5940152" y="1412776"/>
            <a:ext cx="3096344" cy="644907"/>
          </a:xfrm>
          <a:prstGeom prst="wedgeRoundRectCallout">
            <a:avLst>
              <a:gd name="adj1" fmla="val -50888"/>
              <a:gd name="adj2" fmla="val 180445"/>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Wat heeft ze gedaan dat jij je afgewezen voelt?</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
        <p:nvSpPr>
          <p:cNvPr id="9" name="AutoShape 2"/>
          <p:cNvSpPr>
            <a:spLocks noChangeArrowheads="1"/>
          </p:cNvSpPr>
          <p:nvPr/>
        </p:nvSpPr>
        <p:spPr bwMode="auto">
          <a:xfrm>
            <a:off x="4283968" y="912735"/>
            <a:ext cx="2808312" cy="360040"/>
          </a:xfrm>
          <a:prstGeom prst="wedgeRoundRectCallout">
            <a:avLst>
              <a:gd name="adj1" fmla="val -3017"/>
              <a:gd name="adj2" fmla="val 495003"/>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Hoe heeft ze je afgewezen?</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0-#ppt_w/2"/>
                                          </p:val>
                                        </p:tav>
                                        <p:tav tm="100000">
                                          <p:val>
                                            <p:strVal val="#ppt_x"/>
                                          </p:val>
                                        </p:tav>
                                      </p:tavLst>
                                    </p:anim>
                                    <p:anim calcmode="lin" valueType="num">
                                      <p:cBhvr additive="base">
                                        <p:cTn id="14"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49"/>
            <a:ext cx="9144000" cy="6882794"/>
          </a:xfrm>
          <a:prstGeom prst="rect">
            <a:avLst/>
          </a:prstGeom>
          <a:noFill/>
        </p:spPr>
      </p:pic>
      <p:sp>
        <p:nvSpPr>
          <p:cNvPr id="2" name="Titel 1"/>
          <p:cNvSpPr>
            <a:spLocks noGrp="1"/>
          </p:cNvSpPr>
          <p:nvPr>
            <p:ph type="title"/>
          </p:nvPr>
        </p:nvSpPr>
        <p:spPr>
          <a:xfrm>
            <a:off x="755576" y="980728"/>
            <a:ext cx="7581528" cy="782960"/>
          </a:xfrm>
        </p:spPr>
        <p:txBody>
          <a:bodyPr/>
          <a:lstStyle/>
          <a:p>
            <a:r>
              <a:rPr lang="en-US" b="1" dirty="0">
                <a:solidFill>
                  <a:srgbClr val="3333CC"/>
                </a:solidFill>
              </a:rPr>
              <a:t>Open Frame</a:t>
            </a:r>
            <a:endParaRPr lang="nl-NL" b="1" dirty="0">
              <a:solidFill>
                <a:srgbClr val="3333CC"/>
              </a:solidFill>
            </a:endParaRPr>
          </a:p>
        </p:txBody>
      </p:sp>
      <p:sp>
        <p:nvSpPr>
          <p:cNvPr id="3" name="Tijdelijke aanduiding voor inhoud 2"/>
          <p:cNvSpPr>
            <a:spLocks noGrp="1"/>
          </p:cNvSpPr>
          <p:nvPr>
            <p:ph idx="1"/>
          </p:nvPr>
        </p:nvSpPr>
        <p:spPr>
          <a:xfrm>
            <a:off x="1115616" y="1600201"/>
            <a:ext cx="3744416" cy="2980927"/>
          </a:xfrm>
        </p:spPr>
        <p:txBody>
          <a:bodyPr>
            <a:normAutofit/>
          </a:bodyPr>
          <a:lstStyle/>
          <a:p>
            <a:r>
              <a:rPr lang="nl-NL" dirty="0">
                <a:solidFill>
                  <a:srgbClr val="3333CC"/>
                </a:solidFill>
              </a:rPr>
              <a:t>Vragen</a:t>
            </a:r>
          </a:p>
          <a:p>
            <a:r>
              <a:rPr lang="nl-NL" dirty="0">
                <a:solidFill>
                  <a:srgbClr val="3333CC"/>
                </a:solidFill>
              </a:rPr>
              <a:t>Gebeurtenissen</a:t>
            </a:r>
          </a:p>
          <a:p>
            <a:r>
              <a:rPr lang="nl-NL" dirty="0">
                <a:solidFill>
                  <a:srgbClr val="3333CC"/>
                </a:solidFill>
              </a:rPr>
              <a:t>Korte verhalen</a:t>
            </a:r>
          </a:p>
          <a:p>
            <a:pPr marL="0" indent="0"/>
            <a:r>
              <a:rPr lang="nl-NL" dirty="0">
                <a:solidFill>
                  <a:srgbClr val="3333CC"/>
                </a:solidFill>
              </a:rPr>
              <a:t>   Levenservaringen</a:t>
            </a:r>
          </a:p>
        </p:txBody>
      </p:sp>
      <p:sp>
        <p:nvSpPr>
          <p:cNvPr id="5" name="Tijdelijke aanduiding voor inhoud 2"/>
          <p:cNvSpPr txBox="1">
            <a:spLocks/>
          </p:cNvSpPr>
          <p:nvPr/>
        </p:nvSpPr>
        <p:spPr>
          <a:xfrm>
            <a:off x="899592" y="4149079"/>
            <a:ext cx="4248472" cy="11087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3333CC"/>
                </a:solidFill>
              </a:rPr>
              <a:t>Doel</a:t>
            </a:r>
            <a:r>
              <a:rPr kumimoji="0" lang="nl-NL" sz="3200" b="1" i="1" u="none" strike="noStrike" kern="1200" cap="none" spc="0" normalizeH="0" baseline="0" noProof="0" dirty="0">
                <a:ln>
                  <a:noFill/>
                </a:ln>
                <a:solidFill>
                  <a:srgbClr val="3333CC"/>
                </a:solidFill>
                <a:effectLst/>
                <a:uLnTx/>
                <a:uFillTx/>
                <a:latin typeface="+mn-lt"/>
                <a:ea typeface="+mn-ea"/>
                <a:cs typeface="+mn-cs"/>
              </a:rPr>
              <a:t>: toepassen van NLP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1" i="1" u="none" strike="noStrike" kern="1200" cap="none" spc="0" normalizeH="0" baseline="0" noProof="0" dirty="0">
                <a:ln>
                  <a:noFill/>
                </a:ln>
                <a:solidFill>
                  <a:srgbClr val="3333CC"/>
                </a:solidFill>
                <a:effectLst/>
                <a:uLnTx/>
                <a:uFillTx/>
                <a:latin typeface="+mn-lt"/>
                <a:ea typeface="+mn-ea"/>
                <a:cs typeface="+mn-cs"/>
              </a:rPr>
              <a:t>in jouw eigen werkelijkheid.</a:t>
            </a:r>
          </a:p>
        </p:txBody>
      </p:sp>
      <p:sp>
        <p:nvSpPr>
          <p:cNvPr id="6" name="Tijdelijke aanduiding voor inhoud 2">
            <a:extLst>
              <a:ext uri="{FF2B5EF4-FFF2-40B4-BE49-F238E27FC236}">
                <a16:creationId xmlns:a16="http://schemas.microsoft.com/office/drawing/2014/main" id="{E50CC4C9-4215-499F-8814-9CBC51C106A7}"/>
              </a:ext>
            </a:extLst>
          </p:cNvPr>
          <p:cNvSpPr txBox="1">
            <a:spLocks/>
          </p:cNvSpPr>
          <p:nvPr/>
        </p:nvSpPr>
        <p:spPr>
          <a:xfrm>
            <a:off x="4644008" y="1600201"/>
            <a:ext cx="3600400" cy="2324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3333CC"/>
                </a:solidFill>
              </a:rPr>
              <a:t>Verheldering</a:t>
            </a:r>
          </a:p>
          <a:p>
            <a:r>
              <a:rPr lang="nl-NL" dirty="0">
                <a:solidFill>
                  <a:srgbClr val="3333CC"/>
                </a:solidFill>
              </a:rPr>
              <a:t>Anekdotes</a:t>
            </a:r>
          </a:p>
          <a:p>
            <a:r>
              <a:rPr lang="nl-NL" dirty="0">
                <a:solidFill>
                  <a:srgbClr val="3333CC"/>
                </a:solidFill>
              </a:rPr>
              <a:t>Leuke belevenissen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2.bp.blogspot.com/-jbukW4Th4Ug/UO2giH35djI/AAAAAAAAANk/kz4AnME7XbI/s320/Difficult+Conversations.jpg"/>
          <p:cNvPicPr>
            <a:picLocks noChangeAspect="1" noChangeArrowheads="1"/>
          </p:cNvPicPr>
          <p:nvPr/>
        </p:nvPicPr>
        <p:blipFill>
          <a:blip r:embed="rId2" cstate="print"/>
          <a:srcRect/>
          <a:stretch>
            <a:fillRect/>
          </a:stretch>
        </p:blipFill>
        <p:spPr bwMode="auto">
          <a:xfrm>
            <a:off x="1143093" y="2780928"/>
            <a:ext cx="7118446" cy="4077072"/>
          </a:xfrm>
          <a:prstGeom prst="rect">
            <a:avLst/>
          </a:prstGeom>
          <a:noFill/>
        </p:spPr>
      </p:pic>
      <p:sp>
        <p:nvSpPr>
          <p:cNvPr id="5" name="Titel 1"/>
          <p:cNvSpPr txBox="1">
            <a:spLocks/>
          </p:cNvSpPr>
          <p:nvPr/>
        </p:nvSpPr>
        <p:spPr>
          <a:xfrm>
            <a:off x="457200" y="274638"/>
            <a:ext cx="382676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4800" b="1" dirty="0">
                <a:solidFill>
                  <a:srgbClr val="0033CC"/>
                </a:solidFill>
                <a:latin typeface="+mj-lt"/>
                <a:ea typeface="+mj-ea"/>
                <a:cs typeface="+mj-cs"/>
              </a:rPr>
              <a:t>Weglating</a:t>
            </a:r>
            <a:r>
              <a:rPr kumimoji="0" lang="nl-NL" sz="4800" b="1" i="0" u="none" strike="noStrike" kern="1200" cap="none" spc="0" normalizeH="0" baseline="0" noProof="0" dirty="0">
                <a:ln>
                  <a:noFill/>
                </a:ln>
                <a:solidFill>
                  <a:srgbClr val="0033CC"/>
                </a:solidFill>
                <a:effectLst/>
                <a:uLnTx/>
                <a:uFillTx/>
                <a:latin typeface="+mj-lt"/>
                <a:ea typeface="+mj-ea"/>
                <a:cs typeface="+mj-cs"/>
              </a:rPr>
              <a:t>:</a:t>
            </a:r>
          </a:p>
        </p:txBody>
      </p:sp>
      <p:sp>
        <p:nvSpPr>
          <p:cNvPr id="6" name="Rechthoek 5"/>
          <p:cNvSpPr/>
          <p:nvPr/>
        </p:nvSpPr>
        <p:spPr>
          <a:xfrm>
            <a:off x="4067944" y="437763"/>
            <a:ext cx="4856522" cy="830997"/>
          </a:xfrm>
          <a:prstGeom prst="rect">
            <a:avLst/>
          </a:prstGeom>
        </p:spPr>
        <p:txBody>
          <a:bodyPr wrap="none">
            <a:spAutoFit/>
          </a:bodyPr>
          <a:lstStyle/>
          <a:p>
            <a:r>
              <a:rPr lang="nl-NL" sz="4800" b="1" dirty="0">
                <a:solidFill>
                  <a:srgbClr val="0033CC"/>
                </a:solidFill>
                <a:latin typeface="+mj-lt"/>
                <a:ea typeface="+mj-ea"/>
                <a:cs typeface="+mj-cs"/>
              </a:rPr>
              <a:t>Simpele weglating</a:t>
            </a:r>
          </a:p>
        </p:txBody>
      </p:sp>
      <p:sp>
        <p:nvSpPr>
          <p:cNvPr id="7" name="Toelichting met afgeronde rechthoek 6"/>
          <p:cNvSpPr/>
          <p:nvPr/>
        </p:nvSpPr>
        <p:spPr>
          <a:xfrm>
            <a:off x="179512" y="1484784"/>
            <a:ext cx="3744416" cy="432048"/>
          </a:xfrm>
          <a:prstGeom prst="wedgeRoundRectCallout">
            <a:avLst>
              <a:gd name="adj1" fmla="val 34015"/>
              <a:gd name="adj2" fmla="val 394162"/>
              <a:gd name="adj3" fmla="val 16667"/>
            </a:avLst>
          </a:prstGeom>
          <a:solidFill>
            <a:schemeClr val="bg1">
              <a:alpha val="26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Ik voel me niet op mijn gemak</a:t>
            </a:r>
          </a:p>
        </p:txBody>
      </p:sp>
      <p:sp>
        <p:nvSpPr>
          <p:cNvPr id="8" name="AutoShape 2"/>
          <p:cNvSpPr>
            <a:spLocks noChangeArrowheads="1"/>
          </p:cNvSpPr>
          <p:nvPr/>
        </p:nvSpPr>
        <p:spPr bwMode="auto">
          <a:xfrm>
            <a:off x="6444208" y="1916832"/>
            <a:ext cx="2592288" cy="792088"/>
          </a:xfrm>
          <a:prstGeom prst="wedgeRoundRectCallout">
            <a:avLst>
              <a:gd name="adj1" fmla="val -72255"/>
              <a:gd name="adj2" fmla="val 190172"/>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Wat zou maken dat je wel op je gemak voelt?</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
        <p:nvSpPr>
          <p:cNvPr id="9" name="AutoShape 2"/>
          <p:cNvSpPr>
            <a:spLocks noChangeArrowheads="1"/>
          </p:cNvSpPr>
          <p:nvPr/>
        </p:nvSpPr>
        <p:spPr bwMode="auto">
          <a:xfrm>
            <a:off x="4211960" y="1196752"/>
            <a:ext cx="2232248" cy="648072"/>
          </a:xfrm>
          <a:prstGeom prst="wedgeRoundRectCallout">
            <a:avLst>
              <a:gd name="adj1" fmla="val -8968"/>
              <a:gd name="adj2" fmla="val 398521"/>
              <a:gd name="adj3" fmla="val 16667"/>
            </a:avLst>
          </a:prstGeom>
          <a:solidFill>
            <a:srgbClr val="FFFFFF">
              <a:alpha val="39000"/>
            </a:srgb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nl-NL" b="1" dirty="0">
                <a:solidFill>
                  <a:srgbClr val="FF0000"/>
                </a:solidFill>
                <a:latin typeface="Calibri" pitchFamily="34" charset="0"/>
                <a:cs typeface="Arial" pitchFamily="34" charset="0"/>
              </a:rPr>
              <a:t>Waarover voel je </a:t>
            </a:r>
            <a:r>
              <a:rPr lang="nl-NL" b="1" dirty="0" err="1">
                <a:solidFill>
                  <a:srgbClr val="FF0000"/>
                </a:solidFill>
                <a:latin typeface="Calibri" pitchFamily="34" charset="0"/>
                <a:cs typeface="Arial" pitchFamily="34" charset="0"/>
              </a:rPr>
              <a:t>je</a:t>
            </a:r>
            <a:r>
              <a:rPr lang="nl-NL" b="1" dirty="0">
                <a:solidFill>
                  <a:srgbClr val="FF0000"/>
                </a:solidFill>
                <a:latin typeface="Calibri" pitchFamily="34" charset="0"/>
                <a:cs typeface="Arial" pitchFamily="34" charset="0"/>
              </a:rPr>
              <a:t> niet op je gemak?</a:t>
            </a:r>
            <a:endParaRPr kumimoji="0" lang="nl-NL" sz="32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0-#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C342E-A833-4AF0-9775-0FF4F05BF463}"/>
              </a:ext>
            </a:extLst>
          </p:cNvPr>
          <p:cNvSpPr>
            <a:spLocks noGrp="1"/>
          </p:cNvSpPr>
          <p:nvPr>
            <p:ph type="title"/>
          </p:nvPr>
        </p:nvSpPr>
        <p:spPr/>
        <p:txBody>
          <a:bodyPr/>
          <a:lstStyle/>
          <a:p>
            <a:r>
              <a:rPr lang="nl-NL" b="1" dirty="0">
                <a:solidFill>
                  <a:srgbClr val="0000FF"/>
                </a:solidFill>
              </a:rPr>
              <a:t>Metamodel Demo Oefening</a:t>
            </a:r>
          </a:p>
        </p:txBody>
      </p:sp>
      <p:sp>
        <p:nvSpPr>
          <p:cNvPr id="3" name="Tijdelijke aanduiding voor inhoud 2">
            <a:extLst>
              <a:ext uri="{FF2B5EF4-FFF2-40B4-BE49-F238E27FC236}">
                <a16:creationId xmlns:a16="http://schemas.microsoft.com/office/drawing/2014/main" id="{7C02B67A-E560-4428-B0C1-0A9EF396BD4C}"/>
              </a:ext>
            </a:extLst>
          </p:cNvPr>
          <p:cNvSpPr>
            <a:spLocks noGrp="1"/>
          </p:cNvSpPr>
          <p:nvPr>
            <p:ph idx="1"/>
          </p:nvPr>
        </p:nvSpPr>
        <p:spPr>
          <a:xfrm>
            <a:off x="457200" y="1600201"/>
            <a:ext cx="8229600" cy="748679"/>
          </a:xfrm>
        </p:spPr>
        <p:txBody>
          <a:bodyPr>
            <a:normAutofit/>
          </a:bodyPr>
          <a:lstStyle/>
          <a:p>
            <a:pPr marL="0" indent="0">
              <a:buNone/>
            </a:pPr>
            <a:r>
              <a:rPr lang="nl-NL" sz="2700" dirty="0">
                <a:solidFill>
                  <a:srgbClr val="0000FF"/>
                </a:solidFill>
              </a:rPr>
              <a:t>1 Wie heeft er een probleem? (= Demo-leider)</a:t>
            </a:r>
          </a:p>
        </p:txBody>
      </p:sp>
      <p:sp>
        <p:nvSpPr>
          <p:cNvPr id="4" name="Tijdelijke aanduiding voor inhoud 2">
            <a:extLst>
              <a:ext uri="{FF2B5EF4-FFF2-40B4-BE49-F238E27FC236}">
                <a16:creationId xmlns:a16="http://schemas.microsoft.com/office/drawing/2014/main" id="{6BE8CB01-FD28-4C81-BD06-FBE222ACCFD0}"/>
              </a:ext>
            </a:extLst>
          </p:cNvPr>
          <p:cNvSpPr txBox="1">
            <a:spLocks/>
          </p:cNvSpPr>
          <p:nvPr/>
        </p:nvSpPr>
        <p:spPr>
          <a:xfrm>
            <a:off x="470208" y="2179402"/>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700" dirty="0">
                <a:solidFill>
                  <a:srgbClr val="0000FF"/>
                </a:solidFill>
              </a:rPr>
              <a:t>2 Wat is het probleem?</a:t>
            </a:r>
          </a:p>
        </p:txBody>
      </p:sp>
      <p:sp>
        <p:nvSpPr>
          <p:cNvPr id="5" name="Tijdelijke aanduiding voor inhoud 2">
            <a:extLst>
              <a:ext uri="{FF2B5EF4-FFF2-40B4-BE49-F238E27FC236}">
                <a16:creationId xmlns:a16="http://schemas.microsoft.com/office/drawing/2014/main" id="{FB9DFBBD-CC86-4068-AD89-5140E270B2C6}"/>
              </a:ext>
            </a:extLst>
          </p:cNvPr>
          <p:cNvSpPr txBox="1">
            <a:spLocks/>
          </p:cNvSpPr>
          <p:nvPr/>
        </p:nvSpPr>
        <p:spPr>
          <a:xfrm>
            <a:off x="470208" y="2833774"/>
            <a:ext cx="4461832" cy="673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buFont typeface="Arial" pitchFamily="34" charset="0"/>
              <a:buNone/>
            </a:pPr>
            <a:r>
              <a:rPr lang="nl-NL" sz="2700" dirty="0">
                <a:solidFill>
                  <a:srgbClr val="0000FF"/>
                </a:solidFill>
              </a:rPr>
              <a:t>3 Hoe groot is het probleem? (met handen aangeven)</a:t>
            </a:r>
          </a:p>
        </p:txBody>
      </p:sp>
      <p:sp>
        <p:nvSpPr>
          <p:cNvPr id="6" name="Tijdelijke aanduiding voor inhoud 2">
            <a:extLst>
              <a:ext uri="{FF2B5EF4-FFF2-40B4-BE49-F238E27FC236}">
                <a16:creationId xmlns:a16="http://schemas.microsoft.com/office/drawing/2014/main" id="{1488812E-7D02-4733-ADF3-5E3F3FFD1171}"/>
              </a:ext>
            </a:extLst>
          </p:cNvPr>
          <p:cNvSpPr txBox="1">
            <a:spLocks/>
          </p:cNvSpPr>
          <p:nvPr/>
        </p:nvSpPr>
        <p:spPr>
          <a:xfrm>
            <a:off x="467544" y="3841886"/>
            <a:ext cx="8229600" cy="5232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700" dirty="0">
                <a:solidFill>
                  <a:srgbClr val="0000FF"/>
                </a:solidFill>
              </a:rPr>
              <a:t>4 Allemaal één voor één: metavragen stellen</a:t>
            </a:r>
          </a:p>
        </p:txBody>
      </p:sp>
      <p:sp>
        <p:nvSpPr>
          <p:cNvPr id="7" name="Tijdelijke aanduiding voor inhoud 2">
            <a:extLst>
              <a:ext uri="{FF2B5EF4-FFF2-40B4-BE49-F238E27FC236}">
                <a16:creationId xmlns:a16="http://schemas.microsoft.com/office/drawing/2014/main" id="{A75FEA50-2C79-4323-8941-8CB2A41198AE}"/>
              </a:ext>
            </a:extLst>
          </p:cNvPr>
          <p:cNvSpPr txBox="1">
            <a:spLocks/>
          </p:cNvSpPr>
          <p:nvPr/>
        </p:nvSpPr>
        <p:spPr>
          <a:xfrm>
            <a:off x="467544" y="4450080"/>
            <a:ext cx="8229600" cy="92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buFont typeface="Arial" pitchFamily="34" charset="0"/>
              <a:buNone/>
            </a:pPr>
            <a:r>
              <a:rPr lang="nl-NL" sz="2700" dirty="0">
                <a:solidFill>
                  <a:srgbClr val="0000FF"/>
                </a:solidFill>
              </a:rPr>
              <a:t>5 Demo-leider geeft aan hoe groot het probleem is na deze vraag? (met handen aangeven)</a:t>
            </a:r>
          </a:p>
        </p:txBody>
      </p:sp>
      <p:pic>
        <p:nvPicPr>
          <p:cNvPr id="8" name="Afbeelding 7">
            <a:extLst>
              <a:ext uri="{FF2B5EF4-FFF2-40B4-BE49-F238E27FC236}">
                <a16:creationId xmlns:a16="http://schemas.microsoft.com/office/drawing/2014/main" id="{80E278E9-A592-495B-93F6-06B29B53B4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8104" y="2107101"/>
            <a:ext cx="720080" cy="1600201"/>
          </a:xfrm>
          <a:prstGeom prst="rect">
            <a:avLst/>
          </a:prstGeom>
        </p:spPr>
      </p:pic>
      <p:pic>
        <p:nvPicPr>
          <p:cNvPr id="9" name="Afbeelding 8">
            <a:extLst>
              <a:ext uri="{FF2B5EF4-FFF2-40B4-BE49-F238E27FC236}">
                <a16:creationId xmlns:a16="http://schemas.microsoft.com/office/drawing/2014/main" id="{2FB9ECB9-7E8B-40C8-BEBB-52300AA130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88034" y="2107102"/>
            <a:ext cx="822118" cy="1600201"/>
          </a:xfrm>
          <a:prstGeom prst="rect">
            <a:avLst/>
          </a:prstGeom>
        </p:spPr>
      </p:pic>
      <p:pic>
        <p:nvPicPr>
          <p:cNvPr id="10" name="Afbeelding 9">
            <a:extLst>
              <a:ext uri="{FF2B5EF4-FFF2-40B4-BE49-F238E27FC236}">
                <a16:creationId xmlns:a16="http://schemas.microsoft.com/office/drawing/2014/main" id="{43238A80-E302-48DC-88A9-0F445017CE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2240" y="5134761"/>
            <a:ext cx="720080" cy="1600201"/>
          </a:xfrm>
          <a:prstGeom prst="rect">
            <a:avLst/>
          </a:prstGeom>
        </p:spPr>
      </p:pic>
      <p:pic>
        <p:nvPicPr>
          <p:cNvPr id="11" name="Afbeelding 10">
            <a:extLst>
              <a:ext uri="{FF2B5EF4-FFF2-40B4-BE49-F238E27FC236}">
                <a16:creationId xmlns:a16="http://schemas.microsoft.com/office/drawing/2014/main" id="{755ACE07-F5C4-4410-9E03-B1456A2B13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6336" y="5134762"/>
            <a:ext cx="822118" cy="1600201"/>
          </a:xfrm>
          <a:prstGeom prst="rect">
            <a:avLst/>
          </a:prstGeom>
        </p:spPr>
      </p:pic>
    </p:spTree>
    <p:extLst>
      <p:ext uri="{BB962C8B-B14F-4D97-AF65-F5344CB8AC3E}">
        <p14:creationId xmlns:p14="http://schemas.microsoft.com/office/powerpoint/2010/main" val="395164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80567793-8B36-446C-944A-F9519D12B755}"/>
              </a:ext>
            </a:extLst>
          </p:cNvPr>
          <p:cNvPicPr>
            <a:picLocks noChangeAspect="1"/>
          </p:cNvPicPr>
          <p:nvPr/>
        </p:nvPicPr>
        <p:blipFill>
          <a:blip r:embed="rId2"/>
          <a:stretch>
            <a:fillRect/>
          </a:stretch>
        </p:blipFill>
        <p:spPr>
          <a:xfrm>
            <a:off x="-12576" y="0"/>
            <a:ext cx="9153486" cy="6858000"/>
          </a:xfrm>
          <a:prstGeom prst="rect">
            <a:avLst/>
          </a:prstGeom>
        </p:spPr>
      </p:pic>
      <p:sp>
        <p:nvSpPr>
          <p:cNvPr id="5" name="Tekstvak 4">
            <a:extLst>
              <a:ext uri="{FF2B5EF4-FFF2-40B4-BE49-F238E27FC236}">
                <a16:creationId xmlns:a16="http://schemas.microsoft.com/office/drawing/2014/main" id="{13F3DCCD-A459-1A36-E32A-277C45F6F635}"/>
              </a:ext>
            </a:extLst>
          </p:cNvPr>
          <p:cNvSpPr txBox="1"/>
          <p:nvPr/>
        </p:nvSpPr>
        <p:spPr>
          <a:xfrm>
            <a:off x="217223" y="404664"/>
            <a:ext cx="4354777" cy="523220"/>
          </a:xfrm>
          <a:prstGeom prst="rect">
            <a:avLst/>
          </a:prstGeom>
          <a:noFill/>
        </p:spPr>
        <p:txBody>
          <a:bodyPr wrap="square" rtlCol="0">
            <a:spAutoFit/>
          </a:bodyPr>
          <a:lstStyle/>
          <a:p>
            <a:r>
              <a:rPr lang="nl-NL" sz="2800" b="1" dirty="0">
                <a:solidFill>
                  <a:srgbClr val="0000FF"/>
                </a:solidFill>
              </a:rPr>
              <a:t>Een Metafoor van Erickson</a:t>
            </a:r>
          </a:p>
        </p:txBody>
      </p:sp>
      <p:sp>
        <p:nvSpPr>
          <p:cNvPr id="6" name="Tekstvak 5">
            <a:extLst>
              <a:ext uri="{FF2B5EF4-FFF2-40B4-BE49-F238E27FC236}">
                <a16:creationId xmlns:a16="http://schemas.microsoft.com/office/drawing/2014/main" id="{F1381700-75BD-94AE-03A9-D885406B2AF2}"/>
              </a:ext>
            </a:extLst>
          </p:cNvPr>
          <p:cNvSpPr txBox="1"/>
          <p:nvPr/>
        </p:nvSpPr>
        <p:spPr>
          <a:xfrm>
            <a:off x="243686" y="1556792"/>
            <a:ext cx="4544337" cy="46474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nl-NL" altLang="nl-NL" sz="2800" i="0" u="none" strike="noStrike" cap="none" normalizeH="0" baseline="0" dirty="0">
                <a:ln>
                  <a:noFill/>
                </a:ln>
                <a:solidFill>
                  <a:srgbClr val="0000FF"/>
                </a:solidFill>
                <a:effectLst/>
                <a:latin typeface="avenir-black"/>
              </a:rPr>
              <a:t>Het verdwaalde paard</a:t>
            </a:r>
          </a:p>
          <a:p>
            <a:pPr marL="0" marR="0" lvl="0" indent="0" algn="ctr" defTabSz="914400" rtl="0" eaLnBrk="0" fontAlgn="base" latinLnBrk="0" hangingPunct="0">
              <a:lnSpc>
                <a:spcPct val="100000"/>
              </a:lnSpc>
              <a:spcBef>
                <a:spcPct val="0"/>
              </a:spcBef>
              <a:spcAft>
                <a:spcPct val="0"/>
              </a:spcAft>
              <a:buClrTx/>
              <a:buSzTx/>
              <a:tabLst/>
            </a:pPr>
            <a:endParaRPr kumimoji="0" lang="nl-NL" altLang="nl-NL" sz="2800" i="0" u="none" strike="noStrike" cap="none" normalizeH="0" baseline="0" dirty="0">
              <a:ln>
                <a:noFill/>
              </a:ln>
              <a:solidFill>
                <a:srgbClr val="0000FF"/>
              </a:solidFill>
              <a:effectLst/>
              <a:latin typeface="avenir-bla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i="0" u="none" strike="noStrike" cap="none" normalizeH="0" baseline="0" dirty="0">
                <a:ln>
                  <a:noFill/>
                </a:ln>
                <a:solidFill>
                  <a:srgbClr val="0000FF"/>
                </a:solidFill>
                <a:effectLst/>
                <a:latin typeface="avenir-book"/>
              </a:rPr>
              <a:t>Op een dag komt een paard het erf oplopen op de boerderij van Milton Ericksons ouders.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i="0" u="none" strike="noStrike" cap="none" normalizeH="0" baseline="0" dirty="0">
              <a:ln>
                <a:noFill/>
              </a:ln>
              <a:solidFill>
                <a:srgbClr val="0000FF"/>
              </a:solidFill>
              <a:effectLst/>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i="0" u="none" strike="noStrike" cap="none" normalizeH="0" baseline="0" dirty="0">
                <a:ln>
                  <a:noFill/>
                </a:ln>
                <a:solidFill>
                  <a:srgbClr val="0000FF"/>
                </a:solidFill>
                <a:effectLst/>
                <a:latin typeface="avenir-book"/>
              </a:rPr>
              <a:t>Ze bestuderen het paard, maar hebben geen idee van wie het is of waar het vandaan komt.</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400" dirty="0">
              <a:solidFill>
                <a:srgbClr val="0000FF"/>
              </a:solidFill>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i="0" u="none" strike="noStrike" cap="none" normalizeH="0" baseline="0" dirty="0">
                <a:ln>
                  <a:noFill/>
                </a:ln>
                <a:solidFill>
                  <a:srgbClr val="0000FF"/>
                </a:solidFill>
                <a:effectLst/>
                <a:latin typeface="avenir-book"/>
              </a:rPr>
              <a:t>Desondanks zegt Milton dat hij het paard wel terug zal brengen.</a:t>
            </a:r>
            <a:endParaRPr lang="nl-NL" sz="2400" dirty="0"/>
          </a:p>
        </p:txBody>
      </p:sp>
    </p:spTree>
    <p:extLst>
      <p:ext uri="{BB962C8B-B14F-4D97-AF65-F5344CB8AC3E}">
        <p14:creationId xmlns:p14="http://schemas.microsoft.com/office/powerpoint/2010/main" val="9860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7F1BA5-06FB-01B8-C32F-800E5835EB2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234" y="42528"/>
            <a:ext cx="9192234" cy="6815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2731C94D-AE84-1540-88B0-1666EC9B4337}"/>
              </a:ext>
            </a:extLst>
          </p:cNvPr>
          <p:cNvSpPr>
            <a:spLocks noChangeArrowheads="1"/>
          </p:cNvSpPr>
          <p:nvPr/>
        </p:nvSpPr>
        <p:spPr bwMode="auto">
          <a:xfrm rot="10800000" flipV="1">
            <a:off x="179510" y="764704"/>
            <a:ext cx="4392489" cy="553997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FF"/>
                </a:solidFill>
                <a:effectLst/>
                <a:latin typeface="avenir-book"/>
              </a:rPr>
              <a:t>Hoe doet Milton Erickson dat?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a:ln>
                <a:noFill/>
              </a:ln>
              <a:solidFill>
                <a:srgbClr val="0000FF"/>
              </a:solidFill>
              <a:effectLst/>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FF"/>
                </a:solidFill>
                <a:effectLst/>
                <a:latin typeface="avenir-book"/>
              </a:rPr>
              <a:t>Hij gaat op het paard zitten, leidt het naar de weg en laat vervolgens het paard beslissen welke kant het op wil. Linksaf of rechtsaf.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a:ln>
                <a:noFill/>
              </a:ln>
              <a:solidFill>
                <a:srgbClr val="0000FF"/>
              </a:solidFill>
              <a:effectLst/>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FF"/>
                </a:solidFill>
                <a:effectLst/>
                <a:latin typeface="avenir-book"/>
              </a:rPr>
              <a:t>Het paard kiest voor één van de twee mogelijkheden en zo gaan ze op pad.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a:ln>
                <a:noFill/>
              </a:ln>
              <a:solidFill>
                <a:srgbClr val="0000FF"/>
              </a:solidFill>
              <a:effectLst/>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FF"/>
                </a:solidFill>
                <a:effectLst/>
                <a:latin typeface="avenir-book"/>
              </a:rPr>
              <a:t>Milton doet verder niets, behalve wanneer hij zeker weet dat het paard niet bezig is naar huis terug te keren, wanneer het bijvoorbeeld van weg af wil om te grazen of dwars door een akker wil lopen.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a:ln>
                <a:noFill/>
              </a:ln>
              <a:solidFill>
                <a:srgbClr val="0000FF"/>
              </a:solidFill>
              <a:effectLst/>
              <a:latin typeface="avenir-boo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solidFill>
                  <a:srgbClr val="0000FF"/>
                </a:solidFill>
                <a:effectLst/>
                <a:latin typeface="avenir-book"/>
              </a:rPr>
              <a:t>Zo loopt hij door tot het paard kilometers verderop het erf van een boer oploopt. </a:t>
            </a:r>
            <a:endParaRPr kumimoji="0" lang="nl-NL" altLang="nl-NL" sz="2800" b="0" i="0" u="none" strike="noStrike" cap="none" normalizeH="0" baseline="0" dirty="0">
              <a:ln>
                <a:noFill/>
              </a:ln>
              <a:solidFill>
                <a:srgbClr val="0000FF"/>
              </a:solidFill>
              <a:effectLst/>
            </a:endParaRPr>
          </a:p>
        </p:txBody>
      </p:sp>
      <p:sp>
        <p:nvSpPr>
          <p:cNvPr id="6" name="Tekstvak 5">
            <a:extLst>
              <a:ext uri="{FF2B5EF4-FFF2-40B4-BE49-F238E27FC236}">
                <a16:creationId xmlns:a16="http://schemas.microsoft.com/office/drawing/2014/main" id="{931D6A7E-850E-229D-D183-92BC4AD0E416}"/>
              </a:ext>
            </a:extLst>
          </p:cNvPr>
          <p:cNvSpPr txBox="1"/>
          <p:nvPr/>
        </p:nvSpPr>
        <p:spPr>
          <a:xfrm>
            <a:off x="179511" y="44624"/>
            <a:ext cx="4127031" cy="523220"/>
          </a:xfrm>
          <a:prstGeom prst="rect">
            <a:avLst/>
          </a:prstGeom>
          <a:noFill/>
        </p:spPr>
        <p:txBody>
          <a:bodyPr wrap="square" rtlCol="0">
            <a:spAutoFit/>
          </a:bodyPr>
          <a:lstStyle/>
          <a:p>
            <a:r>
              <a:rPr lang="nl-NL" sz="2800" b="1" dirty="0">
                <a:solidFill>
                  <a:srgbClr val="0000FF"/>
                </a:solidFill>
              </a:rPr>
              <a:t>Metafoor</a:t>
            </a:r>
          </a:p>
        </p:txBody>
      </p:sp>
    </p:spTree>
    <p:extLst>
      <p:ext uri="{BB962C8B-B14F-4D97-AF65-F5344CB8AC3E}">
        <p14:creationId xmlns:p14="http://schemas.microsoft.com/office/powerpoint/2010/main" val="37219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A711C7-AC9C-510D-EBE5-89AF89DD184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234" y="18661"/>
            <a:ext cx="9192234" cy="683933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39552" y="908720"/>
            <a:ext cx="3816424" cy="5078313"/>
          </a:xfrm>
          <a:prstGeom prst="rect">
            <a:avLst/>
          </a:prstGeom>
          <a:noFill/>
        </p:spPr>
        <p:txBody>
          <a:bodyPr wrap="square" rtlCol="0">
            <a:spAutoFit/>
          </a:bodyPr>
          <a:lstStyle/>
          <a:p>
            <a:r>
              <a:rPr lang="nl-NL" dirty="0">
                <a:solidFill>
                  <a:srgbClr val="0000FF"/>
                </a:solidFill>
              </a:rPr>
              <a:t>Hoe komt het paard weer terug bij zijn eigenaar?</a:t>
            </a:r>
          </a:p>
          <a:p>
            <a:endParaRPr lang="nl-NL" dirty="0">
              <a:solidFill>
                <a:srgbClr val="0000FF"/>
              </a:solidFill>
            </a:endParaRPr>
          </a:p>
          <a:p>
            <a:endParaRPr lang="nl-NL" dirty="0">
              <a:solidFill>
                <a:srgbClr val="0000FF"/>
              </a:solidFill>
            </a:endParaRPr>
          </a:p>
          <a:p>
            <a:r>
              <a:rPr lang="nl-NL" dirty="0">
                <a:solidFill>
                  <a:srgbClr val="0000FF"/>
                </a:solidFill>
              </a:rPr>
              <a:t>De eigenaar van het paard vroeg Erickson: hoe wist je dat het paard hier thuis hoort?</a:t>
            </a:r>
          </a:p>
          <a:p>
            <a:endParaRPr lang="nl-NL" dirty="0">
              <a:solidFill>
                <a:srgbClr val="0000FF"/>
              </a:solidFill>
            </a:endParaRPr>
          </a:p>
          <a:p>
            <a:r>
              <a:rPr lang="nl-NL" dirty="0">
                <a:solidFill>
                  <a:srgbClr val="0000FF"/>
                </a:solidFill>
              </a:rPr>
              <a:t>Hij zei: “Ik wist het niet. </a:t>
            </a:r>
          </a:p>
          <a:p>
            <a:r>
              <a:rPr lang="nl-NL" dirty="0">
                <a:solidFill>
                  <a:srgbClr val="0000FF"/>
                </a:solidFill>
              </a:rPr>
              <a:t>Het paard wist het! </a:t>
            </a:r>
          </a:p>
          <a:p>
            <a:r>
              <a:rPr lang="nl-NL" dirty="0">
                <a:solidFill>
                  <a:srgbClr val="0000FF"/>
                </a:solidFill>
              </a:rPr>
              <a:t>Het enige wat ik deed was hem op de weg houden.” </a:t>
            </a:r>
          </a:p>
          <a:p>
            <a:endParaRPr lang="nl-NL" dirty="0">
              <a:solidFill>
                <a:srgbClr val="0000FF"/>
              </a:solidFill>
            </a:endParaRPr>
          </a:p>
          <a:p>
            <a:endParaRPr lang="nl-NL" dirty="0">
              <a:solidFill>
                <a:srgbClr val="0000FF"/>
              </a:solidFill>
            </a:endParaRPr>
          </a:p>
          <a:p>
            <a:endParaRPr lang="nl-NL" dirty="0">
              <a:solidFill>
                <a:srgbClr val="0000FF"/>
              </a:solidFill>
            </a:endParaRPr>
          </a:p>
          <a:p>
            <a:r>
              <a:rPr lang="nl-NL" dirty="0">
                <a:solidFill>
                  <a:srgbClr val="0000FF"/>
                </a:solidFill>
              </a:rPr>
              <a:t>Het paard staat in dit verhaal symbool voor het onderbewuste.</a:t>
            </a:r>
          </a:p>
          <a:p>
            <a:endParaRPr lang="nl-NL" dirty="0">
              <a:solidFill>
                <a:srgbClr val="0000FF"/>
              </a:solidFill>
            </a:endParaRPr>
          </a:p>
        </p:txBody>
      </p:sp>
      <p:sp>
        <p:nvSpPr>
          <p:cNvPr id="4" name="Tekstvak 3"/>
          <p:cNvSpPr txBox="1"/>
          <p:nvPr/>
        </p:nvSpPr>
        <p:spPr>
          <a:xfrm>
            <a:off x="323528" y="173831"/>
            <a:ext cx="3672408" cy="461665"/>
          </a:xfrm>
          <a:prstGeom prst="rect">
            <a:avLst/>
          </a:prstGeom>
          <a:noFill/>
        </p:spPr>
        <p:txBody>
          <a:bodyPr wrap="square" rtlCol="0">
            <a:spAutoFit/>
          </a:bodyPr>
          <a:lstStyle/>
          <a:p>
            <a:r>
              <a:rPr lang="nl-NL" sz="2400" b="1" dirty="0">
                <a:solidFill>
                  <a:srgbClr val="0000FF"/>
                </a:solidFill>
              </a:rPr>
              <a:t>Metafoor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EAE25-5B6D-4A31-8F69-C89509C39C8B}"/>
              </a:ext>
            </a:extLst>
          </p:cNvPr>
          <p:cNvSpPr>
            <a:spLocks noGrp="1"/>
          </p:cNvSpPr>
          <p:nvPr>
            <p:ph type="title"/>
          </p:nvPr>
        </p:nvSpPr>
        <p:spPr>
          <a:xfrm>
            <a:off x="454532" y="116632"/>
            <a:ext cx="8229600" cy="1143000"/>
          </a:xfrm>
        </p:spPr>
        <p:txBody>
          <a:bodyPr/>
          <a:lstStyle/>
          <a:p>
            <a:r>
              <a:rPr lang="nl-NL" dirty="0">
                <a:solidFill>
                  <a:srgbClr val="0000FF"/>
                </a:solidFill>
              </a:rPr>
              <a:t>Wat neem je mee?</a:t>
            </a:r>
          </a:p>
        </p:txBody>
      </p:sp>
      <p:pic>
        <p:nvPicPr>
          <p:cNvPr id="5" name="Afbeelding 4">
            <a:extLst>
              <a:ext uri="{FF2B5EF4-FFF2-40B4-BE49-F238E27FC236}">
                <a16:creationId xmlns:a16="http://schemas.microsoft.com/office/drawing/2014/main" id="{B1383CC5-A424-4C83-9F07-72F959099C98}"/>
              </a:ext>
            </a:extLst>
          </p:cNvPr>
          <p:cNvPicPr>
            <a:picLocks noChangeAspect="1"/>
          </p:cNvPicPr>
          <p:nvPr/>
        </p:nvPicPr>
        <p:blipFill>
          <a:blip r:embed="rId2"/>
          <a:stretch>
            <a:fillRect/>
          </a:stretch>
        </p:blipFill>
        <p:spPr>
          <a:xfrm>
            <a:off x="-5334" y="1259632"/>
            <a:ext cx="9149333" cy="5601419"/>
          </a:xfrm>
          <a:prstGeom prst="rect">
            <a:avLst/>
          </a:prstGeom>
        </p:spPr>
      </p:pic>
    </p:spTree>
    <p:extLst>
      <p:ext uri="{BB962C8B-B14F-4D97-AF65-F5344CB8AC3E}">
        <p14:creationId xmlns:p14="http://schemas.microsoft.com/office/powerpoint/2010/main" val="82308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2D9A4D-58CD-02A3-5B8D-9E694E218FB7}"/>
              </a:ext>
            </a:extLst>
          </p:cNvPr>
          <p:cNvSpPr>
            <a:spLocks noGrp="1"/>
          </p:cNvSpPr>
          <p:nvPr>
            <p:ph idx="1"/>
          </p:nvPr>
        </p:nvSpPr>
        <p:spPr>
          <a:xfrm>
            <a:off x="316596" y="1045367"/>
            <a:ext cx="8229600" cy="2095601"/>
          </a:xfrm>
        </p:spPr>
        <p:txBody>
          <a:bodyPr>
            <a:normAutofit/>
          </a:bodyPr>
          <a:lstStyle/>
          <a:p>
            <a:pPr marL="0" indent="0">
              <a:buNone/>
            </a:pPr>
            <a:r>
              <a:rPr lang="nl-NL" sz="2800" dirty="0">
                <a:solidFill>
                  <a:srgbClr val="0000FF"/>
                </a:solidFill>
              </a:rPr>
              <a:t>Welke woorden gebruik je bij jouw gedachten?</a:t>
            </a:r>
          </a:p>
          <a:p>
            <a:pPr marL="0" indent="0">
              <a:buNone/>
            </a:pPr>
            <a:r>
              <a:rPr lang="nl-NL" sz="2800" dirty="0">
                <a:solidFill>
                  <a:srgbClr val="0000FF"/>
                </a:solidFill>
              </a:rPr>
              <a:t>Welke tonaliteit, klanken, stiltes gebruik je?</a:t>
            </a:r>
          </a:p>
          <a:p>
            <a:pPr marL="0" indent="0">
              <a:buNone/>
            </a:pPr>
            <a:r>
              <a:rPr lang="nl-NL" sz="2800" dirty="0">
                <a:solidFill>
                  <a:srgbClr val="0000FF"/>
                </a:solidFill>
              </a:rPr>
              <a:t>Welke woorden, taal gebruik je naar anderen?</a:t>
            </a:r>
          </a:p>
          <a:p>
            <a:pPr marL="0" indent="0">
              <a:buNone/>
            </a:pPr>
            <a:r>
              <a:rPr lang="nl-NL" sz="2800" dirty="0">
                <a:solidFill>
                  <a:srgbClr val="0000FF"/>
                </a:solidFill>
              </a:rPr>
              <a:t>Hoeveel kracht kun je creëren met taal?</a:t>
            </a:r>
          </a:p>
        </p:txBody>
      </p:sp>
      <p:pic>
        <p:nvPicPr>
          <p:cNvPr id="5" name="Afbeelding 4">
            <a:extLst>
              <a:ext uri="{FF2B5EF4-FFF2-40B4-BE49-F238E27FC236}">
                <a16:creationId xmlns:a16="http://schemas.microsoft.com/office/drawing/2014/main" id="{F0AAFCD9-F6C8-205F-8C14-3433E4D517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69420" y="3068960"/>
            <a:ext cx="5784488" cy="3789040"/>
          </a:xfrm>
          <a:prstGeom prst="rect">
            <a:avLst/>
          </a:prstGeom>
        </p:spPr>
      </p:pic>
      <p:sp>
        <p:nvSpPr>
          <p:cNvPr id="6" name="Titel 1">
            <a:extLst>
              <a:ext uri="{FF2B5EF4-FFF2-40B4-BE49-F238E27FC236}">
                <a16:creationId xmlns:a16="http://schemas.microsoft.com/office/drawing/2014/main" id="{C9E73198-638A-BB64-87E3-7C8488323961}"/>
              </a:ext>
            </a:extLst>
          </p:cNvPr>
          <p:cNvSpPr>
            <a:spLocks noGrp="1"/>
          </p:cNvSpPr>
          <p:nvPr>
            <p:ph type="title"/>
          </p:nvPr>
        </p:nvSpPr>
        <p:spPr>
          <a:xfrm>
            <a:off x="323528" y="-17258"/>
            <a:ext cx="8229600" cy="885621"/>
          </a:xfrm>
        </p:spPr>
        <p:txBody>
          <a:bodyPr>
            <a:noAutofit/>
          </a:bodyPr>
          <a:lstStyle/>
          <a:p>
            <a:r>
              <a:rPr lang="nl-NL" sz="5400" b="1" dirty="0">
                <a:solidFill>
                  <a:srgbClr val="0000FF"/>
                </a:solidFill>
              </a:rPr>
              <a:t>De kracht van taal:</a:t>
            </a:r>
          </a:p>
        </p:txBody>
      </p:sp>
    </p:spTree>
    <p:extLst>
      <p:ext uri="{BB962C8B-B14F-4D97-AF65-F5344CB8AC3E}">
        <p14:creationId xmlns:p14="http://schemas.microsoft.com/office/powerpoint/2010/main" val="32067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descr="Afbeelding met bank, zitten, grond, persoon&#10;&#10;Automatisch gegenereerde beschrijving">
            <a:extLst>
              <a:ext uri="{FF2B5EF4-FFF2-40B4-BE49-F238E27FC236}">
                <a16:creationId xmlns:a16="http://schemas.microsoft.com/office/drawing/2014/main" id="{ABCFE83D-1F57-868A-032A-8E0408E153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0818"/>
            <a:ext cx="9144000" cy="5257800"/>
          </a:xfrm>
          <a:prstGeom prst="rect">
            <a:avLst/>
          </a:prstGeom>
        </p:spPr>
      </p:pic>
      <p:sp>
        <p:nvSpPr>
          <p:cNvPr id="2" name="Titel 1"/>
          <p:cNvSpPr>
            <a:spLocks noGrp="1"/>
          </p:cNvSpPr>
          <p:nvPr>
            <p:ph type="title"/>
          </p:nvPr>
        </p:nvSpPr>
        <p:spPr>
          <a:xfrm>
            <a:off x="457200" y="116632"/>
            <a:ext cx="8229600" cy="778098"/>
          </a:xfrm>
        </p:spPr>
        <p:txBody>
          <a:bodyPr>
            <a:noAutofit/>
          </a:bodyPr>
          <a:lstStyle/>
          <a:p>
            <a:r>
              <a:rPr lang="nl-NL" sz="5400" b="1" dirty="0">
                <a:solidFill>
                  <a:srgbClr val="0000FF"/>
                </a:solidFill>
              </a:rPr>
              <a:t>De kracht van taal</a:t>
            </a:r>
          </a:p>
        </p:txBody>
      </p:sp>
      <p:sp>
        <p:nvSpPr>
          <p:cNvPr id="5" name="Tijdelijke aanduiding voor inhoud 2">
            <a:extLst>
              <a:ext uri="{FF2B5EF4-FFF2-40B4-BE49-F238E27FC236}">
                <a16:creationId xmlns:a16="http://schemas.microsoft.com/office/drawing/2014/main" id="{D314C3AE-A975-DCEA-0525-1010DA8785ED}"/>
              </a:ext>
            </a:extLst>
          </p:cNvPr>
          <p:cNvSpPr>
            <a:spLocks noGrp="1"/>
          </p:cNvSpPr>
          <p:nvPr>
            <p:ph idx="1"/>
          </p:nvPr>
        </p:nvSpPr>
        <p:spPr>
          <a:xfrm>
            <a:off x="539552" y="908720"/>
            <a:ext cx="8006644" cy="583433"/>
          </a:xfrm>
        </p:spPr>
        <p:txBody>
          <a:bodyPr>
            <a:normAutofit/>
          </a:bodyPr>
          <a:lstStyle/>
          <a:p>
            <a:pPr marL="0" indent="0">
              <a:buNone/>
            </a:pPr>
            <a:r>
              <a:rPr lang="nl-NL" sz="2800" dirty="0">
                <a:solidFill>
                  <a:srgbClr val="0000FF"/>
                </a:solidFill>
              </a:rPr>
              <a:t>Hoe kan één woord, één vraagje zoveel betekenen?</a:t>
            </a:r>
          </a:p>
        </p:txBody>
      </p:sp>
      <p:sp>
        <p:nvSpPr>
          <p:cNvPr id="26" name="Rechthoek 25">
            <a:extLst>
              <a:ext uri="{FF2B5EF4-FFF2-40B4-BE49-F238E27FC236}">
                <a16:creationId xmlns:a16="http://schemas.microsoft.com/office/drawing/2014/main" id="{1A953DB9-A03F-9C82-6C27-9F1130B7724D}"/>
              </a:ext>
            </a:extLst>
          </p:cNvPr>
          <p:cNvSpPr/>
          <p:nvPr/>
        </p:nvSpPr>
        <p:spPr>
          <a:xfrm>
            <a:off x="6052413" y="5941272"/>
            <a:ext cx="3200107" cy="830997"/>
          </a:xfrm>
          <a:prstGeom prst="rect">
            <a:avLst/>
          </a:prstGeom>
          <a:noFill/>
        </p:spPr>
        <p:txBody>
          <a:bodyPr wrap="none" lIns="91440" tIns="45720" rIns="91440" bIns="45720">
            <a:spAutoFit/>
          </a:bodyPr>
          <a:lstStyle/>
          <a:p>
            <a:pPr algn="ctr"/>
            <a:r>
              <a:rPr lang="nl-NL" sz="2400" dirty="0">
                <a:ln w="0"/>
                <a:solidFill>
                  <a:schemeClr val="bg1"/>
                </a:solidFill>
                <a:effectLst>
                  <a:outerShdw blurRad="38100" dist="19050" dir="2700000" algn="tl" rotWithShape="0">
                    <a:schemeClr val="dk1">
                      <a:alpha val="40000"/>
                    </a:schemeClr>
                  </a:outerShdw>
                </a:effectLst>
              </a:rPr>
              <a:t>Welke woorden zouden </a:t>
            </a:r>
          </a:p>
          <a:p>
            <a:pPr algn="ctr"/>
            <a:r>
              <a:rPr lang="nl-NL" sz="2400" dirty="0">
                <a:ln w="0"/>
                <a:solidFill>
                  <a:schemeClr val="bg1"/>
                </a:solidFill>
                <a:effectLst>
                  <a:outerShdw blurRad="38100" dist="19050" dir="2700000" algn="tl" rotWithShape="0">
                    <a:schemeClr val="dk1">
                      <a:alpha val="40000"/>
                    </a:schemeClr>
                  </a:outerShdw>
                </a:effectLst>
              </a:rPr>
              <a:t>meer effect hebben?</a:t>
            </a:r>
            <a:endParaRPr lang="nl-NL" sz="2400" b="0" cap="none" spc="0" dirty="0">
              <a:ln w="0"/>
              <a:solidFill>
                <a:schemeClr val="bg1"/>
              </a:solidFill>
              <a:effectLst>
                <a:outerShdw blurRad="38100" dist="19050" dir="2700000" algn="tl" rotWithShape="0">
                  <a:schemeClr val="dk1">
                    <a:alpha val="40000"/>
                  </a:schemeClr>
                </a:outerShdw>
              </a:effectLst>
            </a:endParaRPr>
          </a:p>
        </p:txBody>
      </p:sp>
      <p:sp>
        <p:nvSpPr>
          <p:cNvPr id="27" name="Rechthoek 26">
            <a:extLst>
              <a:ext uri="{FF2B5EF4-FFF2-40B4-BE49-F238E27FC236}">
                <a16:creationId xmlns:a16="http://schemas.microsoft.com/office/drawing/2014/main" id="{3C7C6974-034B-F20B-6E6E-5A66238336E4}"/>
              </a:ext>
            </a:extLst>
          </p:cNvPr>
          <p:cNvSpPr/>
          <p:nvPr/>
        </p:nvSpPr>
        <p:spPr>
          <a:xfrm>
            <a:off x="107504" y="6370913"/>
            <a:ext cx="3412793" cy="461665"/>
          </a:xfrm>
          <a:prstGeom prst="rect">
            <a:avLst/>
          </a:prstGeom>
          <a:noFill/>
        </p:spPr>
        <p:txBody>
          <a:bodyPr wrap="non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rPr>
              <a:t>I’m blind, please help me!</a:t>
            </a:r>
            <a:endParaRPr lang="en-US" sz="2400" b="0" cap="none" spc="0" dirty="0">
              <a:ln w="0"/>
              <a:solidFill>
                <a:schemeClr val="bg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0702" y="4012488"/>
            <a:ext cx="2898576" cy="584775"/>
          </a:xfrm>
          <a:prstGeom prst="rect">
            <a:avLst/>
          </a:prstGeom>
          <a:noFill/>
        </p:spPr>
        <p:txBody>
          <a:bodyPr wrap="square" rtlCol="0">
            <a:spAutoFit/>
          </a:bodyPr>
          <a:lstStyle/>
          <a:p>
            <a:r>
              <a:rPr lang="nl-NL" sz="3200" b="1" dirty="0">
                <a:solidFill>
                  <a:srgbClr val="0000FF"/>
                </a:solidFill>
              </a:rPr>
              <a:t>1.  Hiërarchie</a:t>
            </a:r>
          </a:p>
        </p:txBody>
      </p:sp>
      <p:sp>
        <p:nvSpPr>
          <p:cNvPr id="3" name="Rechthoek 2"/>
          <p:cNvSpPr/>
          <p:nvPr/>
        </p:nvSpPr>
        <p:spPr>
          <a:xfrm>
            <a:off x="323528" y="-96232"/>
            <a:ext cx="8316416" cy="923330"/>
          </a:xfrm>
          <a:prstGeom prst="rect">
            <a:avLst/>
          </a:prstGeom>
        </p:spPr>
        <p:txBody>
          <a:bodyPr wrap="square">
            <a:spAutoFit/>
          </a:bodyPr>
          <a:lstStyle/>
          <a:p>
            <a:pPr marL="742950" indent="-742950" algn="ctr"/>
            <a:r>
              <a:rPr lang="nl-NL" sz="5400" b="1" dirty="0">
                <a:solidFill>
                  <a:srgbClr val="FF0000"/>
                </a:solidFill>
              </a:rPr>
              <a:t>Jongleren met NLP-Taal</a:t>
            </a:r>
            <a:endParaRPr lang="nl-NL" sz="4800" b="1" dirty="0">
              <a:solidFill>
                <a:srgbClr val="FF0000"/>
              </a:solidFill>
            </a:endParaRPr>
          </a:p>
        </p:txBody>
      </p:sp>
      <p:sp>
        <p:nvSpPr>
          <p:cNvPr id="5" name="Rechthoek 4">
            <a:extLst>
              <a:ext uri="{FF2B5EF4-FFF2-40B4-BE49-F238E27FC236}">
                <a16:creationId xmlns:a16="http://schemas.microsoft.com/office/drawing/2014/main" id="{9800CF29-A12A-4A9D-A1FF-D78910F0D3B1}"/>
              </a:ext>
            </a:extLst>
          </p:cNvPr>
          <p:cNvSpPr/>
          <p:nvPr/>
        </p:nvSpPr>
        <p:spPr>
          <a:xfrm>
            <a:off x="8792519" y="6546249"/>
            <a:ext cx="243977" cy="246221"/>
          </a:xfrm>
          <a:prstGeom prst="rect">
            <a:avLst/>
          </a:prstGeom>
          <a:noFill/>
        </p:spPr>
        <p:txBody>
          <a:bodyPr wrap="none" lIns="91440" tIns="45720" rIns="91440" bIns="45720">
            <a:spAutoFit/>
          </a:bodyPr>
          <a:lstStyle/>
          <a:p>
            <a:pPr algn="ctr"/>
            <a:r>
              <a:rPr lang="nl-NL" sz="1000" dirty="0">
                <a:ln w="0"/>
                <a:solidFill>
                  <a:schemeClr val="bg1">
                    <a:lumMod val="75000"/>
                  </a:schemeClr>
                </a:solidFill>
                <a:effectLst>
                  <a:outerShdw blurRad="38100" dist="19050" dir="2700000" algn="tl" rotWithShape="0">
                    <a:schemeClr val="dk1">
                      <a:alpha val="40000"/>
                    </a:schemeClr>
                  </a:outerShdw>
                </a:effectLst>
              </a:rPr>
              <a:t>S</a:t>
            </a:r>
            <a:endParaRPr lang="nl-NL" sz="1200" b="0" cap="none" spc="0" dirty="0">
              <a:ln w="0"/>
              <a:solidFill>
                <a:schemeClr val="bg1">
                  <a:lumMod val="75000"/>
                </a:schemeClr>
              </a:solidFill>
              <a:effectLst>
                <a:outerShdw blurRad="38100" dist="19050" dir="2700000" algn="tl" rotWithShape="0">
                  <a:schemeClr val="dk1">
                    <a:alpha val="40000"/>
                  </a:schemeClr>
                </a:outerShdw>
              </a:effectLst>
            </a:endParaRPr>
          </a:p>
        </p:txBody>
      </p:sp>
      <p:pic>
        <p:nvPicPr>
          <p:cNvPr id="7" name="Picture 2">
            <a:extLst>
              <a:ext uri="{FF2B5EF4-FFF2-40B4-BE49-F238E27FC236}">
                <a16:creationId xmlns:a16="http://schemas.microsoft.com/office/drawing/2014/main" id="{51A428A2-AB9E-4BA3-91BA-336C39D0497A}"/>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0925270">
            <a:off x="3457612" y="1490777"/>
            <a:ext cx="784610" cy="836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07AC10-FE60-49CA-BF67-BF715E68F940}"/>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0752158">
            <a:off x="3891490" y="2476031"/>
            <a:ext cx="1145649" cy="93573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90FC8240-3EE8-42AF-92B6-4D39CF46A5E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512" y="2492896"/>
            <a:ext cx="1550919" cy="936104"/>
          </a:xfrm>
          <a:prstGeom prst="rect">
            <a:avLst/>
          </a:prstGeom>
        </p:spPr>
      </p:pic>
      <p:sp>
        <p:nvSpPr>
          <p:cNvPr id="10" name="Tekstvak 9">
            <a:extLst>
              <a:ext uri="{FF2B5EF4-FFF2-40B4-BE49-F238E27FC236}">
                <a16:creationId xmlns:a16="http://schemas.microsoft.com/office/drawing/2014/main" id="{1679A6B6-FFB5-4939-BD7D-192AA581995A}"/>
              </a:ext>
            </a:extLst>
          </p:cNvPr>
          <p:cNvSpPr txBox="1"/>
          <p:nvPr/>
        </p:nvSpPr>
        <p:spPr>
          <a:xfrm>
            <a:off x="2555776" y="4012488"/>
            <a:ext cx="2016224" cy="584775"/>
          </a:xfrm>
          <a:prstGeom prst="rect">
            <a:avLst/>
          </a:prstGeom>
          <a:noFill/>
        </p:spPr>
        <p:txBody>
          <a:bodyPr wrap="square" rtlCol="0">
            <a:spAutoFit/>
          </a:bodyPr>
          <a:lstStyle/>
          <a:p>
            <a:r>
              <a:rPr lang="nl-NL" sz="3200" b="1" dirty="0">
                <a:solidFill>
                  <a:srgbClr val="FF0000"/>
                </a:solidFill>
              </a:rPr>
              <a:t>/Chunken</a:t>
            </a:r>
          </a:p>
        </p:txBody>
      </p:sp>
      <p:sp>
        <p:nvSpPr>
          <p:cNvPr id="11" name="Tekstvak 10">
            <a:extLst>
              <a:ext uri="{FF2B5EF4-FFF2-40B4-BE49-F238E27FC236}">
                <a16:creationId xmlns:a16="http://schemas.microsoft.com/office/drawing/2014/main" id="{F4AF2FCF-ABAF-4F24-805B-9BD277406961}"/>
              </a:ext>
            </a:extLst>
          </p:cNvPr>
          <p:cNvSpPr txBox="1"/>
          <p:nvPr/>
        </p:nvSpPr>
        <p:spPr>
          <a:xfrm>
            <a:off x="179512" y="4618822"/>
            <a:ext cx="5400600" cy="584775"/>
          </a:xfrm>
          <a:prstGeom prst="rect">
            <a:avLst/>
          </a:prstGeom>
          <a:noFill/>
        </p:spPr>
        <p:txBody>
          <a:bodyPr wrap="square" rtlCol="0">
            <a:spAutoFit/>
          </a:bodyPr>
          <a:lstStyle/>
          <a:p>
            <a:r>
              <a:rPr lang="nl-NL" sz="3200" b="1" dirty="0">
                <a:solidFill>
                  <a:srgbClr val="0000FF"/>
                </a:solidFill>
              </a:rPr>
              <a:t>2.  Milton-Model</a:t>
            </a:r>
          </a:p>
        </p:txBody>
      </p:sp>
      <p:sp>
        <p:nvSpPr>
          <p:cNvPr id="12" name="Tekstvak 11">
            <a:extLst>
              <a:ext uri="{FF2B5EF4-FFF2-40B4-BE49-F238E27FC236}">
                <a16:creationId xmlns:a16="http://schemas.microsoft.com/office/drawing/2014/main" id="{FF11898F-5A16-4215-B544-3B272B0E93B1}"/>
              </a:ext>
            </a:extLst>
          </p:cNvPr>
          <p:cNvSpPr txBox="1"/>
          <p:nvPr/>
        </p:nvSpPr>
        <p:spPr>
          <a:xfrm>
            <a:off x="3275856" y="4618822"/>
            <a:ext cx="2304256" cy="584775"/>
          </a:xfrm>
          <a:prstGeom prst="rect">
            <a:avLst/>
          </a:prstGeom>
          <a:noFill/>
        </p:spPr>
        <p:txBody>
          <a:bodyPr wrap="square" rtlCol="0">
            <a:spAutoFit/>
          </a:bodyPr>
          <a:lstStyle/>
          <a:p>
            <a:r>
              <a:rPr lang="nl-NL" sz="3200" b="1" dirty="0">
                <a:solidFill>
                  <a:srgbClr val="FF0000"/>
                </a:solidFill>
              </a:rPr>
              <a:t>/motiveren</a:t>
            </a:r>
          </a:p>
        </p:txBody>
      </p:sp>
      <p:sp>
        <p:nvSpPr>
          <p:cNvPr id="13" name="Tekstvak 12">
            <a:extLst>
              <a:ext uri="{FF2B5EF4-FFF2-40B4-BE49-F238E27FC236}">
                <a16:creationId xmlns:a16="http://schemas.microsoft.com/office/drawing/2014/main" id="{6D9D36E9-1D2D-4627-80E0-165141214AEB}"/>
              </a:ext>
            </a:extLst>
          </p:cNvPr>
          <p:cNvSpPr txBox="1"/>
          <p:nvPr/>
        </p:nvSpPr>
        <p:spPr>
          <a:xfrm>
            <a:off x="164016" y="5245295"/>
            <a:ext cx="2823808" cy="584775"/>
          </a:xfrm>
          <a:prstGeom prst="rect">
            <a:avLst/>
          </a:prstGeom>
          <a:noFill/>
        </p:spPr>
        <p:txBody>
          <a:bodyPr wrap="square" rtlCol="0">
            <a:spAutoFit/>
          </a:bodyPr>
          <a:lstStyle/>
          <a:p>
            <a:r>
              <a:rPr lang="nl-NL" sz="3200" b="1" dirty="0">
                <a:solidFill>
                  <a:srgbClr val="0000FF"/>
                </a:solidFill>
              </a:rPr>
              <a:t>3.  Meta-Model</a:t>
            </a:r>
          </a:p>
        </p:txBody>
      </p:sp>
      <p:sp>
        <p:nvSpPr>
          <p:cNvPr id="14" name="Tekstvak 13">
            <a:extLst>
              <a:ext uri="{FF2B5EF4-FFF2-40B4-BE49-F238E27FC236}">
                <a16:creationId xmlns:a16="http://schemas.microsoft.com/office/drawing/2014/main" id="{B6312CA0-A08F-4F65-80FA-32BC230F904F}"/>
              </a:ext>
            </a:extLst>
          </p:cNvPr>
          <p:cNvSpPr txBox="1"/>
          <p:nvPr/>
        </p:nvSpPr>
        <p:spPr>
          <a:xfrm>
            <a:off x="2879812" y="5245756"/>
            <a:ext cx="2552111" cy="584775"/>
          </a:xfrm>
          <a:prstGeom prst="rect">
            <a:avLst/>
          </a:prstGeom>
          <a:noFill/>
        </p:spPr>
        <p:txBody>
          <a:bodyPr wrap="square" rtlCol="0">
            <a:spAutoFit/>
          </a:bodyPr>
          <a:lstStyle/>
          <a:p>
            <a:r>
              <a:rPr lang="nl-NL" sz="3200" b="1" dirty="0">
                <a:solidFill>
                  <a:srgbClr val="FF0000"/>
                </a:solidFill>
              </a:rPr>
              <a:t>/reëel maken</a:t>
            </a:r>
          </a:p>
        </p:txBody>
      </p:sp>
      <p:sp>
        <p:nvSpPr>
          <p:cNvPr id="15" name="Tekstvak 14">
            <a:extLst>
              <a:ext uri="{FF2B5EF4-FFF2-40B4-BE49-F238E27FC236}">
                <a16:creationId xmlns:a16="http://schemas.microsoft.com/office/drawing/2014/main" id="{6F945846-176B-436D-9621-C343D6D32CCF}"/>
              </a:ext>
            </a:extLst>
          </p:cNvPr>
          <p:cNvSpPr txBox="1"/>
          <p:nvPr/>
        </p:nvSpPr>
        <p:spPr>
          <a:xfrm>
            <a:off x="138566" y="5827811"/>
            <a:ext cx="2492015" cy="584775"/>
          </a:xfrm>
          <a:prstGeom prst="rect">
            <a:avLst/>
          </a:prstGeom>
          <a:noFill/>
        </p:spPr>
        <p:txBody>
          <a:bodyPr wrap="square" rtlCol="0">
            <a:spAutoFit/>
          </a:bodyPr>
          <a:lstStyle/>
          <a:p>
            <a:r>
              <a:rPr lang="nl-NL" sz="3200" b="1" dirty="0">
                <a:solidFill>
                  <a:srgbClr val="0000FF"/>
                </a:solidFill>
              </a:rPr>
              <a:t>4.  Metaforen</a:t>
            </a:r>
          </a:p>
        </p:txBody>
      </p:sp>
      <p:sp>
        <p:nvSpPr>
          <p:cNvPr id="16" name="Tekstvak 15">
            <a:extLst>
              <a:ext uri="{FF2B5EF4-FFF2-40B4-BE49-F238E27FC236}">
                <a16:creationId xmlns:a16="http://schemas.microsoft.com/office/drawing/2014/main" id="{8E465A26-2F1D-4750-97B5-E76EA198B4F0}"/>
              </a:ext>
            </a:extLst>
          </p:cNvPr>
          <p:cNvSpPr txBox="1"/>
          <p:nvPr/>
        </p:nvSpPr>
        <p:spPr>
          <a:xfrm>
            <a:off x="2582652" y="5820486"/>
            <a:ext cx="3141476" cy="584775"/>
          </a:xfrm>
          <a:prstGeom prst="rect">
            <a:avLst/>
          </a:prstGeom>
          <a:noFill/>
        </p:spPr>
        <p:txBody>
          <a:bodyPr wrap="square" rtlCol="0">
            <a:spAutoFit/>
          </a:bodyPr>
          <a:lstStyle/>
          <a:p>
            <a:r>
              <a:rPr lang="nl-NL" sz="3200" b="1" dirty="0">
                <a:solidFill>
                  <a:srgbClr val="FF0000"/>
                </a:solidFill>
              </a:rPr>
              <a:t>/creatief invullen</a:t>
            </a:r>
          </a:p>
        </p:txBody>
      </p:sp>
      <p:sp>
        <p:nvSpPr>
          <p:cNvPr id="17" name="Tekstvak 16">
            <a:extLst>
              <a:ext uri="{FF2B5EF4-FFF2-40B4-BE49-F238E27FC236}">
                <a16:creationId xmlns:a16="http://schemas.microsoft.com/office/drawing/2014/main" id="{7F7F05BA-4164-4893-B7F0-0F9A7CC8C48C}"/>
              </a:ext>
            </a:extLst>
          </p:cNvPr>
          <p:cNvSpPr txBox="1"/>
          <p:nvPr/>
        </p:nvSpPr>
        <p:spPr>
          <a:xfrm>
            <a:off x="107504" y="6322002"/>
            <a:ext cx="5324419" cy="584775"/>
          </a:xfrm>
          <a:prstGeom prst="rect">
            <a:avLst/>
          </a:prstGeom>
          <a:noFill/>
        </p:spPr>
        <p:txBody>
          <a:bodyPr wrap="square" rtlCol="0">
            <a:spAutoFit/>
          </a:bodyPr>
          <a:lstStyle/>
          <a:p>
            <a:r>
              <a:rPr lang="nl-NL" sz="3200" b="1" dirty="0">
                <a:solidFill>
                  <a:srgbClr val="0000FF"/>
                </a:solidFill>
              </a:rPr>
              <a:t>5.  Geweldloze communicatie</a:t>
            </a:r>
          </a:p>
        </p:txBody>
      </p:sp>
      <p:sp>
        <p:nvSpPr>
          <p:cNvPr id="18" name="Tekstvak 17">
            <a:extLst>
              <a:ext uri="{FF2B5EF4-FFF2-40B4-BE49-F238E27FC236}">
                <a16:creationId xmlns:a16="http://schemas.microsoft.com/office/drawing/2014/main" id="{5E043ED9-F7A8-4298-8BCE-01657B1416DD}"/>
              </a:ext>
            </a:extLst>
          </p:cNvPr>
          <p:cNvSpPr txBox="1"/>
          <p:nvPr/>
        </p:nvSpPr>
        <p:spPr>
          <a:xfrm>
            <a:off x="5220072" y="6311957"/>
            <a:ext cx="2160240" cy="584775"/>
          </a:xfrm>
          <a:prstGeom prst="rect">
            <a:avLst/>
          </a:prstGeom>
          <a:noFill/>
        </p:spPr>
        <p:txBody>
          <a:bodyPr wrap="square" rtlCol="0">
            <a:spAutoFit/>
          </a:bodyPr>
          <a:lstStyle/>
          <a:p>
            <a:r>
              <a:rPr lang="nl-NL" sz="3200" b="1" dirty="0">
                <a:solidFill>
                  <a:srgbClr val="FF0000"/>
                </a:solidFill>
              </a:rPr>
              <a:t>/verbinden</a:t>
            </a:r>
          </a:p>
        </p:txBody>
      </p:sp>
      <p:pic>
        <p:nvPicPr>
          <p:cNvPr id="4" name="Picture 2">
            <a:extLst>
              <a:ext uri="{FF2B5EF4-FFF2-40B4-BE49-F238E27FC236}">
                <a16:creationId xmlns:a16="http://schemas.microsoft.com/office/drawing/2014/main" id="{35890CEA-CC95-0B54-B9FA-F73C7662016E}"/>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064113">
            <a:off x="5029776" y="2289397"/>
            <a:ext cx="1145649" cy="9357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ED8605A5-2BBE-C4EB-CB50-A59E4325D7B1}"/>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5048603">
            <a:off x="1781785" y="1545615"/>
            <a:ext cx="784610" cy="8367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8B193EC-0EBD-DD40-836D-490DB430C73B}"/>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5048603">
            <a:off x="5711908" y="1457994"/>
            <a:ext cx="784610" cy="8367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33E391FB-F2E2-6AAB-D25B-EB89880C0EE2}"/>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1184796">
            <a:off x="7554930" y="1413569"/>
            <a:ext cx="784610" cy="8367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CFF2E917-5CA9-06BB-6F15-AED616308E2F}"/>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68858" y="2472048"/>
            <a:ext cx="1145649" cy="935739"/>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a:extLst>
              <a:ext uri="{FF2B5EF4-FFF2-40B4-BE49-F238E27FC236}">
                <a16:creationId xmlns:a16="http://schemas.microsoft.com/office/drawing/2014/main" id="{D17656C5-F4E1-37E1-FE97-DED171711712}"/>
              </a:ext>
            </a:extLst>
          </p:cNvPr>
          <p:cNvPicPr>
            <a:picLocks noChangeAspect="1"/>
          </p:cNvPicPr>
          <p:nvPr/>
        </p:nvPicPr>
        <p:blipFill>
          <a:blip r:embed="rId5"/>
          <a:stretch>
            <a:fillRect/>
          </a:stretch>
        </p:blipFill>
        <p:spPr>
          <a:xfrm>
            <a:off x="2705381" y="940879"/>
            <a:ext cx="742857" cy="771429"/>
          </a:xfrm>
          <a:prstGeom prst="rect">
            <a:avLst/>
          </a:prstGeom>
        </p:spPr>
      </p:pic>
      <p:pic>
        <p:nvPicPr>
          <p:cNvPr id="26" name="Afbeelding 25">
            <a:extLst>
              <a:ext uri="{FF2B5EF4-FFF2-40B4-BE49-F238E27FC236}">
                <a16:creationId xmlns:a16="http://schemas.microsoft.com/office/drawing/2014/main" id="{58570FAB-A0AE-FD9A-B018-B94A10AF1AEB}"/>
              </a:ext>
            </a:extLst>
          </p:cNvPr>
          <p:cNvPicPr>
            <a:picLocks noChangeAspect="1"/>
          </p:cNvPicPr>
          <p:nvPr/>
        </p:nvPicPr>
        <p:blipFill>
          <a:blip r:embed="rId5"/>
          <a:stretch>
            <a:fillRect/>
          </a:stretch>
        </p:blipFill>
        <p:spPr>
          <a:xfrm>
            <a:off x="6599947" y="817290"/>
            <a:ext cx="742857" cy="771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ppt_x"/>
                                          </p:val>
                                        </p:tav>
                                        <p:tav tm="100000">
                                          <p:val>
                                            <p:strVal val="#ppt_x"/>
                                          </p:val>
                                        </p:tav>
                                      </p:tavLst>
                                    </p:anim>
                                    <p:anim calcmode="lin" valueType="num">
                                      <p:cBhvr additive="base">
                                        <p:cTn id="13" dur="10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10"/>
                            </p:stCondLst>
                            <p:childTnLst>
                              <p:par>
                                <p:cTn id="15" presetID="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151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1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1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34" dur="1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10"/>
                            </p:stCondLst>
                            <p:childTnLst>
                              <p:par>
                                <p:cTn id="36" presetID="2" presetClass="entr" presetSubtype="8" fill="hold" grpId="0" nodeType="after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additive="base">
                                        <p:cTn id="38"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 calcmode="lin" valueType="num">
                                      <p:cBhvr additive="base">
                                        <p:cTn id="44" dur="1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5" dur="1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10"/>
                            </p:stCondLst>
                            <p:childTnLst>
                              <p:par>
                                <p:cTn id="47" presetID="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1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56" dur="1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10"/>
                            </p:stCondLst>
                            <p:childTnLst>
                              <p:par>
                                <p:cTn id="58" presetID="2" presetClass="entr" presetSubtype="8" fill="hold" grpId="0" nodeType="after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 calcmode="lin" valueType="num">
                                      <p:cBhvr additive="base">
                                        <p:cTn id="66" dur="1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67" dur="1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10"/>
                            </p:stCondLst>
                            <p:childTnLst>
                              <p:par>
                                <p:cTn id="69" presetID="2" presetClass="entr" presetSubtype="8" fill="hold" grpId="0" nodeType="after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 calcmode="lin" valueType="num">
                                      <p:cBhvr additive="base">
                                        <p:cTn id="77" dur="1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78" dur="1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10"/>
                            </p:stCondLst>
                            <p:childTnLst>
                              <p:par>
                                <p:cTn id="80" presetID="2" presetClass="entr" presetSubtype="8" fill="hold" grpId="0" nodeType="after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 calcmode="lin" valueType="num">
                                      <p:cBhvr additive="base">
                                        <p:cTn id="82"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3"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10" fill="hold"/>
                                        <p:tgtEl>
                                          <p:spTgt spid="4"/>
                                        </p:tgtEl>
                                        <p:attrNameLst>
                                          <p:attrName>ppt_x</p:attrName>
                                        </p:attrNameLst>
                                      </p:cBhvr>
                                      <p:tavLst>
                                        <p:tav tm="0">
                                          <p:val>
                                            <p:strVal val="#ppt_x"/>
                                          </p:val>
                                        </p:tav>
                                        <p:tav tm="100000">
                                          <p:val>
                                            <p:strVal val="#ppt_x"/>
                                          </p:val>
                                        </p:tav>
                                      </p:tavLst>
                                    </p:anim>
                                    <p:anim calcmode="lin" valueType="num">
                                      <p:cBhvr additive="base">
                                        <p:cTn id="89" dur="10" fill="hold"/>
                                        <p:tgtEl>
                                          <p:spTgt spid="4"/>
                                        </p:tgtEl>
                                        <p:attrNameLst>
                                          <p:attrName>ppt_y</p:attrName>
                                        </p:attrNameLst>
                                      </p:cBhvr>
                                      <p:tavLst>
                                        <p:tav tm="0">
                                          <p:val>
                                            <p:strVal val="1+#ppt_h/2"/>
                                          </p:val>
                                        </p:tav>
                                        <p:tav tm="100000">
                                          <p:val>
                                            <p:strVal val="#ppt_y"/>
                                          </p:val>
                                        </p:tav>
                                      </p:tavLst>
                                    </p:anim>
                                  </p:childTnLst>
                                </p:cTn>
                              </p:par>
                            </p:childTnLst>
                          </p:cTn>
                        </p:par>
                        <p:par>
                          <p:cTn id="90" fill="hold">
                            <p:stCondLst>
                              <p:cond delay="10"/>
                            </p:stCondLst>
                            <p:childTnLst>
                              <p:par>
                                <p:cTn id="91" presetID="2" presetClass="entr" presetSubtype="4"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1000" fill="hold"/>
                                        <p:tgtEl>
                                          <p:spTgt spid="20"/>
                                        </p:tgtEl>
                                        <p:attrNameLst>
                                          <p:attrName>ppt_x</p:attrName>
                                        </p:attrNameLst>
                                      </p:cBhvr>
                                      <p:tavLst>
                                        <p:tav tm="0">
                                          <p:val>
                                            <p:strVal val="#ppt_x"/>
                                          </p:val>
                                        </p:tav>
                                        <p:tav tm="100000">
                                          <p:val>
                                            <p:strVal val="#ppt_x"/>
                                          </p:val>
                                        </p:tav>
                                      </p:tavLst>
                                    </p:anim>
                                    <p:anim calcmode="lin" valueType="num">
                                      <p:cBhvr additive="base">
                                        <p:cTn id="94" dur="1000" fill="hold"/>
                                        <p:tgtEl>
                                          <p:spTgt spid="20"/>
                                        </p:tgtEl>
                                        <p:attrNameLst>
                                          <p:attrName>ppt_y</p:attrName>
                                        </p:attrNameLst>
                                      </p:cBhvr>
                                      <p:tavLst>
                                        <p:tav tm="0">
                                          <p:val>
                                            <p:strVal val="1+#ppt_h/2"/>
                                          </p:val>
                                        </p:tav>
                                        <p:tav tm="100000">
                                          <p:val>
                                            <p:strVal val="#ppt_y"/>
                                          </p:val>
                                        </p:tav>
                                      </p:tavLst>
                                    </p:anim>
                                  </p:childTnLst>
                                </p:cTn>
                              </p:par>
                            </p:childTnLst>
                          </p:cTn>
                        </p:par>
                        <p:par>
                          <p:cTn id="95" fill="hold">
                            <p:stCondLst>
                              <p:cond delay="1010"/>
                            </p:stCondLst>
                            <p:childTnLst>
                              <p:par>
                                <p:cTn id="96" presetID="2" presetClass="entr" presetSubtype="4"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ppt_x"/>
                                          </p:val>
                                        </p:tav>
                                        <p:tav tm="100000">
                                          <p:val>
                                            <p:strVal val="#ppt_x"/>
                                          </p:val>
                                        </p:tav>
                                      </p:tavLst>
                                    </p:anim>
                                    <p:anim calcmode="lin" valueType="num">
                                      <p:cBhvr additive="base">
                                        <p:cTn id="99" dur="500" fill="hold"/>
                                        <p:tgtEl>
                                          <p:spTgt spid="26"/>
                                        </p:tgtEl>
                                        <p:attrNameLst>
                                          <p:attrName>ppt_y</p:attrName>
                                        </p:attrNameLst>
                                      </p:cBhvr>
                                      <p:tavLst>
                                        <p:tav tm="0">
                                          <p:val>
                                            <p:strVal val="1+#ppt_h/2"/>
                                          </p:val>
                                        </p:tav>
                                        <p:tav tm="100000">
                                          <p:val>
                                            <p:strVal val="#ppt_y"/>
                                          </p:val>
                                        </p:tav>
                                      </p:tavLst>
                                    </p:anim>
                                  </p:childTnLst>
                                </p:cTn>
                              </p:par>
                            </p:childTnLst>
                          </p:cTn>
                        </p:par>
                        <p:par>
                          <p:cTn id="100" fill="hold">
                            <p:stCondLst>
                              <p:cond delay="1510"/>
                            </p:stCondLst>
                            <p:childTnLst>
                              <p:par>
                                <p:cTn id="101" presetID="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1000" fill="hold"/>
                                        <p:tgtEl>
                                          <p:spTgt spid="22"/>
                                        </p:tgtEl>
                                        <p:attrNameLst>
                                          <p:attrName>ppt_x</p:attrName>
                                        </p:attrNameLst>
                                      </p:cBhvr>
                                      <p:tavLst>
                                        <p:tav tm="0">
                                          <p:val>
                                            <p:strVal val="#ppt_x"/>
                                          </p:val>
                                        </p:tav>
                                        <p:tav tm="100000">
                                          <p:val>
                                            <p:strVal val="#ppt_x"/>
                                          </p:val>
                                        </p:tav>
                                      </p:tavLst>
                                    </p:anim>
                                    <p:anim calcmode="lin" valueType="num">
                                      <p:cBhvr additive="base">
                                        <p:cTn id="104" dur="1000" fill="hold"/>
                                        <p:tgtEl>
                                          <p:spTgt spid="22"/>
                                        </p:tgtEl>
                                        <p:attrNameLst>
                                          <p:attrName>ppt_y</p:attrName>
                                        </p:attrNameLst>
                                      </p:cBhvr>
                                      <p:tavLst>
                                        <p:tav tm="0">
                                          <p:val>
                                            <p:strVal val="1+#ppt_h/2"/>
                                          </p:val>
                                        </p:tav>
                                        <p:tav tm="100000">
                                          <p:val>
                                            <p:strVal val="#ppt_y"/>
                                          </p:val>
                                        </p:tav>
                                      </p:tavLst>
                                    </p:anim>
                                  </p:childTnLst>
                                </p:cTn>
                              </p:par>
                            </p:childTnLst>
                          </p:cTn>
                        </p:par>
                        <p:par>
                          <p:cTn id="105" fill="hold">
                            <p:stCondLst>
                              <p:cond delay="2510"/>
                            </p:stCondLst>
                            <p:childTnLst>
                              <p:par>
                                <p:cTn id="106" presetID="2" presetClass="entr" presetSubtype="4"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1000" fill="hold"/>
                                        <p:tgtEl>
                                          <p:spTgt spid="23"/>
                                        </p:tgtEl>
                                        <p:attrNameLst>
                                          <p:attrName>ppt_x</p:attrName>
                                        </p:attrNameLst>
                                      </p:cBhvr>
                                      <p:tavLst>
                                        <p:tav tm="0">
                                          <p:val>
                                            <p:strVal val="#ppt_x"/>
                                          </p:val>
                                        </p:tav>
                                        <p:tav tm="100000">
                                          <p:val>
                                            <p:strVal val="#ppt_x"/>
                                          </p:val>
                                        </p:tav>
                                      </p:tavLst>
                                    </p:anim>
                                    <p:anim calcmode="lin" valueType="num">
                                      <p:cBhvr additive="base">
                                        <p:cTn id="10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build="p"/>
      <p:bldP spid="11" grpId="0" build="p"/>
      <p:bldP spid="12" grpId="0" build="p"/>
      <p:bldP spid="13" grpId="0" build="p"/>
      <p:bldP spid="14" grpId="0" build="p"/>
      <p:bldP spid="15" grpId="0" build="p"/>
      <p:bldP spid="16" grpId="0" build="p"/>
      <p:bldP spid="17" grpId="0" build="p"/>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preken en luistere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0416"/>
            <a:ext cx="9144000" cy="6878416"/>
          </a:xfrm>
          <a:prstGeom prst="rect">
            <a:avLst/>
          </a:prstGeom>
          <a:noFill/>
        </p:spPr>
      </p:pic>
      <p:pic>
        <p:nvPicPr>
          <p:cNvPr id="7" name="Afbeelding 6">
            <a:extLst>
              <a:ext uri="{FF2B5EF4-FFF2-40B4-BE49-F238E27FC236}">
                <a16:creationId xmlns:a16="http://schemas.microsoft.com/office/drawing/2014/main" id="{2F0567FA-4AE5-1C3B-F00A-B1021E2CE3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204"/>
          <a:stretch/>
        </p:blipFill>
        <p:spPr>
          <a:xfrm>
            <a:off x="107504" y="-20416"/>
            <a:ext cx="6048671" cy="1505200"/>
          </a:xfrm>
          <a:prstGeom prst="rect">
            <a:avLst/>
          </a:prstGeom>
        </p:spPr>
      </p:pic>
      <p:pic>
        <p:nvPicPr>
          <p:cNvPr id="5" name="Afbeelding 4">
            <a:extLst>
              <a:ext uri="{FF2B5EF4-FFF2-40B4-BE49-F238E27FC236}">
                <a16:creationId xmlns:a16="http://schemas.microsoft.com/office/drawing/2014/main" id="{21269F41-3134-3950-7F9E-7E7B04D95C13}"/>
              </a:ext>
            </a:extLst>
          </p:cNvPr>
          <p:cNvPicPr>
            <a:picLocks noChangeAspect="1"/>
          </p:cNvPicPr>
          <p:nvPr/>
        </p:nvPicPr>
        <p:blipFill>
          <a:blip r:embed="rId4"/>
          <a:stretch>
            <a:fillRect/>
          </a:stretch>
        </p:blipFill>
        <p:spPr>
          <a:xfrm>
            <a:off x="5339947" y="2058000"/>
            <a:ext cx="3780952" cy="4800000"/>
          </a:xfrm>
          <a:prstGeom prst="rect">
            <a:avLst/>
          </a:prstGeom>
        </p:spPr>
      </p:pic>
      <p:pic>
        <p:nvPicPr>
          <p:cNvPr id="9" name="Afbeelding 8">
            <a:extLst>
              <a:ext uri="{FF2B5EF4-FFF2-40B4-BE49-F238E27FC236}">
                <a16:creationId xmlns:a16="http://schemas.microsoft.com/office/drawing/2014/main" id="{43249E44-96D3-36A6-6553-7CEEA601E6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
          <a:stretch/>
        </p:blipFill>
        <p:spPr>
          <a:xfrm>
            <a:off x="2563811" y="2632964"/>
            <a:ext cx="1224137" cy="548836"/>
          </a:xfrm>
          <a:prstGeom prst="rect">
            <a:avLst/>
          </a:prstGeom>
        </p:spPr>
      </p:pic>
      <p:sp>
        <p:nvSpPr>
          <p:cNvPr id="10" name="Rechthoek 9">
            <a:extLst>
              <a:ext uri="{FF2B5EF4-FFF2-40B4-BE49-F238E27FC236}">
                <a16:creationId xmlns:a16="http://schemas.microsoft.com/office/drawing/2014/main" id="{6F40F2E8-C512-697B-E1D9-AD3DEB2025FE}"/>
              </a:ext>
            </a:extLst>
          </p:cNvPr>
          <p:cNvSpPr/>
          <p:nvPr/>
        </p:nvSpPr>
        <p:spPr>
          <a:xfrm>
            <a:off x="552769" y="5229200"/>
            <a:ext cx="4597541" cy="1384995"/>
          </a:xfrm>
          <a:prstGeom prst="rect">
            <a:avLst/>
          </a:prstGeom>
          <a:noFill/>
        </p:spPr>
        <p:txBody>
          <a:bodyPr wrap="none" lIns="91440" tIns="45720" rIns="91440" bIns="45720">
            <a:spAutoFit/>
          </a:bodyPr>
          <a:lstStyle/>
          <a:p>
            <a:pPr algn="ctr"/>
            <a:r>
              <a:rPr lang="nl-NL" sz="3200" b="1" dirty="0">
                <a:ln w="0"/>
                <a:solidFill>
                  <a:schemeClr val="bg1"/>
                </a:solidFill>
                <a:effectLst>
                  <a:outerShdw blurRad="38100" dist="19050" dir="2700000" algn="tl" rotWithShape="0">
                    <a:schemeClr val="dk1">
                      <a:alpha val="40000"/>
                    </a:schemeClr>
                  </a:outerShdw>
                </a:effectLst>
              </a:rPr>
              <a:t>Maar als je luistert, kun je</a:t>
            </a:r>
          </a:p>
          <a:p>
            <a:pPr algn="ctr"/>
            <a:r>
              <a:rPr lang="nl-NL" sz="3200" b="1" cap="none" spc="0" dirty="0">
                <a:ln w="0"/>
                <a:solidFill>
                  <a:schemeClr val="bg1"/>
                </a:solidFill>
                <a:effectLst>
                  <a:outerShdw blurRad="38100" dist="19050" dir="2700000" algn="tl" rotWithShape="0">
                    <a:schemeClr val="dk1">
                      <a:alpha val="40000"/>
                    </a:schemeClr>
                  </a:outerShdw>
                </a:effectLst>
              </a:rPr>
              <a:t>Iets nieuws leren.</a:t>
            </a:r>
          </a:p>
          <a:p>
            <a:pPr algn="ctr"/>
            <a:r>
              <a:rPr lang="nl-NL" sz="2000" dirty="0">
                <a:ln w="0"/>
                <a:solidFill>
                  <a:schemeClr val="bg1"/>
                </a:solidFill>
                <a:effectLst>
                  <a:outerShdw blurRad="38100" dist="19050" dir="2700000" algn="tl" rotWithShape="0">
                    <a:schemeClr val="dk1">
                      <a:alpha val="40000"/>
                    </a:schemeClr>
                  </a:outerShdw>
                </a:effectLst>
              </a:rPr>
              <a:t>Dalai Lama</a:t>
            </a:r>
            <a:endParaRPr lang="nl-NL" sz="2000" cap="none" spc="0" dirty="0">
              <a:ln w="0"/>
              <a:solidFill>
                <a:schemeClr val="bg1"/>
              </a:solidFill>
              <a:effectLst>
                <a:outerShdw blurRad="38100" dist="19050" dir="2700000" algn="tl" rotWithShape="0">
                  <a:schemeClr val="dk1">
                    <a:alpha val="40000"/>
                  </a:schemeClr>
                </a:outerShdw>
              </a:effectLst>
            </a:endParaRPr>
          </a:p>
        </p:txBody>
      </p:sp>
      <p:sp>
        <p:nvSpPr>
          <p:cNvPr id="12" name="Rechthoek 11">
            <a:extLst>
              <a:ext uri="{FF2B5EF4-FFF2-40B4-BE49-F238E27FC236}">
                <a16:creationId xmlns:a16="http://schemas.microsoft.com/office/drawing/2014/main" id="{137D6245-0DD5-598F-6618-81F1EC5B8E7D}"/>
              </a:ext>
            </a:extLst>
          </p:cNvPr>
          <p:cNvSpPr/>
          <p:nvPr/>
        </p:nvSpPr>
        <p:spPr>
          <a:xfrm>
            <a:off x="511931" y="4114527"/>
            <a:ext cx="5609420" cy="1077218"/>
          </a:xfrm>
          <a:prstGeom prst="rect">
            <a:avLst/>
          </a:prstGeom>
          <a:noFill/>
        </p:spPr>
        <p:txBody>
          <a:bodyPr wrap="none" lIns="91440" tIns="45720" rIns="91440" bIns="45720">
            <a:spAutoFit/>
          </a:bodyPr>
          <a:lstStyle/>
          <a:p>
            <a:pPr algn="ctr"/>
            <a:r>
              <a:rPr lang="nl-NL" sz="3200" b="1" cap="none" spc="0" dirty="0">
                <a:ln w="0"/>
                <a:solidFill>
                  <a:schemeClr val="bg1"/>
                </a:solidFill>
                <a:effectLst>
                  <a:outerShdw blurRad="38100" dist="19050" dir="2700000" algn="tl" rotWithShape="0">
                    <a:schemeClr val="dk1">
                      <a:alpha val="40000"/>
                    </a:schemeClr>
                  </a:outerShdw>
                </a:effectLst>
              </a:rPr>
              <a:t>Als je praat, </a:t>
            </a:r>
          </a:p>
          <a:p>
            <a:pPr algn="ctr"/>
            <a:r>
              <a:rPr lang="nl-NL" sz="3200" b="1" cap="none" spc="0" dirty="0">
                <a:ln w="0"/>
                <a:solidFill>
                  <a:schemeClr val="bg1"/>
                </a:solidFill>
                <a:effectLst>
                  <a:outerShdw blurRad="38100" dist="19050" dir="2700000" algn="tl" rotWithShape="0">
                    <a:schemeClr val="dk1">
                      <a:alpha val="40000"/>
                    </a:schemeClr>
                  </a:outerShdw>
                </a:effectLst>
              </a:rPr>
              <a:t>herhaal je alleen wat je al weet.</a:t>
            </a:r>
          </a:p>
        </p:txBody>
      </p:sp>
      <p:pic>
        <p:nvPicPr>
          <p:cNvPr id="8" name="Afbeelding 7">
            <a:extLst>
              <a:ext uri="{FF2B5EF4-FFF2-40B4-BE49-F238E27FC236}">
                <a16:creationId xmlns:a16="http://schemas.microsoft.com/office/drawing/2014/main" id="{82B0DA02-D6BC-75E5-E8C5-89A0807D547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7504" y="1459546"/>
            <a:ext cx="5328592" cy="1196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17548"/>
            <a:ext cx="9144000" cy="523220"/>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lang="nl-NL" sz="2800" b="1" dirty="0">
                <a:latin typeface="Comic Sans MS" pitchFamily="66" charset="0"/>
                <a:ea typeface="MS Mincho" pitchFamily="49" charset="-128"/>
                <a:cs typeface="Tahoma" pitchFamily="34" charset="0"/>
              </a:rPr>
              <a:t>A</a:t>
            </a:r>
            <a:r>
              <a:rPr kumimoji="0" lang="nl-NL" sz="2800" b="1" i="0" u="none" strike="noStrike" cap="none" normalizeH="0" baseline="0" dirty="0">
                <a:ln>
                  <a:noFill/>
                </a:ln>
                <a:solidFill>
                  <a:schemeClr val="tx1"/>
                </a:solidFill>
                <a:effectLst/>
                <a:latin typeface="Comic Sans MS" pitchFamily="66" charset="0"/>
                <a:ea typeface="MS Mincho" pitchFamily="49" charset="-128"/>
                <a:cs typeface="Tahoma" pitchFamily="34" charset="0"/>
              </a:rPr>
              <a:t>lgemeen</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WordArt 3"/>
          <p:cNvSpPr>
            <a:spLocks noChangeArrowheads="1" noChangeShapeType="1" noTextEdit="1"/>
          </p:cNvSpPr>
          <p:nvPr/>
        </p:nvSpPr>
        <p:spPr bwMode="auto">
          <a:xfrm rot="16228149">
            <a:off x="797483" y="4105477"/>
            <a:ext cx="3635658" cy="546542"/>
          </a:xfrm>
          <a:prstGeom prst="rect">
            <a:avLst/>
          </a:prstGeom>
        </p:spPr>
        <p:txBody>
          <a:bodyPr wrap="none" fromWordArt="1">
            <a:prstTxWarp prst="textPlain">
              <a:avLst>
                <a:gd name="adj" fmla="val 50000"/>
              </a:avLst>
            </a:prstTxWarp>
          </a:bodyPr>
          <a:lstStyle/>
          <a:p>
            <a:pPr algn="ctr" rtl="0"/>
            <a:r>
              <a:rPr lang="nl-NL" sz="4800" i="1" kern="10" spc="960" dirty="0" err="1">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rPr>
              <a:t>up-chunken</a:t>
            </a:r>
            <a:endParaRPr lang="nl-NL" sz="4800" i="1" kern="10" spc="960" dirty="0">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endParaRPr>
          </a:p>
        </p:txBody>
      </p:sp>
      <p:sp>
        <p:nvSpPr>
          <p:cNvPr id="1028" name="WordArt 4"/>
          <p:cNvSpPr>
            <a:spLocks noChangeArrowheads="1" noChangeShapeType="1" noTextEdit="1"/>
          </p:cNvSpPr>
          <p:nvPr/>
        </p:nvSpPr>
        <p:spPr bwMode="auto">
          <a:xfrm rot="5428149">
            <a:off x="5102064" y="3238754"/>
            <a:ext cx="2944190" cy="612601"/>
          </a:xfrm>
          <a:prstGeom prst="rect">
            <a:avLst/>
          </a:prstGeom>
        </p:spPr>
        <p:txBody>
          <a:bodyPr wrap="none" fromWordArt="1">
            <a:prstTxWarp prst="textPlain">
              <a:avLst>
                <a:gd name="adj" fmla="val 50000"/>
              </a:avLst>
            </a:prstTxWarp>
          </a:bodyPr>
          <a:lstStyle/>
          <a:p>
            <a:pPr algn="ctr" rtl="0"/>
            <a:r>
              <a:rPr lang="nl-NL" sz="4800" i="1" kern="10" spc="960" dirty="0" err="1">
                <a:ln w="19050">
                  <a:solidFill>
                    <a:srgbClr val="000000"/>
                  </a:solidFill>
                  <a:round/>
                  <a:headEnd/>
                  <a:tailEnd/>
                </a:ln>
                <a:solidFill>
                  <a:srgbClr val="C0C0C0"/>
                </a:solidFill>
                <a:effectLst>
                  <a:outerShdw dist="35921" dir="2700000" algn="ctr" rotWithShape="0">
                    <a:srgbClr val="990000"/>
                  </a:outerShdw>
                </a:effectLst>
                <a:latin typeface="Impact"/>
              </a:rPr>
              <a:t>down-chunken</a:t>
            </a:r>
            <a:endParaRPr lang="nl-NL" sz="4800" i="1" kern="10" spc="960" dirty="0">
              <a:ln w="19050">
                <a:solidFill>
                  <a:srgbClr val="000000"/>
                </a:solidFill>
                <a:round/>
                <a:headEnd/>
                <a:tailEnd/>
              </a:ln>
              <a:solidFill>
                <a:srgbClr val="C0C0C0"/>
              </a:solidFill>
              <a:effectLst>
                <a:outerShdw dist="35921" dir="2700000" algn="ctr" rotWithShape="0">
                  <a:srgbClr val="990000"/>
                </a:outerShdw>
              </a:effectLst>
              <a:latin typeface="Impact"/>
            </a:endParaRPr>
          </a:p>
        </p:txBody>
      </p:sp>
      <p:sp>
        <p:nvSpPr>
          <p:cNvPr id="1029" name="AutoShape 5"/>
          <p:cNvSpPr>
            <a:spLocks noChangeArrowheads="1"/>
          </p:cNvSpPr>
          <p:nvPr/>
        </p:nvSpPr>
        <p:spPr bwMode="auto">
          <a:xfrm>
            <a:off x="1187623" y="1453676"/>
            <a:ext cx="1018249" cy="4773812"/>
          </a:xfrm>
          <a:prstGeom prst="upArrow">
            <a:avLst>
              <a:gd name="adj1" fmla="val 50000"/>
              <a:gd name="adj2" fmla="val 168674"/>
            </a:avLst>
          </a:prstGeom>
          <a:solidFill>
            <a:srgbClr val="BB1717">
              <a:alpha val="49804"/>
            </a:srgbClr>
          </a:solidFill>
          <a:ln w="2857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800" b="1" i="0" u="none" strike="noStrike" cap="none" normalizeH="0" baseline="0" dirty="0">
                <a:ln>
                  <a:noFill/>
                </a:ln>
                <a:solidFill>
                  <a:schemeClr val="tx1"/>
                </a:solidFill>
                <a:effectLst/>
                <a:latin typeface="Comic Sans MS" pitchFamily="66" charset="0"/>
                <a:cs typeface="Arial" pitchFamily="34" charset="0"/>
              </a:rPr>
              <a:t>Meer algemeen</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rot="10800000">
            <a:off x="6682282" y="1377918"/>
            <a:ext cx="1058070" cy="4931402"/>
          </a:xfrm>
          <a:prstGeom prst="upArrow">
            <a:avLst>
              <a:gd name="adj1" fmla="val 50000"/>
              <a:gd name="adj2" fmla="val 159722"/>
            </a:avLst>
          </a:prstGeom>
          <a:solidFill>
            <a:srgbClr val="0070C0">
              <a:alpha val="50000"/>
            </a:srgbClr>
          </a:solidFill>
          <a:ln w="28575">
            <a:solidFill>
              <a:srgbClr val="000000"/>
            </a:solid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chemeClr val="tx1"/>
                </a:solidFill>
                <a:effectLst/>
                <a:latin typeface="Comic Sans MS" pitchFamily="66" charset="0"/>
                <a:cs typeface="Arial" pitchFamily="34" charset="0"/>
              </a:rPr>
              <a:t>Meer </a:t>
            </a:r>
            <a:r>
              <a:rPr kumimoji="0" lang="en-US" sz="2800" b="1" i="0" u="none" strike="noStrike" cap="none" normalizeH="0" baseline="0" dirty="0" err="1">
                <a:ln>
                  <a:noFill/>
                </a:ln>
                <a:solidFill>
                  <a:schemeClr val="tx1"/>
                </a:solidFill>
                <a:effectLst/>
                <a:latin typeface="Comic Sans MS" pitchFamily="66" charset="0"/>
                <a:cs typeface="Arial" pitchFamily="34" charset="0"/>
              </a:rPr>
              <a:t>specifiek</a:t>
            </a:r>
            <a:endParaRPr kumimoji="0" lang="nl-NL" sz="2800" b="1" i="0" u="none" strike="noStrike" cap="none" normalizeH="0" baseline="0" dirty="0">
              <a:ln>
                <a:noFill/>
              </a:ln>
              <a:solidFill>
                <a:schemeClr val="tx1"/>
              </a:solidFill>
              <a:effectLst/>
              <a:latin typeface="Comic Sans MS" pitchFamily="66" charset="0"/>
              <a:cs typeface="Arial" pitchFamily="34" charset="0"/>
            </a:endParaRPr>
          </a:p>
        </p:txBody>
      </p:sp>
      <p:sp>
        <p:nvSpPr>
          <p:cNvPr id="1031" name="AutoShape 7"/>
          <p:cNvSpPr>
            <a:spLocks noChangeArrowheads="1"/>
          </p:cNvSpPr>
          <p:nvPr/>
        </p:nvSpPr>
        <p:spPr bwMode="auto">
          <a:xfrm>
            <a:off x="3014780" y="2523576"/>
            <a:ext cx="3253078" cy="2958841"/>
          </a:xfrm>
          <a:prstGeom prst="leftRightArrow">
            <a:avLst>
              <a:gd name="adj1" fmla="val 50000"/>
              <a:gd name="adj2" fmla="val 20000"/>
            </a:avLst>
          </a:prstGeom>
          <a:solidFill>
            <a:schemeClr val="accent3">
              <a:lumMod val="60000"/>
              <a:lumOff val="40000"/>
            </a:schemeClr>
          </a:solidFill>
          <a:ln w="28575">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000" b="1" i="0" u="none" strike="noStrike" cap="none" normalizeH="0" baseline="0" dirty="0">
                <a:ln>
                  <a:noFill/>
                </a:ln>
                <a:solidFill>
                  <a:schemeClr val="tx1"/>
                </a:solidFill>
                <a:effectLst/>
                <a:latin typeface="Comic Sans MS" pitchFamily="66" charset="0"/>
                <a:cs typeface="Arial" pitchFamily="34" charset="0"/>
              </a:rPr>
              <a:t>Meer voorbeelden op het zelfde niveau</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2" name="WordArt 8"/>
          <p:cNvSpPr>
            <a:spLocks noChangeArrowheads="1" noChangeShapeType="1" noTextEdit="1"/>
          </p:cNvSpPr>
          <p:nvPr/>
        </p:nvSpPr>
        <p:spPr bwMode="auto">
          <a:xfrm rot="10595">
            <a:off x="3360060" y="4199261"/>
            <a:ext cx="2579404" cy="449901"/>
          </a:xfrm>
          <a:prstGeom prst="rect">
            <a:avLst/>
          </a:prstGeom>
        </p:spPr>
        <p:txBody>
          <a:bodyPr wrap="none" fromWordArt="1">
            <a:prstTxWarp prst="textPlain">
              <a:avLst>
                <a:gd name="adj" fmla="val 50000"/>
              </a:avLst>
            </a:prstTxWarp>
          </a:bodyPr>
          <a:lstStyle/>
          <a:p>
            <a:pPr algn="ctr" rtl="0"/>
            <a:r>
              <a:rPr lang="nl-NL" sz="2800" i="1" kern="10" spc="560" dirty="0">
                <a:ln w="19050">
                  <a:solidFill>
                    <a:srgbClr val="000000"/>
                  </a:solidFill>
                  <a:round/>
                  <a:headEnd/>
                  <a:tailEnd/>
                </a:ln>
                <a:solidFill>
                  <a:srgbClr val="C0C0C0"/>
                </a:solidFill>
                <a:effectLst>
                  <a:outerShdw dist="35921" dir="2700000" algn="ctr" rotWithShape="0">
                    <a:srgbClr val="990000"/>
                  </a:outerShdw>
                </a:effectLst>
                <a:latin typeface="Impact"/>
              </a:rPr>
              <a:t>lateraal </a:t>
            </a:r>
          </a:p>
          <a:p>
            <a:pPr algn="ctr" rtl="0"/>
            <a:r>
              <a:rPr lang="nl-NL" sz="2800" i="1" kern="10" spc="560" dirty="0" err="1">
                <a:ln w="19050">
                  <a:solidFill>
                    <a:srgbClr val="000000"/>
                  </a:solidFill>
                  <a:round/>
                  <a:headEnd/>
                  <a:tailEnd/>
                </a:ln>
                <a:solidFill>
                  <a:srgbClr val="C0C0C0"/>
                </a:solidFill>
                <a:effectLst>
                  <a:outerShdw dist="35921" dir="2700000" algn="ctr" rotWithShape="0">
                    <a:srgbClr val="990000"/>
                  </a:outerShdw>
                </a:effectLst>
                <a:latin typeface="Impact"/>
              </a:rPr>
              <a:t>chunken</a:t>
            </a:r>
            <a:endParaRPr lang="nl-NL" sz="2800" i="1" kern="10" spc="560" dirty="0">
              <a:ln w="19050">
                <a:solidFill>
                  <a:srgbClr val="000000"/>
                </a:solidFill>
                <a:round/>
                <a:headEnd/>
                <a:tailEnd/>
              </a:ln>
              <a:solidFill>
                <a:srgbClr val="C0C0C0"/>
              </a:solidFill>
              <a:effectLst>
                <a:outerShdw dist="35921" dir="2700000" algn="ctr" rotWithShape="0">
                  <a:srgbClr val="990000"/>
                </a:outerShdw>
              </a:effectLst>
              <a:latin typeface="Impact"/>
            </a:endParaRPr>
          </a:p>
        </p:txBody>
      </p:sp>
      <p:sp>
        <p:nvSpPr>
          <p:cNvPr id="1033" name="WordArt 9"/>
          <p:cNvSpPr>
            <a:spLocks noChangeArrowheads="1" noChangeShapeType="1" noTextEdit="1"/>
          </p:cNvSpPr>
          <p:nvPr/>
        </p:nvSpPr>
        <p:spPr bwMode="auto">
          <a:xfrm rot="10595">
            <a:off x="108287" y="100241"/>
            <a:ext cx="4038927" cy="514224"/>
          </a:xfrm>
          <a:prstGeom prst="rect">
            <a:avLst/>
          </a:prstGeom>
        </p:spPr>
        <p:txBody>
          <a:bodyPr wrap="none" fromWordArt="1">
            <a:prstTxWarp prst="textPlain">
              <a:avLst>
                <a:gd name="adj" fmla="val 50000"/>
              </a:avLst>
            </a:prstTxWarp>
          </a:bodyPr>
          <a:lstStyle/>
          <a:p>
            <a:pPr algn="ctr" rtl="0"/>
            <a:r>
              <a:rPr lang="nl-NL" sz="7200" b="1" kern="10" spc="1441" dirty="0" err="1">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rPr>
              <a:t>chunking</a:t>
            </a:r>
            <a:endParaRPr lang="nl-NL" sz="7200" b="1" kern="10" spc="1441" dirty="0">
              <a:ln w="19050">
                <a:solidFill>
                  <a:srgbClr val="000000"/>
                </a:solidFill>
                <a:round/>
                <a:headEnd/>
                <a:tailEnd/>
              </a:ln>
              <a:solidFill>
                <a:schemeClr val="accent2">
                  <a:lumMod val="60000"/>
                  <a:lumOff val="40000"/>
                </a:schemeClr>
              </a:solidFill>
              <a:effectLst>
                <a:outerShdw dist="35921" dir="2700000" algn="ctr" rotWithShape="0">
                  <a:srgbClr val="990000"/>
                </a:outerShdw>
              </a:effectLst>
              <a:latin typeface="Impact"/>
            </a:endParaRPr>
          </a:p>
        </p:txBody>
      </p:sp>
      <p:sp>
        <p:nvSpPr>
          <p:cNvPr id="11" name="Rectangle 1"/>
          <p:cNvSpPr>
            <a:spLocks noChangeArrowheads="1"/>
          </p:cNvSpPr>
          <p:nvPr/>
        </p:nvSpPr>
        <p:spPr bwMode="auto">
          <a:xfrm>
            <a:off x="0" y="6334780"/>
            <a:ext cx="9144000" cy="523220"/>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5900" algn="l"/>
              </a:tabLst>
            </a:pPr>
            <a:r>
              <a:rPr lang="nl-NL" sz="2800" b="1" dirty="0">
                <a:latin typeface="Comic Sans MS" pitchFamily="66" charset="0"/>
                <a:ea typeface="MS Mincho" pitchFamily="49" charset="-128"/>
                <a:cs typeface="Tahoma" pitchFamily="34" charset="0"/>
              </a:rPr>
              <a:t>S</a:t>
            </a:r>
            <a:r>
              <a:rPr kumimoji="0" lang="nl-NL" sz="2800" b="1" i="0" u="none" strike="noStrike" cap="none" normalizeH="0" baseline="0" dirty="0">
                <a:ln>
                  <a:noFill/>
                </a:ln>
                <a:solidFill>
                  <a:schemeClr val="tx1"/>
                </a:solidFill>
                <a:effectLst/>
                <a:latin typeface="Comic Sans MS" pitchFamily="66" charset="0"/>
                <a:ea typeface="MS Mincho" pitchFamily="49" charset="-128"/>
                <a:cs typeface="Tahoma" pitchFamily="34" charset="0"/>
              </a:rPr>
              <a:t>pecifiek</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2" name="PIJL-OMLAAG 11"/>
          <p:cNvSpPr/>
          <p:nvPr/>
        </p:nvSpPr>
        <p:spPr>
          <a:xfrm>
            <a:off x="7956376" y="1772816"/>
            <a:ext cx="1187624" cy="38884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3600" dirty="0"/>
              <a:t>metamodel</a:t>
            </a:r>
          </a:p>
        </p:txBody>
      </p:sp>
      <p:sp>
        <p:nvSpPr>
          <p:cNvPr id="13" name="PIJL-OMLAAG 12"/>
          <p:cNvSpPr/>
          <p:nvPr/>
        </p:nvSpPr>
        <p:spPr>
          <a:xfrm rot="10800000">
            <a:off x="0" y="1556792"/>
            <a:ext cx="1187624" cy="38884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3600" dirty="0" err="1"/>
              <a:t>miltonmodel</a:t>
            </a:r>
            <a:endParaRPr lang="nl-NL" sz="3600" dirty="0"/>
          </a:p>
        </p:txBody>
      </p:sp>
      <p:sp>
        <p:nvSpPr>
          <p:cNvPr id="14" name="Rechthoek 13"/>
          <p:cNvSpPr/>
          <p:nvPr/>
        </p:nvSpPr>
        <p:spPr>
          <a:xfrm>
            <a:off x="6444208" y="0"/>
            <a:ext cx="2699792" cy="923330"/>
          </a:xfrm>
          <a:prstGeom prst="rect">
            <a:avLst/>
          </a:prstGeom>
        </p:spPr>
        <p:txBody>
          <a:bodyPr wrap="square">
            <a:spAutoFit/>
          </a:bodyPr>
          <a:lstStyle/>
          <a:p>
            <a:pPr marL="742950" indent="-742950" algn="ctr"/>
            <a:r>
              <a:rPr lang="en-US" sz="5400" b="1" dirty="0" err="1">
                <a:solidFill>
                  <a:srgbClr val="FF0000"/>
                </a:solidFill>
              </a:rPr>
              <a:t>Taal</a:t>
            </a:r>
            <a:r>
              <a:rPr lang="en-US" sz="5400" b="1" dirty="0">
                <a:solidFill>
                  <a:srgbClr val="FF0000"/>
                </a:solidFill>
              </a:rPr>
              <a:t> 1</a:t>
            </a:r>
            <a:endParaRPr lang="en-US"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0-#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0-#ppt_w/2"/>
                                          </p:val>
                                        </p:tav>
                                        <p:tav tm="100000">
                                          <p:val>
                                            <p:strVal val="#ppt_x"/>
                                          </p:val>
                                        </p:tav>
                                      </p:tavLst>
                                    </p:anim>
                                    <p:anim calcmode="lin" valueType="num">
                                      <p:cBhvr additive="base">
                                        <p:cTn id="20"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0-#ppt_w/2"/>
                                          </p:val>
                                        </p:tav>
                                        <p:tav tm="100000">
                                          <p:val>
                                            <p:strVal val="#ppt_x"/>
                                          </p:val>
                                        </p:tav>
                                      </p:tavLst>
                                    </p:anim>
                                    <p:anim calcmode="lin" valueType="num">
                                      <p:cBhvr additive="base">
                                        <p:cTn id="26"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0-#ppt_w/2"/>
                                          </p:val>
                                        </p:tav>
                                        <p:tav tm="100000">
                                          <p:val>
                                            <p:strVal val="#ppt_x"/>
                                          </p:val>
                                        </p:tav>
                                      </p:tavLst>
                                    </p:anim>
                                    <p:anim calcmode="lin" valueType="num">
                                      <p:cBhvr additive="base">
                                        <p:cTn id="3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0-#ppt_w/2"/>
                                          </p:val>
                                        </p:tav>
                                        <p:tav tm="100000">
                                          <p:val>
                                            <p:strVal val="#ppt_x"/>
                                          </p:val>
                                        </p:tav>
                                      </p:tavLst>
                                    </p:anim>
                                    <p:anim calcmode="lin" valueType="num">
                                      <p:cBhvr additive="base">
                                        <p:cTn id="3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additive="base">
                                        <p:cTn id="43" dur="500" fill="hold"/>
                                        <p:tgtEl>
                                          <p:spTgt spid="1031"/>
                                        </p:tgtEl>
                                        <p:attrNameLst>
                                          <p:attrName>ppt_x</p:attrName>
                                        </p:attrNameLst>
                                      </p:cBhvr>
                                      <p:tavLst>
                                        <p:tav tm="0">
                                          <p:val>
                                            <p:strVal val="0-#ppt_w/2"/>
                                          </p:val>
                                        </p:tav>
                                        <p:tav tm="100000">
                                          <p:val>
                                            <p:strVal val="#ppt_x"/>
                                          </p:val>
                                        </p:tav>
                                      </p:tavLst>
                                    </p:anim>
                                    <p:anim calcmode="lin" valueType="num">
                                      <p:cBhvr additive="base">
                                        <p:cTn id="44"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0-#ppt_w/2"/>
                                          </p:val>
                                        </p:tav>
                                        <p:tav tm="100000">
                                          <p:val>
                                            <p:strVal val="#ppt_x"/>
                                          </p:val>
                                        </p:tav>
                                      </p:tavLst>
                                    </p:anim>
                                    <p:anim calcmode="lin" valueType="num">
                                      <p:cBhvr additive="base">
                                        <p:cTn id="50"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7" grpId="0"/>
      <p:bldP spid="1028" grpId="0"/>
      <p:bldP spid="1029" grpId="0" animBg="1"/>
      <p:bldP spid="1030" grpId="0" animBg="1"/>
      <p:bldP spid="1031" grpId="0" animBg="1"/>
      <p:bldP spid="1032"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0"/>
          <p:cNvGrpSpPr/>
          <p:nvPr/>
        </p:nvGrpSpPr>
        <p:grpSpPr>
          <a:xfrm>
            <a:off x="4591050" y="3356992"/>
            <a:ext cx="4552950" cy="3258692"/>
            <a:chOff x="4591050" y="3356992"/>
            <a:chExt cx="4552950" cy="3258692"/>
          </a:xfrm>
        </p:grpSpPr>
        <p:pic>
          <p:nvPicPr>
            <p:cNvPr id="1028" name="Picture 4" descr="http://www.mindacademy.nl/images/stories/foto_content/chuncken.jpg"/>
            <p:cNvPicPr>
              <a:picLocks noChangeAspect="1" noChangeArrowheads="1"/>
            </p:cNvPicPr>
            <p:nvPr/>
          </p:nvPicPr>
          <p:blipFill>
            <a:blip r:embed="rId2" cstate="print"/>
            <a:srcRect/>
            <a:stretch>
              <a:fillRect/>
            </a:stretch>
          </p:blipFill>
          <p:spPr bwMode="auto">
            <a:xfrm>
              <a:off x="4591050" y="3356992"/>
              <a:ext cx="4552950" cy="3258692"/>
            </a:xfrm>
            <a:prstGeom prst="rect">
              <a:avLst/>
            </a:prstGeom>
            <a:noFill/>
          </p:spPr>
        </p:pic>
        <p:pic>
          <p:nvPicPr>
            <p:cNvPr id="10" name="Picture 4" descr="http://www.mindacademy.nl/images/stories/foto_content/chunck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4869160"/>
              <a:ext cx="1772072" cy="648072"/>
            </a:xfrm>
            <a:prstGeom prst="rect">
              <a:avLst/>
            </a:prstGeom>
            <a:noFill/>
          </p:spPr>
        </p:pic>
      </p:grpSp>
      <p:sp>
        <p:nvSpPr>
          <p:cNvPr id="1025" name="Rectangle 1"/>
          <p:cNvSpPr>
            <a:spLocks noChangeArrowheads="1"/>
          </p:cNvSpPr>
          <p:nvPr/>
        </p:nvSpPr>
        <p:spPr bwMode="auto">
          <a:xfrm>
            <a:off x="0" y="836712"/>
            <a:ext cx="4572000" cy="1200329"/>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Chunken</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is van groot belang bij het voeren van een gesprek:</a:t>
            </a:r>
            <a:endParaRPr kumimoji="0" lang="nl-NL" sz="1100" b="1" i="0" u="none" strike="noStrike" cap="none" normalizeH="0" baseline="0" dirty="0">
              <a:ln>
                <a:noFill/>
              </a:ln>
              <a:solidFill>
                <a:srgbClr val="0000FF"/>
              </a:solidFill>
              <a:effectLst/>
              <a:latin typeface="Arial" pitchFamily="34" charset="0"/>
              <a:cs typeface="Arial" pitchFamily="34" charset="0"/>
            </a:endParaRPr>
          </a:p>
        </p:txBody>
      </p:sp>
      <p:sp>
        <p:nvSpPr>
          <p:cNvPr id="1026" name="Rectangle 2"/>
          <p:cNvSpPr>
            <a:spLocks noChangeArrowheads="1"/>
          </p:cNvSpPr>
          <p:nvPr/>
        </p:nvSpPr>
        <p:spPr bwMode="auto">
          <a:xfrm>
            <a:off x="0" y="91953"/>
            <a:ext cx="43559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4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Chunken</a:t>
            </a:r>
            <a:endParaRPr kumimoji="0" lang="nl-NL" sz="6600" b="1" i="0" u="none" strike="noStrike" cap="none" normalizeH="0" baseline="0" dirty="0">
              <a:ln>
                <a:noFill/>
              </a:ln>
              <a:solidFill>
                <a:srgbClr val="0000FF"/>
              </a:solidFill>
              <a:effectLst/>
              <a:latin typeface="Arial" pitchFamily="34" charset="0"/>
              <a:cs typeface="Arial" pitchFamily="34" charset="0"/>
            </a:endParaRPr>
          </a:p>
        </p:txBody>
      </p:sp>
      <p:grpSp>
        <p:nvGrpSpPr>
          <p:cNvPr id="3" name="Groep 7"/>
          <p:cNvGrpSpPr/>
          <p:nvPr/>
        </p:nvGrpSpPr>
        <p:grpSpPr>
          <a:xfrm>
            <a:off x="4591050" y="0"/>
            <a:ext cx="4552950" cy="3276600"/>
            <a:chOff x="4743450" y="152400"/>
            <a:chExt cx="4552950" cy="3276600"/>
          </a:xfrm>
        </p:grpSpPr>
        <p:pic>
          <p:nvPicPr>
            <p:cNvPr id="5" name="Picture 4" descr="http://www.mindacademy.nl/images/stories/foto_content/chuncken.jpg"/>
            <p:cNvPicPr>
              <a:picLocks noChangeAspect="1" noChangeArrowheads="1"/>
            </p:cNvPicPr>
            <p:nvPr/>
          </p:nvPicPr>
          <p:blipFill>
            <a:blip r:embed="rId4" cstate="print"/>
            <a:srcRect/>
            <a:stretch>
              <a:fillRect/>
            </a:stretch>
          </p:blipFill>
          <p:spPr bwMode="auto">
            <a:xfrm>
              <a:off x="4743450" y="152400"/>
              <a:ext cx="4552950" cy="3276600"/>
            </a:xfrm>
            <a:prstGeom prst="rect">
              <a:avLst/>
            </a:prstGeom>
            <a:noFill/>
          </p:spPr>
        </p:pic>
        <p:pic>
          <p:nvPicPr>
            <p:cNvPr id="7" name="Picture 4" descr="http://www.mindacademy.nl/images/stories/foto_content/chuncke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3544" y="1124744"/>
              <a:ext cx="1780456" cy="720080"/>
            </a:xfrm>
            <a:prstGeom prst="rect">
              <a:avLst/>
            </a:prstGeom>
            <a:noFill/>
          </p:spPr>
        </p:pic>
      </p:grpSp>
      <p:pic>
        <p:nvPicPr>
          <p:cNvPr id="6" name="Picture 4" descr="http://www.mindacademy.nl/images/stories/foto_content/chuncken.jpg"/>
          <p:cNvPicPr>
            <a:picLocks noChangeAspect="1" noChangeArrowheads="1"/>
          </p:cNvPicPr>
          <p:nvPr/>
        </p:nvPicPr>
        <p:blipFill>
          <a:blip r:embed="rId6" cstate="print"/>
          <a:srcRect/>
          <a:stretch>
            <a:fillRect/>
          </a:stretch>
        </p:blipFill>
        <p:spPr bwMode="auto">
          <a:xfrm>
            <a:off x="7452320" y="1844824"/>
            <a:ext cx="1691680" cy="1008112"/>
          </a:xfrm>
          <a:prstGeom prst="rect">
            <a:avLst/>
          </a:prstGeom>
          <a:noFill/>
        </p:spPr>
      </p:pic>
      <p:pic>
        <p:nvPicPr>
          <p:cNvPr id="9" name="Picture 4" descr="http://www.mindacademy.nl/images/stories/foto_content/chuncken.jpg"/>
          <p:cNvPicPr>
            <a:picLocks noChangeAspect="1" noChangeArrowheads="1"/>
          </p:cNvPicPr>
          <p:nvPr/>
        </p:nvPicPr>
        <p:blipFill>
          <a:blip r:embed="rId7" cstate="print"/>
          <a:srcRect/>
          <a:stretch>
            <a:fillRect/>
          </a:stretch>
        </p:blipFill>
        <p:spPr bwMode="auto">
          <a:xfrm>
            <a:off x="7308304" y="3861048"/>
            <a:ext cx="1835696" cy="576064"/>
          </a:xfrm>
          <a:prstGeom prst="rect">
            <a:avLst/>
          </a:prstGeom>
          <a:noFill/>
        </p:spPr>
      </p:pic>
      <p:sp>
        <p:nvSpPr>
          <p:cNvPr id="12" name="Rectangle 1"/>
          <p:cNvSpPr>
            <a:spLocks noChangeArrowheads="1"/>
          </p:cNvSpPr>
          <p:nvPr/>
        </p:nvSpPr>
        <p:spPr bwMode="auto">
          <a:xfrm>
            <a:off x="0" y="2095108"/>
            <a:ext cx="4572000" cy="1261884"/>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800" b="1" dirty="0" err="1">
                <a:solidFill>
                  <a:srgbClr val="0000FF"/>
                </a:solidFill>
                <a:latin typeface="Arial" pitchFamily="34" charset="0"/>
                <a:ea typeface="Times New Roman" pitchFamily="18" charset="0"/>
                <a:cs typeface="Times New Roman" pitchFamily="18" charset="0"/>
              </a:rPr>
              <a:t>U</a:t>
            </a:r>
            <a:r>
              <a:rPr kumimoji="0" lang="nl-NL" sz="28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pchunken</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maakt rapport mogelijk op hoger neurologisch niveau</a:t>
            </a:r>
            <a:endParaRPr kumimoji="0" lang="nl-NL" sz="1100" b="1" i="0" u="none" strike="noStrike" cap="none" normalizeH="0" baseline="0" dirty="0">
              <a:ln>
                <a:noFill/>
              </a:ln>
              <a:solidFill>
                <a:srgbClr val="0000FF"/>
              </a:solidFill>
              <a:effectLst/>
              <a:latin typeface="Arial" pitchFamily="34" charset="0"/>
              <a:cs typeface="Arial" pitchFamily="34" charset="0"/>
            </a:endParaRPr>
          </a:p>
        </p:txBody>
      </p:sp>
      <p:sp>
        <p:nvSpPr>
          <p:cNvPr id="13" name="Rectangle 1"/>
          <p:cNvSpPr>
            <a:spLocks noChangeArrowheads="1"/>
          </p:cNvSpPr>
          <p:nvPr/>
        </p:nvSpPr>
        <p:spPr bwMode="auto">
          <a:xfrm>
            <a:off x="0" y="3474874"/>
            <a:ext cx="4572000" cy="156966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dirty="0" err="1">
                <a:solidFill>
                  <a:srgbClr val="0000FF"/>
                </a:solidFill>
                <a:latin typeface="Arial" pitchFamily="34" charset="0"/>
                <a:ea typeface="Times New Roman" pitchFamily="18" charset="0"/>
                <a:cs typeface="Times New Roman" pitchFamily="18" charset="0"/>
              </a:rPr>
              <a:t>D</a:t>
            </a:r>
            <a:r>
              <a:rPr kumimoji="0" lang="nl-NL" sz="2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ownchunken</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maakt mogelijk om heel concreet te zijn, zodat beiden precies weten wat de bedoeling is.</a:t>
            </a:r>
            <a:endParaRPr kumimoji="0" lang="nl-NL" sz="1100" b="1" i="0" u="none" strike="noStrike" cap="none" normalizeH="0" baseline="0" dirty="0">
              <a:ln>
                <a:noFill/>
              </a:ln>
              <a:solidFill>
                <a:srgbClr val="0000FF"/>
              </a:solidFill>
              <a:effectLst/>
              <a:latin typeface="Arial" pitchFamily="34" charset="0"/>
              <a:cs typeface="Arial" pitchFamily="34" charset="0"/>
            </a:endParaRPr>
          </a:p>
        </p:txBody>
      </p:sp>
      <p:sp>
        <p:nvSpPr>
          <p:cNvPr id="14" name="Rectangle 1"/>
          <p:cNvSpPr>
            <a:spLocks noChangeArrowheads="1"/>
          </p:cNvSpPr>
          <p:nvPr/>
        </p:nvSpPr>
        <p:spPr bwMode="auto">
          <a:xfrm>
            <a:off x="0" y="5288340"/>
            <a:ext cx="4572000" cy="1569660"/>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dirty="0">
                <a:solidFill>
                  <a:srgbClr val="0000FF"/>
                </a:solidFill>
                <a:latin typeface="Arial" pitchFamily="34" charset="0"/>
                <a:ea typeface="Times New Roman" pitchFamily="18" charset="0"/>
                <a:cs typeface="Times New Roman" pitchFamily="18" charset="0"/>
              </a:rPr>
              <a:t>L</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ateraal </a:t>
            </a:r>
            <a:r>
              <a:rPr kumimoji="0" lang="nl-NL" sz="2400" b="1"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chunken</a:t>
            </a:r>
            <a:r>
              <a:rPr kumimoji="0" lang="nl-NL" sz="2400" b="1"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kan een gevoel bevorderen van “ik ben niet de enige die dit heeft”</a:t>
            </a:r>
            <a:endParaRPr kumimoji="0" lang="nl-NL" sz="4000" b="1" i="0" u="none" strike="noStrike" cap="none" normalizeH="0" baseline="0" dirty="0">
              <a:ln>
                <a:noFill/>
              </a:ln>
              <a:solidFill>
                <a:srgbClr val="0000FF"/>
              </a:solidFill>
              <a:effectLst/>
              <a:latin typeface="Arial" pitchFamily="34" charset="0"/>
              <a:cs typeface="Arial" pitchFamily="34" charset="0"/>
            </a:endParaRPr>
          </a:p>
        </p:txBody>
      </p:sp>
      <p:sp>
        <p:nvSpPr>
          <p:cNvPr id="15" name="PIJL-LINKS en -RECHTS 14"/>
          <p:cNvSpPr/>
          <p:nvPr/>
        </p:nvSpPr>
        <p:spPr>
          <a:xfrm>
            <a:off x="5076056" y="2996952"/>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t>Lateraal chunken</a:t>
            </a:r>
            <a:endParaRPr lang="nl-NL"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0-#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2" grpId="0" animBg="1"/>
      <p:bldP spid="13" grpId="0" animBg="1"/>
      <p:bldP spid="14" grpId="0" animBg="1"/>
      <p:bldP spid="15"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13891</TotalTime>
  <Words>2016</Words>
  <Application>Microsoft Office PowerPoint</Application>
  <PresentationFormat>Diavoorstelling (4:3)</PresentationFormat>
  <Paragraphs>291</Paragraphs>
  <Slides>35</Slides>
  <Notes>0</Notes>
  <HiddenSlides>2</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35</vt:i4>
      </vt:variant>
    </vt:vector>
  </HeadingPairs>
  <TitlesOfParts>
    <vt:vector size="44" baseType="lpstr">
      <vt:lpstr>Arial</vt:lpstr>
      <vt:lpstr>avenir-black</vt:lpstr>
      <vt:lpstr>avenir-book</vt:lpstr>
      <vt:lpstr>Brush Script MT</vt:lpstr>
      <vt:lpstr>Calibri</vt:lpstr>
      <vt:lpstr>Comic Sans MS</vt:lpstr>
      <vt:lpstr>Impact</vt:lpstr>
      <vt:lpstr>Times New Roman</vt:lpstr>
      <vt:lpstr>Office-thema</vt:lpstr>
      <vt:lpstr>bij de NLP-basiscursus “Je ongekende vermogens”</vt:lpstr>
      <vt:lpstr>Zonnestraaltjes</vt:lpstr>
      <vt:lpstr>Open Frame</vt:lpstr>
      <vt:lpstr>De kracht van taal:</vt:lpstr>
      <vt:lpstr>De kracht van taal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buiging</vt:lpstr>
      <vt:lpstr>Meta-Model</vt:lpstr>
      <vt:lpstr>PowerPoint-presentatie</vt:lpstr>
      <vt:lpstr>PowerPoint-presentatie</vt:lpstr>
      <vt:lpstr>Meta-Model</vt:lpstr>
      <vt:lpstr>Vervorming:</vt:lpstr>
      <vt:lpstr>PowerPoint-presentatie</vt:lpstr>
      <vt:lpstr>PowerPoint-presentatie</vt:lpstr>
      <vt:lpstr>Metamodel Demo Oefening</vt:lpstr>
      <vt:lpstr>PowerPoint-presentatie</vt:lpstr>
      <vt:lpstr>PowerPoint-presentatie</vt:lpstr>
      <vt:lpstr>PowerPoint-presentatie</vt:lpstr>
      <vt:lpstr>Wat neem je mee?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toolkit van NLP:Neuro Linguïstisch Programmeren</dc:title>
  <dc:creator>Sytse</dc:creator>
  <cp:lastModifiedBy>sytse tjallingii</cp:lastModifiedBy>
  <cp:revision>284</cp:revision>
  <dcterms:created xsi:type="dcterms:W3CDTF">2011-10-04T15:00:10Z</dcterms:created>
  <dcterms:modified xsi:type="dcterms:W3CDTF">2023-11-14T09:22:39Z</dcterms:modified>
</cp:coreProperties>
</file>