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0">
  <p:sldMasterIdLst>
    <p:sldMasterId id="2147483648" r:id="rId1"/>
  </p:sldMasterIdLst>
  <p:notesMasterIdLst>
    <p:notesMasterId r:id="rId26"/>
  </p:notesMasterIdLst>
  <p:sldIdLst>
    <p:sldId id="404" r:id="rId2"/>
    <p:sldId id="527" r:id="rId3"/>
    <p:sldId id="528" r:id="rId4"/>
    <p:sldId id="387" r:id="rId5"/>
    <p:sldId id="519" r:id="rId6"/>
    <p:sldId id="539" r:id="rId7"/>
    <p:sldId id="545" r:id="rId8"/>
    <p:sldId id="546" r:id="rId9"/>
    <p:sldId id="391" r:id="rId10"/>
    <p:sldId id="401" r:id="rId11"/>
    <p:sldId id="540" r:id="rId12"/>
    <p:sldId id="541" r:id="rId13"/>
    <p:sldId id="489" r:id="rId14"/>
    <p:sldId id="551" r:id="rId15"/>
    <p:sldId id="543" r:id="rId16"/>
    <p:sldId id="464" r:id="rId17"/>
    <p:sldId id="542" r:id="rId18"/>
    <p:sldId id="515" r:id="rId19"/>
    <p:sldId id="549" r:id="rId20"/>
    <p:sldId id="526" r:id="rId21"/>
    <p:sldId id="544" r:id="rId22"/>
    <p:sldId id="505" r:id="rId23"/>
    <p:sldId id="504" r:id="rId24"/>
    <p:sldId id="548" r:id="rId2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B9B8"/>
    <a:srgbClr val="FE7976"/>
    <a:srgbClr val="FE8582"/>
    <a:srgbClr val="F0D5D4"/>
    <a:srgbClr val="8B7EEE"/>
    <a:srgbClr val="0000FF"/>
    <a:srgbClr val="007A00"/>
    <a:srgbClr val="6B256D"/>
    <a:srgbClr val="2D8CE3"/>
    <a:srgbClr val="E0ED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738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36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73CD04-8BC8-4E4A-A248-A8A7CA586DA2}" type="datetimeFigureOut">
              <a:rPr lang="nl-NL" smtClean="0"/>
              <a:pPr/>
              <a:t>13-11-2023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91F733-FF5E-4945-91B8-D4E05BA47B7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91F733-FF5E-4945-91B8-D4E05BA47B7A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5669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FF794-FF81-466F-9B0C-5A05BC6EFA17}" type="datetimeFigureOut">
              <a:rPr lang="nl-NL" smtClean="0"/>
              <a:pPr/>
              <a:t>13-11-2023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E7A16-F42B-4D73-8489-C7456E1A13B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FF794-FF81-466F-9B0C-5A05BC6EFA17}" type="datetimeFigureOut">
              <a:rPr lang="nl-NL" smtClean="0"/>
              <a:pPr/>
              <a:t>13-11-2023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E7A16-F42B-4D73-8489-C7456E1A13B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FF794-FF81-466F-9B0C-5A05BC6EFA17}" type="datetimeFigureOut">
              <a:rPr lang="nl-NL" smtClean="0"/>
              <a:pPr/>
              <a:t>13-11-2023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E7A16-F42B-4D73-8489-C7456E1A13B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FF794-FF81-466F-9B0C-5A05BC6EFA17}" type="datetimeFigureOut">
              <a:rPr lang="nl-NL" smtClean="0"/>
              <a:pPr/>
              <a:t>13-11-2023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E7A16-F42B-4D73-8489-C7456E1A13B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FF794-FF81-466F-9B0C-5A05BC6EFA17}" type="datetimeFigureOut">
              <a:rPr lang="nl-NL" smtClean="0"/>
              <a:pPr/>
              <a:t>13-11-2023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E7A16-F42B-4D73-8489-C7456E1A13B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FF794-FF81-466F-9B0C-5A05BC6EFA17}" type="datetimeFigureOut">
              <a:rPr lang="nl-NL" smtClean="0"/>
              <a:pPr/>
              <a:t>13-11-2023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E7A16-F42B-4D73-8489-C7456E1A13B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FF794-FF81-466F-9B0C-5A05BC6EFA17}" type="datetimeFigureOut">
              <a:rPr lang="nl-NL" smtClean="0"/>
              <a:pPr/>
              <a:t>13-11-2023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E7A16-F42B-4D73-8489-C7456E1A13B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FF794-FF81-466F-9B0C-5A05BC6EFA17}" type="datetimeFigureOut">
              <a:rPr lang="nl-NL" smtClean="0"/>
              <a:pPr/>
              <a:t>13-11-2023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E7A16-F42B-4D73-8489-C7456E1A13B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FF794-FF81-466F-9B0C-5A05BC6EFA17}" type="datetimeFigureOut">
              <a:rPr lang="nl-NL" smtClean="0"/>
              <a:pPr/>
              <a:t>13-11-2023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E7A16-F42B-4D73-8489-C7456E1A13B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FF794-FF81-466F-9B0C-5A05BC6EFA17}" type="datetimeFigureOut">
              <a:rPr lang="nl-NL" smtClean="0"/>
              <a:pPr/>
              <a:t>13-11-2023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E7A16-F42B-4D73-8489-C7456E1A13B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FF794-FF81-466F-9B0C-5A05BC6EFA17}" type="datetimeFigureOut">
              <a:rPr lang="nl-NL" smtClean="0"/>
              <a:pPr/>
              <a:t>13-11-2023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E7A16-F42B-4D73-8489-C7456E1A13B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FF794-FF81-466F-9B0C-5A05BC6EFA17}" type="datetimeFigureOut">
              <a:rPr lang="nl-NL" smtClean="0"/>
              <a:pPr/>
              <a:t>13-11-2023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E7A16-F42B-4D73-8489-C7456E1A13B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Afbeelding 0" descr="wereldbol.jpg"/>
          <p:cNvPicPr>
            <a:picLocks noChangeAspect="1" noChangeArrowheads="1"/>
          </p:cNvPicPr>
          <p:nvPr/>
        </p:nvPicPr>
        <p:blipFill>
          <a:blip r:embed="rId2" cstate="screen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0"/>
            <a:ext cx="5976664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WordArt 4"/>
          <p:cNvSpPr>
            <a:spLocks noChangeArrowheads="1" noChangeShapeType="1" noTextEdit="1"/>
          </p:cNvSpPr>
          <p:nvPr/>
        </p:nvSpPr>
        <p:spPr bwMode="auto">
          <a:xfrm>
            <a:off x="2162899" y="332656"/>
            <a:ext cx="4830418" cy="4282775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365567"/>
              </a:avLst>
            </a:prstTxWarp>
          </a:bodyPr>
          <a:lstStyle/>
          <a:p>
            <a:pPr algn="ctr" rtl="0"/>
            <a:r>
              <a:rPr lang="nl-NL" sz="6000" kern="10" spc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Brush Script MT"/>
              </a:rPr>
              <a:t>voor een waardevol model van jouw wereld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6408712"/>
            <a:ext cx="3456384" cy="404664"/>
          </a:xfrm>
        </p:spPr>
        <p:txBody>
          <a:bodyPr>
            <a:noAutofit/>
          </a:bodyPr>
          <a:lstStyle/>
          <a:p>
            <a:r>
              <a:rPr lang="nl-NL" sz="2000" b="1" dirty="0">
                <a:solidFill>
                  <a:schemeClr val="accent2">
                    <a:lumMod val="75000"/>
                  </a:schemeClr>
                </a:solidFill>
              </a:rPr>
              <a:t>Volksuniversiteit Zwolle</a:t>
            </a:r>
          </a:p>
        </p:txBody>
      </p:sp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0" y="5733256"/>
            <a:ext cx="9144000" cy="648072"/>
          </a:xfrm>
        </p:spPr>
        <p:txBody>
          <a:bodyPr>
            <a:normAutofit/>
          </a:bodyPr>
          <a:lstStyle/>
          <a:p>
            <a:r>
              <a:rPr lang="nl-NL" sz="3200" b="1" dirty="0">
                <a:solidFill>
                  <a:srgbClr val="FF0000"/>
                </a:solidFill>
              </a:rPr>
              <a:t>bij de NLP-basiscursus “Je ongekende vermogens”</a:t>
            </a:r>
          </a:p>
        </p:txBody>
      </p:sp>
      <p:sp>
        <p:nvSpPr>
          <p:cNvPr id="6" name="Ondertitel 2"/>
          <p:cNvSpPr txBox="1">
            <a:spLocks/>
          </p:cNvSpPr>
          <p:nvPr/>
        </p:nvSpPr>
        <p:spPr>
          <a:xfrm>
            <a:off x="4860032" y="6381328"/>
            <a:ext cx="2952328" cy="3326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nl-NL" sz="2000" b="1" dirty="0">
                <a:solidFill>
                  <a:srgbClr val="0000FF"/>
                </a:solidFill>
              </a:rPr>
              <a:t>najaar 2023 week 7</a:t>
            </a:r>
            <a:endParaRPr kumimoji="0" lang="nl-NL" sz="1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 rot="20930206">
            <a:off x="213373" y="1522363"/>
            <a:ext cx="8725828" cy="120253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1" u="none" strike="noStrike" kern="1200" cap="none" spc="0" normalizeH="0" baseline="0" noProof="0" dirty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Welkom</a:t>
            </a:r>
            <a:r>
              <a:rPr kumimoji="0" lang="en-US" sz="6600" b="1" i="1" u="none" strike="noStrike" kern="1200" cap="none" spc="0" normalizeH="0" baseline="0" noProof="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! </a:t>
            </a:r>
            <a:endParaRPr kumimoji="0" lang="nl-NL" sz="4000" b="1" i="1" u="none" strike="noStrike" kern="1200" cap="none" spc="0" normalizeH="0" baseline="0" noProof="0" dirty="0">
              <a:ln>
                <a:solidFill>
                  <a:schemeClr val="bg1"/>
                </a:solidFill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/>
      <p:bldP spid="3" grpId="0" build="p"/>
      <p:bldP spid="5" grpId="0"/>
      <p:bldP spid="6" grpId="0" build="p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moederenkind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643" y="0"/>
            <a:ext cx="51707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934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kstvak 1"/>
          <p:cNvSpPr txBox="1">
            <a:spLocks noChangeArrowheads="1"/>
          </p:cNvSpPr>
          <p:nvPr/>
        </p:nvSpPr>
        <p:spPr bwMode="auto">
          <a:xfrm>
            <a:off x="323528" y="260648"/>
            <a:ext cx="378218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400" b="1">
                <a:solidFill>
                  <a:srgbClr val="0000FF"/>
                </a:solidFill>
              </a:rPr>
              <a:t>Video</a:t>
            </a:r>
          </a:p>
          <a:p>
            <a:r>
              <a:rPr lang="nl-NL" sz="2400" b="1">
                <a:solidFill>
                  <a:srgbClr val="0000FF"/>
                </a:solidFill>
              </a:rPr>
              <a:t>Tweeling   die rapport  heeft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1000"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700808"/>
            <a:ext cx="4932040" cy="5179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4499992" y="260648"/>
            <a:ext cx="334786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4800" b="1" i="0" u="none" strike="noStrike" cap="none" normalizeH="0" baseline="0" dirty="0" bmk="_Toc41383194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Rapport</a:t>
            </a:r>
            <a:endParaRPr kumimoji="0" lang="nl-NL" sz="1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043608" y="4909810"/>
            <a:ext cx="734481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kumimoji="0" lang="nl-NL" sz="2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1 = rug in de ongeveer zelfde positie</a:t>
            </a:r>
            <a:endParaRPr kumimoji="0" lang="nl-NL" sz="12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kumimoji="0" lang="nl-NL" sz="2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2 = oog contact</a:t>
            </a:r>
            <a:endParaRPr kumimoji="0" lang="nl-NL" sz="12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kumimoji="0" lang="nl-NL" sz="2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3 = </a:t>
            </a:r>
            <a:r>
              <a:rPr lang="nl-NL" sz="2400" b="1" dirty="0">
                <a:solidFill>
                  <a:srgbClr val="0000FF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benen en voeten</a:t>
            </a:r>
            <a:r>
              <a:rPr kumimoji="0" lang="nl-NL" sz="2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in ongeveer dezelfde positie</a:t>
            </a:r>
            <a:endParaRPr kumimoji="0" lang="nl-NL" sz="12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kumimoji="0" lang="nl-NL" sz="2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4 = armen </a:t>
            </a:r>
            <a:r>
              <a:rPr lang="nl-NL" sz="2400" b="1" dirty="0">
                <a:solidFill>
                  <a:srgbClr val="0000FF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e</a:t>
            </a:r>
            <a:r>
              <a:rPr kumimoji="0" lang="nl-NL" sz="2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n handen enigszins verschillend</a:t>
            </a:r>
            <a:endParaRPr kumimoji="0" lang="nl-NL" sz="36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Afbeelding 5" descr="rapport-example11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32656"/>
            <a:ext cx="2267744" cy="3639964"/>
          </a:xfrm>
          <a:prstGeom prst="rect">
            <a:avLst/>
          </a:prstGeom>
        </p:spPr>
      </p:pic>
      <p:pic>
        <p:nvPicPr>
          <p:cNvPr id="7" name="Afbeelding 6" descr="rapport-example11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9712" y="332656"/>
            <a:ext cx="1863278" cy="36399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71600" y="404664"/>
            <a:ext cx="334786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4800" b="1" i="0" u="none" strike="noStrike" cap="none" normalizeH="0" baseline="0" dirty="0" bmk="_Toc41383194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Rapport</a:t>
            </a:r>
            <a:endParaRPr kumimoji="0" lang="nl-NL" sz="1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Afbeelding 4" descr="rapport staand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4128" y="0"/>
            <a:ext cx="1800200" cy="4471733"/>
          </a:xfrm>
          <a:prstGeom prst="rect">
            <a:avLst/>
          </a:prstGeom>
        </p:spPr>
      </p:pic>
      <p:pic>
        <p:nvPicPr>
          <p:cNvPr id="6" name="Afbeelding 5" descr="rapport staan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36296" y="0"/>
            <a:ext cx="1759431" cy="4471733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885608"/>
            <a:ext cx="734481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kumimoji="0" lang="nl-NL" sz="2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1 = rug in de zelfde positie</a:t>
            </a:r>
            <a:endParaRPr kumimoji="0" lang="nl-NL" sz="12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kumimoji="0" lang="nl-NL" sz="2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2 = oog contact soms vermijden</a:t>
            </a:r>
            <a:endParaRPr kumimoji="0" lang="nl-NL" sz="12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kumimoji="0" lang="nl-NL" sz="2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3 = </a:t>
            </a:r>
            <a:r>
              <a:rPr lang="nl-NL" sz="2400" b="1" dirty="0">
                <a:solidFill>
                  <a:srgbClr val="0000FF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benen en voeten</a:t>
            </a:r>
            <a:r>
              <a:rPr kumimoji="0" lang="nl-NL" sz="2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in ongeveer dezelfde positie</a:t>
            </a:r>
            <a:endParaRPr kumimoji="0" lang="nl-NL" sz="12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kumimoji="0" lang="nl-NL" sz="2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4 = armen </a:t>
            </a:r>
            <a:r>
              <a:rPr lang="nl-NL" sz="2400" b="1" dirty="0">
                <a:solidFill>
                  <a:srgbClr val="0000FF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e</a:t>
            </a:r>
            <a:r>
              <a:rPr kumimoji="0" lang="nl-NL" sz="2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n handen enigszins verschillend</a:t>
            </a:r>
            <a:endParaRPr kumimoji="0" lang="nl-NL" sz="36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8">
            <a:extLst>
              <a:ext uri="{FF2B5EF4-FFF2-40B4-BE49-F238E27FC236}">
                <a16:creationId xmlns:a16="http://schemas.microsoft.com/office/drawing/2014/main" id="{AE9A3370-567D-DDCE-2059-9F30892F99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3" y="5537702"/>
            <a:ext cx="852818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nl-NL" altLang="nl-NL" sz="1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Vooronderstelling 15:</a:t>
            </a:r>
            <a:endParaRPr kumimoji="0" lang="nl-NL" altLang="nl-NL" sz="9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nl-NL" altLang="nl-NL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Handwriting" panose="03010101010101010101" pitchFamily="66" charset="0"/>
                <a:ea typeface="MS Mincho" panose="02020609040205080304" pitchFamily="49" charset="-128"/>
                <a:cs typeface="Arial" panose="020B0604020202020204" pitchFamily="34" charset="0"/>
              </a:rPr>
              <a:t>Alles is erop gericht om opnieuw één en volledig te worden met jezelf</a:t>
            </a:r>
            <a:endParaRPr kumimoji="0" lang="nl-NL" altLang="nl-NL" sz="2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539552" y="404664"/>
            <a:ext cx="7848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>
                <a:solidFill>
                  <a:srgbClr val="0000FF"/>
                </a:solidFill>
              </a:rPr>
              <a:t>Oefening over rapport: </a:t>
            </a:r>
          </a:p>
          <a:p>
            <a:pPr algn="ctr"/>
            <a:r>
              <a:rPr lang="nl-NL" sz="2400" dirty="0">
                <a:solidFill>
                  <a:srgbClr val="0000FF"/>
                </a:solidFill>
              </a:rPr>
              <a:t>(instructie aan de helft van de groep daarna in tweetallen)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BA2FE40-985A-12D8-A7CD-A47A147ED5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132856"/>
            <a:ext cx="7600000" cy="23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548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G_20170214_215410599[1]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6056" y="1772816"/>
            <a:ext cx="3779912" cy="4882386"/>
          </a:xfrm>
          <a:prstGeom prst="rect">
            <a:avLst/>
          </a:prstGeom>
        </p:spPr>
      </p:pic>
      <p:pic>
        <p:nvPicPr>
          <p:cNvPr id="5" name="Afbeelding 4" descr="IMG_20170214_215417834[1]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44" y="1268760"/>
            <a:ext cx="3240360" cy="4930895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4297B3FD-AEB3-488E-8583-1F71FC8088EF}"/>
              </a:ext>
            </a:extLst>
          </p:cNvPr>
          <p:cNvSpPr/>
          <p:nvPr/>
        </p:nvSpPr>
        <p:spPr>
          <a:xfrm>
            <a:off x="0" y="44624"/>
            <a:ext cx="9144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6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Rapport of geen rapport?</a:t>
            </a:r>
            <a:endParaRPr lang="nl-NL" sz="6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688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11560" y="260648"/>
            <a:ext cx="334786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4800" b="1" i="0" u="none" strike="noStrike" cap="none" normalizeH="0" baseline="0" dirty="0" bmk="_Toc41383194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Rapport</a:t>
            </a:r>
            <a:endParaRPr kumimoji="0" lang="nl-NL" sz="1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377280" y="1196752"/>
            <a:ext cx="5130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0000FF"/>
                </a:solidFill>
              </a:rPr>
              <a:t>Hoe weet je dat je nog meer rapport hebt te maken?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251520" y="2492896"/>
            <a:ext cx="525658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0000FF"/>
                </a:solidFill>
              </a:rPr>
              <a:t>De ander  </a:t>
            </a:r>
          </a:p>
          <a:p>
            <a:pPr>
              <a:buFont typeface="Arial" pitchFamily="34" charset="0"/>
              <a:buChar char="•"/>
              <a:tabLst>
                <a:tab pos="265113" algn="l"/>
              </a:tabLst>
            </a:pPr>
            <a:r>
              <a:rPr lang="nl-NL" dirty="0">
                <a:solidFill>
                  <a:srgbClr val="0000FF"/>
                </a:solidFill>
              </a:rPr>
              <a:t>	bang is, wantrouwt jou.</a:t>
            </a:r>
          </a:p>
          <a:p>
            <a:pPr>
              <a:buFont typeface="Arial" pitchFamily="34" charset="0"/>
              <a:buChar char="•"/>
              <a:tabLst>
                <a:tab pos="265113" algn="l"/>
              </a:tabLst>
            </a:pPr>
            <a:r>
              <a:rPr lang="nl-NL" dirty="0">
                <a:solidFill>
                  <a:srgbClr val="0000FF"/>
                </a:solidFill>
              </a:rPr>
              <a:t>	ver weg van jou voelt.</a:t>
            </a:r>
          </a:p>
          <a:p>
            <a:pPr>
              <a:buFont typeface="Arial" pitchFamily="34" charset="0"/>
              <a:buChar char="•"/>
              <a:tabLst>
                <a:tab pos="265113" algn="l"/>
              </a:tabLst>
            </a:pPr>
            <a:r>
              <a:rPr lang="nl-NL" dirty="0">
                <a:solidFill>
                  <a:srgbClr val="0000FF"/>
                </a:solidFill>
              </a:rPr>
              <a:t>	zijn eigen koers blijft varen.</a:t>
            </a:r>
          </a:p>
          <a:p>
            <a:pPr>
              <a:buFont typeface="Arial" pitchFamily="34" charset="0"/>
              <a:buChar char="•"/>
              <a:tabLst>
                <a:tab pos="265113" algn="l"/>
              </a:tabLst>
            </a:pPr>
            <a:r>
              <a:rPr lang="nl-NL" dirty="0">
                <a:solidFill>
                  <a:srgbClr val="0000FF"/>
                </a:solidFill>
              </a:rPr>
              <a:t>	zegt vaak: ….. ja, maar…… (weerstand).</a:t>
            </a:r>
          </a:p>
          <a:p>
            <a:pPr>
              <a:buFont typeface="Arial" pitchFamily="34" charset="0"/>
              <a:buChar char="•"/>
              <a:tabLst>
                <a:tab pos="265113" algn="l"/>
              </a:tabLst>
            </a:pPr>
            <a:r>
              <a:rPr lang="nl-NL" dirty="0">
                <a:solidFill>
                  <a:srgbClr val="0000FF"/>
                </a:solidFill>
              </a:rPr>
              <a:t>	zegt: …. Nee, want………….</a:t>
            </a:r>
          </a:p>
          <a:p>
            <a:pPr>
              <a:buFont typeface="Arial" pitchFamily="34" charset="0"/>
              <a:buChar char="•"/>
              <a:tabLst>
                <a:tab pos="265113" algn="l"/>
              </a:tabLst>
            </a:pPr>
            <a:r>
              <a:rPr lang="nl-NL" dirty="0">
                <a:solidFill>
                  <a:srgbClr val="0000FF"/>
                </a:solidFill>
              </a:rPr>
              <a:t>	luistert niet, heeft aandacht  voor andere zaken.</a:t>
            </a:r>
          </a:p>
          <a:p>
            <a:pPr>
              <a:buFont typeface="Arial" pitchFamily="34" charset="0"/>
              <a:buChar char="•"/>
              <a:tabLst>
                <a:tab pos="265113" algn="l"/>
              </a:tabLst>
            </a:pPr>
            <a:r>
              <a:rPr lang="nl-NL" dirty="0">
                <a:solidFill>
                  <a:srgbClr val="0000FF"/>
                </a:solidFill>
              </a:rPr>
              <a:t>	laat disrespect voor jouw wereldmodel zien.</a:t>
            </a:r>
          </a:p>
          <a:p>
            <a:pPr>
              <a:buFont typeface="Arial" pitchFamily="34" charset="0"/>
              <a:buChar char="•"/>
              <a:tabLst>
                <a:tab pos="265113" algn="l"/>
              </a:tabLst>
            </a:pPr>
            <a:r>
              <a:rPr lang="nl-NL" dirty="0">
                <a:solidFill>
                  <a:srgbClr val="0000FF"/>
                </a:solidFill>
              </a:rPr>
              <a:t>	kijkt veel een andere richting op.</a:t>
            </a:r>
          </a:p>
          <a:p>
            <a:pPr>
              <a:buFont typeface="Arial" pitchFamily="34" charset="0"/>
              <a:buChar char="•"/>
              <a:tabLst>
                <a:tab pos="265113" algn="l"/>
              </a:tabLst>
            </a:pPr>
            <a:r>
              <a:rPr lang="nl-NL" dirty="0">
                <a:solidFill>
                  <a:srgbClr val="0000FF"/>
                </a:solidFill>
              </a:rPr>
              <a:t>	ervaar je alsof je op een andere frequentie zit. </a:t>
            </a:r>
          </a:p>
          <a:p>
            <a:pPr>
              <a:buFont typeface="Arial" pitchFamily="34" charset="0"/>
              <a:buChar char="•"/>
              <a:tabLst>
                <a:tab pos="265113" algn="l"/>
              </a:tabLst>
            </a:pPr>
            <a:r>
              <a:rPr lang="nl-NL" dirty="0">
                <a:solidFill>
                  <a:srgbClr val="0000FF"/>
                </a:solidFill>
              </a:rPr>
              <a:t>	niet knikt als jij iets zegt.</a:t>
            </a:r>
          </a:p>
          <a:p>
            <a:pPr>
              <a:buFont typeface="Arial" pitchFamily="34" charset="0"/>
              <a:buChar char="•"/>
              <a:tabLst>
                <a:tab pos="265113" algn="l"/>
              </a:tabLst>
            </a:pPr>
            <a:r>
              <a:rPr lang="nl-NL" dirty="0">
                <a:solidFill>
                  <a:srgbClr val="0000FF"/>
                </a:solidFill>
              </a:rPr>
              <a:t>	niet glimlacht als je een grapje maakt.</a:t>
            </a:r>
          </a:p>
          <a:p>
            <a:pPr>
              <a:buFont typeface="Arial" pitchFamily="34" charset="0"/>
              <a:buChar char="•"/>
              <a:tabLst>
                <a:tab pos="265113" algn="l"/>
              </a:tabLst>
            </a:pPr>
            <a:r>
              <a:rPr lang="nl-NL" dirty="0">
                <a:solidFill>
                  <a:srgbClr val="0000FF"/>
                </a:solidFill>
              </a:rPr>
              <a:t>	de tonaliteit heeft die erg verschilt van die van jou.</a:t>
            </a:r>
          </a:p>
          <a:p>
            <a:pPr>
              <a:buFont typeface="Arial" pitchFamily="34" charset="0"/>
              <a:buChar char="•"/>
              <a:tabLst>
                <a:tab pos="265113" algn="l"/>
              </a:tabLst>
            </a:pPr>
            <a:r>
              <a:rPr lang="nl-NL" dirty="0">
                <a:solidFill>
                  <a:srgbClr val="0000FF"/>
                </a:solidFill>
              </a:rPr>
              <a:t>	telkens op zijn horloge, telefoon kijkt.</a:t>
            </a:r>
          </a:p>
          <a:p>
            <a:pPr>
              <a:buFont typeface="Arial" pitchFamily="34" charset="0"/>
              <a:buChar char="•"/>
              <a:tabLst>
                <a:tab pos="265113" algn="l"/>
              </a:tabLst>
            </a:pPr>
            <a:r>
              <a:rPr lang="nl-NL" dirty="0">
                <a:solidFill>
                  <a:srgbClr val="0000FF"/>
                </a:solidFill>
              </a:rPr>
              <a:t>    ………..</a:t>
            </a:r>
          </a:p>
        </p:txBody>
      </p:sp>
      <p:pic>
        <p:nvPicPr>
          <p:cNvPr id="1026" name="Picture 2" descr="Man doet afstandelijk? 9 Tips om zijn volledige aandacht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758" y="116632"/>
            <a:ext cx="3555242" cy="3744417"/>
          </a:xfrm>
          <a:prstGeom prst="rect">
            <a:avLst/>
          </a:prstGeom>
          <a:noFill/>
        </p:spPr>
      </p:pic>
      <p:pic>
        <p:nvPicPr>
          <p:cNvPr id="5" name="Picture 2" descr="De 5 leukste films op Netflix voor jou en je vriend - Chicklit">
            <a:extLst>
              <a:ext uri="{FF2B5EF4-FFF2-40B4-BE49-F238E27FC236}">
                <a16:creationId xmlns:a16="http://schemas.microsoft.com/office/drawing/2014/main" id="{1E078ED4-C2CF-4C15-9317-FCC3B0BF91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88758" y="3902538"/>
            <a:ext cx="3555242" cy="295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352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>
            <a:extLst>
              <a:ext uri="{FF2B5EF4-FFF2-40B4-BE49-F238E27FC236}">
                <a16:creationId xmlns:a16="http://schemas.microsoft.com/office/drawing/2014/main" id="{C50F52CA-A2DD-8F8B-9CDA-6E42A5ACBF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-1"/>
            <a:ext cx="3707904" cy="2791377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-684584" y="155698"/>
            <a:ext cx="57606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>
                <a:solidFill>
                  <a:srgbClr val="0000FF"/>
                </a:solidFill>
              </a:rPr>
              <a:t>Oefening over rapport: </a:t>
            </a:r>
          </a:p>
          <a:p>
            <a:pPr algn="ctr"/>
            <a:r>
              <a:rPr lang="nl-NL" sz="2400" dirty="0">
                <a:solidFill>
                  <a:srgbClr val="0000FF"/>
                </a:solidFill>
              </a:rPr>
              <a:t>(in tweetallen)</a:t>
            </a:r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239E9B20-AB2A-9231-31D1-F9CD956D295C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165845" y="1973521"/>
            <a:ext cx="8568952" cy="4884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2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Bedenk een aantal zinnen om met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2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iemand in je omgeving rapport te maken.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1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anose="020B0604020202020204" pitchFamily="34" charset="0"/>
            </a:endParaRPr>
          </a:p>
          <a:p>
            <a:pPr marL="180975" marR="0" lvl="0" indent="-180975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Oefen met iemand om nog meer rapport te maken dan je nu al doet door:</a:t>
            </a:r>
            <a:endParaRPr kumimoji="0" lang="nl-NL" altLang="nl-NL" sz="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anose="020B0604020202020204" pitchFamily="34" charset="0"/>
            </a:endParaRPr>
          </a:p>
          <a:p>
            <a:pPr marL="180975" marR="0" lvl="0" indent="-180975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nl-NL" altLang="nl-NL" sz="1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oogcontact gedoseerd te houden</a:t>
            </a:r>
            <a:endParaRPr kumimoji="0" lang="nl-NL" altLang="nl-NL" sz="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anose="020B0604020202020204" pitchFamily="34" charset="0"/>
            </a:endParaRPr>
          </a:p>
          <a:p>
            <a:pPr marL="180975" marR="0" lvl="0" indent="-180975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nl-NL" altLang="nl-NL" sz="1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woorden te herhalen in dezelfde tonaliteit, </a:t>
            </a:r>
            <a:endParaRPr kumimoji="0" lang="nl-NL" altLang="nl-NL" sz="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anose="020B0604020202020204" pitchFamily="34" charset="0"/>
            </a:endParaRPr>
          </a:p>
          <a:p>
            <a:pPr marL="180975" marR="0" lvl="0" indent="-180975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nl-NL" altLang="nl-NL" sz="1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niet tegenspreken ook al ben je het er niet mee eens, maar zeggen: "Ik begrijp dat je tot deze mening komt" of iets dergelijks, waaruit blijkt dat je respect hebt voor deze mening</a:t>
            </a:r>
            <a:endParaRPr kumimoji="0" lang="nl-NL" altLang="nl-NL" sz="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anose="020B0604020202020204" pitchFamily="34" charset="0"/>
            </a:endParaRPr>
          </a:p>
          <a:p>
            <a:pPr marL="180975" marR="0" lvl="0" indent="-180975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nl-NL" altLang="nl-NL" sz="1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leef mee met de emoties van de ander.</a:t>
            </a:r>
            <a:endParaRPr kumimoji="0" lang="nl-NL" altLang="nl-NL" sz="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anose="020B0604020202020204" pitchFamily="34" charset="0"/>
            </a:endParaRPr>
          </a:p>
          <a:p>
            <a:pPr marL="180975" marR="0" lvl="0" indent="-180975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nl-NL" altLang="nl-NL" sz="1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enkele kleine blijken van waardering in te lassen</a:t>
            </a:r>
            <a:endParaRPr kumimoji="0" lang="nl-NL" altLang="nl-NL" sz="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anose="020B0604020202020204" pitchFamily="34" charset="0"/>
            </a:endParaRPr>
          </a:p>
          <a:p>
            <a:pPr marL="180975" marR="0" lvl="0" indent="-180975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nl-NL" altLang="nl-NL" sz="1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gebaren, lichaamshouding, ademhaling te matchen, dus na enkele momenten als je het woord neemt te herhalen (dus niet </a:t>
            </a:r>
            <a:r>
              <a:rPr lang="nl-NL" altLang="nl-NL" sz="1400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spiegelen op hetzelfde moment)</a:t>
            </a:r>
          </a:p>
          <a:p>
            <a:pPr marL="180975" marR="0" lvl="0" indent="-180975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nl-NL" altLang="nl-NL" sz="1400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zoek naar gemeenschappelijke ervaringen (zie tekst hieronder).</a:t>
            </a:r>
          </a:p>
          <a:p>
            <a:pPr marL="180975" marR="0" lvl="0" indent="-180975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nl-NL" altLang="nl-NL" sz="1400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Je kunt gemakkelijk de diepte </a:t>
            </a:r>
            <a:r>
              <a:rPr kumimoji="0" lang="nl-NL" altLang="nl-NL" sz="1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gaan door vragen over wat iemand belangrijk vindt in zijn of haar leven, </a:t>
            </a:r>
            <a:endParaRPr kumimoji="0" lang="nl-NL" altLang="nl-NL" sz="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anose="020B0604020202020204" pitchFamily="34" charset="0"/>
            </a:endParaRPr>
          </a:p>
          <a:p>
            <a:pPr marL="180975" marR="0" lvl="0" indent="-180975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nl-NL" altLang="nl-NL" sz="1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Deel wat werk, familie, relaties, hobby's, vakantie, de buurt waarin iemand woont, jullie opleven. </a:t>
            </a:r>
            <a:endParaRPr kumimoji="0" lang="nl-NL" altLang="nl-NL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49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Mehrabia.jpg"/>
          <p:cNvPicPr/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827584" y="2564904"/>
            <a:ext cx="2664296" cy="3816424"/>
          </a:xfrm>
          <a:prstGeom prst="rect">
            <a:avLst/>
          </a:prstGeom>
        </p:spPr>
      </p:pic>
      <p:sp>
        <p:nvSpPr>
          <p:cNvPr id="952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126960" rIns="91440" bIns="76176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95235" name="Rectangle 3"/>
          <p:cNvSpPr>
            <a:spLocks noChangeArrowheads="1"/>
          </p:cNvSpPr>
          <p:nvPr/>
        </p:nvSpPr>
        <p:spPr bwMode="auto">
          <a:xfrm>
            <a:off x="0" y="422073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4400" b="1" u="none" strike="noStrike" cap="none" normalizeH="0" baseline="0" dirty="0" bmk="_Toc126338252">
                <a:ln>
                  <a:noFill/>
                </a:ln>
                <a:solidFill>
                  <a:srgbClr val="0000FF"/>
                </a:solidFill>
                <a:effectLst/>
                <a:latin typeface="Cambria" pitchFamily="18" charset="0"/>
                <a:ea typeface="MS Mincho" pitchFamily="49" charset="-128"/>
                <a:cs typeface="Times New Roman" pitchFamily="18" charset="0"/>
              </a:rPr>
              <a:t>Waaruit bestaat communicatie?</a:t>
            </a:r>
            <a:endParaRPr kumimoji="0" lang="nl-NL" sz="4000" b="1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4283968" y="1700808"/>
            <a:ext cx="15504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nl-NL" sz="2400" b="1" dirty="0">
                <a:solidFill>
                  <a:srgbClr val="0000FF"/>
                </a:solidFill>
                <a:latin typeface="Arial" pitchFamily="34" charset="0"/>
                <a:ea typeface="MS Mincho" pitchFamily="49" charset="-128"/>
                <a:cs typeface="Times New Roman" pitchFamily="18" charset="0"/>
              </a:rPr>
              <a:t>woorden </a:t>
            </a:r>
          </a:p>
        </p:txBody>
      </p:sp>
      <p:sp>
        <p:nvSpPr>
          <p:cNvPr id="12" name="Rechthoek 11"/>
          <p:cNvSpPr/>
          <p:nvPr/>
        </p:nvSpPr>
        <p:spPr>
          <a:xfrm>
            <a:off x="395536" y="3284984"/>
            <a:ext cx="16193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b="1" dirty="0">
                <a:solidFill>
                  <a:srgbClr val="0000FF"/>
                </a:solidFill>
                <a:latin typeface="Arial" pitchFamily="34" charset="0"/>
                <a:ea typeface="MS Mincho" pitchFamily="49" charset="-128"/>
                <a:cs typeface="Times New Roman" pitchFamily="18" charset="0"/>
              </a:rPr>
              <a:t>fysiologie</a:t>
            </a:r>
            <a:endParaRPr lang="nl-NL" sz="2400" b="1" dirty="0">
              <a:solidFill>
                <a:srgbClr val="0000FF"/>
              </a:solidFill>
            </a:endParaRPr>
          </a:p>
        </p:txBody>
      </p:sp>
      <p:pic>
        <p:nvPicPr>
          <p:cNvPr id="4" name="Afbeelding 3" descr="Mehrabia.jpg"/>
          <p:cNvPicPr/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2915816" y="1628800"/>
            <a:ext cx="1296144" cy="2088232"/>
          </a:xfrm>
          <a:prstGeom prst="rect">
            <a:avLst/>
          </a:prstGeom>
        </p:spPr>
      </p:pic>
      <p:pic>
        <p:nvPicPr>
          <p:cNvPr id="5" name="Afbeelding 4" descr="Mehrabia.jpg"/>
          <p:cNvPicPr/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3779912" y="2924944"/>
            <a:ext cx="2376264" cy="3384376"/>
          </a:xfrm>
          <a:prstGeom prst="rect">
            <a:avLst/>
          </a:prstGeom>
        </p:spPr>
      </p:pic>
      <p:sp>
        <p:nvSpPr>
          <p:cNvPr id="11" name="Rechthoek 10"/>
          <p:cNvSpPr/>
          <p:nvPr/>
        </p:nvSpPr>
        <p:spPr>
          <a:xfrm>
            <a:off x="4572000" y="6093296"/>
            <a:ext cx="14654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b="1" dirty="0">
                <a:solidFill>
                  <a:srgbClr val="0000FF"/>
                </a:solidFill>
                <a:latin typeface="Arial" pitchFamily="34" charset="0"/>
                <a:ea typeface="MS Mincho" pitchFamily="49" charset="-128"/>
                <a:cs typeface="Times New Roman" pitchFamily="18" charset="0"/>
              </a:rPr>
              <a:t>tonaliteit</a:t>
            </a:r>
            <a:endParaRPr lang="nl-NL" sz="2400" b="1" dirty="0">
              <a:solidFill>
                <a:srgbClr val="0000FF"/>
              </a:solidFill>
            </a:endParaRPr>
          </a:p>
        </p:txBody>
      </p:sp>
      <p:pic>
        <p:nvPicPr>
          <p:cNvPr id="13" name="Afbeelding 12" descr="mehrabian.jpg"/>
          <p:cNvPicPr/>
          <p:nvPr/>
        </p:nvPicPr>
        <p:blipFill>
          <a:blip r:embed="rId5" cstate="screen">
            <a:lum bright="-10000" contrast="20000"/>
          </a:blip>
          <a:srcRect/>
          <a:stretch>
            <a:fillRect/>
          </a:stretch>
        </p:blipFill>
        <p:spPr>
          <a:xfrm>
            <a:off x="6084168" y="2564905"/>
            <a:ext cx="3059832" cy="2736304"/>
          </a:xfrm>
          <a:prstGeom prst="rect">
            <a:avLst/>
          </a:prstGeom>
        </p:spPr>
      </p:pic>
      <p:sp>
        <p:nvSpPr>
          <p:cNvPr id="14" name="Rechthoek 13"/>
          <p:cNvSpPr/>
          <p:nvPr/>
        </p:nvSpPr>
        <p:spPr>
          <a:xfrm>
            <a:off x="5940152" y="5517232"/>
            <a:ext cx="31725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000" dirty="0">
                <a:solidFill>
                  <a:srgbClr val="0000FF"/>
                </a:solidFill>
              </a:rPr>
              <a:t>Professor </a:t>
            </a:r>
            <a:r>
              <a:rPr lang="nl-NL" sz="2000" b="1" dirty="0">
                <a:solidFill>
                  <a:srgbClr val="0000FF"/>
                </a:solidFill>
              </a:rPr>
              <a:t>Albert </a:t>
            </a:r>
            <a:r>
              <a:rPr lang="nl-NL" sz="2000" b="1" dirty="0" err="1">
                <a:solidFill>
                  <a:srgbClr val="0000FF"/>
                </a:solidFill>
              </a:rPr>
              <a:t>Mehrabian</a:t>
            </a:r>
            <a:r>
              <a:rPr lang="nl-NL" sz="2000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4EB3020D-DA6C-41D0-98D6-089E03B48E64}"/>
              </a:ext>
            </a:extLst>
          </p:cNvPr>
          <p:cNvSpPr/>
          <p:nvPr/>
        </p:nvSpPr>
        <p:spPr>
          <a:xfrm>
            <a:off x="8657347" y="6536377"/>
            <a:ext cx="316112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Afbeelding 1181">
            <a:extLst>
              <a:ext uri="{FF2B5EF4-FFF2-40B4-BE49-F238E27FC236}">
                <a16:creationId xmlns:a16="http://schemas.microsoft.com/office/drawing/2014/main" id="{2DFC01FD-3CFE-E8FC-BA6D-FFCC8833DC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1" r="2358"/>
          <a:stretch/>
        </p:blipFill>
        <p:spPr bwMode="auto">
          <a:xfrm>
            <a:off x="4146517" y="301911"/>
            <a:ext cx="4935222" cy="5359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7">
            <a:extLst>
              <a:ext uri="{FF2B5EF4-FFF2-40B4-BE49-F238E27FC236}">
                <a16:creationId xmlns:a16="http://schemas.microsoft.com/office/drawing/2014/main" id="{0C46975D-C1ED-597C-C919-4D6ECD27F1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977" y="1398260"/>
            <a:ext cx="71232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66700" marR="0" lvl="0" indent="-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b="1" i="0" u="none" strike="noStrike" cap="none" normalizeH="0" baseline="0" dirty="0" bmk="_Toc126338276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Rapport door Fysiologie (55%).</a:t>
            </a:r>
            <a:endParaRPr kumimoji="0" lang="nl-NL" altLang="nl-NL" sz="800" b="0" i="0" u="none" strike="noStrike" cap="none" normalizeH="0" baseline="0" dirty="0" bmk="">
              <a:ln>
                <a:noFill/>
              </a:ln>
              <a:solidFill>
                <a:srgbClr val="0000FF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3DFF2130-778E-C5C5-CD4A-12A267656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0394" y="160555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A136F041-625B-A18B-3BE4-CDBDD33DD8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977" y="1791773"/>
            <a:ext cx="472569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66700" marR="0" lvl="0" indent="-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nl-NL" altLang="nl-NL" sz="800" b="0" i="0" u="none" strike="noStrike" cap="none" normalizeH="0" baseline="0" dirty="0" bmk="">
              <a:ln>
                <a:noFill/>
              </a:ln>
              <a:solidFill>
                <a:srgbClr val="0000FF"/>
              </a:solidFill>
              <a:effectLst/>
              <a:latin typeface="Arial" panose="020B0604020202020204" pitchFamily="34" charset="0"/>
            </a:endParaRPr>
          </a:p>
          <a:p>
            <a:pPr marL="266700" marR="0" lvl="0" indent="-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b="1" i="0" u="none" strike="noStrike" cap="none" normalizeH="0" baseline="0" dirty="0" bmk="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Rapport door Tonaliteit (38%).</a:t>
            </a:r>
            <a:endParaRPr kumimoji="0" lang="nl-NL" altLang="nl-NL" sz="800" b="0" i="0" u="none" strike="noStrike" cap="none" normalizeH="0" baseline="0" dirty="0" bmk="">
              <a:ln>
                <a:noFill/>
              </a:ln>
              <a:solidFill>
                <a:srgbClr val="0000FF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35B654D8-F63A-DA7F-EB84-D419536298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977" y="2437329"/>
            <a:ext cx="47256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66700" marR="0" lvl="0" indent="-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b="1" i="0" u="none" strike="noStrike" cap="none" normalizeH="0" baseline="0" dirty="0" bmk="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Rapport door Woorden (7%).</a:t>
            </a:r>
            <a:endParaRPr kumimoji="0" lang="nl-NL" altLang="nl-NL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A85960F4-FC55-C7FA-D7AF-FA7F050703EC}"/>
              </a:ext>
            </a:extLst>
          </p:cNvPr>
          <p:cNvSpPr/>
          <p:nvPr/>
        </p:nvSpPr>
        <p:spPr>
          <a:xfrm>
            <a:off x="39476" y="97829"/>
            <a:ext cx="40879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Rapport hoe?</a:t>
            </a:r>
            <a:endParaRPr lang="nl-NL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0000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A95791E9-DCAF-C262-9D68-CF4A40DF1F3F}"/>
              </a:ext>
            </a:extLst>
          </p:cNvPr>
          <p:cNvSpPr txBox="1"/>
          <p:nvPr/>
        </p:nvSpPr>
        <p:spPr>
          <a:xfrm>
            <a:off x="228432" y="5896426"/>
            <a:ext cx="71097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0000FF"/>
                </a:solidFill>
              </a:rPr>
              <a:t>Oefening, door elkaar lopen en rapport maken door fysiologie, tonaliteit en woorden</a:t>
            </a:r>
          </a:p>
        </p:txBody>
      </p:sp>
    </p:spTree>
    <p:extLst>
      <p:ext uri="{BB962C8B-B14F-4D97-AF65-F5344CB8AC3E}">
        <p14:creationId xmlns:p14="http://schemas.microsoft.com/office/powerpoint/2010/main" val="1994297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 descr="http://knowledgeoverflow.com/wp-content/uploads/2012/06/happy-smiley-4.jpg?b867b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88640"/>
            <a:ext cx="2389920" cy="2376264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51920" y="620688"/>
            <a:ext cx="4104456" cy="504056"/>
          </a:xfrm>
        </p:spPr>
        <p:txBody>
          <a:bodyPr>
            <a:noAutofit/>
          </a:bodyPr>
          <a:lstStyle/>
          <a:p>
            <a:r>
              <a:rPr lang="en-US" b="1" dirty="0" err="1">
                <a:solidFill>
                  <a:srgbClr val="0000FF"/>
                </a:solidFill>
              </a:rPr>
              <a:t>Zonnestraaltjes</a:t>
            </a:r>
            <a:endParaRPr lang="nl-NL" b="1" dirty="0">
              <a:solidFill>
                <a:srgbClr val="0000FF"/>
              </a:solidFill>
            </a:endParaRPr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1C655C79-751A-4CCC-ACB5-D7C01F25502C}"/>
              </a:ext>
            </a:extLst>
          </p:cNvPr>
          <p:cNvGrpSpPr/>
          <p:nvPr/>
        </p:nvGrpSpPr>
        <p:grpSpPr>
          <a:xfrm>
            <a:off x="381903" y="1705974"/>
            <a:ext cx="8556459" cy="4198274"/>
            <a:chOff x="381903" y="1705974"/>
            <a:chExt cx="8556459" cy="4198274"/>
          </a:xfrm>
        </p:grpSpPr>
        <p:sp>
          <p:nvSpPr>
            <p:cNvPr id="17" name="PIJL-OMLAAG 16"/>
            <p:cNvSpPr/>
            <p:nvPr/>
          </p:nvSpPr>
          <p:spPr>
            <a:xfrm rot="17995293">
              <a:off x="5283749" y="41342"/>
              <a:ext cx="432048" cy="6877179"/>
            </a:xfrm>
            <a:prstGeom prst="downArrow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" name="PIJL-OMLAAG 13"/>
            <p:cNvSpPr/>
            <p:nvPr/>
          </p:nvSpPr>
          <p:spPr>
            <a:xfrm rot="19973382">
              <a:off x="2100224" y="2492752"/>
              <a:ext cx="432048" cy="3066170"/>
            </a:xfrm>
            <a:prstGeom prst="downArrow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PIJL-OMLAAG 14"/>
            <p:cNvSpPr/>
            <p:nvPr/>
          </p:nvSpPr>
          <p:spPr>
            <a:xfrm>
              <a:off x="381903" y="2636912"/>
              <a:ext cx="432048" cy="2736304"/>
            </a:xfrm>
            <a:prstGeom prst="downArrow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PIJL-OMLAAG 15"/>
            <p:cNvSpPr/>
            <p:nvPr/>
          </p:nvSpPr>
          <p:spPr>
            <a:xfrm rot="19030909">
              <a:off x="3418862" y="1705974"/>
              <a:ext cx="432048" cy="4198274"/>
            </a:xfrm>
            <a:prstGeom prst="downArrow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8" name="PIJL-OMLAAG 17"/>
            <p:cNvSpPr/>
            <p:nvPr/>
          </p:nvSpPr>
          <p:spPr>
            <a:xfrm rot="21046863">
              <a:off x="1233540" y="2667473"/>
              <a:ext cx="432048" cy="2699031"/>
            </a:xfrm>
            <a:prstGeom prst="downArrow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7" name="PIJL-OMLAAG 26"/>
            <p:cNvSpPr/>
            <p:nvPr/>
          </p:nvSpPr>
          <p:spPr>
            <a:xfrm rot="18367347">
              <a:off x="4402237" y="923041"/>
              <a:ext cx="432048" cy="5415856"/>
            </a:xfrm>
            <a:prstGeom prst="downArrow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9" name="PIJL-OMLAAG 28"/>
            <p:cNvSpPr/>
            <p:nvPr/>
          </p:nvSpPr>
          <p:spPr>
            <a:xfrm rot="19567209">
              <a:off x="2696238" y="2217905"/>
              <a:ext cx="432048" cy="3434243"/>
            </a:xfrm>
            <a:prstGeom prst="downArrow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-17121" y="2434056"/>
            <a:ext cx="9144000" cy="9762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dirty="0">
                <a:solidFill>
                  <a:srgbClr val="0000FF"/>
                </a:solidFill>
              </a:rPr>
              <a:t>Focus op een recente gebeurtenis waarin je </a:t>
            </a:r>
            <a:r>
              <a:rPr lang="nl-NL" b="1" u="sng" dirty="0">
                <a:solidFill>
                  <a:srgbClr val="0000FF"/>
                </a:solidFill>
              </a:rPr>
              <a:t>energie, blijheid of geluk </a:t>
            </a:r>
            <a:r>
              <a:rPr lang="nl-NL" dirty="0">
                <a:solidFill>
                  <a:srgbClr val="0000FF"/>
                </a:solidFill>
              </a:rPr>
              <a:t>voelde.</a:t>
            </a:r>
          </a:p>
        </p:txBody>
      </p:sp>
      <p:grpSp>
        <p:nvGrpSpPr>
          <p:cNvPr id="6" name="Groep 5">
            <a:extLst>
              <a:ext uri="{FF2B5EF4-FFF2-40B4-BE49-F238E27FC236}">
                <a16:creationId xmlns:a16="http://schemas.microsoft.com/office/drawing/2014/main" id="{39B223CF-D235-4291-9099-D27829BAF72A}"/>
              </a:ext>
            </a:extLst>
          </p:cNvPr>
          <p:cNvGrpSpPr/>
          <p:nvPr/>
        </p:nvGrpSpPr>
        <p:grpSpPr>
          <a:xfrm>
            <a:off x="-17121" y="5421228"/>
            <a:ext cx="9197633" cy="1450513"/>
            <a:chOff x="-17121" y="5421228"/>
            <a:chExt cx="9197633" cy="1450513"/>
          </a:xfrm>
        </p:grpSpPr>
        <p:pic>
          <p:nvPicPr>
            <p:cNvPr id="22" name="Afbeelding 21" descr="blij2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132239" y="5445224"/>
              <a:ext cx="1581209" cy="1412776"/>
            </a:xfrm>
            <a:prstGeom prst="rect">
              <a:avLst/>
            </a:prstGeom>
          </p:spPr>
        </p:pic>
        <p:pic>
          <p:nvPicPr>
            <p:cNvPr id="23" name="Afbeelding 22" descr="blij-4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331640" y="5422532"/>
              <a:ext cx="1354351" cy="1435468"/>
            </a:xfrm>
            <a:prstGeom prst="rect">
              <a:avLst/>
            </a:prstGeom>
          </p:spPr>
        </p:pic>
        <p:pic>
          <p:nvPicPr>
            <p:cNvPr id="28" name="Afbeelding 27" descr="blij 8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452320" y="5439330"/>
              <a:ext cx="1728192" cy="1418670"/>
            </a:xfrm>
            <a:prstGeom prst="rect">
              <a:avLst/>
            </a:prstGeom>
          </p:spPr>
        </p:pic>
        <p:pic>
          <p:nvPicPr>
            <p:cNvPr id="20" name="Picture 2" descr="~Ruffles And Stuff~: &amp;quot;Field of Flowers&amp;quot; Vase">
              <a:extLst>
                <a:ext uri="{FF2B5EF4-FFF2-40B4-BE49-F238E27FC236}">
                  <a16:creationId xmlns:a16="http://schemas.microsoft.com/office/drawing/2014/main" id="{09D71D79-02BF-4322-AD89-C977F1A0462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-17121" y="5439330"/>
              <a:ext cx="1330306" cy="1418670"/>
            </a:xfrm>
            <a:prstGeom prst="rect">
              <a:avLst/>
            </a:prstGeom>
            <a:noFill/>
          </p:spPr>
        </p:pic>
        <p:pic>
          <p:nvPicPr>
            <p:cNvPr id="1026" name="Picture 2" descr="Zonnebloem - Wikipedia">
              <a:extLst>
                <a:ext uri="{FF2B5EF4-FFF2-40B4-BE49-F238E27FC236}">
                  <a16:creationId xmlns:a16="http://schemas.microsoft.com/office/drawing/2014/main" id="{4573F8F0-1DA2-4914-AB35-8BED250453C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658919" y="5426115"/>
              <a:ext cx="1084930" cy="14318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Afbeelding 3">
              <a:extLst>
                <a:ext uri="{FF2B5EF4-FFF2-40B4-BE49-F238E27FC236}">
                  <a16:creationId xmlns:a16="http://schemas.microsoft.com/office/drawing/2014/main" id="{9A988E90-ED1E-4A94-BEA3-BA5B83542C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62255" y="5439330"/>
              <a:ext cx="1439411" cy="1432411"/>
            </a:xfrm>
            <a:prstGeom prst="rect">
              <a:avLst/>
            </a:prstGeom>
          </p:spPr>
        </p:pic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85353BD3-BCB0-40F9-950A-CC3F63D06E9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644020" y="5421228"/>
              <a:ext cx="900560" cy="1436772"/>
            </a:xfrm>
            <a:prstGeom prst="rect">
              <a:avLst/>
            </a:prstGeom>
          </p:spPr>
        </p:pic>
      </p:grpSp>
      <p:sp>
        <p:nvSpPr>
          <p:cNvPr id="26" name="Tijdelijke aanduiding voor inhoud 2">
            <a:extLst>
              <a:ext uri="{FF2B5EF4-FFF2-40B4-BE49-F238E27FC236}">
                <a16:creationId xmlns:a16="http://schemas.microsoft.com/office/drawing/2014/main" id="{A3D87686-5BAF-4E33-993A-5251AC16FBF4}"/>
              </a:ext>
            </a:extLst>
          </p:cNvPr>
          <p:cNvSpPr txBox="1">
            <a:spLocks/>
          </p:cNvSpPr>
          <p:nvPr/>
        </p:nvSpPr>
        <p:spPr>
          <a:xfrm>
            <a:off x="-25009" y="3749613"/>
            <a:ext cx="9144000" cy="156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nl-NL" sz="2400" dirty="0">
                <a:solidFill>
                  <a:srgbClr val="0000FF"/>
                </a:solidFill>
              </a:rPr>
              <a:t>Visualisatie.</a:t>
            </a:r>
          </a:p>
          <a:p>
            <a:pPr marL="0" indent="0">
              <a:buFont typeface="Arial" pitchFamily="34" charset="0"/>
              <a:buNone/>
            </a:pPr>
            <a:r>
              <a:rPr lang="nl-NL" sz="2400" dirty="0">
                <a:solidFill>
                  <a:srgbClr val="0000FF"/>
                </a:solidFill>
              </a:rPr>
              <a:t>Deel in de hele groep de titel van jouw ervaring. </a:t>
            </a:r>
          </a:p>
          <a:p>
            <a:pPr marL="0" indent="0">
              <a:buFont typeface="Arial" pitchFamily="34" charset="0"/>
              <a:buNone/>
            </a:pPr>
            <a:r>
              <a:rPr lang="nl-NL" b="1" dirty="0">
                <a:solidFill>
                  <a:srgbClr val="0000FF"/>
                </a:solidFill>
              </a:rPr>
              <a:t>Laat je gevoelens op je gezicht zien.</a:t>
            </a:r>
          </a:p>
        </p:txBody>
      </p:sp>
    </p:spTree>
    <p:extLst>
      <p:ext uri="{BB962C8B-B14F-4D97-AF65-F5344CB8AC3E}">
        <p14:creationId xmlns:p14="http://schemas.microsoft.com/office/powerpoint/2010/main" val="297178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6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7" name="Picture 5" descr="http://www.jongingelderland.nl/upload/image/4731067532_c1e6dc1443_b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580112" y="1556792"/>
            <a:ext cx="3240360" cy="2356625"/>
          </a:xfrm>
          <a:prstGeom prst="rect">
            <a:avLst/>
          </a:prstGeom>
          <a:noFill/>
        </p:spPr>
      </p:pic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0" y="1989421"/>
            <a:ext cx="63722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nl-NL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E-mail,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nl-NL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Whatsapp</a:t>
            </a:r>
            <a:endParaRPr kumimoji="0" lang="nl-NL" sz="12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556960" y="46365"/>
            <a:ext cx="80300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nl-NL" sz="3600" b="1" dirty="0" bmk="_Toc126338252">
                <a:solidFill>
                  <a:srgbClr val="0000FF"/>
                </a:solidFill>
                <a:latin typeface="Cambria" pitchFamily="18" charset="0"/>
                <a:ea typeface="MS Mincho" pitchFamily="49" charset="-128"/>
                <a:cs typeface="Times New Roman" pitchFamily="18" charset="0"/>
              </a:rPr>
              <a:t>Waaruit bestaat jouw communicatie?</a:t>
            </a:r>
            <a:endParaRPr lang="nl-NL" sz="32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908720"/>
            <a:ext cx="91440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Geef aan hoeveel van je communicatie je mist bij de volgende communicatiemiddelen:</a:t>
            </a:r>
            <a:endParaRPr kumimoji="0" lang="nl-NL" sz="12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8915" name="Picture 3" descr="http://careerminer.infomine.com/wp-content/uploads/2013/06/Email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8580" y="1907127"/>
            <a:ext cx="1226519" cy="1395694"/>
          </a:xfrm>
          <a:prstGeom prst="rect">
            <a:avLst/>
          </a:prstGeom>
          <a:noFill/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355976" y="3444133"/>
            <a:ext cx="22322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nl-NL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Telefoon</a:t>
            </a:r>
            <a:endParaRPr kumimoji="0" 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-36512" y="4005064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nl-NL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Als je iemand van het vliegveld komt ophalen en er zit bij de aankomsthal een dikke glaswand tussen jullie in.</a:t>
            </a:r>
            <a:endParaRPr kumimoji="0" 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251520" y="5681426"/>
            <a:ext cx="3600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nl-NL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Zoom, Teams</a:t>
            </a:r>
            <a:endParaRPr kumimoji="0" 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8921" name="Picture 9" descr="http://copy9blog.com/wp-content/uploads/2015/11/skype-spy-app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580112" y="4771862"/>
            <a:ext cx="3347864" cy="2086138"/>
          </a:xfrm>
          <a:prstGeom prst="rect">
            <a:avLst/>
          </a:prstGeom>
          <a:noFill/>
        </p:spPr>
      </p:pic>
      <p:sp>
        <p:nvSpPr>
          <p:cNvPr id="12" name="Rechthoek 11">
            <a:extLst>
              <a:ext uri="{FF2B5EF4-FFF2-40B4-BE49-F238E27FC236}">
                <a16:creationId xmlns:a16="http://schemas.microsoft.com/office/drawing/2014/main" id="{F6A5BF28-51C7-4831-9E4F-1A87F8DF8317}"/>
              </a:ext>
            </a:extLst>
          </p:cNvPr>
          <p:cNvSpPr/>
          <p:nvPr/>
        </p:nvSpPr>
        <p:spPr>
          <a:xfrm>
            <a:off x="8670171" y="6536377"/>
            <a:ext cx="290464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 </a:t>
            </a:r>
          </a:p>
        </p:txBody>
      </p:sp>
      <p:pic>
        <p:nvPicPr>
          <p:cNvPr id="1026" name="Picture 2" descr="WhatsApp - Wikipedia">
            <a:extLst>
              <a:ext uri="{FF2B5EF4-FFF2-40B4-BE49-F238E27FC236}">
                <a16:creationId xmlns:a16="http://schemas.microsoft.com/office/drawing/2014/main" id="{63C0A434-0717-A9A4-3F4F-D81AC1915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389" y="1774409"/>
            <a:ext cx="1569195" cy="15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3" grpId="0"/>
      <p:bldP spid="5" grpId="0"/>
      <p:bldP spid="7" grpId="0"/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395536" y="-27384"/>
            <a:ext cx="87484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>
                <a:solidFill>
                  <a:srgbClr val="0000FF"/>
                </a:solidFill>
              </a:rPr>
              <a:t>Rapport met jezelf, </a:t>
            </a:r>
          </a:p>
          <a:p>
            <a:pPr algn="ctr"/>
            <a:r>
              <a:rPr lang="nl-NL" sz="3200" b="1" dirty="0">
                <a:solidFill>
                  <a:srgbClr val="0000FF"/>
                </a:solidFill>
              </a:rPr>
              <a:t>je mind verbinden met vertrouwen en rust</a:t>
            </a:r>
          </a:p>
          <a:p>
            <a:pPr algn="ctr"/>
            <a:r>
              <a:rPr lang="nl-NL" sz="3200" b="1" dirty="0">
                <a:solidFill>
                  <a:srgbClr val="0000FF"/>
                </a:solidFill>
              </a:rPr>
              <a:t>(mindfulness)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179512" y="1556792"/>
            <a:ext cx="496855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0000FF"/>
                </a:solidFill>
              </a:rPr>
              <a:t>Geen tijd om ook nog eens verbinding te zoeken met de diepere lagen van jouw Zelf?</a:t>
            </a:r>
          </a:p>
          <a:p>
            <a:endParaRPr lang="nl-NL" dirty="0">
              <a:solidFill>
                <a:srgbClr val="0000FF"/>
              </a:solidFill>
            </a:endParaRPr>
          </a:p>
          <a:p>
            <a:r>
              <a:rPr lang="nl-NL" dirty="0">
                <a:solidFill>
                  <a:srgbClr val="0000FF"/>
                </a:solidFill>
              </a:rPr>
              <a:t>De boeddhistische monnik Thich Nhat Hanh in zijn boek ‘Stilte’: </a:t>
            </a:r>
          </a:p>
          <a:p>
            <a:r>
              <a:rPr lang="nl-NL" dirty="0">
                <a:solidFill>
                  <a:srgbClr val="0000FF"/>
                </a:solidFill>
              </a:rPr>
              <a:t>‘Rustig, diep ademen kun je altijd doen. </a:t>
            </a:r>
          </a:p>
          <a:p>
            <a:r>
              <a:rPr lang="nl-NL" dirty="0">
                <a:solidFill>
                  <a:srgbClr val="0000FF"/>
                </a:solidFill>
              </a:rPr>
              <a:t>Als je ontspannen en rustig aanwezig bent, je adem volgt en je aandacht richt op waar je mee bezig bent, wordt waar je ook bent een heilige plek.’</a:t>
            </a:r>
          </a:p>
          <a:p>
            <a:r>
              <a:rPr lang="nl-NL" dirty="0">
                <a:solidFill>
                  <a:srgbClr val="0000FF"/>
                </a:solidFill>
              </a:rPr>
              <a:t>Zet dat gekwetter in je hoofd - uit. </a:t>
            </a:r>
          </a:p>
          <a:p>
            <a:r>
              <a:rPr lang="nl-NL" dirty="0">
                <a:solidFill>
                  <a:srgbClr val="0000FF"/>
                </a:solidFill>
              </a:rPr>
              <a:t>Met aandacht :</a:t>
            </a:r>
          </a:p>
          <a:p>
            <a:pPr marL="361950" indent="-276225">
              <a:buFont typeface="Arial" pitchFamily="34" charset="0"/>
              <a:buChar char="•"/>
            </a:pPr>
            <a:r>
              <a:rPr lang="nl-NL" dirty="0">
                <a:solidFill>
                  <a:srgbClr val="0000FF"/>
                </a:solidFill>
              </a:rPr>
              <a:t>eten, </a:t>
            </a:r>
          </a:p>
          <a:p>
            <a:pPr marL="361950" indent="-276225">
              <a:buFont typeface="Arial" pitchFamily="34" charset="0"/>
              <a:buChar char="•"/>
            </a:pPr>
            <a:r>
              <a:rPr lang="nl-NL" dirty="0">
                <a:solidFill>
                  <a:srgbClr val="0000FF"/>
                </a:solidFill>
              </a:rPr>
              <a:t>ademen, </a:t>
            </a:r>
          </a:p>
          <a:p>
            <a:pPr marL="361950" indent="-276225">
              <a:buFont typeface="Arial" pitchFamily="34" charset="0"/>
              <a:buChar char="•"/>
            </a:pPr>
            <a:r>
              <a:rPr lang="nl-NL" dirty="0">
                <a:solidFill>
                  <a:srgbClr val="0000FF"/>
                </a:solidFill>
              </a:rPr>
              <a:t>rapport maken met de mensen,</a:t>
            </a:r>
          </a:p>
          <a:p>
            <a:pPr marL="361950" indent="-276225">
              <a:buFont typeface="Arial" pitchFamily="34" charset="0"/>
              <a:buChar char="•"/>
            </a:pPr>
            <a:r>
              <a:rPr lang="nl-NL" dirty="0">
                <a:solidFill>
                  <a:srgbClr val="0000FF"/>
                </a:solidFill>
              </a:rPr>
              <a:t>glimlachen naar jezelf.</a:t>
            </a:r>
          </a:p>
        </p:txBody>
      </p:sp>
      <p:pic>
        <p:nvPicPr>
          <p:cNvPr id="1028" name="Picture 4" descr="thich nhat han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275" y="1700808"/>
            <a:ext cx="3895725" cy="2924176"/>
          </a:xfrm>
          <a:prstGeom prst="rect">
            <a:avLst/>
          </a:prstGeom>
          <a:noFill/>
        </p:spPr>
      </p:pic>
      <p:pic>
        <p:nvPicPr>
          <p:cNvPr id="1026" name="Picture 2" descr="Afbeeldingsresultaat voor mindfulnes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7433"/>
            <a:ext cx="9144000" cy="5445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74809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fbeeldingsresultaat voor je angst overwinnen">
            <a:extLst>
              <a:ext uri="{FF2B5EF4-FFF2-40B4-BE49-F238E27FC236}">
                <a16:creationId xmlns:a16="http://schemas.microsoft.com/office/drawing/2014/main" id="{21DFD2C1-E71B-4CC5-BCD5-2BFA0FCA9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44000" cy="507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22C1690E-8D7F-4007-B5EE-4967C129D5CB}"/>
              </a:ext>
            </a:extLst>
          </p:cNvPr>
          <p:cNvSpPr/>
          <p:nvPr/>
        </p:nvSpPr>
        <p:spPr>
          <a:xfrm>
            <a:off x="1097331" y="5589240"/>
            <a:ext cx="69493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Wat doe je met angst?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FB90F489-EB80-4F13-95E3-E00C75AFB941}"/>
              </a:ext>
            </a:extLst>
          </p:cNvPr>
          <p:cNvSpPr/>
          <p:nvPr/>
        </p:nvSpPr>
        <p:spPr>
          <a:xfrm>
            <a:off x="8725279" y="6487873"/>
            <a:ext cx="255199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1200" dirty="0">
                <a:ln w="0"/>
                <a:solidFill>
                  <a:schemeClr val="bg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endParaRPr lang="nl-NL" sz="1200" b="0" cap="none" spc="0" dirty="0">
              <a:ln w="0"/>
              <a:solidFill>
                <a:schemeClr val="bg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8279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919E67DF-1F9A-4325-8181-F939A9A67EF9}"/>
              </a:ext>
            </a:extLst>
          </p:cNvPr>
          <p:cNvSpPr txBox="1"/>
          <p:nvPr/>
        </p:nvSpPr>
        <p:spPr>
          <a:xfrm>
            <a:off x="464850" y="6395540"/>
            <a:ext cx="2514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rgbClr val="0000FF"/>
                </a:solidFill>
              </a:rPr>
              <a:t>Vergeet alles en ren weg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6725AE45-FF37-4369-8A67-B192BFDCCE90}"/>
              </a:ext>
            </a:extLst>
          </p:cNvPr>
          <p:cNvSpPr/>
          <p:nvPr/>
        </p:nvSpPr>
        <p:spPr>
          <a:xfrm>
            <a:off x="8725279" y="6487873"/>
            <a:ext cx="255199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1200" dirty="0">
                <a:ln w="0"/>
                <a:solidFill>
                  <a:schemeClr val="bg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endParaRPr lang="nl-NL" sz="1200" b="0" cap="none" spc="0" dirty="0">
              <a:ln w="0"/>
              <a:solidFill>
                <a:schemeClr val="bg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3088C8-4E85-4B9A-8193-9E0B99601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0" y="882760"/>
            <a:ext cx="5499653" cy="3104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62D359C3-0A3E-4ABF-8F91-14B2395D3ED9}"/>
              </a:ext>
            </a:extLst>
          </p:cNvPr>
          <p:cNvSpPr txBox="1"/>
          <p:nvPr/>
        </p:nvSpPr>
        <p:spPr>
          <a:xfrm>
            <a:off x="0" y="-25475"/>
            <a:ext cx="41619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Fear has two meanings</a:t>
            </a:r>
            <a:r>
              <a:rPr lang="en-US" sz="2400" dirty="0">
                <a:solidFill>
                  <a:srgbClr val="0000FF"/>
                </a:solidFill>
              </a:rPr>
              <a:t>: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0F7EB103-BFD5-4B2D-8D9C-1F4E15CC6FD0}"/>
              </a:ext>
            </a:extLst>
          </p:cNvPr>
          <p:cNvSpPr txBox="1"/>
          <p:nvPr/>
        </p:nvSpPr>
        <p:spPr>
          <a:xfrm>
            <a:off x="107504" y="430616"/>
            <a:ext cx="36423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Forget Everything And Run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83A2E2D-496E-4427-AAE4-C93EDC9CF298}"/>
              </a:ext>
            </a:extLst>
          </p:cNvPr>
          <p:cNvSpPr txBox="1"/>
          <p:nvPr/>
        </p:nvSpPr>
        <p:spPr>
          <a:xfrm>
            <a:off x="1722278" y="4136309"/>
            <a:ext cx="566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OR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B820E95-0823-41B0-A35F-719CD4D800F0}"/>
              </a:ext>
            </a:extLst>
          </p:cNvPr>
          <p:cNvSpPr txBox="1"/>
          <p:nvPr/>
        </p:nvSpPr>
        <p:spPr>
          <a:xfrm>
            <a:off x="2414391" y="4136310"/>
            <a:ext cx="33277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Face Everything and Rise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F1E5482C-8D16-4297-8815-5BAF325D3F8E}"/>
              </a:ext>
            </a:extLst>
          </p:cNvPr>
          <p:cNvSpPr txBox="1"/>
          <p:nvPr/>
        </p:nvSpPr>
        <p:spPr>
          <a:xfrm>
            <a:off x="6468356" y="5491114"/>
            <a:ext cx="2644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The choice is yours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3817113-032E-4761-8EE5-759F87F483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319" y="1251049"/>
            <a:ext cx="3057525" cy="4162425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9A49613D-5501-4358-A29B-FA6DBD49C1D2}"/>
              </a:ext>
            </a:extLst>
          </p:cNvPr>
          <p:cNvSpPr txBox="1"/>
          <p:nvPr/>
        </p:nvSpPr>
        <p:spPr>
          <a:xfrm>
            <a:off x="3877004" y="6395540"/>
            <a:ext cx="3080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rgbClr val="0000FF"/>
                </a:solidFill>
              </a:rPr>
              <a:t>Zie alles onder ogen en sta op.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5584E58A-EF0A-4963-8868-916D3F08C103}"/>
              </a:ext>
            </a:extLst>
          </p:cNvPr>
          <p:cNvSpPr txBox="1"/>
          <p:nvPr/>
        </p:nvSpPr>
        <p:spPr>
          <a:xfrm>
            <a:off x="3231210" y="6395540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rgbClr val="0000FF"/>
                </a:solidFill>
              </a:rPr>
              <a:t>Of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BC206951-5289-42B0-97C8-B82686CC1765}"/>
              </a:ext>
            </a:extLst>
          </p:cNvPr>
          <p:cNvSpPr txBox="1"/>
          <p:nvPr/>
        </p:nvSpPr>
        <p:spPr>
          <a:xfrm>
            <a:off x="129085" y="5952779"/>
            <a:ext cx="3186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rgbClr val="0000FF"/>
                </a:solidFill>
              </a:rPr>
              <a:t>Angst heeft twee betekenissen: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7E492D41-F834-4126-B329-C273BEE972EB}"/>
              </a:ext>
            </a:extLst>
          </p:cNvPr>
          <p:cNvSpPr txBox="1"/>
          <p:nvPr/>
        </p:nvSpPr>
        <p:spPr>
          <a:xfrm>
            <a:off x="7168054" y="6454812"/>
            <a:ext cx="1699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rgbClr val="0000FF"/>
                </a:solidFill>
              </a:rPr>
              <a:t>Aan jou de keus</a:t>
            </a:r>
          </a:p>
        </p:txBody>
      </p:sp>
    </p:spTree>
    <p:extLst>
      <p:ext uri="{BB962C8B-B14F-4D97-AF65-F5344CB8AC3E}">
        <p14:creationId xmlns:p14="http://schemas.microsoft.com/office/powerpoint/2010/main" val="323333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7" grpId="0"/>
      <p:bldP spid="8" grpId="0"/>
      <p:bldP spid="9" grpId="0"/>
      <p:bldP spid="10" grpId="0"/>
      <p:bldP spid="12" grpId="0" build="p"/>
      <p:bldP spid="13" grpId="0" build="p"/>
      <p:bldP spid="14" grpId="0" build="p"/>
      <p:bldP spid="1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00933B98-738A-71A5-1B9F-847A0FAFEE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296" y="59928"/>
            <a:ext cx="7101408" cy="52578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EED7704-9968-635B-B9CF-36C085297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554663"/>
            <a:ext cx="8229600" cy="1143000"/>
          </a:xfrm>
        </p:spPr>
        <p:txBody>
          <a:bodyPr>
            <a:normAutofit/>
          </a:bodyPr>
          <a:lstStyle/>
          <a:p>
            <a:r>
              <a:rPr lang="nl-NL" sz="5400" b="1" dirty="0">
                <a:solidFill>
                  <a:srgbClr val="0000FF"/>
                </a:solidFill>
              </a:rPr>
              <a:t>Wat neem je mee?</a:t>
            </a:r>
          </a:p>
        </p:txBody>
      </p:sp>
    </p:spTree>
    <p:extLst>
      <p:ext uri="{BB962C8B-B14F-4D97-AF65-F5344CB8AC3E}">
        <p14:creationId xmlns:p14="http://schemas.microsoft.com/office/powerpoint/2010/main" val="2940699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whitegadget.com/attachments/pc-wallpapers/130338d1358923418-photo-frame-photo-frame-image-1024x76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49"/>
            <a:ext cx="9144000" cy="6882794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980728"/>
            <a:ext cx="7581528" cy="782960"/>
          </a:xfrm>
        </p:spPr>
        <p:txBody>
          <a:bodyPr/>
          <a:lstStyle/>
          <a:p>
            <a:r>
              <a:rPr lang="en-US" b="1" dirty="0">
                <a:solidFill>
                  <a:srgbClr val="3333CC"/>
                </a:solidFill>
              </a:rPr>
              <a:t>Open Frame</a:t>
            </a:r>
            <a:endParaRPr lang="nl-NL" b="1" dirty="0">
              <a:solidFill>
                <a:srgbClr val="3333CC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15616" y="1600201"/>
            <a:ext cx="3744416" cy="2980927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3333CC"/>
                </a:solidFill>
              </a:rPr>
              <a:t>Vragen</a:t>
            </a:r>
          </a:p>
          <a:p>
            <a:r>
              <a:rPr lang="nl-NL" dirty="0">
                <a:solidFill>
                  <a:srgbClr val="3333CC"/>
                </a:solidFill>
              </a:rPr>
              <a:t>Gebeurtenissen</a:t>
            </a:r>
          </a:p>
          <a:p>
            <a:r>
              <a:rPr lang="nl-NL" dirty="0">
                <a:solidFill>
                  <a:srgbClr val="3333CC"/>
                </a:solidFill>
              </a:rPr>
              <a:t>Korte verhalen</a:t>
            </a:r>
          </a:p>
          <a:p>
            <a:pPr marL="0" indent="0"/>
            <a:r>
              <a:rPr lang="nl-NL" dirty="0">
                <a:solidFill>
                  <a:srgbClr val="3333CC"/>
                </a:solidFill>
              </a:rPr>
              <a:t>   Levenservaringen</a:t>
            </a:r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899592" y="4149079"/>
            <a:ext cx="4248472" cy="110872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nl-NL" sz="3200" b="1" i="1" dirty="0">
                <a:solidFill>
                  <a:srgbClr val="3333CC"/>
                </a:solidFill>
              </a:rPr>
              <a:t>Doel</a:t>
            </a:r>
            <a:r>
              <a:rPr kumimoji="0" lang="nl-NL" sz="3200" b="1" i="1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toepassen van NLP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3200" b="1" i="1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jouw eigen werkelijkheid.</a:t>
            </a: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E50CC4C9-4215-499F-8814-9CBC51C106A7}"/>
              </a:ext>
            </a:extLst>
          </p:cNvPr>
          <p:cNvSpPr txBox="1">
            <a:spLocks/>
          </p:cNvSpPr>
          <p:nvPr/>
        </p:nvSpPr>
        <p:spPr>
          <a:xfrm>
            <a:off x="4644008" y="1600201"/>
            <a:ext cx="3600400" cy="23244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solidFill>
                  <a:srgbClr val="3333CC"/>
                </a:solidFill>
              </a:rPr>
              <a:t>Verheldering</a:t>
            </a:r>
          </a:p>
          <a:p>
            <a:r>
              <a:rPr lang="nl-NL" dirty="0">
                <a:solidFill>
                  <a:srgbClr val="3333CC"/>
                </a:solidFill>
              </a:rPr>
              <a:t>Anekdotes</a:t>
            </a:r>
          </a:p>
          <a:p>
            <a:r>
              <a:rPr lang="nl-NL" dirty="0">
                <a:solidFill>
                  <a:srgbClr val="3333CC"/>
                </a:solidFill>
              </a:rPr>
              <a:t>Leuke belevenissen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rije vorm 3">
            <a:extLst>
              <a:ext uri="{FF2B5EF4-FFF2-40B4-BE49-F238E27FC236}">
                <a16:creationId xmlns:a16="http://schemas.microsoft.com/office/drawing/2014/main" id="{BD586C71-10A3-49A7-7A42-C4B1FE5C02F5}"/>
              </a:ext>
            </a:extLst>
          </p:cNvPr>
          <p:cNvSpPr/>
          <p:nvPr/>
        </p:nvSpPr>
        <p:spPr>
          <a:xfrm flipV="1">
            <a:off x="717298" y="4570140"/>
            <a:ext cx="7507971" cy="1431776"/>
          </a:xfrm>
          <a:custGeom>
            <a:avLst/>
            <a:gdLst>
              <a:gd name="connsiteX0" fmla="*/ 65690 w 7538545"/>
              <a:gd name="connsiteY0" fmla="*/ 1510862 h 1510862"/>
              <a:gd name="connsiteX1" fmla="*/ 1011621 w 7538545"/>
              <a:gd name="connsiteY1" fmla="*/ 296917 h 1510862"/>
              <a:gd name="connsiteX2" fmla="*/ 6135414 w 7538545"/>
              <a:gd name="connsiteY2" fmla="*/ 202324 h 1510862"/>
              <a:gd name="connsiteX3" fmla="*/ 7538545 w 7538545"/>
              <a:gd name="connsiteY3" fmla="*/ 1510862 h 1510862"/>
              <a:gd name="connsiteX4" fmla="*/ 7538545 w 7538545"/>
              <a:gd name="connsiteY4" fmla="*/ 1510862 h 151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38545" h="1510862">
                <a:moveTo>
                  <a:pt x="65690" y="1510862"/>
                </a:moveTo>
                <a:cubicBezTo>
                  <a:pt x="32845" y="1012934"/>
                  <a:pt x="0" y="515007"/>
                  <a:pt x="1011621" y="296917"/>
                </a:cubicBezTo>
                <a:cubicBezTo>
                  <a:pt x="2023242" y="78827"/>
                  <a:pt x="5047593" y="0"/>
                  <a:pt x="6135414" y="202324"/>
                </a:cubicBezTo>
                <a:cubicBezTo>
                  <a:pt x="7223235" y="404648"/>
                  <a:pt x="7538545" y="1510862"/>
                  <a:pt x="7538545" y="1510862"/>
                </a:cubicBezTo>
                <a:lnTo>
                  <a:pt x="7538545" y="1510862"/>
                </a:lnTo>
              </a:path>
            </a:pathLst>
          </a:custGeom>
          <a:solidFill>
            <a:srgbClr val="F0D5D4"/>
          </a:solidFill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ekstvak 1"/>
          <p:cNvSpPr txBox="1"/>
          <p:nvPr/>
        </p:nvSpPr>
        <p:spPr>
          <a:xfrm>
            <a:off x="274220" y="81726"/>
            <a:ext cx="87257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b="1" dirty="0">
                <a:solidFill>
                  <a:srgbClr val="0000FF"/>
                </a:solidFill>
              </a:rPr>
              <a:t>Oefening met sandwich feedback model</a:t>
            </a:r>
          </a:p>
        </p:txBody>
      </p:sp>
      <p:sp>
        <p:nvSpPr>
          <p:cNvPr id="4" name="Vrije vorm 3"/>
          <p:cNvSpPr/>
          <p:nvPr/>
        </p:nvSpPr>
        <p:spPr>
          <a:xfrm>
            <a:off x="675289" y="1700808"/>
            <a:ext cx="7538545" cy="1584176"/>
          </a:xfrm>
          <a:custGeom>
            <a:avLst/>
            <a:gdLst>
              <a:gd name="connsiteX0" fmla="*/ 65690 w 7538545"/>
              <a:gd name="connsiteY0" fmla="*/ 1510862 h 1510862"/>
              <a:gd name="connsiteX1" fmla="*/ 1011621 w 7538545"/>
              <a:gd name="connsiteY1" fmla="*/ 296917 h 1510862"/>
              <a:gd name="connsiteX2" fmla="*/ 6135414 w 7538545"/>
              <a:gd name="connsiteY2" fmla="*/ 202324 h 1510862"/>
              <a:gd name="connsiteX3" fmla="*/ 7538545 w 7538545"/>
              <a:gd name="connsiteY3" fmla="*/ 1510862 h 1510862"/>
              <a:gd name="connsiteX4" fmla="*/ 7538545 w 7538545"/>
              <a:gd name="connsiteY4" fmla="*/ 1510862 h 151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38545" h="1510862">
                <a:moveTo>
                  <a:pt x="65690" y="1510862"/>
                </a:moveTo>
                <a:cubicBezTo>
                  <a:pt x="32845" y="1012934"/>
                  <a:pt x="0" y="515007"/>
                  <a:pt x="1011621" y="296917"/>
                </a:cubicBezTo>
                <a:cubicBezTo>
                  <a:pt x="2023242" y="78827"/>
                  <a:pt x="5047593" y="0"/>
                  <a:pt x="6135414" y="202324"/>
                </a:cubicBezTo>
                <a:cubicBezTo>
                  <a:pt x="7223235" y="404648"/>
                  <a:pt x="7538545" y="1510862"/>
                  <a:pt x="7538545" y="1510862"/>
                </a:cubicBezTo>
                <a:lnTo>
                  <a:pt x="7538545" y="1510862"/>
                </a:lnTo>
              </a:path>
            </a:pathLst>
          </a:custGeom>
          <a:solidFill>
            <a:srgbClr val="F0D5D4"/>
          </a:solidFill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rije vorm 8"/>
          <p:cNvSpPr/>
          <p:nvPr/>
        </p:nvSpPr>
        <p:spPr>
          <a:xfrm>
            <a:off x="257385" y="3315438"/>
            <a:ext cx="576064" cy="1296144"/>
          </a:xfrm>
          <a:custGeom>
            <a:avLst/>
            <a:gdLst>
              <a:gd name="connsiteX0" fmla="*/ 420414 w 483476"/>
              <a:gd name="connsiteY0" fmla="*/ 0 h 1371600"/>
              <a:gd name="connsiteX1" fmla="*/ 10510 w 483476"/>
              <a:gd name="connsiteY1" fmla="*/ 646387 h 1371600"/>
              <a:gd name="connsiteX2" fmla="*/ 483476 w 483476"/>
              <a:gd name="connsiteY2" fmla="*/ 1371600 h 1371600"/>
              <a:gd name="connsiteX3" fmla="*/ 483476 w 483476"/>
              <a:gd name="connsiteY3" fmla="*/ 137160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3476" h="1371600">
                <a:moveTo>
                  <a:pt x="420414" y="0"/>
                </a:moveTo>
                <a:cubicBezTo>
                  <a:pt x="210207" y="208893"/>
                  <a:pt x="0" y="417787"/>
                  <a:pt x="10510" y="646387"/>
                </a:cubicBezTo>
                <a:cubicBezTo>
                  <a:pt x="21020" y="874987"/>
                  <a:pt x="483476" y="1371600"/>
                  <a:pt x="483476" y="1371600"/>
                </a:cubicBezTo>
                <a:lnTo>
                  <a:pt x="483476" y="1371600"/>
                </a:lnTo>
              </a:path>
            </a:pathLst>
          </a:custGeom>
          <a:solidFill>
            <a:srgbClr val="FE7976"/>
          </a:solidFill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Vrije vorm 9"/>
          <p:cNvSpPr/>
          <p:nvPr/>
        </p:nvSpPr>
        <p:spPr>
          <a:xfrm rot="21444804" flipH="1">
            <a:off x="8143828" y="3299443"/>
            <a:ext cx="670050" cy="1296144"/>
          </a:xfrm>
          <a:custGeom>
            <a:avLst/>
            <a:gdLst>
              <a:gd name="connsiteX0" fmla="*/ 420414 w 483476"/>
              <a:gd name="connsiteY0" fmla="*/ 0 h 1371600"/>
              <a:gd name="connsiteX1" fmla="*/ 10510 w 483476"/>
              <a:gd name="connsiteY1" fmla="*/ 646387 h 1371600"/>
              <a:gd name="connsiteX2" fmla="*/ 483476 w 483476"/>
              <a:gd name="connsiteY2" fmla="*/ 1371600 h 1371600"/>
              <a:gd name="connsiteX3" fmla="*/ 483476 w 483476"/>
              <a:gd name="connsiteY3" fmla="*/ 137160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3476" h="1371600">
                <a:moveTo>
                  <a:pt x="420414" y="0"/>
                </a:moveTo>
                <a:cubicBezTo>
                  <a:pt x="210207" y="208893"/>
                  <a:pt x="0" y="417787"/>
                  <a:pt x="10510" y="646387"/>
                </a:cubicBezTo>
                <a:cubicBezTo>
                  <a:pt x="21020" y="874987"/>
                  <a:pt x="483476" y="1371600"/>
                  <a:pt x="483476" y="1371600"/>
                </a:cubicBezTo>
                <a:lnTo>
                  <a:pt x="483476" y="1371600"/>
                </a:lnTo>
              </a:path>
            </a:pathLst>
          </a:custGeom>
          <a:solidFill>
            <a:srgbClr val="FE7976"/>
          </a:solidFill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705863" y="3273996"/>
            <a:ext cx="7488832" cy="1296144"/>
          </a:xfrm>
          <a:prstGeom prst="rect">
            <a:avLst/>
          </a:prstGeom>
          <a:solidFill>
            <a:srgbClr val="FE8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" name="Tekstvak 11"/>
          <p:cNvSpPr txBox="1"/>
          <p:nvPr/>
        </p:nvSpPr>
        <p:spPr>
          <a:xfrm>
            <a:off x="2049652" y="2138197"/>
            <a:ext cx="50446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0000FF"/>
                </a:solidFill>
              </a:rPr>
              <a:t>Wat ik specifiek goed vind van wat je deed ….(over het gedrag)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2274313" y="3445007"/>
            <a:ext cx="49277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0000FF"/>
                </a:solidFill>
              </a:rPr>
              <a:t>Wat je wellicht nog beter zou kunnen doen in de toekomst……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1691680" y="4725144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0000FF"/>
                </a:solidFill>
              </a:rPr>
              <a:t>Wat ik goed vind, bijv. jouw intentie</a:t>
            </a: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FC3DC8EE-EEA2-43D7-8C62-108981DE3984}"/>
              </a:ext>
            </a:extLst>
          </p:cNvPr>
          <p:cNvSpPr/>
          <p:nvPr/>
        </p:nvSpPr>
        <p:spPr>
          <a:xfrm>
            <a:off x="8725279" y="6487873"/>
            <a:ext cx="255199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1200" dirty="0">
                <a:ln w="0"/>
                <a:solidFill>
                  <a:schemeClr val="bg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endParaRPr lang="nl-NL" sz="1200" b="0" cap="none" spc="0" dirty="0">
              <a:ln w="0"/>
              <a:solidFill>
                <a:schemeClr val="bg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505434FC-F507-5A7D-9337-BE15D217A81C}"/>
              </a:ext>
            </a:extLst>
          </p:cNvPr>
          <p:cNvSpPr txBox="1"/>
          <p:nvPr/>
        </p:nvSpPr>
        <p:spPr>
          <a:xfrm>
            <a:off x="833449" y="1308262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00FF"/>
                </a:solidFill>
              </a:rPr>
              <a:t>Presentatie met sandwich</a:t>
            </a:r>
          </a:p>
        </p:txBody>
      </p:sp>
      <p:sp>
        <p:nvSpPr>
          <p:cNvPr id="7" name="Vrije vorm 6"/>
          <p:cNvSpPr/>
          <p:nvPr/>
        </p:nvSpPr>
        <p:spPr>
          <a:xfrm flipV="1">
            <a:off x="747798" y="4525589"/>
            <a:ext cx="7488833" cy="45719"/>
          </a:xfrm>
          <a:custGeom>
            <a:avLst/>
            <a:gdLst>
              <a:gd name="connsiteX0" fmla="*/ 0 w 7504387"/>
              <a:gd name="connsiteY0" fmla="*/ 0 h 15765"/>
              <a:gd name="connsiteX1" fmla="*/ 7504387 w 7504387"/>
              <a:gd name="connsiteY1" fmla="*/ 15765 h 15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504387" h="15765">
                <a:moveTo>
                  <a:pt x="0" y="0"/>
                </a:moveTo>
                <a:lnTo>
                  <a:pt x="7504387" y="15765"/>
                </a:ln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Vrije vorm 5"/>
          <p:cNvSpPr/>
          <p:nvPr/>
        </p:nvSpPr>
        <p:spPr>
          <a:xfrm>
            <a:off x="740020" y="3283288"/>
            <a:ext cx="7504387" cy="15765"/>
          </a:xfrm>
          <a:custGeom>
            <a:avLst/>
            <a:gdLst>
              <a:gd name="connsiteX0" fmla="*/ 0 w 7504387"/>
              <a:gd name="connsiteY0" fmla="*/ 0 h 15765"/>
              <a:gd name="connsiteX1" fmla="*/ 7504387 w 7504387"/>
              <a:gd name="connsiteY1" fmla="*/ 15765 h 15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504387" h="15765">
                <a:moveTo>
                  <a:pt x="0" y="0"/>
                </a:moveTo>
                <a:lnTo>
                  <a:pt x="7504387" y="15765"/>
                </a:ln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5" name="Afbeelding 24" descr="http://www.marikenstraat.nl/wp-content/uploads/2012/04/Sandwic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0" y="1700808"/>
            <a:ext cx="9069100" cy="5064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3" grpId="0"/>
      <p:bldP spid="7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inderwoorddienst - Spel: Kijk de ander in de ogen">
            <a:extLst>
              <a:ext uri="{FF2B5EF4-FFF2-40B4-BE49-F238E27FC236}">
                <a16:creationId xmlns:a16="http://schemas.microsoft.com/office/drawing/2014/main" id="{C13EC4B4-B5C8-4A00-885D-06F35DABD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1" y="-3161"/>
            <a:ext cx="3140872" cy="249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F744AB03-6D49-4375-90F9-D610C0B17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933" y="-3161"/>
            <a:ext cx="4001355" cy="2500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ie weet waar ik de foto kan vinden waarop Sarkozy en ...">
            <a:extLst>
              <a:ext uri="{FF2B5EF4-FFF2-40B4-BE49-F238E27FC236}">
                <a16:creationId xmlns:a16="http://schemas.microsoft.com/office/drawing/2014/main" id="{7B14BA02-D4C6-467E-BEB0-0E0376565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6" y="2492896"/>
            <a:ext cx="3115308" cy="2334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lle kunst is zichtbare werkelijkheid en symbool ineen ...">
            <a:extLst>
              <a:ext uri="{FF2B5EF4-FFF2-40B4-BE49-F238E27FC236}">
                <a16:creationId xmlns:a16="http://schemas.microsoft.com/office/drawing/2014/main" id="{59390D3A-113A-4417-A05C-DCA8794EEF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51720" y="4512121"/>
            <a:ext cx="2864970" cy="2344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DEB1EFE4-98B8-40B3-B25A-AF90BF0BB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492895"/>
            <a:ext cx="4427984" cy="2938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53DB1F49-B785-4119-8B54-525C7D7B07EA}"/>
              </a:ext>
            </a:extLst>
          </p:cNvPr>
          <p:cNvSpPr/>
          <p:nvPr/>
        </p:nvSpPr>
        <p:spPr>
          <a:xfrm rot="20497582">
            <a:off x="1515460" y="1660862"/>
            <a:ext cx="393748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6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verbinding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BC0ACB5C-9B8D-46BC-8D23-9385607D7D50}"/>
              </a:ext>
            </a:extLst>
          </p:cNvPr>
          <p:cNvSpPr/>
          <p:nvPr/>
        </p:nvSpPr>
        <p:spPr>
          <a:xfrm rot="20497582">
            <a:off x="2545984" y="2394136"/>
            <a:ext cx="278698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contact</a:t>
            </a:r>
            <a:endParaRPr lang="nl-NL" sz="6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CB40EF84-6A0C-4AD0-B4D9-0C9C688C5202}"/>
              </a:ext>
            </a:extLst>
          </p:cNvPr>
          <p:cNvSpPr/>
          <p:nvPr/>
        </p:nvSpPr>
        <p:spPr>
          <a:xfrm rot="20497582">
            <a:off x="3013728" y="3227034"/>
            <a:ext cx="245003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6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relatie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87C906D9-3B28-4BEC-82C6-1200D78A864A}"/>
              </a:ext>
            </a:extLst>
          </p:cNvPr>
          <p:cNvSpPr/>
          <p:nvPr/>
        </p:nvSpPr>
        <p:spPr>
          <a:xfrm rot="20497582">
            <a:off x="2768909" y="4102945"/>
            <a:ext cx="360617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connectie</a:t>
            </a:r>
            <a:endParaRPr lang="nl-NL" sz="6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7794AA52-A466-45F6-A433-0E5A2D264CCF}"/>
              </a:ext>
            </a:extLst>
          </p:cNvPr>
          <p:cNvSpPr/>
          <p:nvPr/>
        </p:nvSpPr>
        <p:spPr>
          <a:xfrm>
            <a:off x="180411" y="1190960"/>
            <a:ext cx="8783174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199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Rapport</a:t>
            </a:r>
          </a:p>
        </p:txBody>
      </p:sp>
    </p:spTree>
    <p:extLst>
      <p:ext uri="{BB962C8B-B14F-4D97-AF65-F5344CB8AC3E}">
        <p14:creationId xmlns:p14="http://schemas.microsoft.com/office/powerpoint/2010/main" val="320460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2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0" y="0"/>
            <a:ext cx="4283968" cy="9087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nl-NL" sz="5400" b="1" dirty="0">
                <a:solidFill>
                  <a:srgbClr val="0033CC"/>
                </a:solidFill>
              </a:rPr>
              <a:t>Is rapport alleen……..</a:t>
            </a:r>
            <a:endParaRPr lang="nl-NL" sz="2000" dirty="0">
              <a:solidFill>
                <a:srgbClr val="0033CC"/>
              </a:solidFill>
            </a:endParaRPr>
          </a:p>
        </p:txBody>
      </p:sp>
      <p:pic>
        <p:nvPicPr>
          <p:cNvPr id="55300" name="Picture 4" descr="Groep van grafisch ontwerpers interactie met elkaar Gratis Fo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480" y="3356992"/>
            <a:ext cx="4860032" cy="3501008"/>
          </a:xfrm>
          <a:prstGeom prst="rect">
            <a:avLst/>
          </a:prstGeom>
          <a:noFill/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1556792"/>
            <a:ext cx="4283968" cy="129614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85725">
              <a:lnSpc>
                <a:spcPct val="200000"/>
              </a:lnSpc>
              <a:buFont typeface="Arial" pitchFamily="34" charset="0"/>
              <a:buChar char="•"/>
            </a:pPr>
            <a:r>
              <a:rPr lang="nl-NL" sz="4000" b="1" dirty="0">
                <a:solidFill>
                  <a:srgbClr val="0033CC"/>
                </a:solidFill>
              </a:rPr>
              <a:t> handen schudden </a:t>
            </a:r>
          </a:p>
        </p:txBody>
      </p:sp>
      <p:pic>
        <p:nvPicPr>
          <p:cNvPr id="6" name="Picture 2" descr="Zakenlieden handen schudden, terwijl een ander is het schrijven Gratis Fot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0"/>
            <a:ext cx="4896544" cy="3429000"/>
          </a:xfrm>
          <a:prstGeom prst="rect">
            <a:avLst/>
          </a:prstGeom>
          <a:noFill/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6512" y="3068960"/>
            <a:ext cx="4283968" cy="378904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85725" algn="ctr">
              <a:lnSpc>
                <a:spcPct val="200000"/>
              </a:lnSpc>
            </a:pPr>
            <a:r>
              <a:rPr lang="nl-NL" sz="4000" b="1" dirty="0">
                <a:solidFill>
                  <a:srgbClr val="0033CC"/>
                </a:solidFill>
              </a:rPr>
              <a:t>en</a:t>
            </a:r>
          </a:p>
          <a:p>
            <a:pPr marL="266700" indent="-266700">
              <a:lnSpc>
                <a:spcPct val="200000"/>
              </a:lnSpc>
              <a:buFont typeface="Arial" pitchFamily="34" charset="0"/>
              <a:buChar char="•"/>
            </a:pPr>
            <a:r>
              <a:rPr lang="nl-NL" sz="4000" b="1" dirty="0">
                <a:solidFill>
                  <a:srgbClr val="0033CC"/>
                </a:solidFill>
              </a:rPr>
              <a:t>Glimlachen</a:t>
            </a:r>
          </a:p>
          <a:p>
            <a:pPr algn="ctr">
              <a:lnSpc>
                <a:spcPct val="200000"/>
              </a:lnSpc>
            </a:pPr>
            <a:r>
              <a:rPr lang="nl-NL" sz="4000" b="1" dirty="0">
                <a:solidFill>
                  <a:srgbClr val="0033CC"/>
                </a:solidFill>
              </a:rPr>
              <a:t>?</a:t>
            </a:r>
            <a:endParaRPr lang="nl-NL" sz="20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01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CA5D43A5-41C3-071E-E31A-4CC9483893FE}"/>
              </a:ext>
            </a:extLst>
          </p:cNvPr>
          <p:cNvSpPr txBox="1"/>
          <p:nvPr/>
        </p:nvSpPr>
        <p:spPr>
          <a:xfrm>
            <a:off x="467544" y="245217"/>
            <a:ext cx="79208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FF0000"/>
                </a:solidFill>
              </a:rPr>
              <a:t>Rapport</a:t>
            </a:r>
            <a:r>
              <a:rPr lang="nl-NL" sz="2000" dirty="0"/>
              <a:t> ….</a:t>
            </a:r>
            <a:r>
              <a:rPr lang="nl-NL" sz="2000" dirty="0">
                <a:solidFill>
                  <a:srgbClr val="0000FF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0000FF"/>
                </a:solidFill>
              </a:rPr>
              <a:t>is de manier om je te verbinden met mensen.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0000FF"/>
                </a:solidFill>
              </a:rPr>
              <a:t>Is de basis van een sterke relatie opbouwen met iemand.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0000FF"/>
                </a:solidFill>
              </a:rPr>
              <a:t>is de analyse hoe harmonieuze relaties worden opgebouwd.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B6116C5-EEB3-DFFB-5B38-B5BF3A0F09F0}"/>
              </a:ext>
            </a:extLst>
          </p:cNvPr>
          <p:cNvSpPr txBox="1"/>
          <p:nvPr/>
        </p:nvSpPr>
        <p:spPr>
          <a:xfrm>
            <a:off x="466850" y="2018499"/>
            <a:ext cx="8424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0000FF"/>
                </a:solidFill>
              </a:rPr>
              <a:t>Waarom is het belangrijk om goed rapport te houden?</a:t>
            </a:r>
          </a:p>
        </p:txBody>
      </p:sp>
      <p:grpSp>
        <p:nvGrpSpPr>
          <p:cNvPr id="9" name="Groep 8">
            <a:extLst>
              <a:ext uri="{FF2B5EF4-FFF2-40B4-BE49-F238E27FC236}">
                <a16:creationId xmlns:a16="http://schemas.microsoft.com/office/drawing/2014/main" id="{1D619ED9-BD3D-D345-A613-689444E0E685}"/>
              </a:ext>
            </a:extLst>
          </p:cNvPr>
          <p:cNvGrpSpPr/>
          <p:nvPr/>
        </p:nvGrpSpPr>
        <p:grpSpPr>
          <a:xfrm>
            <a:off x="466850" y="2480164"/>
            <a:ext cx="2664990" cy="1939016"/>
            <a:chOff x="683567" y="3713981"/>
            <a:chExt cx="2664990" cy="1939016"/>
          </a:xfrm>
        </p:grpSpPr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80AF9848-2DB6-2E43-ED59-6C0D84478C8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81121" y="3713981"/>
              <a:ext cx="2051469" cy="13457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kstvak 7">
              <a:extLst>
                <a:ext uri="{FF2B5EF4-FFF2-40B4-BE49-F238E27FC236}">
                  <a16:creationId xmlns:a16="http://schemas.microsoft.com/office/drawing/2014/main" id="{FB59CA48-53FB-034E-3028-E26FA91F13BB}"/>
                </a:ext>
              </a:extLst>
            </p:cNvPr>
            <p:cNvSpPr txBox="1"/>
            <p:nvPr/>
          </p:nvSpPr>
          <p:spPr>
            <a:xfrm>
              <a:off x="683567" y="5006666"/>
              <a:ext cx="26649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>
                  <a:solidFill>
                    <a:srgbClr val="0000FF"/>
                  </a:solidFill>
                </a:rPr>
                <a:t>Het bouwt een goede relatie tussen collega’s op.</a:t>
              </a:r>
            </a:p>
          </p:txBody>
        </p:sp>
      </p:grpSp>
      <p:grpSp>
        <p:nvGrpSpPr>
          <p:cNvPr id="14" name="Groep 13">
            <a:extLst>
              <a:ext uri="{FF2B5EF4-FFF2-40B4-BE49-F238E27FC236}">
                <a16:creationId xmlns:a16="http://schemas.microsoft.com/office/drawing/2014/main" id="{02E57E9A-2FF4-5666-C53D-FDE50F2F2388}"/>
              </a:ext>
            </a:extLst>
          </p:cNvPr>
          <p:cNvGrpSpPr/>
          <p:nvPr/>
        </p:nvGrpSpPr>
        <p:grpSpPr>
          <a:xfrm>
            <a:off x="3980858" y="2612060"/>
            <a:ext cx="2230915" cy="1865855"/>
            <a:chOff x="2865401" y="2595899"/>
            <a:chExt cx="2230915" cy="186585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1BE76D1-91ED-B728-818D-5A133C8FBE4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9" t="23516" r="57537"/>
            <a:stretch/>
          </p:blipFill>
          <p:spPr bwMode="auto">
            <a:xfrm>
              <a:off x="2865401" y="2595899"/>
              <a:ext cx="2230915" cy="12505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kstvak 9">
              <a:extLst>
                <a:ext uri="{FF2B5EF4-FFF2-40B4-BE49-F238E27FC236}">
                  <a16:creationId xmlns:a16="http://schemas.microsoft.com/office/drawing/2014/main" id="{BC3F0E84-3820-68EE-4601-4FE160E64CCE}"/>
                </a:ext>
              </a:extLst>
            </p:cNvPr>
            <p:cNvSpPr txBox="1"/>
            <p:nvPr/>
          </p:nvSpPr>
          <p:spPr>
            <a:xfrm>
              <a:off x="3080759" y="3815423"/>
              <a:ext cx="1800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>
                  <a:solidFill>
                    <a:srgbClr val="0000FF"/>
                  </a:solidFill>
                </a:rPr>
                <a:t>Het zorgt voor welwillendheid.</a:t>
              </a:r>
            </a:p>
          </p:txBody>
        </p:sp>
      </p:grpSp>
      <p:grpSp>
        <p:nvGrpSpPr>
          <p:cNvPr id="13" name="Groep 12">
            <a:extLst>
              <a:ext uri="{FF2B5EF4-FFF2-40B4-BE49-F238E27FC236}">
                <a16:creationId xmlns:a16="http://schemas.microsoft.com/office/drawing/2014/main" id="{87D18C6D-953A-DEA0-B6A5-7E5BEAF0C477}"/>
              </a:ext>
            </a:extLst>
          </p:cNvPr>
          <p:cNvGrpSpPr/>
          <p:nvPr/>
        </p:nvGrpSpPr>
        <p:grpSpPr>
          <a:xfrm>
            <a:off x="6768437" y="2405232"/>
            <a:ext cx="2375563" cy="2072683"/>
            <a:chOff x="6768437" y="2405232"/>
            <a:chExt cx="2375563" cy="2072683"/>
          </a:xfrm>
        </p:grpSpPr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32826294-1D9D-139A-398C-51DDFCF2A6F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93" r="62890"/>
            <a:stretch/>
          </p:blipFill>
          <p:spPr bwMode="auto">
            <a:xfrm>
              <a:off x="6778904" y="2405232"/>
              <a:ext cx="1831832" cy="13832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kstvak 10">
              <a:extLst>
                <a:ext uri="{FF2B5EF4-FFF2-40B4-BE49-F238E27FC236}">
                  <a16:creationId xmlns:a16="http://schemas.microsoft.com/office/drawing/2014/main" id="{7B9C6775-7164-8C6F-9FF8-DA6906ECC122}"/>
                </a:ext>
              </a:extLst>
            </p:cNvPr>
            <p:cNvSpPr txBox="1"/>
            <p:nvPr/>
          </p:nvSpPr>
          <p:spPr>
            <a:xfrm>
              <a:off x="6768437" y="3831584"/>
              <a:ext cx="23755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>
                  <a:solidFill>
                    <a:srgbClr val="0000FF"/>
                  </a:solidFill>
                </a:rPr>
                <a:t>Het leidt tot positieve gesprekken</a:t>
              </a:r>
            </a:p>
          </p:txBody>
        </p:sp>
      </p:grpSp>
      <p:grpSp>
        <p:nvGrpSpPr>
          <p:cNvPr id="17" name="Groep 16">
            <a:extLst>
              <a:ext uri="{FF2B5EF4-FFF2-40B4-BE49-F238E27FC236}">
                <a16:creationId xmlns:a16="http://schemas.microsoft.com/office/drawing/2014/main" id="{DCFD9D43-90EA-CDC3-62AA-E280FC047D19}"/>
              </a:ext>
            </a:extLst>
          </p:cNvPr>
          <p:cNvGrpSpPr/>
          <p:nvPr/>
        </p:nvGrpSpPr>
        <p:grpSpPr>
          <a:xfrm>
            <a:off x="1851690" y="4377837"/>
            <a:ext cx="2880320" cy="2394544"/>
            <a:chOff x="415698" y="4381215"/>
            <a:chExt cx="2880320" cy="2394544"/>
          </a:xfrm>
        </p:grpSpPr>
        <p:pic>
          <p:nvPicPr>
            <p:cNvPr id="7" name="Picture 4">
              <a:extLst>
                <a:ext uri="{FF2B5EF4-FFF2-40B4-BE49-F238E27FC236}">
                  <a16:creationId xmlns:a16="http://schemas.microsoft.com/office/drawing/2014/main" id="{63B3BB67-75A3-AA87-A1CF-D27E524C300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409"/>
            <a:stretch/>
          </p:blipFill>
          <p:spPr bwMode="auto">
            <a:xfrm>
              <a:off x="466850" y="4381215"/>
              <a:ext cx="2190984" cy="14712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kstvak 11">
              <a:extLst>
                <a:ext uri="{FF2B5EF4-FFF2-40B4-BE49-F238E27FC236}">
                  <a16:creationId xmlns:a16="http://schemas.microsoft.com/office/drawing/2014/main" id="{92FA51F1-8F25-6412-AD86-1B86E68017E5}"/>
                </a:ext>
              </a:extLst>
            </p:cNvPr>
            <p:cNvSpPr txBox="1"/>
            <p:nvPr/>
          </p:nvSpPr>
          <p:spPr>
            <a:xfrm>
              <a:off x="415698" y="5852429"/>
              <a:ext cx="288032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>
                  <a:solidFill>
                    <a:srgbClr val="0000FF"/>
                  </a:solidFill>
                </a:rPr>
                <a:t>Collega’s accepteren positieve feedback en willen leren en verbeteren.</a:t>
              </a:r>
            </a:p>
          </p:txBody>
        </p:sp>
      </p:grpSp>
      <p:grpSp>
        <p:nvGrpSpPr>
          <p:cNvPr id="16" name="Groep 15">
            <a:extLst>
              <a:ext uri="{FF2B5EF4-FFF2-40B4-BE49-F238E27FC236}">
                <a16:creationId xmlns:a16="http://schemas.microsoft.com/office/drawing/2014/main" id="{0CB2266C-A226-0504-BD17-C8779083EBB2}"/>
              </a:ext>
            </a:extLst>
          </p:cNvPr>
          <p:cNvGrpSpPr/>
          <p:nvPr/>
        </p:nvGrpSpPr>
        <p:grpSpPr>
          <a:xfrm>
            <a:off x="5418822" y="4584038"/>
            <a:ext cx="2482820" cy="2028745"/>
            <a:chOff x="4860032" y="4552580"/>
            <a:chExt cx="2482820" cy="2028745"/>
          </a:xfrm>
        </p:grpSpPr>
        <p:pic>
          <p:nvPicPr>
            <p:cNvPr id="4" name="Picture 4">
              <a:extLst>
                <a:ext uri="{FF2B5EF4-FFF2-40B4-BE49-F238E27FC236}">
                  <a16:creationId xmlns:a16="http://schemas.microsoft.com/office/drawing/2014/main" id="{E7617012-9C5A-BDAD-DDC6-38953645635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0" t="11695" r="62212" b="7997"/>
            <a:stretch/>
          </p:blipFill>
          <p:spPr bwMode="auto">
            <a:xfrm>
              <a:off x="5118658" y="4552580"/>
              <a:ext cx="1920598" cy="13681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kstvak 14">
              <a:extLst>
                <a:ext uri="{FF2B5EF4-FFF2-40B4-BE49-F238E27FC236}">
                  <a16:creationId xmlns:a16="http://schemas.microsoft.com/office/drawing/2014/main" id="{022EBE02-F618-D0CC-B9E2-80B63A4B71AB}"/>
                </a:ext>
              </a:extLst>
            </p:cNvPr>
            <p:cNvSpPr txBox="1"/>
            <p:nvPr/>
          </p:nvSpPr>
          <p:spPr>
            <a:xfrm>
              <a:off x="4860032" y="5934994"/>
              <a:ext cx="24828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>
                  <a:solidFill>
                    <a:srgbClr val="0000FF"/>
                  </a:solidFill>
                </a:rPr>
                <a:t>Het zorgt voor een fijne sfeer in het werk.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89569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5FCF7B7D-CA5F-CF43-A01B-B7F152C5E703}"/>
              </a:ext>
            </a:extLst>
          </p:cNvPr>
          <p:cNvSpPr txBox="1"/>
          <p:nvPr/>
        </p:nvSpPr>
        <p:spPr>
          <a:xfrm>
            <a:off x="575022" y="83094"/>
            <a:ext cx="85441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>
                <a:solidFill>
                  <a:srgbClr val="0000FF"/>
                </a:solidFill>
              </a:rPr>
              <a:t>Goed rapport betekent fijne werksfeer, goede resultaten. </a:t>
            </a:r>
          </a:p>
        </p:txBody>
      </p:sp>
      <p:pic>
        <p:nvPicPr>
          <p:cNvPr id="2052" name="Picture 4" descr="werksfeer – Langedijk Consult">
            <a:extLst>
              <a:ext uri="{FF2B5EF4-FFF2-40B4-BE49-F238E27FC236}">
                <a16:creationId xmlns:a16="http://schemas.microsoft.com/office/drawing/2014/main" id="{D7A3B8B9-BC59-D0D2-FCC4-B7DFCC060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3387"/>
            <a:ext cx="4288530" cy="3127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ouwen met een fijne werksfeer bevordert proces | Hazenberg">
            <a:extLst>
              <a:ext uri="{FF2B5EF4-FFF2-40B4-BE49-F238E27FC236}">
                <a16:creationId xmlns:a16="http://schemas.microsoft.com/office/drawing/2014/main" id="{BC3F7A7C-3155-9845-9380-A24143717E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8" r="16136"/>
          <a:stretch/>
        </p:blipFill>
        <p:spPr bwMode="auto">
          <a:xfrm>
            <a:off x="0" y="4377013"/>
            <a:ext cx="3269322" cy="2484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Vacature projectmonteur - Total Productivity">
            <a:extLst>
              <a:ext uri="{FF2B5EF4-FFF2-40B4-BE49-F238E27FC236}">
                <a16:creationId xmlns:a16="http://schemas.microsoft.com/office/drawing/2014/main" id="{A0A52EA9-920D-C990-7CAB-7827DD3A18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3" r="21151"/>
          <a:stretch/>
        </p:blipFill>
        <p:spPr bwMode="auto">
          <a:xfrm>
            <a:off x="3779912" y="630325"/>
            <a:ext cx="3112986" cy="241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Medilex onderwijs - Samenwerken in de klas - YouTube">
            <a:extLst>
              <a:ext uri="{FF2B5EF4-FFF2-40B4-BE49-F238E27FC236}">
                <a16:creationId xmlns:a16="http://schemas.microsoft.com/office/drawing/2014/main" id="{BD90C823-E89D-181F-F19E-FD234B9C8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745" y="3501008"/>
            <a:ext cx="349171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Werken bij KroeseWevers">
            <a:extLst>
              <a:ext uri="{FF2B5EF4-FFF2-40B4-BE49-F238E27FC236}">
                <a16:creationId xmlns:a16="http://schemas.microsoft.com/office/drawing/2014/main" id="{5D4567AC-FC74-DA12-B140-74137FF385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1" r="11685"/>
          <a:stretch/>
        </p:blipFill>
        <p:spPr bwMode="auto">
          <a:xfrm>
            <a:off x="5874680" y="1392704"/>
            <a:ext cx="3244540" cy="287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Wie staat er op de operatiekamer? Hoewel iedereen van het OK-team in ...">
            <a:extLst>
              <a:ext uri="{FF2B5EF4-FFF2-40B4-BE49-F238E27FC236}">
                <a16:creationId xmlns:a16="http://schemas.microsoft.com/office/drawing/2014/main" id="{BDB08591-69B8-1CE4-09CF-6587399080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3" t="19824" r="12988" b="29481"/>
          <a:stretch/>
        </p:blipFill>
        <p:spPr bwMode="auto">
          <a:xfrm>
            <a:off x="3923928" y="4320764"/>
            <a:ext cx="5195292" cy="2537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27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2339752" y="0"/>
            <a:ext cx="3359522" cy="8367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5400" b="1" dirty="0">
                <a:solidFill>
                  <a:srgbClr val="0033CC"/>
                </a:solidFill>
              </a:rPr>
              <a:t>Rapport</a:t>
            </a:r>
            <a:endParaRPr lang="nl-NL" sz="3200" dirty="0">
              <a:solidFill>
                <a:srgbClr val="0033CC"/>
              </a:solidFill>
            </a:endParaRPr>
          </a:p>
        </p:txBody>
      </p:sp>
      <p:sp>
        <p:nvSpPr>
          <p:cNvPr id="69639" name="Text Box 7"/>
          <p:cNvSpPr txBox="1">
            <a:spLocks noChangeArrowheads="1"/>
          </p:cNvSpPr>
          <p:nvPr/>
        </p:nvSpPr>
        <p:spPr bwMode="auto">
          <a:xfrm>
            <a:off x="2915816" y="3884847"/>
            <a:ext cx="3035552" cy="3175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nl-NL" b="1" dirty="0">
                <a:solidFill>
                  <a:srgbClr val="0000FF"/>
                </a:solidFill>
              </a:rPr>
              <a:t>match, pas je aan</a:t>
            </a:r>
            <a:endParaRPr lang="nl-NL" sz="2000" dirty="0">
              <a:solidFill>
                <a:srgbClr val="0000FF"/>
              </a:solidFill>
            </a:endParaRPr>
          </a:p>
        </p:txBody>
      </p:sp>
      <p:sp>
        <p:nvSpPr>
          <p:cNvPr id="69640" name="Text Box 8"/>
          <p:cNvSpPr txBox="1">
            <a:spLocks noChangeArrowheads="1"/>
          </p:cNvSpPr>
          <p:nvPr/>
        </p:nvSpPr>
        <p:spPr bwMode="auto">
          <a:xfrm>
            <a:off x="3669096" y="4880440"/>
            <a:ext cx="1517775" cy="3429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nl-NL" b="1" dirty="0">
                <a:solidFill>
                  <a:srgbClr val="0000FF"/>
                </a:solidFill>
              </a:rPr>
              <a:t>open je hart</a:t>
            </a:r>
            <a:endParaRPr lang="nl-NL" sz="2000" dirty="0">
              <a:solidFill>
                <a:srgbClr val="0000FF"/>
              </a:solidFill>
            </a:endParaRPr>
          </a:p>
        </p:txBody>
      </p:sp>
      <p:sp>
        <p:nvSpPr>
          <p:cNvPr id="69641" name="Text Box 9"/>
          <p:cNvSpPr txBox="1">
            <a:spLocks noChangeArrowheads="1"/>
          </p:cNvSpPr>
          <p:nvPr/>
        </p:nvSpPr>
        <p:spPr bwMode="auto">
          <a:xfrm>
            <a:off x="2634059" y="4540109"/>
            <a:ext cx="3643338" cy="3429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nl-NL" b="1" dirty="0">
                <a:solidFill>
                  <a:srgbClr val="0000FF"/>
                </a:solidFill>
              </a:rPr>
              <a:t>bouw vertrouwen op</a:t>
            </a:r>
            <a:endParaRPr lang="nl-NL" sz="2000" dirty="0">
              <a:solidFill>
                <a:srgbClr val="0000FF"/>
              </a:solidFill>
            </a:endParaRPr>
          </a:p>
        </p:txBody>
      </p:sp>
      <p:sp>
        <p:nvSpPr>
          <p:cNvPr id="69642" name="Text Box 10"/>
          <p:cNvSpPr txBox="1">
            <a:spLocks noChangeArrowheads="1"/>
          </p:cNvSpPr>
          <p:nvPr/>
        </p:nvSpPr>
        <p:spPr bwMode="auto">
          <a:xfrm>
            <a:off x="2704934" y="5220771"/>
            <a:ext cx="3446097" cy="3429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nl-NL" b="1" dirty="0">
                <a:solidFill>
                  <a:srgbClr val="0000FF"/>
                </a:solidFill>
              </a:rPr>
              <a:t>creëer emotionele verbinding</a:t>
            </a:r>
            <a:endParaRPr lang="nl-NL" sz="2000" dirty="0">
              <a:solidFill>
                <a:srgbClr val="0000FF"/>
              </a:solidFill>
            </a:endParaRPr>
          </a:p>
        </p:txBody>
      </p:sp>
      <p:sp>
        <p:nvSpPr>
          <p:cNvPr id="69643" name="Text Box 11"/>
          <p:cNvSpPr txBox="1">
            <a:spLocks noChangeArrowheads="1"/>
          </p:cNvSpPr>
          <p:nvPr/>
        </p:nvSpPr>
        <p:spPr bwMode="auto">
          <a:xfrm>
            <a:off x="1928932" y="5561102"/>
            <a:ext cx="4896544" cy="3429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nl-NL" b="1" dirty="0">
                <a:solidFill>
                  <a:srgbClr val="0000FF"/>
                </a:solidFill>
              </a:rPr>
              <a:t>respecteer het model van de wereld van de ander</a:t>
            </a:r>
            <a:endParaRPr lang="nl-NL" sz="2400" dirty="0">
              <a:solidFill>
                <a:srgbClr val="0000FF"/>
              </a:solidFill>
            </a:endParaRPr>
          </a:p>
        </p:txBody>
      </p:sp>
      <p:sp>
        <p:nvSpPr>
          <p:cNvPr id="69644" name="Text Box 12"/>
          <p:cNvSpPr txBox="1">
            <a:spLocks noChangeArrowheads="1"/>
          </p:cNvSpPr>
          <p:nvPr/>
        </p:nvSpPr>
        <p:spPr bwMode="auto">
          <a:xfrm>
            <a:off x="3419872" y="1212216"/>
            <a:ext cx="2232248" cy="3429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nl-NL" b="1" dirty="0">
                <a:solidFill>
                  <a:srgbClr val="0000FF"/>
                </a:solidFill>
              </a:rPr>
              <a:t>maak oog contact</a:t>
            </a:r>
            <a:endParaRPr lang="nl-NL" sz="2000" dirty="0">
              <a:solidFill>
                <a:srgbClr val="0000FF"/>
              </a:solidFill>
            </a:endParaRPr>
          </a:p>
        </p:txBody>
      </p:sp>
      <p:sp>
        <p:nvSpPr>
          <p:cNvPr id="69645" name="Text Box 13"/>
          <p:cNvSpPr txBox="1">
            <a:spLocks noChangeArrowheads="1"/>
          </p:cNvSpPr>
          <p:nvPr/>
        </p:nvSpPr>
        <p:spPr bwMode="auto">
          <a:xfrm>
            <a:off x="3275856" y="2233209"/>
            <a:ext cx="2304256" cy="3429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nl-NL" b="1" dirty="0">
                <a:solidFill>
                  <a:srgbClr val="0000FF"/>
                </a:solidFill>
                <a:latin typeface="Calibri" pitchFamily="34" charset="0"/>
              </a:rPr>
              <a:t>geef aandacht</a:t>
            </a:r>
            <a:endParaRPr lang="nl-NL" sz="2400" dirty="0">
              <a:solidFill>
                <a:srgbClr val="0000FF"/>
              </a:solidFill>
            </a:endParaRPr>
          </a:p>
        </p:txBody>
      </p:sp>
      <p:sp>
        <p:nvSpPr>
          <p:cNvPr id="69646" name="Text Box 14"/>
          <p:cNvSpPr txBox="1">
            <a:spLocks noChangeArrowheads="1"/>
          </p:cNvSpPr>
          <p:nvPr/>
        </p:nvSpPr>
        <p:spPr bwMode="auto">
          <a:xfrm>
            <a:off x="2530342" y="4199778"/>
            <a:ext cx="3795284" cy="3429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nl-NL" b="1" dirty="0">
                <a:solidFill>
                  <a:srgbClr val="0000FF"/>
                </a:solidFill>
              </a:rPr>
              <a:t>wees bereid te volgen</a:t>
            </a:r>
            <a:endParaRPr lang="nl-NL" sz="2000" dirty="0">
              <a:solidFill>
                <a:srgbClr val="0000FF"/>
              </a:solidFill>
            </a:endParaRPr>
          </a:p>
        </p:txBody>
      </p:sp>
      <p:sp>
        <p:nvSpPr>
          <p:cNvPr id="69647" name="Text Box 15"/>
          <p:cNvSpPr txBox="1">
            <a:spLocks noChangeArrowheads="1"/>
          </p:cNvSpPr>
          <p:nvPr/>
        </p:nvSpPr>
        <p:spPr bwMode="auto">
          <a:xfrm>
            <a:off x="2467642" y="3544516"/>
            <a:ext cx="4134631" cy="3429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nl-NL" b="1" dirty="0">
                <a:solidFill>
                  <a:srgbClr val="0000FF"/>
                </a:solidFill>
              </a:rPr>
              <a:t>gebruik het zelfde representatie systeem</a:t>
            </a:r>
            <a:endParaRPr lang="nl-NL" sz="2000" dirty="0">
              <a:solidFill>
                <a:srgbClr val="0000FF"/>
              </a:solidFill>
            </a:endParaRPr>
          </a:p>
        </p:txBody>
      </p:sp>
      <p:pic>
        <p:nvPicPr>
          <p:cNvPr id="16" name="Afbeelding 15" descr="moederenkin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0252" y="1556792"/>
            <a:ext cx="1672529" cy="5301208"/>
          </a:xfrm>
          <a:prstGeom prst="rect">
            <a:avLst/>
          </a:prstGeom>
        </p:spPr>
      </p:pic>
      <p:pic>
        <p:nvPicPr>
          <p:cNvPr id="17" name="Afbeelding 16" descr="moederenkind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55018" y="1556792"/>
            <a:ext cx="2388981" cy="5301208"/>
          </a:xfrm>
          <a:prstGeom prst="rect">
            <a:avLst/>
          </a:prstGeom>
        </p:spPr>
      </p:pic>
      <p:sp>
        <p:nvSpPr>
          <p:cNvPr id="69636" name="AutoShape 4"/>
          <p:cNvSpPr>
            <a:spLocks noChangeArrowheads="1"/>
          </p:cNvSpPr>
          <p:nvPr/>
        </p:nvSpPr>
        <p:spPr bwMode="auto">
          <a:xfrm>
            <a:off x="1403648" y="764704"/>
            <a:ext cx="6696744" cy="792088"/>
          </a:xfrm>
          <a:prstGeom prst="curvedDownArrow">
            <a:avLst>
              <a:gd name="adj1" fmla="val 162855"/>
              <a:gd name="adj2" fmla="val 325710"/>
              <a:gd name="adj3" fmla="val 333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2842770" y="2573540"/>
            <a:ext cx="3384376" cy="3429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nl-NL" b="1" dirty="0">
                <a:solidFill>
                  <a:srgbClr val="0000FF"/>
                </a:solidFill>
              </a:rPr>
              <a:t>gebruik dezelfde woorden</a:t>
            </a:r>
            <a:endParaRPr lang="nl-NL" sz="2000" dirty="0">
              <a:solidFill>
                <a:srgbClr val="0000FF"/>
              </a:solidFill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2923506" y="3230478"/>
            <a:ext cx="3384376" cy="3429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nl-NL" b="1" dirty="0">
                <a:solidFill>
                  <a:srgbClr val="0000FF"/>
                </a:solidFill>
              </a:rPr>
              <a:t>gebruik dezelfde tonaliteit</a:t>
            </a:r>
            <a:endParaRPr lang="nl-NL" sz="2000" dirty="0">
              <a:solidFill>
                <a:srgbClr val="0000FF"/>
              </a:solidFill>
            </a:endParaRPr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3395018" y="1892878"/>
            <a:ext cx="2304256" cy="3429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nl-NL" b="1" dirty="0">
                <a:solidFill>
                  <a:srgbClr val="0000FF"/>
                </a:solidFill>
                <a:latin typeface="Calibri" pitchFamily="34" charset="0"/>
              </a:rPr>
              <a:t>stel vragen</a:t>
            </a:r>
            <a:endParaRPr lang="nl-NL" sz="2400" dirty="0">
              <a:solidFill>
                <a:srgbClr val="0000FF"/>
              </a:solidFill>
            </a:endParaRPr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3347864" y="2913871"/>
            <a:ext cx="2304256" cy="3429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nl-NL" b="1" dirty="0">
                <a:solidFill>
                  <a:srgbClr val="0000FF"/>
                </a:solidFill>
                <a:latin typeface="Calibri" pitchFamily="34" charset="0"/>
              </a:rPr>
              <a:t>match lichaamstaal</a:t>
            </a:r>
            <a:endParaRPr lang="nl-NL" sz="2400" dirty="0">
              <a:solidFill>
                <a:srgbClr val="0000FF"/>
              </a:solidFill>
            </a:endParaRPr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2725226" y="1552547"/>
            <a:ext cx="3600400" cy="3429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nl-NL" b="1" dirty="0">
                <a:solidFill>
                  <a:srgbClr val="0000FF"/>
                </a:solidFill>
                <a:latin typeface="Calibri" pitchFamily="34" charset="0"/>
              </a:rPr>
              <a:t>glimlach op gepaste momenten</a:t>
            </a:r>
            <a:endParaRPr lang="nl-NL" sz="2400" dirty="0">
              <a:solidFill>
                <a:srgbClr val="0000FF"/>
              </a:solidFill>
            </a:endParaRPr>
          </a:p>
        </p:txBody>
      </p:sp>
      <p:sp>
        <p:nvSpPr>
          <p:cNvPr id="2" name="Text Box 11">
            <a:extLst>
              <a:ext uri="{FF2B5EF4-FFF2-40B4-BE49-F238E27FC236}">
                <a16:creationId xmlns:a16="http://schemas.microsoft.com/office/drawing/2014/main" id="{C531584D-2E47-6F0A-ACD8-1F32F5B782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606" y="5901433"/>
            <a:ext cx="3303640" cy="3429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nl-NL" b="1" dirty="0">
                <a:solidFill>
                  <a:srgbClr val="0000FF"/>
                </a:solidFill>
              </a:rPr>
              <a:t>onderscheid gedrag en identiteit</a:t>
            </a:r>
            <a:endParaRPr lang="nl-NL" sz="2400" dirty="0">
              <a:solidFill>
                <a:srgbClr val="0000FF"/>
              </a:solidFill>
            </a:endParaRPr>
          </a:p>
        </p:txBody>
      </p:sp>
      <p:sp>
        <p:nvSpPr>
          <p:cNvPr id="69651" name="AutoShape 19"/>
          <p:cNvSpPr>
            <a:spLocks noChangeArrowheads="1"/>
          </p:cNvSpPr>
          <p:nvPr/>
        </p:nvSpPr>
        <p:spPr bwMode="auto">
          <a:xfrm rot="10800000">
            <a:off x="755576" y="5975350"/>
            <a:ext cx="6768752" cy="800100"/>
          </a:xfrm>
          <a:prstGeom prst="curvedDownArrow">
            <a:avLst>
              <a:gd name="adj1" fmla="val 157134"/>
              <a:gd name="adj2" fmla="val 314268"/>
              <a:gd name="adj3" fmla="val 333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6658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9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9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9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9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9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9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9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9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9" grpId="0" animBg="1"/>
      <p:bldP spid="69640" grpId="0" animBg="1"/>
      <p:bldP spid="69641" grpId="0" animBg="1"/>
      <p:bldP spid="69642" grpId="0" animBg="1"/>
      <p:bldP spid="69643" grpId="0" animBg="1"/>
      <p:bldP spid="69644" grpId="0" animBg="1"/>
      <p:bldP spid="69645" grpId="0" animBg="1"/>
      <p:bldP spid="69646" grpId="0" animBg="1"/>
      <p:bldP spid="69647" grpId="0" animBg="1"/>
      <p:bldP spid="6963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" grpId="0" animBg="1"/>
      <p:bldP spid="69651" grpId="0" animBg="1"/>
    </p:bld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22707</TotalTime>
  <Words>959</Words>
  <Application>Microsoft Office PowerPoint</Application>
  <PresentationFormat>Diavoorstelling (4:3)</PresentationFormat>
  <Paragraphs>161</Paragraphs>
  <Slides>24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32" baseType="lpstr">
      <vt:lpstr>Arial</vt:lpstr>
      <vt:lpstr>Bahnschrift</vt:lpstr>
      <vt:lpstr>Brush Script MT</vt:lpstr>
      <vt:lpstr>Calibri</vt:lpstr>
      <vt:lpstr>Cambria</vt:lpstr>
      <vt:lpstr>Lucida Handwriting</vt:lpstr>
      <vt:lpstr>Times New Roman</vt:lpstr>
      <vt:lpstr>Office-thema</vt:lpstr>
      <vt:lpstr>bij de NLP-basiscursus “Je ongekende vermogens”</vt:lpstr>
      <vt:lpstr>Zonnestraaltjes</vt:lpstr>
      <vt:lpstr>Open Frame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Wat neem je mee?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toolkit van NLP:Neuro Linguïstisch Programmeren</dc:title>
  <dc:creator>Sytse</dc:creator>
  <cp:lastModifiedBy>sytse tjallingii</cp:lastModifiedBy>
  <cp:revision>229</cp:revision>
  <dcterms:created xsi:type="dcterms:W3CDTF">2011-10-04T15:00:10Z</dcterms:created>
  <dcterms:modified xsi:type="dcterms:W3CDTF">2023-11-14T09:11:11Z</dcterms:modified>
</cp:coreProperties>
</file>