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23" r:id="rId2"/>
    <p:sldId id="466" r:id="rId3"/>
    <p:sldId id="376" r:id="rId4"/>
    <p:sldId id="522" r:id="rId5"/>
    <p:sldId id="436" r:id="rId6"/>
    <p:sldId id="505" r:id="rId7"/>
    <p:sldId id="524" r:id="rId8"/>
    <p:sldId id="523" r:id="rId9"/>
    <p:sldId id="438" r:id="rId10"/>
    <p:sldId id="439" r:id="rId11"/>
    <p:sldId id="462" r:id="rId12"/>
    <p:sldId id="463" r:id="rId13"/>
    <p:sldId id="461" r:id="rId14"/>
    <p:sldId id="441" r:id="rId15"/>
    <p:sldId id="442" r:id="rId16"/>
    <p:sldId id="443" r:id="rId17"/>
    <p:sldId id="512" r:id="rId18"/>
    <p:sldId id="444" r:id="rId19"/>
    <p:sldId id="445" r:id="rId20"/>
    <p:sldId id="446" r:id="rId21"/>
    <p:sldId id="447" r:id="rId22"/>
    <p:sldId id="453" r:id="rId23"/>
    <p:sldId id="448" r:id="rId24"/>
    <p:sldId id="449" r:id="rId25"/>
    <p:sldId id="450" r:id="rId26"/>
    <p:sldId id="525" r:id="rId27"/>
    <p:sldId id="451" r:id="rId28"/>
    <p:sldId id="506"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BE03F"/>
    <a:srgbClr val="EC864E"/>
    <a:srgbClr val="408A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341" y="43"/>
      </p:cViewPr>
      <p:guideLst/>
    </p:cSldViewPr>
  </p:slideViewPr>
  <p:notesTextViewPr>
    <p:cViewPr>
      <p:scale>
        <a:sx n="1" d="1"/>
        <a:sy n="1" d="1"/>
      </p:scale>
      <p:origin x="0" y="0"/>
    </p:cViewPr>
  </p:notesTextViewPr>
  <p:sorterViewPr>
    <p:cViewPr>
      <p:scale>
        <a:sx n="100" d="100"/>
        <a:sy n="100" d="100"/>
      </p:scale>
      <p:origin x="0" y="-35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1388D-BCFC-43B5-A76C-C169F6BF44E5}" type="datetimeFigureOut">
              <a:rPr lang="en-US" smtClean="0"/>
              <a:t>10/16/2023</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FF35C-709B-405E-9C25-E511380A8329}" type="slidenum">
              <a:rPr lang="en-US" smtClean="0"/>
              <a:t>‹nr.›</a:t>
            </a:fld>
            <a:endParaRPr lang="en-US"/>
          </a:p>
        </p:txBody>
      </p:sp>
    </p:spTree>
    <p:extLst>
      <p:ext uri="{BB962C8B-B14F-4D97-AF65-F5344CB8AC3E}">
        <p14:creationId xmlns:p14="http://schemas.microsoft.com/office/powerpoint/2010/main" val="42968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E291F733-FF5E-4945-91B8-D4E05BA47B7A}" type="slidenum">
              <a:rPr lang="nl-NL" smtClean="0"/>
              <a:pPr/>
              <a:t>11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E291F733-FF5E-4945-91B8-D4E05BA47B7A}" type="slidenum">
              <a:rPr lang="nl-NL" smtClean="0"/>
              <a:pPr/>
              <a:t>16</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8124E-9755-A1D8-F336-0C20F3BEC9E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Ondertitel 2">
            <a:extLst>
              <a:ext uri="{FF2B5EF4-FFF2-40B4-BE49-F238E27FC236}">
                <a16:creationId xmlns:a16="http://schemas.microsoft.com/office/drawing/2014/main" id="{CB07A310-90EB-F7C8-6965-81C148EE5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Tijdelijke aanduiding voor datum 3">
            <a:extLst>
              <a:ext uri="{FF2B5EF4-FFF2-40B4-BE49-F238E27FC236}">
                <a16:creationId xmlns:a16="http://schemas.microsoft.com/office/drawing/2014/main" id="{B361D160-C24D-FF4E-6848-C6DE8785DB52}"/>
              </a:ext>
            </a:extLst>
          </p:cNvPr>
          <p:cNvSpPr>
            <a:spLocks noGrp="1"/>
          </p:cNvSpPr>
          <p:nvPr>
            <p:ph type="dt" sz="half" idx="10"/>
          </p:nvPr>
        </p:nvSpPr>
        <p:spPr/>
        <p:txBody>
          <a:bodyPr/>
          <a:lstStyle/>
          <a:p>
            <a:fld id="{DC98CBF0-8D2B-4584-81FE-C87A020B948C}" type="datetimeFigureOut">
              <a:rPr lang="en-US" smtClean="0"/>
              <a:t>10/16/2023</a:t>
            </a:fld>
            <a:endParaRPr lang="en-US"/>
          </a:p>
        </p:txBody>
      </p:sp>
      <p:sp>
        <p:nvSpPr>
          <p:cNvPr id="5" name="Tijdelijke aanduiding voor voettekst 4">
            <a:extLst>
              <a:ext uri="{FF2B5EF4-FFF2-40B4-BE49-F238E27FC236}">
                <a16:creationId xmlns:a16="http://schemas.microsoft.com/office/drawing/2014/main" id="{FAEB068C-13F3-6F02-01BA-E9A633DA1CCA}"/>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945F797A-FFB1-9F18-0CAE-FEFE3BEA88F9}"/>
              </a:ext>
            </a:extLst>
          </p:cNvPr>
          <p:cNvSpPr>
            <a:spLocks noGrp="1"/>
          </p:cNvSpPr>
          <p:nvPr>
            <p:ph type="sldNum" sz="quarter" idx="12"/>
          </p:nvPr>
        </p:nvSpPr>
        <p:spPr/>
        <p:txBody>
          <a:bodyPr/>
          <a:lstStyle/>
          <a:p>
            <a:fld id="{D783693D-141E-490D-B6EF-3F7710DB5886}" type="slidenum">
              <a:rPr lang="en-US" smtClean="0"/>
              <a:t>‹nr.›</a:t>
            </a:fld>
            <a:endParaRPr lang="en-US"/>
          </a:p>
        </p:txBody>
      </p:sp>
    </p:spTree>
    <p:extLst>
      <p:ext uri="{BB962C8B-B14F-4D97-AF65-F5344CB8AC3E}">
        <p14:creationId xmlns:p14="http://schemas.microsoft.com/office/powerpoint/2010/main" val="59316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1AA42-A78E-2C72-8E93-90043BD9CE7E}"/>
              </a:ext>
            </a:extLst>
          </p:cNvPr>
          <p:cNvSpPr>
            <a:spLocks noGrp="1"/>
          </p:cNvSpPr>
          <p:nvPr>
            <p:ph type="title"/>
          </p:nvPr>
        </p:nvSpPr>
        <p:spPr/>
        <p:txBody>
          <a:bodyPr/>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E727E323-4878-789D-3756-8D6C34B6693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80738D31-724D-8F1F-1749-D35D55BF6950}"/>
              </a:ext>
            </a:extLst>
          </p:cNvPr>
          <p:cNvSpPr>
            <a:spLocks noGrp="1"/>
          </p:cNvSpPr>
          <p:nvPr>
            <p:ph type="dt" sz="half" idx="10"/>
          </p:nvPr>
        </p:nvSpPr>
        <p:spPr/>
        <p:txBody>
          <a:bodyPr/>
          <a:lstStyle/>
          <a:p>
            <a:fld id="{DC98CBF0-8D2B-4584-81FE-C87A020B948C}" type="datetimeFigureOut">
              <a:rPr lang="en-US" smtClean="0"/>
              <a:t>10/16/2023</a:t>
            </a:fld>
            <a:endParaRPr lang="en-US"/>
          </a:p>
        </p:txBody>
      </p:sp>
      <p:sp>
        <p:nvSpPr>
          <p:cNvPr id="5" name="Tijdelijke aanduiding voor voettekst 4">
            <a:extLst>
              <a:ext uri="{FF2B5EF4-FFF2-40B4-BE49-F238E27FC236}">
                <a16:creationId xmlns:a16="http://schemas.microsoft.com/office/drawing/2014/main" id="{2511CD1E-6042-8CC0-6528-CEBA1423BD47}"/>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9470EC04-3231-D076-BDB5-D163CBA0D4DA}"/>
              </a:ext>
            </a:extLst>
          </p:cNvPr>
          <p:cNvSpPr>
            <a:spLocks noGrp="1"/>
          </p:cNvSpPr>
          <p:nvPr>
            <p:ph type="sldNum" sz="quarter" idx="12"/>
          </p:nvPr>
        </p:nvSpPr>
        <p:spPr/>
        <p:txBody>
          <a:bodyPr/>
          <a:lstStyle/>
          <a:p>
            <a:fld id="{D783693D-141E-490D-B6EF-3F7710DB5886}" type="slidenum">
              <a:rPr lang="en-US" smtClean="0"/>
              <a:t>‹nr.›</a:t>
            </a:fld>
            <a:endParaRPr lang="en-US"/>
          </a:p>
        </p:txBody>
      </p:sp>
    </p:spTree>
    <p:extLst>
      <p:ext uri="{BB962C8B-B14F-4D97-AF65-F5344CB8AC3E}">
        <p14:creationId xmlns:p14="http://schemas.microsoft.com/office/powerpoint/2010/main" val="295018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CF2FFBF-E384-C0C1-BBF6-ED7AAD578EBA}"/>
              </a:ext>
            </a:extLst>
          </p:cNvPr>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3E791C41-06CA-3755-8A23-5CC587E3254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A8825CD9-4395-7210-663A-C9882037194A}"/>
              </a:ext>
            </a:extLst>
          </p:cNvPr>
          <p:cNvSpPr>
            <a:spLocks noGrp="1"/>
          </p:cNvSpPr>
          <p:nvPr>
            <p:ph type="dt" sz="half" idx="10"/>
          </p:nvPr>
        </p:nvSpPr>
        <p:spPr/>
        <p:txBody>
          <a:bodyPr/>
          <a:lstStyle/>
          <a:p>
            <a:fld id="{DC98CBF0-8D2B-4584-81FE-C87A020B948C}" type="datetimeFigureOut">
              <a:rPr lang="en-US" smtClean="0"/>
              <a:t>10/16/2023</a:t>
            </a:fld>
            <a:endParaRPr lang="en-US"/>
          </a:p>
        </p:txBody>
      </p:sp>
      <p:sp>
        <p:nvSpPr>
          <p:cNvPr id="5" name="Tijdelijke aanduiding voor voettekst 4">
            <a:extLst>
              <a:ext uri="{FF2B5EF4-FFF2-40B4-BE49-F238E27FC236}">
                <a16:creationId xmlns:a16="http://schemas.microsoft.com/office/drawing/2014/main" id="{C07E6912-547D-4F01-D8CA-E3DF44759A97}"/>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42F0179F-220B-7903-AF15-D64352417489}"/>
              </a:ext>
            </a:extLst>
          </p:cNvPr>
          <p:cNvSpPr>
            <a:spLocks noGrp="1"/>
          </p:cNvSpPr>
          <p:nvPr>
            <p:ph type="sldNum" sz="quarter" idx="12"/>
          </p:nvPr>
        </p:nvSpPr>
        <p:spPr/>
        <p:txBody>
          <a:bodyPr/>
          <a:lstStyle/>
          <a:p>
            <a:fld id="{D783693D-141E-490D-B6EF-3F7710DB5886}" type="slidenum">
              <a:rPr lang="en-US" smtClean="0"/>
              <a:t>‹nr.›</a:t>
            </a:fld>
            <a:endParaRPr lang="en-US"/>
          </a:p>
        </p:txBody>
      </p:sp>
    </p:spTree>
    <p:extLst>
      <p:ext uri="{BB962C8B-B14F-4D97-AF65-F5344CB8AC3E}">
        <p14:creationId xmlns:p14="http://schemas.microsoft.com/office/powerpoint/2010/main" val="394319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4C7CA-35BE-126F-13BB-DDE90E10D613}"/>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7E957CD3-F3AF-89A6-E61B-C545BC8AB10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59A24589-7A70-C719-5306-98654CE70920}"/>
              </a:ext>
            </a:extLst>
          </p:cNvPr>
          <p:cNvSpPr>
            <a:spLocks noGrp="1"/>
          </p:cNvSpPr>
          <p:nvPr>
            <p:ph type="dt" sz="half" idx="10"/>
          </p:nvPr>
        </p:nvSpPr>
        <p:spPr/>
        <p:txBody>
          <a:bodyPr/>
          <a:lstStyle/>
          <a:p>
            <a:fld id="{DC98CBF0-8D2B-4584-81FE-C87A020B948C}" type="datetimeFigureOut">
              <a:rPr lang="en-US" smtClean="0"/>
              <a:t>10/16/2023</a:t>
            </a:fld>
            <a:endParaRPr lang="en-US"/>
          </a:p>
        </p:txBody>
      </p:sp>
      <p:sp>
        <p:nvSpPr>
          <p:cNvPr id="5" name="Tijdelijke aanduiding voor voettekst 4">
            <a:extLst>
              <a:ext uri="{FF2B5EF4-FFF2-40B4-BE49-F238E27FC236}">
                <a16:creationId xmlns:a16="http://schemas.microsoft.com/office/drawing/2014/main" id="{448F93CD-FE2D-8E4B-819F-E0051668ED2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F8DAF733-14AC-0D2F-C590-3BBA0C3C5450}"/>
              </a:ext>
            </a:extLst>
          </p:cNvPr>
          <p:cNvSpPr>
            <a:spLocks noGrp="1"/>
          </p:cNvSpPr>
          <p:nvPr>
            <p:ph type="sldNum" sz="quarter" idx="12"/>
          </p:nvPr>
        </p:nvSpPr>
        <p:spPr/>
        <p:txBody>
          <a:bodyPr/>
          <a:lstStyle/>
          <a:p>
            <a:fld id="{D783693D-141E-490D-B6EF-3F7710DB5886}" type="slidenum">
              <a:rPr lang="en-US" smtClean="0"/>
              <a:t>‹nr.›</a:t>
            </a:fld>
            <a:endParaRPr lang="en-US"/>
          </a:p>
        </p:txBody>
      </p:sp>
    </p:spTree>
    <p:extLst>
      <p:ext uri="{BB962C8B-B14F-4D97-AF65-F5344CB8AC3E}">
        <p14:creationId xmlns:p14="http://schemas.microsoft.com/office/powerpoint/2010/main" val="183805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AAC8D-CD37-7ACC-8FA6-ADC7565D607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B5B89EB8-36C5-2FDC-3198-720E136F97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B1A2D52-46D9-8C6F-7F1E-ECF2BBCD9054}"/>
              </a:ext>
            </a:extLst>
          </p:cNvPr>
          <p:cNvSpPr>
            <a:spLocks noGrp="1"/>
          </p:cNvSpPr>
          <p:nvPr>
            <p:ph type="dt" sz="half" idx="10"/>
          </p:nvPr>
        </p:nvSpPr>
        <p:spPr/>
        <p:txBody>
          <a:bodyPr/>
          <a:lstStyle/>
          <a:p>
            <a:fld id="{DC98CBF0-8D2B-4584-81FE-C87A020B948C}" type="datetimeFigureOut">
              <a:rPr lang="en-US" smtClean="0"/>
              <a:t>10/16/2023</a:t>
            </a:fld>
            <a:endParaRPr lang="en-US"/>
          </a:p>
        </p:txBody>
      </p:sp>
      <p:sp>
        <p:nvSpPr>
          <p:cNvPr id="5" name="Tijdelijke aanduiding voor voettekst 4">
            <a:extLst>
              <a:ext uri="{FF2B5EF4-FFF2-40B4-BE49-F238E27FC236}">
                <a16:creationId xmlns:a16="http://schemas.microsoft.com/office/drawing/2014/main" id="{F5867DF2-7019-9D64-7ECB-F796BB3625D7}"/>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270EA4C2-6406-7820-0111-BAF283A54C0A}"/>
              </a:ext>
            </a:extLst>
          </p:cNvPr>
          <p:cNvSpPr>
            <a:spLocks noGrp="1"/>
          </p:cNvSpPr>
          <p:nvPr>
            <p:ph type="sldNum" sz="quarter" idx="12"/>
          </p:nvPr>
        </p:nvSpPr>
        <p:spPr/>
        <p:txBody>
          <a:bodyPr/>
          <a:lstStyle/>
          <a:p>
            <a:fld id="{D783693D-141E-490D-B6EF-3F7710DB5886}" type="slidenum">
              <a:rPr lang="en-US" smtClean="0"/>
              <a:t>‹nr.›</a:t>
            </a:fld>
            <a:endParaRPr lang="en-US"/>
          </a:p>
        </p:txBody>
      </p:sp>
    </p:spTree>
    <p:extLst>
      <p:ext uri="{BB962C8B-B14F-4D97-AF65-F5344CB8AC3E}">
        <p14:creationId xmlns:p14="http://schemas.microsoft.com/office/powerpoint/2010/main" val="307300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23D1B-D7E7-3993-62BB-256D04631FF8}"/>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907B155E-4F78-75A8-47AF-3F282B11EB0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a:extLst>
              <a:ext uri="{FF2B5EF4-FFF2-40B4-BE49-F238E27FC236}">
                <a16:creationId xmlns:a16="http://schemas.microsoft.com/office/drawing/2014/main" id="{18DA0E8E-AEF3-D012-AAEE-39991588636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a:extLst>
              <a:ext uri="{FF2B5EF4-FFF2-40B4-BE49-F238E27FC236}">
                <a16:creationId xmlns:a16="http://schemas.microsoft.com/office/drawing/2014/main" id="{9FBB0E51-0E14-2E4A-2E16-F4EE03A20C73}"/>
              </a:ext>
            </a:extLst>
          </p:cNvPr>
          <p:cNvSpPr>
            <a:spLocks noGrp="1"/>
          </p:cNvSpPr>
          <p:nvPr>
            <p:ph type="dt" sz="half" idx="10"/>
          </p:nvPr>
        </p:nvSpPr>
        <p:spPr/>
        <p:txBody>
          <a:bodyPr/>
          <a:lstStyle/>
          <a:p>
            <a:fld id="{DC98CBF0-8D2B-4584-81FE-C87A020B948C}" type="datetimeFigureOut">
              <a:rPr lang="en-US" smtClean="0"/>
              <a:t>10/16/2023</a:t>
            </a:fld>
            <a:endParaRPr lang="en-US"/>
          </a:p>
        </p:txBody>
      </p:sp>
      <p:sp>
        <p:nvSpPr>
          <p:cNvPr id="6" name="Tijdelijke aanduiding voor voettekst 5">
            <a:extLst>
              <a:ext uri="{FF2B5EF4-FFF2-40B4-BE49-F238E27FC236}">
                <a16:creationId xmlns:a16="http://schemas.microsoft.com/office/drawing/2014/main" id="{7A6C6656-8FF3-8C97-D67E-36464C885BED}"/>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B8604E2F-3358-35EA-298A-F3859AE83EE4}"/>
              </a:ext>
            </a:extLst>
          </p:cNvPr>
          <p:cNvSpPr>
            <a:spLocks noGrp="1"/>
          </p:cNvSpPr>
          <p:nvPr>
            <p:ph type="sldNum" sz="quarter" idx="12"/>
          </p:nvPr>
        </p:nvSpPr>
        <p:spPr/>
        <p:txBody>
          <a:bodyPr/>
          <a:lstStyle/>
          <a:p>
            <a:fld id="{D783693D-141E-490D-B6EF-3F7710DB5886}" type="slidenum">
              <a:rPr lang="en-US" smtClean="0"/>
              <a:t>‹nr.›</a:t>
            </a:fld>
            <a:endParaRPr lang="en-US"/>
          </a:p>
        </p:txBody>
      </p:sp>
    </p:spTree>
    <p:extLst>
      <p:ext uri="{BB962C8B-B14F-4D97-AF65-F5344CB8AC3E}">
        <p14:creationId xmlns:p14="http://schemas.microsoft.com/office/powerpoint/2010/main" val="54283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C1B58E-86B0-50F3-E2D5-2D6CD11F815A}"/>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DC6E61D9-DC7E-0CBB-D540-F6430BDF6F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D75BB2E-E6BE-DB2E-DD2A-4F36ACF1B00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7B745BD0-A03A-EC13-0ACC-6F26F8A079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6B2CA7D-8AB8-2A05-948E-63ADDEBB8B7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a:extLst>
              <a:ext uri="{FF2B5EF4-FFF2-40B4-BE49-F238E27FC236}">
                <a16:creationId xmlns:a16="http://schemas.microsoft.com/office/drawing/2014/main" id="{4E3A67A7-867B-62FE-3479-6150AD8C9A9F}"/>
              </a:ext>
            </a:extLst>
          </p:cNvPr>
          <p:cNvSpPr>
            <a:spLocks noGrp="1"/>
          </p:cNvSpPr>
          <p:nvPr>
            <p:ph type="dt" sz="half" idx="10"/>
          </p:nvPr>
        </p:nvSpPr>
        <p:spPr/>
        <p:txBody>
          <a:bodyPr/>
          <a:lstStyle/>
          <a:p>
            <a:fld id="{DC98CBF0-8D2B-4584-81FE-C87A020B948C}" type="datetimeFigureOut">
              <a:rPr lang="en-US" smtClean="0"/>
              <a:t>10/16/2023</a:t>
            </a:fld>
            <a:endParaRPr lang="en-US"/>
          </a:p>
        </p:txBody>
      </p:sp>
      <p:sp>
        <p:nvSpPr>
          <p:cNvPr id="8" name="Tijdelijke aanduiding voor voettekst 7">
            <a:extLst>
              <a:ext uri="{FF2B5EF4-FFF2-40B4-BE49-F238E27FC236}">
                <a16:creationId xmlns:a16="http://schemas.microsoft.com/office/drawing/2014/main" id="{D918F567-9BBA-AC60-E1E8-D9A8A933302B}"/>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3A97434F-FAC5-2D99-77E8-CB8738D752C0}"/>
              </a:ext>
            </a:extLst>
          </p:cNvPr>
          <p:cNvSpPr>
            <a:spLocks noGrp="1"/>
          </p:cNvSpPr>
          <p:nvPr>
            <p:ph type="sldNum" sz="quarter" idx="12"/>
          </p:nvPr>
        </p:nvSpPr>
        <p:spPr/>
        <p:txBody>
          <a:bodyPr/>
          <a:lstStyle/>
          <a:p>
            <a:fld id="{D783693D-141E-490D-B6EF-3F7710DB5886}" type="slidenum">
              <a:rPr lang="en-US" smtClean="0"/>
              <a:t>‹nr.›</a:t>
            </a:fld>
            <a:endParaRPr lang="en-US"/>
          </a:p>
        </p:txBody>
      </p:sp>
    </p:spTree>
    <p:extLst>
      <p:ext uri="{BB962C8B-B14F-4D97-AF65-F5344CB8AC3E}">
        <p14:creationId xmlns:p14="http://schemas.microsoft.com/office/powerpoint/2010/main" val="205266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61026C-A081-220A-0495-095145B73838}"/>
              </a:ext>
            </a:extLst>
          </p:cNvPr>
          <p:cNvSpPr>
            <a:spLocks noGrp="1"/>
          </p:cNvSpPr>
          <p:nvPr>
            <p:ph type="title"/>
          </p:nvPr>
        </p:nvSpPr>
        <p:spPr/>
        <p:txBody>
          <a:bodyPr/>
          <a:lstStyle/>
          <a:p>
            <a:r>
              <a:rPr lang="nl-NL"/>
              <a:t>Klik om stijl te bewerken</a:t>
            </a:r>
            <a:endParaRPr lang="en-US"/>
          </a:p>
        </p:txBody>
      </p:sp>
      <p:sp>
        <p:nvSpPr>
          <p:cNvPr id="3" name="Tijdelijke aanduiding voor datum 2">
            <a:extLst>
              <a:ext uri="{FF2B5EF4-FFF2-40B4-BE49-F238E27FC236}">
                <a16:creationId xmlns:a16="http://schemas.microsoft.com/office/drawing/2014/main" id="{C25F9E04-8A1F-0F12-5BDB-78EA0DF8D432}"/>
              </a:ext>
            </a:extLst>
          </p:cNvPr>
          <p:cNvSpPr>
            <a:spLocks noGrp="1"/>
          </p:cNvSpPr>
          <p:nvPr>
            <p:ph type="dt" sz="half" idx="10"/>
          </p:nvPr>
        </p:nvSpPr>
        <p:spPr/>
        <p:txBody>
          <a:bodyPr/>
          <a:lstStyle/>
          <a:p>
            <a:fld id="{DC98CBF0-8D2B-4584-81FE-C87A020B948C}" type="datetimeFigureOut">
              <a:rPr lang="en-US" smtClean="0"/>
              <a:t>10/16/2023</a:t>
            </a:fld>
            <a:endParaRPr lang="en-US"/>
          </a:p>
        </p:txBody>
      </p:sp>
      <p:sp>
        <p:nvSpPr>
          <p:cNvPr id="4" name="Tijdelijke aanduiding voor voettekst 3">
            <a:extLst>
              <a:ext uri="{FF2B5EF4-FFF2-40B4-BE49-F238E27FC236}">
                <a16:creationId xmlns:a16="http://schemas.microsoft.com/office/drawing/2014/main" id="{E62A09FE-7DAD-5490-739A-90CAA3B34FA4}"/>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06EAE477-A2F1-DB97-3838-F0FFF44B5E9F}"/>
              </a:ext>
            </a:extLst>
          </p:cNvPr>
          <p:cNvSpPr>
            <a:spLocks noGrp="1"/>
          </p:cNvSpPr>
          <p:nvPr>
            <p:ph type="sldNum" sz="quarter" idx="12"/>
          </p:nvPr>
        </p:nvSpPr>
        <p:spPr/>
        <p:txBody>
          <a:bodyPr/>
          <a:lstStyle/>
          <a:p>
            <a:fld id="{D783693D-141E-490D-B6EF-3F7710DB5886}" type="slidenum">
              <a:rPr lang="en-US" smtClean="0"/>
              <a:t>‹nr.›</a:t>
            </a:fld>
            <a:endParaRPr lang="en-US"/>
          </a:p>
        </p:txBody>
      </p:sp>
    </p:spTree>
    <p:extLst>
      <p:ext uri="{BB962C8B-B14F-4D97-AF65-F5344CB8AC3E}">
        <p14:creationId xmlns:p14="http://schemas.microsoft.com/office/powerpoint/2010/main" val="412219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48DFC80-AEB2-4705-6D38-B6449A7C5739}"/>
              </a:ext>
            </a:extLst>
          </p:cNvPr>
          <p:cNvSpPr>
            <a:spLocks noGrp="1"/>
          </p:cNvSpPr>
          <p:nvPr>
            <p:ph type="dt" sz="half" idx="10"/>
          </p:nvPr>
        </p:nvSpPr>
        <p:spPr/>
        <p:txBody>
          <a:bodyPr/>
          <a:lstStyle/>
          <a:p>
            <a:fld id="{DC98CBF0-8D2B-4584-81FE-C87A020B948C}" type="datetimeFigureOut">
              <a:rPr lang="en-US" smtClean="0"/>
              <a:t>10/16/2023</a:t>
            </a:fld>
            <a:endParaRPr lang="en-US"/>
          </a:p>
        </p:txBody>
      </p:sp>
      <p:sp>
        <p:nvSpPr>
          <p:cNvPr id="3" name="Tijdelijke aanduiding voor voettekst 2">
            <a:extLst>
              <a:ext uri="{FF2B5EF4-FFF2-40B4-BE49-F238E27FC236}">
                <a16:creationId xmlns:a16="http://schemas.microsoft.com/office/drawing/2014/main" id="{5FEB4CF9-2D22-4052-C8CA-9B8D1402F54C}"/>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EC1D85A1-C93D-9D38-4AC4-E7C464FAB51E}"/>
              </a:ext>
            </a:extLst>
          </p:cNvPr>
          <p:cNvSpPr>
            <a:spLocks noGrp="1"/>
          </p:cNvSpPr>
          <p:nvPr>
            <p:ph type="sldNum" sz="quarter" idx="12"/>
          </p:nvPr>
        </p:nvSpPr>
        <p:spPr/>
        <p:txBody>
          <a:bodyPr/>
          <a:lstStyle/>
          <a:p>
            <a:fld id="{D783693D-141E-490D-B6EF-3F7710DB5886}" type="slidenum">
              <a:rPr lang="en-US" smtClean="0"/>
              <a:t>‹nr.›</a:t>
            </a:fld>
            <a:endParaRPr lang="en-US"/>
          </a:p>
        </p:txBody>
      </p:sp>
    </p:spTree>
    <p:extLst>
      <p:ext uri="{BB962C8B-B14F-4D97-AF65-F5344CB8AC3E}">
        <p14:creationId xmlns:p14="http://schemas.microsoft.com/office/powerpoint/2010/main" val="26148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58E15-F0A9-AF17-41A6-C42A83EDC9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90096689-DDC6-361E-1DFF-43999FA809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a:extLst>
              <a:ext uri="{FF2B5EF4-FFF2-40B4-BE49-F238E27FC236}">
                <a16:creationId xmlns:a16="http://schemas.microsoft.com/office/drawing/2014/main" id="{B3736904-47F1-9ABC-3CE6-BF3B0266E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71E7D48-E90E-46CA-01E9-781BC0AD2A1B}"/>
              </a:ext>
            </a:extLst>
          </p:cNvPr>
          <p:cNvSpPr>
            <a:spLocks noGrp="1"/>
          </p:cNvSpPr>
          <p:nvPr>
            <p:ph type="dt" sz="half" idx="10"/>
          </p:nvPr>
        </p:nvSpPr>
        <p:spPr/>
        <p:txBody>
          <a:bodyPr/>
          <a:lstStyle/>
          <a:p>
            <a:fld id="{DC98CBF0-8D2B-4584-81FE-C87A020B948C}" type="datetimeFigureOut">
              <a:rPr lang="en-US" smtClean="0"/>
              <a:t>10/16/2023</a:t>
            </a:fld>
            <a:endParaRPr lang="en-US"/>
          </a:p>
        </p:txBody>
      </p:sp>
      <p:sp>
        <p:nvSpPr>
          <p:cNvPr id="6" name="Tijdelijke aanduiding voor voettekst 5">
            <a:extLst>
              <a:ext uri="{FF2B5EF4-FFF2-40B4-BE49-F238E27FC236}">
                <a16:creationId xmlns:a16="http://schemas.microsoft.com/office/drawing/2014/main" id="{81A96704-546B-1F9B-3B9D-687FDDDC9557}"/>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8AE957C5-ED8A-7240-B3DB-EB928D27A526}"/>
              </a:ext>
            </a:extLst>
          </p:cNvPr>
          <p:cNvSpPr>
            <a:spLocks noGrp="1"/>
          </p:cNvSpPr>
          <p:nvPr>
            <p:ph type="sldNum" sz="quarter" idx="12"/>
          </p:nvPr>
        </p:nvSpPr>
        <p:spPr/>
        <p:txBody>
          <a:bodyPr/>
          <a:lstStyle/>
          <a:p>
            <a:fld id="{D783693D-141E-490D-B6EF-3F7710DB5886}" type="slidenum">
              <a:rPr lang="en-US" smtClean="0"/>
              <a:t>‹nr.›</a:t>
            </a:fld>
            <a:endParaRPr lang="en-US"/>
          </a:p>
        </p:txBody>
      </p:sp>
    </p:spTree>
    <p:extLst>
      <p:ext uri="{BB962C8B-B14F-4D97-AF65-F5344CB8AC3E}">
        <p14:creationId xmlns:p14="http://schemas.microsoft.com/office/powerpoint/2010/main" val="7538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71992-65A6-F4A6-DA9C-DB3BEA7CE9B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afbeelding 2">
            <a:extLst>
              <a:ext uri="{FF2B5EF4-FFF2-40B4-BE49-F238E27FC236}">
                <a16:creationId xmlns:a16="http://schemas.microsoft.com/office/drawing/2014/main" id="{02010854-677D-4FC4-F55F-A8A6F8AC1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a:extLst>
              <a:ext uri="{FF2B5EF4-FFF2-40B4-BE49-F238E27FC236}">
                <a16:creationId xmlns:a16="http://schemas.microsoft.com/office/drawing/2014/main" id="{1947ECE1-D879-66C8-04A0-8247524B1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6D20B5-3FB4-904B-D85A-708E707DB66D}"/>
              </a:ext>
            </a:extLst>
          </p:cNvPr>
          <p:cNvSpPr>
            <a:spLocks noGrp="1"/>
          </p:cNvSpPr>
          <p:nvPr>
            <p:ph type="dt" sz="half" idx="10"/>
          </p:nvPr>
        </p:nvSpPr>
        <p:spPr/>
        <p:txBody>
          <a:bodyPr/>
          <a:lstStyle/>
          <a:p>
            <a:fld id="{DC98CBF0-8D2B-4584-81FE-C87A020B948C}" type="datetimeFigureOut">
              <a:rPr lang="en-US" smtClean="0"/>
              <a:t>10/16/2023</a:t>
            </a:fld>
            <a:endParaRPr lang="en-US"/>
          </a:p>
        </p:txBody>
      </p:sp>
      <p:sp>
        <p:nvSpPr>
          <p:cNvPr id="6" name="Tijdelijke aanduiding voor voettekst 5">
            <a:extLst>
              <a:ext uri="{FF2B5EF4-FFF2-40B4-BE49-F238E27FC236}">
                <a16:creationId xmlns:a16="http://schemas.microsoft.com/office/drawing/2014/main" id="{A518F7AD-8AAD-6254-17AA-E7AC9CF245BB}"/>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3DE3C538-5ADF-7226-DA70-8E2C61F1D17D}"/>
              </a:ext>
            </a:extLst>
          </p:cNvPr>
          <p:cNvSpPr>
            <a:spLocks noGrp="1"/>
          </p:cNvSpPr>
          <p:nvPr>
            <p:ph type="sldNum" sz="quarter" idx="12"/>
          </p:nvPr>
        </p:nvSpPr>
        <p:spPr/>
        <p:txBody>
          <a:bodyPr/>
          <a:lstStyle/>
          <a:p>
            <a:fld id="{D783693D-141E-490D-B6EF-3F7710DB5886}" type="slidenum">
              <a:rPr lang="en-US" smtClean="0"/>
              <a:t>‹nr.›</a:t>
            </a:fld>
            <a:endParaRPr lang="en-US"/>
          </a:p>
        </p:txBody>
      </p:sp>
    </p:spTree>
    <p:extLst>
      <p:ext uri="{BB962C8B-B14F-4D97-AF65-F5344CB8AC3E}">
        <p14:creationId xmlns:p14="http://schemas.microsoft.com/office/powerpoint/2010/main" val="242760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24D0B79-3384-4047-F030-0D86003E6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BE5771C6-52BB-ADD4-B435-4860F6ED5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DCF9FD4A-24D3-0165-B9CD-AF901BD16A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98CBF0-8D2B-4584-81FE-C87A020B948C}" type="datetimeFigureOut">
              <a:rPr lang="en-US" smtClean="0"/>
              <a:t>10/16/2023</a:t>
            </a:fld>
            <a:endParaRPr lang="en-US"/>
          </a:p>
        </p:txBody>
      </p:sp>
      <p:sp>
        <p:nvSpPr>
          <p:cNvPr id="5" name="Tijdelijke aanduiding voor voettekst 4">
            <a:extLst>
              <a:ext uri="{FF2B5EF4-FFF2-40B4-BE49-F238E27FC236}">
                <a16:creationId xmlns:a16="http://schemas.microsoft.com/office/drawing/2014/main" id="{DE575679-951C-AACD-20F6-A1E3B4739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Tijdelijke aanduiding voor dianummer 5">
            <a:extLst>
              <a:ext uri="{FF2B5EF4-FFF2-40B4-BE49-F238E27FC236}">
                <a16:creationId xmlns:a16="http://schemas.microsoft.com/office/drawing/2014/main" id="{3E6009F7-DA6F-AF4D-F7F6-6695514E47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83693D-141E-490D-B6EF-3F7710DB5886}" type="slidenum">
              <a:rPr lang="en-US" smtClean="0"/>
              <a:t>‹nr.›</a:t>
            </a:fld>
            <a:endParaRPr lang="en-US"/>
          </a:p>
        </p:txBody>
      </p:sp>
    </p:spTree>
    <p:extLst>
      <p:ext uri="{BB962C8B-B14F-4D97-AF65-F5344CB8AC3E}">
        <p14:creationId xmlns:p14="http://schemas.microsoft.com/office/powerpoint/2010/main" val="8980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nl.wikipedia.org/w/index.php?title=George_Armitage_Miller&amp;action=edit&amp;redlink=1" TargetMode="External"/><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Afbeelding 0" descr="wereldbol.jpg"/>
          <p:cNvPicPr>
            <a:picLocks noChangeAspect="1" noChangeArrowheads="1"/>
          </p:cNvPicPr>
          <p:nvPr/>
        </p:nvPicPr>
        <p:blipFill>
          <a:blip r:embed="rId2" cstate="screen">
            <a:lum contrast="20000"/>
          </a:blip>
          <a:srcRect/>
          <a:stretch>
            <a:fillRect/>
          </a:stretch>
        </p:blipFill>
        <p:spPr bwMode="auto">
          <a:xfrm>
            <a:off x="2999656" y="0"/>
            <a:ext cx="5976664" cy="6165304"/>
          </a:xfrm>
          <a:prstGeom prst="rect">
            <a:avLst/>
          </a:prstGeom>
          <a:noFill/>
          <a:ln w="9525">
            <a:noFill/>
            <a:miter lim="800000"/>
            <a:headEnd/>
            <a:tailEnd/>
          </a:ln>
        </p:spPr>
      </p:pic>
      <p:sp>
        <p:nvSpPr>
          <p:cNvPr id="1028" name="WordArt 4"/>
          <p:cNvSpPr>
            <a:spLocks noChangeArrowheads="1" noChangeShapeType="1" noTextEdit="1"/>
          </p:cNvSpPr>
          <p:nvPr/>
        </p:nvSpPr>
        <p:spPr bwMode="auto">
          <a:xfrm>
            <a:off x="3686899" y="332657"/>
            <a:ext cx="4830418" cy="4282775"/>
          </a:xfrm>
          <a:prstGeom prst="rect">
            <a:avLst/>
          </a:prstGeom>
        </p:spPr>
        <p:txBody>
          <a:bodyPr wrap="none" fromWordArt="1">
            <a:prstTxWarp prst="textArchUp">
              <a:avLst>
                <a:gd name="adj" fmla="val 10365567"/>
              </a:avLst>
            </a:prstTxWarp>
          </a:bodyPr>
          <a:lstStyle/>
          <a:p>
            <a:pPr algn="ctr" rtl="0"/>
            <a:r>
              <a:rPr lang="nl-NL" sz="6000" kern="10" dirty="0">
                <a:ln w="9525">
                  <a:solidFill>
                    <a:srgbClr val="FF0000"/>
                  </a:solidFill>
                  <a:round/>
                  <a:headEnd/>
                  <a:tailEnd/>
                </a:ln>
                <a:solidFill>
                  <a:srgbClr val="FF0000"/>
                </a:solidFill>
                <a:latin typeface="Brush Script MT"/>
              </a:rPr>
              <a:t>voor een waardevol model van jouw wereld</a:t>
            </a:r>
          </a:p>
        </p:txBody>
      </p:sp>
      <p:sp>
        <p:nvSpPr>
          <p:cNvPr id="3" name="Ondertitel 2"/>
          <p:cNvSpPr>
            <a:spLocks noGrp="1"/>
          </p:cNvSpPr>
          <p:nvPr>
            <p:ph type="subTitle" idx="1"/>
          </p:nvPr>
        </p:nvSpPr>
        <p:spPr>
          <a:xfrm>
            <a:off x="2711624" y="6408712"/>
            <a:ext cx="3456384" cy="404664"/>
          </a:xfrm>
        </p:spPr>
        <p:txBody>
          <a:bodyPr>
            <a:noAutofit/>
          </a:bodyPr>
          <a:lstStyle/>
          <a:p>
            <a:r>
              <a:rPr lang="nl-NL" sz="2000" b="1" dirty="0">
                <a:solidFill>
                  <a:schemeClr val="accent2">
                    <a:lumMod val="75000"/>
                  </a:schemeClr>
                </a:solidFill>
              </a:rPr>
              <a:t>Volksuniversiteit Zwolle</a:t>
            </a:r>
          </a:p>
        </p:txBody>
      </p:sp>
      <p:sp>
        <p:nvSpPr>
          <p:cNvPr id="5" name="Titel 1"/>
          <p:cNvSpPr>
            <a:spLocks noGrp="1"/>
          </p:cNvSpPr>
          <p:nvPr>
            <p:ph type="ctrTitle"/>
          </p:nvPr>
        </p:nvSpPr>
        <p:spPr>
          <a:xfrm>
            <a:off x="1524000" y="5733256"/>
            <a:ext cx="9144000" cy="648072"/>
          </a:xfrm>
        </p:spPr>
        <p:txBody>
          <a:bodyPr>
            <a:normAutofit/>
          </a:bodyPr>
          <a:lstStyle/>
          <a:p>
            <a:r>
              <a:rPr lang="nl-NL" sz="3200" b="1" dirty="0">
                <a:solidFill>
                  <a:srgbClr val="FF0000"/>
                </a:solidFill>
              </a:rPr>
              <a:t>bij de NLP-basiscursus “Je ongekende vermogens”</a:t>
            </a:r>
          </a:p>
        </p:txBody>
      </p:sp>
      <p:sp>
        <p:nvSpPr>
          <p:cNvPr id="6" name="Ondertitel 2"/>
          <p:cNvSpPr txBox="1">
            <a:spLocks/>
          </p:cNvSpPr>
          <p:nvPr/>
        </p:nvSpPr>
        <p:spPr>
          <a:xfrm>
            <a:off x="6384032" y="6381328"/>
            <a:ext cx="2952328" cy="332656"/>
          </a:xfrm>
          <a:prstGeom prst="rect">
            <a:avLst/>
          </a:prstGeom>
        </p:spPr>
        <p:txBody>
          <a:bodyPr vert="horz" lIns="91440" tIns="45720" rIns="91440" bIns="45720" rtlCol="0">
            <a:noAutofit/>
          </a:bodyPr>
          <a:lstStyle/>
          <a:p>
            <a:pPr algn="ctr">
              <a:spcBef>
                <a:spcPct val="20000"/>
              </a:spcBef>
              <a:defRPr/>
            </a:pPr>
            <a:r>
              <a:rPr lang="nl-NL" sz="2000" b="1" dirty="0">
                <a:solidFill>
                  <a:srgbClr val="0000FF"/>
                </a:solidFill>
              </a:rPr>
              <a:t>Najaar 2023 week 4</a:t>
            </a:r>
            <a:endParaRPr lang="nl-NL" sz="1600" b="1" dirty="0">
              <a:solidFill>
                <a:srgbClr val="0000FF"/>
              </a:solidFill>
            </a:endParaRPr>
          </a:p>
        </p:txBody>
      </p:sp>
      <p:sp>
        <p:nvSpPr>
          <p:cNvPr id="8" name="Titel 1"/>
          <p:cNvSpPr txBox="1">
            <a:spLocks/>
          </p:cNvSpPr>
          <p:nvPr/>
        </p:nvSpPr>
        <p:spPr>
          <a:xfrm>
            <a:off x="1730187" y="1554184"/>
            <a:ext cx="9224683" cy="3456384"/>
          </a:xfrm>
          <a:prstGeom prst="rect">
            <a:avLst/>
          </a:prstGeom>
          <a:noFill/>
          <a:ln>
            <a:noFill/>
          </a:ln>
        </p:spPr>
        <p:txBody>
          <a:bodyPr vert="horz" lIns="91440" tIns="45720" rIns="91440" bIns="45720" rtlCol="0" anchor="ctr">
            <a:noAutofit/>
          </a:bodyPr>
          <a:lstStyle/>
          <a:p>
            <a:pPr>
              <a:spcBef>
                <a:spcPct val="0"/>
              </a:spcBef>
              <a:defRPr/>
            </a:pPr>
            <a:r>
              <a:rPr lang="en-US" sz="16600" b="1" i="1" dirty="0">
                <a:ln w="19050">
                  <a:solidFill>
                    <a:schemeClr val="bg1"/>
                  </a:solidFill>
                </a:ln>
                <a:solidFill>
                  <a:srgbClr val="FF0000"/>
                </a:solidFill>
                <a:latin typeface="+mj-lt"/>
                <a:ea typeface="+mj-ea"/>
                <a:cs typeface="+mj-cs"/>
              </a:rPr>
              <a:t>Welkom</a:t>
            </a:r>
            <a:r>
              <a:rPr lang="en-US" sz="16600" b="1" i="1" dirty="0">
                <a:ln>
                  <a:solidFill>
                    <a:schemeClr val="bg1"/>
                  </a:solidFill>
                </a:ln>
                <a:solidFill>
                  <a:srgbClr val="FF0000"/>
                </a:solidFill>
                <a:latin typeface="+mj-lt"/>
                <a:ea typeface="+mj-ea"/>
                <a:cs typeface="+mj-cs"/>
              </a:rPr>
              <a:t>! </a:t>
            </a:r>
            <a:endParaRPr lang="nl-NL" sz="8000" b="1" i="1" dirty="0">
              <a:ln>
                <a:solidFill>
                  <a:schemeClr val="bg1"/>
                </a:solidFill>
              </a:ln>
              <a:solidFill>
                <a:srgbClr val="FF0000"/>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3" grpId="0" build="p"/>
      <p:bldP spid="5" grpId="0"/>
      <p:bldP spid="6"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384"/>
            <a:ext cx="8229600" cy="1008112"/>
          </a:xfrm>
        </p:spPr>
        <p:txBody>
          <a:bodyPr>
            <a:normAutofit/>
          </a:bodyPr>
          <a:lstStyle/>
          <a:p>
            <a:r>
              <a:rPr lang="nl-NL" sz="5400" b="1" dirty="0">
                <a:solidFill>
                  <a:srgbClr val="0000FF"/>
                </a:solidFill>
              </a:rPr>
              <a:t>Wie ben ik? </a:t>
            </a:r>
          </a:p>
        </p:txBody>
      </p:sp>
      <p:sp>
        <p:nvSpPr>
          <p:cNvPr id="5" name="Tekstvak 4"/>
          <p:cNvSpPr txBox="1"/>
          <p:nvPr/>
        </p:nvSpPr>
        <p:spPr>
          <a:xfrm>
            <a:off x="2207568" y="5934671"/>
            <a:ext cx="8872808" cy="923330"/>
          </a:xfrm>
          <a:prstGeom prst="rect">
            <a:avLst/>
          </a:prstGeom>
          <a:noFill/>
        </p:spPr>
        <p:txBody>
          <a:bodyPr wrap="square" rtlCol="0">
            <a:spAutoFit/>
          </a:bodyPr>
          <a:lstStyle/>
          <a:p>
            <a:pPr algn="ctr"/>
            <a:r>
              <a:rPr lang="nl-NL" b="1" dirty="0">
                <a:solidFill>
                  <a:srgbClr val="0000FF"/>
                </a:solidFill>
              </a:rPr>
              <a:t>NLP vooronderstelling </a:t>
            </a:r>
            <a:r>
              <a:rPr lang="nl-NL" b="1" dirty="0" err="1">
                <a:solidFill>
                  <a:srgbClr val="0000FF"/>
                </a:solidFill>
              </a:rPr>
              <a:t>nr</a:t>
            </a:r>
            <a:r>
              <a:rPr lang="nl-NL" b="1" dirty="0">
                <a:solidFill>
                  <a:srgbClr val="0000FF"/>
                </a:solidFill>
              </a:rPr>
              <a:t> 8: Maak verschil tussen identiteit en gedrag. </a:t>
            </a:r>
          </a:p>
          <a:p>
            <a:pPr algn="ctr"/>
            <a:r>
              <a:rPr lang="nl-NL" b="1" dirty="0">
                <a:solidFill>
                  <a:srgbClr val="0000FF"/>
                </a:solidFill>
              </a:rPr>
              <a:t>Iemands gedrag staat niet voor de persoon die hij is. </a:t>
            </a:r>
          </a:p>
          <a:p>
            <a:pPr algn="ctr"/>
            <a:r>
              <a:rPr lang="nl-NL" b="1" dirty="0">
                <a:solidFill>
                  <a:srgbClr val="0000FF"/>
                </a:solidFill>
              </a:rPr>
              <a:t>Accepteer de persoon en verander je oordeel of stel een vraag over het gedrag.</a:t>
            </a:r>
          </a:p>
        </p:txBody>
      </p:sp>
      <p:pic>
        <p:nvPicPr>
          <p:cNvPr id="7" name="Afbeelding 6" descr="gedrag-identiteit 3.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503712" y="906226"/>
            <a:ext cx="6408712" cy="5008856"/>
          </a:xfrm>
          <a:prstGeom prst="rect">
            <a:avLst/>
          </a:prstGeom>
        </p:spPr>
      </p:pic>
      <p:pic>
        <p:nvPicPr>
          <p:cNvPr id="8" name="Afbeelding 7" descr="gedrag-identiteit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503712" y="891784"/>
            <a:ext cx="1927828" cy="2681232"/>
          </a:xfrm>
          <a:prstGeom prst="rect">
            <a:avLst/>
          </a:prstGeom>
        </p:spPr>
      </p:pic>
      <p:pic>
        <p:nvPicPr>
          <p:cNvPr id="9" name="Afbeelding 8" descr="gedrag-identiteit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583911" y="3548808"/>
            <a:ext cx="2008034" cy="2328464"/>
          </a:xfrm>
          <a:prstGeom prst="rect">
            <a:avLst/>
          </a:prstGeom>
        </p:spPr>
      </p:pic>
      <p:sp>
        <p:nvSpPr>
          <p:cNvPr id="10" name="Rechthoek 9">
            <a:extLst>
              <a:ext uri="{FF2B5EF4-FFF2-40B4-BE49-F238E27FC236}">
                <a16:creationId xmlns:a16="http://schemas.microsoft.com/office/drawing/2014/main" id="{8FD46443-218A-4ABF-ACE3-226F4D8263B8}"/>
              </a:ext>
            </a:extLst>
          </p:cNvPr>
          <p:cNvSpPr/>
          <p:nvPr/>
        </p:nvSpPr>
        <p:spPr>
          <a:xfrm>
            <a:off x="10203789" y="6536378"/>
            <a:ext cx="271228" cy="276999"/>
          </a:xfrm>
          <a:prstGeom prst="rect">
            <a:avLst/>
          </a:prstGeom>
          <a:noFill/>
        </p:spPr>
        <p:txBody>
          <a:bodyPr wrap="none" lIns="91440" tIns="45720" rIns="91440" bIns="45720">
            <a:spAutoFit/>
          </a:bodyPr>
          <a:lstStyle/>
          <a:p>
            <a:pPr algn="ctr"/>
            <a:r>
              <a:rPr lang="nl-NL" sz="1200" dirty="0">
                <a:ln w="0"/>
                <a:solidFill>
                  <a:schemeClr val="bg1">
                    <a:lumMod val="85000"/>
                  </a:schemeClr>
                </a:solidFill>
                <a:effectLst>
                  <a:outerShdw blurRad="38100" dist="19050" dir="2700000" algn="tl" rotWithShape="0">
                    <a:schemeClr val="dk1">
                      <a:alpha val="40000"/>
                    </a:schemeClr>
                  </a:outerShdw>
                </a:effectLst>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kstvak 39"/>
          <p:cNvSpPr txBox="1"/>
          <p:nvPr/>
        </p:nvSpPr>
        <p:spPr>
          <a:xfrm>
            <a:off x="3071664" y="4941168"/>
            <a:ext cx="4896544" cy="846386"/>
          </a:xfrm>
          <a:prstGeom prst="rect">
            <a:avLst/>
          </a:prstGeom>
          <a:solidFill>
            <a:srgbClr val="F8A45E"/>
          </a:solidFill>
        </p:spPr>
        <p:txBody>
          <a:bodyPr wrap="square" rtlCol="0">
            <a:spAutoFit/>
          </a:bodyPr>
          <a:lstStyle/>
          <a:p>
            <a:pPr algn="ctr"/>
            <a:endParaRPr lang="nl-NL" sz="800" b="1" dirty="0">
              <a:solidFill>
                <a:srgbClr val="0000FF"/>
              </a:solidFill>
            </a:endParaRPr>
          </a:p>
          <a:p>
            <a:pPr algn="ctr"/>
            <a:r>
              <a:rPr lang="nl-NL" sz="3200" b="1" dirty="0">
                <a:solidFill>
                  <a:srgbClr val="0000FF"/>
                </a:solidFill>
              </a:rPr>
              <a:t>Gedrag</a:t>
            </a:r>
          </a:p>
          <a:p>
            <a:pPr algn="ctr"/>
            <a:endParaRPr lang="nl-NL" sz="800" b="1" dirty="0">
              <a:solidFill>
                <a:srgbClr val="0000FF"/>
              </a:solidFill>
            </a:endParaRPr>
          </a:p>
        </p:txBody>
      </p:sp>
      <p:sp>
        <p:nvSpPr>
          <p:cNvPr id="29" name="Tekstvak 28"/>
          <p:cNvSpPr txBox="1"/>
          <p:nvPr/>
        </p:nvSpPr>
        <p:spPr>
          <a:xfrm>
            <a:off x="2711624" y="5805264"/>
            <a:ext cx="5688632" cy="846386"/>
          </a:xfrm>
          <a:prstGeom prst="rect">
            <a:avLst/>
          </a:prstGeom>
          <a:solidFill>
            <a:srgbClr val="99FF99"/>
          </a:solidFill>
        </p:spPr>
        <p:txBody>
          <a:bodyPr wrap="square" rtlCol="0">
            <a:spAutoFit/>
          </a:bodyPr>
          <a:lstStyle/>
          <a:p>
            <a:pPr algn="ctr"/>
            <a:endParaRPr lang="nl-NL" sz="800" b="1" dirty="0">
              <a:solidFill>
                <a:srgbClr val="0000FF"/>
              </a:solidFill>
            </a:endParaRPr>
          </a:p>
          <a:p>
            <a:pPr algn="ctr"/>
            <a:r>
              <a:rPr lang="nl-NL" sz="3200" b="1" dirty="0">
                <a:solidFill>
                  <a:srgbClr val="0000FF"/>
                </a:solidFill>
              </a:rPr>
              <a:t>Omgeving</a:t>
            </a:r>
          </a:p>
          <a:p>
            <a:pPr algn="ctr"/>
            <a:endParaRPr lang="nl-NL" sz="800" b="1" dirty="0">
              <a:solidFill>
                <a:srgbClr val="0000FF"/>
              </a:solidFill>
            </a:endParaRPr>
          </a:p>
        </p:txBody>
      </p:sp>
      <p:cxnSp>
        <p:nvCxnSpPr>
          <p:cNvPr id="31" name="Rechte verbindingslijn 30"/>
          <p:cNvCxnSpPr/>
          <p:nvPr/>
        </p:nvCxnSpPr>
        <p:spPr>
          <a:xfrm flipH="1">
            <a:off x="2639616" y="5805264"/>
            <a:ext cx="432048"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7968208" y="5805264"/>
            <a:ext cx="504056"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flipH="1">
            <a:off x="2639616" y="6669360"/>
            <a:ext cx="583264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flipH="1">
            <a:off x="3071664" y="4941168"/>
            <a:ext cx="432048"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a:off x="7536160" y="4941168"/>
            <a:ext cx="432048"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flipH="1">
            <a:off x="3071664" y="5805264"/>
            <a:ext cx="4896544"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47" name="Tekstvak 46"/>
          <p:cNvSpPr txBox="1"/>
          <p:nvPr/>
        </p:nvSpPr>
        <p:spPr>
          <a:xfrm>
            <a:off x="3503713" y="4094783"/>
            <a:ext cx="4048098" cy="830997"/>
          </a:xfrm>
          <a:prstGeom prst="rect">
            <a:avLst/>
          </a:prstGeom>
          <a:solidFill>
            <a:srgbClr val="68C2E2"/>
          </a:solidFill>
        </p:spPr>
        <p:txBody>
          <a:bodyPr wrap="square" rtlCol="0">
            <a:spAutoFit/>
          </a:bodyPr>
          <a:lstStyle/>
          <a:p>
            <a:pPr algn="ctr"/>
            <a:endParaRPr lang="nl-NL" sz="800" b="1" dirty="0">
              <a:solidFill>
                <a:srgbClr val="0000FF"/>
              </a:solidFill>
            </a:endParaRPr>
          </a:p>
          <a:p>
            <a:pPr algn="ctr"/>
            <a:r>
              <a:rPr lang="nl-NL" sz="3200" b="1" dirty="0">
                <a:solidFill>
                  <a:srgbClr val="0000FF"/>
                </a:solidFill>
              </a:rPr>
              <a:t>Vaardigheden</a:t>
            </a:r>
          </a:p>
          <a:p>
            <a:pPr algn="ctr"/>
            <a:endParaRPr lang="nl-NL" sz="800" b="1" dirty="0">
              <a:solidFill>
                <a:srgbClr val="0000FF"/>
              </a:solidFill>
            </a:endParaRPr>
          </a:p>
        </p:txBody>
      </p:sp>
      <p:cxnSp>
        <p:nvCxnSpPr>
          <p:cNvPr id="48" name="Rechte verbindingslijn 47"/>
          <p:cNvCxnSpPr/>
          <p:nvPr/>
        </p:nvCxnSpPr>
        <p:spPr>
          <a:xfrm flipH="1">
            <a:off x="3503712" y="4077072"/>
            <a:ext cx="432048"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7032104" y="4077072"/>
            <a:ext cx="504056"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flipH="1">
            <a:off x="3503712" y="4941168"/>
            <a:ext cx="403244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60" name="Tekstvak 59"/>
          <p:cNvSpPr txBox="1"/>
          <p:nvPr/>
        </p:nvSpPr>
        <p:spPr>
          <a:xfrm>
            <a:off x="3935760" y="3284985"/>
            <a:ext cx="3168352" cy="830997"/>
          </a:xfrm>
          <a:prstGeom prst="rect">
            <a:avLst/>
          </a:prstGeom>
          <a:solidFill>
            <a:srgbClr val="B686DA"/>
          </a:solidFill>
        </p:spPr>
        <p:txBody>
          <a:bodyPr wrap="square" rtlCol="0">
            <a:spAutoFit/>
          </a:bodyPr>
          <a:lstStyle/>
          <a:p>
            <a:pPr algn="ctr"/>
            <a:r>
              <a:rPr lang="nl-NL" sz="2400" b="1" dirty="0">
                <a:solidFill>
                  <a:srgbClr val="0000FF"/>
                </a:solidFill>
              </a:rPr>
              <a:t>Overtuigingen/</a:t>
            </a:r>
          </a:p>
          <a:p>
            <a:pPr algn="ctr"/>
            <a:r>
              <a:rPr lang="nl-NL" sz="2400" b="1" dirty="0">
                <a:solidFill>
                  <a:srgbClr val="0000FF"/>
                </a:solidFill>
              </a:rPr>
              <a:t>Waarden</a:t>
            </a:r>
          </a:p>
        </p:txBody>
      </p:sp>
      <p:cxnSp>
        <p:nvCxnSpPr>
          <p:cNvPr id="61" name="Rechte verbindingslijn 60"/>
          <p:cNvCxnSpPr/>
          <p:nvPr/>
        </p:nvCxnSpPr>
        <p:spPr>
          <a:xfrm flipH="1">
            <a:off x="3935760" y="3284984"/>
            <a:ext cx="432048" cy="79208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a:off x="6600056" y="3284984"/>
            <a:ext cx="432048" cy="79208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p:cNvCxnSpPr/>
          <p:nvPr/>
        </p:nvCxnSpPr>
        <p:spPr>
          <a:xfrm flipH="1">
            <a:off x="3935760" y="4077072"/>
            <a:ext cx="3168352"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77" name="Tekstvak 76"/>
          <p:cNvSpPr txBox="1"/>
          <p:nvPr/>
        </p:nvSpPr>
        <p:spPr>
          <a:xfrm>
            <a:off x="4367808" y="2392432"/>
            <a:ext cx="2232248" cy="892552"/>
          </a:xfrm>
          <a:prstGeom prst="rect">
            <a:avLst/>
          </a:prstGeom>
          <a:solidFill>
            <a:srgbClr val="FA7166"/>
          </a:solidFill>
        </p:spPr>
        <p:txBody>
          <a:bodyPr wrap="square" rtlCol="0">
            <a:spAutoFit/>
          </a:bodyPr>
          <a:lstStyle/>
          <a:p>
            <a:pPr algn="ctr"/>
            <a:endParaRPr lang="nl-NL" sz="1000" b="1" dirty="0">
              <a:solidFill>
                <a:srgbClr val="0000FF"/>
              </a:solidFill>
            </a:endParaRPr>
          </a:p>
          <a:p>
            <a:pPr algn="ctr"/>
            <a:r>
              <a:rPr lang="nl-NL" sz="3200" b="1" dirty="0">
                <a:solidFill>
                  <a:srgbClr val="0000FF"/>
                </a:solidFill>
              </a:rPr>
              <a:t>Identiteit</a:t>
            </a:r>
          </a:p>
          <a:p>
            <a:pPr algn="ctr"/>
            <a:endParaRPr lang="nl-NL" sz="1000" b="1" dirty="0">
              <a:solidFill>
                <a:srgbClr val="0000FF"/>
              </a:solidFill>
            </a:endParaRPr>
          </a:p>
        </p:txBody>
      </p:sp>
      <p:cxnSp>
        <p:nvCxnSpPr>
          <p:cNvPr id="78" name="Rechte verbindingslijn 77"/>
          <p:cNvCxnSpPr/>
          <p:nvPr/>
        </p:nvCxnSpPr>
        <p:spPr>
          <a:xfrm flipH="1">
            <a:off x="4367808" y="2420888"/>
            <a:ext cx="432048"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p:nvPr/>
        </p:nvCxnSpPr>
        <p:spPr>
          <a:xfrm>
            <a:off x="6168008" y="2420888"/>
            <a:ext cx="432048" cy="86409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p:cNvCxnSpPr/>
          <p:nvPr/>
        </p:nvCxnSpPr>
        <p:spPr>
          <a:xfrm flipH="1">
            <a:off x="4367808" y="3284984"/>
            <a:ext cx="223224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93" name="Tekstvak 92"/>
          <p:cNvSpPr txBox="1"/>
          <p:nvPr/>
        </p:nvSpPr>
        <p:spPr>
          <a:xfrm>
            <a:off x="4799856" y="1220560"/>
            <a:ext cx="1368152" cy="1200329"/>
          </a:xfrm>
          <a:prstGeom prst="rect">
            <a:avLst/>
          </a:prstGeom>
          <a:solidFill>
            <a:srgbClr val="FFFF7D"/>
          </a:solidFill>
        </p:spPr>
        <p:txBody>
          <a:bodyPr wrap="square" rtlCol="0">
            <a:spAutoFit/>
          </a:bodyPr>
          <a:lstStyle/>
          <a:p>
            <a:pPr algn="ctr"/>
            <a:endParaRPr lang="nl-NL" sz="4400" b="1" dirty="0">
              <a:solidFill>
                <a:srgbClr val="0000FF"/>
              </a:solidFill>
            </a:endParaRPr>
          </a:p>
          <a:p>
            <a:pPr algn="ctr"/>
            <a:r>
              <a:rPr lang="nl-NL" sz="2800" b="1" dirty="0">
                <a:solidFill>
                  <a:srgbClr val="0000FF"/>
                </a:solidFill>
              </a:rPr>
              <a:t>Missie</a:t>
            </a:r>
            <a:endParaRPr lang="nl-NL" sz="900" b="1" dirty="0">
              <a:solidFill>
                <a:srgbClr val="0000FF"/>
              </a:solidFill>
            </a:endParaRPr>
          </a:p>
        </p:txBody>
      </p:sp>
      <p:cxnSp>
        <p:nvCxnSpPr>
          <p:cNvPr id="94" name="Rechte verbindingslijn 93"/>
          <p:cNvCxnSpPr>
            <a:stCxn id="93" idx="0"/>
          </p:cNvCxnSpPr>
          <p:nvPr/>
        </p:nvCxnSpPr>
        <p:spPr>
          <a:xfrm flipH="1">
            <a:off x="4799856" y="1220560"/>
            <a:ext cx="684076" cy="1200329"/>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5" name="Rechte verbindingslijn 94"/>
          <p:cNvCxnSpPr>
            <a:stCxn id="93" idx="0"/>
          </p:cNvCxnSpPr>
          <p:nvPr/>
        </p:nvCxnSpPr>
        <p:spPr>
          <a:xfrm>
            <a:off x="5483932" y="1220560"/>
            <a:ext cx="684076" cy="1200329"/>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95"/>
          <p:cNvCxnSpPr/>
          <p:nvPr/>
        </p:nvCxnSpPr>
        <p:spPr>
          <a:xfrm flipH="1">
            <a:off x="4799856" y="2420888"/>
            <a:ext cx="1368152"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Rechthoek 32">
            <a:extLst>
              <a:ext uri="{FF2B5EF4-FFF2-40B4-BE49-F238E27FC236}">
                <a16:creationId xmlns:a16="http://schemas.microsoft.com/office/drawing/2014/main" id="{F791C14D-AE94-4036-AF74-6315857AC104}"/>
              </a:ext>
            </a:extLst>
          </p:cNvPr>
          <p:cNvSpPr/>
          <p:nvPr/>
        </p:nvSpPr>
        <p:spPr>
          <a:xfrm>
            <a:off x="10203789" y="6536378"/>
            <a:ext cx="271228" cy="276999"/>
          </a:xfrm>
          <a:prstGeom prst="rect">
            <a:avLst/>
          </a:prstGeom>
          <a:noFill/>
        </p:spPr>
        <p:txBody>
          <a:bodyPr wrap="none" lIns="91440" tIns="45720" rIns="91440" bIns="45720">
            <a:spAutoFit/>
          </a:bodyPr>
          <a:lstStyle/>
          <a:p>
            <a:pPr algn="ctr"/>
            <a:r>
              <a:rPr lang="nl-NL" sz="1200" dirty="0">
                <a:ln w="0"/>
                <a:solidFill>
                  <a:schemeClr val="bg1">
                    <a:lumMod val="85000"/>
                  </a:schemeClr>
                </a:solidFill>
                <a:effectLst>
                  <a:outerShdw blurRad="38100" dist="19050" dir="2700000" algn="tl" rotWithShape="0">
                    <a:schemeClr val="dk1">
                      <a:alpha val="40000"/>
                    </a:schemeClr>
                  </a:outerShdw>
                </a:effectLst>
              </a:rPr>
              <a:t>S</a:t>
            </a:r>
          </a:p>
        </p:txBody>
      </p:sp>
      <p:sp>
        <p:nvSpPr>
          <p:cNvPr id="2" name="Gelijkbenige driehoek 1">
            <a:extLst>
              <a:ext uri="{FF2B5EF4-FFF2-40B4-BE49-F238E27FC236}">
                <a16:creationId xmlns:a16="http://schemas.microsoft.com/office/drawing/2014/main" id="{66CEFCE3-27AE-4927-BFFF-A6A9A265175B}"/>
              </a:ext>
            </a:extLst>
          </p:cNvPr>
          <p:cNvSpPr/>
          <p:nvPr/>
        </p:nvSpPr>
        <p:spPr>
          <a:xfrm rot="11538655">
            <a:off x="1986982" y="354727"/>
            <a:ext cx="2981021" cy="6357699"/>
          </a:xfrm>
          <a:prstGeom prst="triangle">
            <a:avLst>
              <a:gd name="adj" fmla="val 5674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Gelijkbenige driehoek 35">
            <a:extLst>
              <a:ext uri="{FF2B5EF4-FFF2-40B4-BE49-F238E27FC236}">
                <a16:creationId xmlns:a16="http://schemas.microsoft.com/office/drawing/2014/main" id="{55E9E502-9DE2-4E20-9FE5-778ACDA918CD}"/>
              </a:ext>
            </a:extLst>
          </p:cNvPr>
          <p:cNvSpPr/>
          <p:nvPr/>
        </p:nvSpPr>
        <p:spPr>
          <a:xfrm rot="9785741">
            <a:off x="6359510" y="572509"/>
            <a:ext cx="2981021" cy="6357699"/>
          </a:xfrm>
          <a:prstGeom prst="triangle">
            <a:avLst>
              <a:gd name="adj" fmla="val 5674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8097835" y="5199584"/>
            <a:ext cx="1790939" cy="461665"/>
          </a:xfrm>
          <a:prstGeom prst="rect">
            <a:avLst/>
          </a:prstGeom>
          <a:noFill/>
        </p:spPr>
        <p:txBody>
          <a:bodyPr wrap="none" rtlCol="0">
            <a:spAutoFit/>
          </a:bodyPr>
          <a:lstStyle/>
          <a:p>
            <a:r>
              <a:rPr lang="nl-NL" sz="2400" b="1">
                <a:solidFill>
                  <a:srgbClr val="0000FF"/>
                </a:solidFill>
              </a:rPr>
              <a:t>Wat doe je?</a:t>
            </a:r>
            <a:endParaRPr lang="nl-NL" sz="2000" b="1">
              <a:solidFill>
                <a:srgbClr val="0000FF"/>
              </a:solidFill>
            </a:endParaRPr>
          </a:p>
        </p:txBody>
      </p:sp>
      <p:sp>
        <p:nvSpPr>
          <p:cNvPr id="12" name="Tekstvak 11"/>
          <p:cNvSpPr txBox="1"/>
          <p:nvPr/>
        </p:nvSpPr>
        <p:spPr>
          <a:xfrm>
            <a:off x="8010017" y="4077073"/>
            <a:ext cx="2298899" cy="830997"/>
          </a:xfrm>
          <a:prstGeom prst="rect">
            <a:avLst/>
          </a:prstGeom>
          <a:noFill/>
        </p:spPr>
        <p:txBody>
          <a:bodyPr wrap="none" rtlCol="0">
            <a:spAutoFit/>
          </a:bodyPr>
          <a:lstStyle/>
          <a:p>
            <a:r>
              <a:rPr lang="nl-NL" sz="2400" b="1" dirty="0">
                <a:solidFill>
                  <a:srgbClr val="0000FF"/>
                </a:solidFill>
              </a:rPr>
              <a:t>Hoe? Welke</a:t>
            </a:r>
          </a:p>
          <a:p>
            <a:r>
              <a:rPr lang="nl-NL" sz="2400" b="1" dirty="0">
                <a:solidFill>
                  <a:srgbClr val="0000FF"/>
                </a:solidFill>
              </a:rPr>
              <a:t> vaardigheden?</a:t>
            </a:r>
            <a:endParaRPr lang="nl-NL" sz="2000" b="1" dirty="0">
              <a:solidFill>
                <a:srgbClr val="0000FF"/>
              </a:solidFill>
            </a:endParaRPr>
          </a:p>
        </p:txBody>
      </p:sp>
      <p:sp>
        <p:nvSpPr>
          <p:cNvPr id="13" name="Tekstvak 12"/>
          <p:cNvSpPr txBox="1"/>
          <p:nvPr/>
        </p:nvSpPr>
        <p:spPr>
          <a:xfrm>
            <a:off x="7521771" y="3356993"/>
            <a:ext cx="1575047" cy="461665"/>
          </a:xfrm>
          <a:prstGeom prst="rect">
            <a:avLst/>
          </a:prstGeom>
          <a:noFill/>
        </p:spPr>
        <p:txBody>
          <a:bodyPr wrap="none" rtlCol="0">
            <a:spAutoFit/>
          </a:bodyPr>
          <a:lstStyle/>
          <a:p>
            <a:r>
              <a:rPr lang="nl-NL" sz="2400" b="1">
                <a:solidFill>
                  <a:srgbClr val="0000FF"/>
                </a:solidFill>
              </a:rPr>
              <a:t>Waarom? </a:t>
            </a:r>
            <a:endParaRPr lang="nl-NL" sz="2000" b="1">
              <a:solidFill>
                <a:srgbClr val="0000FF"/>
              </a:solidFill>
            </a:endParaRPr>
          </a:p>
        </p:txBody>
      </p:sp>
      <p:sp>
        <p:nvSpPr>
          <p:cNvPr id="14" name="Tekstvak 13"/>
          <p:cNvSpPr txBox="1"/>
          <p:nvPr/>
        </p:nvSpPr>
        <p:spPr>
          <a:xfrm>
            <a:off x="6987993" y="2564905"/>
            <a:ext cx="1784271" cy="461665"/>
          </a:xfrm>
          <a:prstGeom prst="rect">
            <a:avLst/>
          </a:prstGeom>
          <a:noFill/>
        </p:spPr>
        <p:txBody>
          <a:bodyPr wrap="none" rtlCol="0">
            <a:spAutoFit/>
          </a:bodyPr>
          <a:lstStyle/>
          <a:p>
            <a:r>
              <a:rPr lang="nl-NL" sz="2400" b="1">
                <a:solidFill>
                  <a:srgbClr val="0000FF"/>
                </a:solidFill>
              </a:rPr>
              <a:t>Wie ben je?</a:t>
            </a:r>
            <a:endParaRPr lang="nl-NL" sz="2000" b="1">
              <a:solidFill>
                <a:srgbClr val="0000FF"/>
              </a:solidFill>
            </a:endParaRPr>
          </a:p>
        </p:txBody>
      </p:sp>
      <p:sp>
        <p:nvSpPr>
          <p:cNvPr id="15" name="Tekstvak 14"/>
          <p:cNvSpPr txBox="1"/>
          <p:nvPr/>
        </p:nvSpPr>
        <p:spPr>
          <a:xfrm>
            <a:off x="6456041" y="1484785"/>
            <a:ext cx="4186467" cy="830997"/>
          </a:xfrm>
          <a:prstGeom prst="rect">
            <a:avLst/>
          </a:prstGeom>
          <a:noFill/>
        </p:spPr>
        <p:txBody>
          <a:bodyPr wrap="none" rtlCol="0">
            <a:spAutoFit/>
          </a:bodyPr>
          <a:lstStyle/>
          <a:p>
            <a:r>
              <a:rPr lang="nl-NL" sz="2400" b="1" dirty="0">
                <a:solidFill>
                  <a:srgbClr val="0000FF"/>
                </a:solidFill>
              </a:rPr>
              <a:t>Wat is het meest belangrijke </a:t>
            </a:r>
          </a:p>
          <a:p>
            <a:r>
              <a:rPr lang="nl-NL" sz="2400" b="1" dirty="0">
                <a:solidFill>
                  <a:srgbClr val="0000FF"/>
                </a:solidFill>
              </a:rPr>
              <a:t> in jouw leven?</a:t>
            </a:r>
            <a:endParaRPr lang="nl-NL" sz="2000" b="1" dirty="0">
              <a:solidFill>
                <a:srgbClr val="0000FF"/>
              </a:solidFill>
            </a:endParaRPr>
          </a:p>
        </p:txBody>
      </p:sp>
      <p:sp>
        <p:nvSpPr>
          <p:cNvPr id="10" name="Tekstvak 9"/>
          <p:cNvSpPr txBox="1"/>
          <p:nvPr/>
        </p:nvSpPr>
        <p:spPr>
          <a:xfrm>
            <a:off x="8313859" y="5877273"/>
            <a:ext cx="2558073" cy="461665"/>
          </a:xfrm>
          <a:prstGeom prst="rect">
            <a:avLst/>
          </a:prstGeom>
          <a:noFill/>
        </p:spPr>
        <p:txBody>
          <a:bodyPr wrap="none" rtlCol="0">
            <a:spAutoFit/>
          </a:bodyPr>
          <a:lstStyle/>
          <a:p>
            <a:r>
              <a:rPr lang="nl-NL" sz="2400" b="1">
                <a:solidFill>
                  <a:srgbClr val="0000FF"/>
                </a:solidFill>
              </a:rPr>
              <a:t>Waar? Wanneer?</a:t>
            </a:r>
            <a:endParaRPr lang="nl-NL" sz="2000" b="1">
              <a:solidFill>
                <a:srgbClr val="0000FF"/>
              </a:solidFill>
            </a:endParaRPr>
          </a:p>
        </p:txBody>
      </p:sp>
      <p:sp>
        <p:nvSpPr>
          <p:cNvPr id="16" name="Tekstvak 15"/>
          <p:cNvSpPr txBox="1"/>
          <p:nvPr/>
        </p:nvSpPr>
        <p:spPr>
          <a:xfrm>
            <a:off x="402563" y="-4927"/>
            <a:ext cx="11962938" cy="1261884"/>
          </a:xfrm>
          <a:prstGeom prst="rect">
            <a:avLst/>
          </a:prstGeom>
          <a:noFill/>
        </p:spPr>
        <p:txBody>
          <a:bodyPr wrap="square" rtlCol="0">
            <a:spAutoFit/>
          </a:bodyPr>
          <a:lstStyle/>
          <a:p>
            <a:r>
              <a:rPr lang="nl-NL" sz="4800" b="1" dirty="0">
                <a:solidFill>
                  <a:srgbClr val="0000FF"/>
                </a:solidFill>
              </a:rPr>
              <a:t>Hiërarchie van  de Neurologische Niveaus</a:t>
            </a:r>
          </a:p>
          <a:p>
            <a:pPr algn="ctr"/>
            <a:r>
              <a:rPr lang="nl-NL" sz="2800" b="1" dirty="0">
                <a:solidFill>
                  <a:srgbClr val="0000FF"/>
                </a:solidFill>
              </a:rPr>
              <a:t> (Bateson/Dilts)</a:t>
            </a:r>
            <a:endParaRPr lang="nl-NL" sz="2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0-#ppt_w/2"/>
                                          </p:val>
                                        </p:tav>
                                        <p:tav tm="100000">
                                          <p:val>
                                            <p:strVal val="#ppt_x"/>
                                          </p:val>
                                        </p:tav>
                                      </p:tavLst>
                                    </p:anim>
                                    <p:anim calcmode="lin" valueType="num">
                                      <p:cBhvr additive="base">
                                        <p:cTn id="32" dur="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0-#ppt_w/2"/>
                                          </p:val>
                                        </p:tav>
                                        <p:tav tm="100000">
                                          <p:val>
                                            <p:strVal val="#ppt_x"/>
                                          </p:val>
                                        </p:tav>
                                      </p:tavLst>
                                    </p:anim>
                                    <p:anim calcmode="lin" valueType="num">
                                      <p:cBhvr additive="base">
                                        <p:cTn id="36" dur="500" fill="hold"/>
                                        <p:tgtEl>
                                          <p:spTgt spid="4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0-#ppt_w/2"/>
                                          </p:val>
                                        </p:tav>
                                        <p:tav tm="100000">
                                          <p:val>
                                            <p:strVal val="#ppt_x"/>
                                          </p:val>
                                        </p:tav>
                                      </p:tavLst>
                                    </p:anim>
                                    <p:anim calcmode="lin" valueType="num">
                                      <p:cBhvr additive="base">
                                        <p:cTn id="44"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0-#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0-#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0-#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0-#ppt_w/2"/>
                                          </p:val>
                                        </p:tav>
                                        <p:tav tm="100000">
                                          <p:val>
                                            <p:strVal val="#ppt_x"/>
                                          </p:val>
                                        </p:tav>
                                      </p:tavLst>
                                    </p:anim>
                                    <p:anim calcmode="lin" valueType="num">
                                      <p:cBhvr additive="base">
                                        <p:cTn id="68"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500" fill="hold"/>
                                        <p:tgtEl>
                                          <p:spTgt spid="60"/>
                                        </p:tgtEl>
                                        <p:attrNameLst>
                                          <p:attrName>ppt_x</p:attrName>
                                        </p:attrNameLst>
                                      </p:cBhvr>
                                      <p:tavLst>
                                        <p:tav tm="0">
                                          <p:val>
                                            <p:strVal val="0-#ppt_w/2"/>
                                          </p:val>
                                        </p:tav>
                                        <p:tav tm="100000">
                                          <p:val>
                                            <p:strVal val="#ppt_x"/>
                                          </p:val>
                                        </p:tav>
                                      </p:tavLst>
                                    </p:anim>
                                    <p:anim calcmode="lin" valueType="num">
                                      <p:cBhvr additive="base">
                                        <p:cTn id="80" dur="500" fill="hold"/>
                                        <p:tgtEl>
                                          <p:spTgt spid="60"/>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500" fill="hold"/>
                                        <p:tgtEl>
                                          <p:spTgt spid="61"/>
                                        </p:tgtEl>
                                        <p:attrNameLst>
                                          <p:attrName>ppt_x</p:attrName>
                                        </p:attrNameLst>
                                      </p:cBhvr>
                                      <p:tavLst>
                                        <p:tav tm="0">
                                          <p:val>
                                            <p:strVal val="0-#ppt_w/2"/>
                                          </p:val>
                                        </p:tav>
                                        <p:tav tm="100000">
                                          <p:val>
                                            <p:strVal val="#ppt_x"/>
                                          </p:val>
                                        </p:tav>
                                      </p:tavLst>
                                    </p:anim>
                                    <p:anim calcmode="lin" valueType="num">
                                      <p:cBhvr additive="base">
                                        <p:cTn id="84" dur="500" fill="hold"/>
                                        <p:tgtEl>
                                          <p:spTgt spid="61"/>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additive="base">
                                        <p:cTn id="87" dur="500" fill="hold"/>
                                        <p:tgtEl>
                                          <p:spTgt spid="63"/>
                                        </p:tgtEl>
                                        <p:attrNameLst>
                                          <p:attrName>ppt_x</p:attrName>
                                        </p:attrNameLst>
                                      </p:cBhvr>
                                      <p:tavLst>
                                        <p:tav tm="0">
                                          <p:val>
                                            <p:strVal val="0-#ppt_w/2"/>
                                          </p:val>
                                        </p:tav>
                                        <p:tav tm="100000">
                                          <p:val>
                                            <p:strVal val="#ppt_x"/>
                                          </p:val>
                                        </p:tav>
                                      </p:tavLst>
                                    </p:anim>
                                    <p:anim calcmode="lin" valueType="num">
                                      <p:cBhvr additive="base">
                                        <p:cTn id="88" dur="500" fill="hold"/>
                                        <p:tgtEl>
                                          <p:spTgt spid="63"/>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500" fill="hold"/>
                                        <p:tgtEl>
                                          <p:spTgt spid="62"/>
                                        </p:tgtEl>
                                        <p:attrNameLst>
                                          <p:attrName>ppt_x</p:attrName>
                                        </p:attrNameLst>
                                      </p:cBhvr>
                                      <p:tavLst>
                                        <p:tav tm="0">
                                          <p:val>
                                            <p:strVal val="0-#ppt_w/2"/>
                                          </p:val>
                                        </p:tav>
                                        <p:tav tm="100000">
                                          <p:val>
                                            <p:strVal val="#ppt_x"/>
                                          </p:val>
                                        </p:tav>
                                      </p:tavLst>
                                    </p:anim>
                                    <p:anim calcmode="lin" valueType="num">
                                      <p:cBhvr additive="base">
                                        <p:cTn id="92"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0-#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80"/>
                                        </p:tgtEl>
                                        <p:attrNameLst>
                                          <p:attrName>style.visibility</p:attrName>
                                        </p:attrNameLst>
                                      </p:cBhvr>
                                      <p:to>
                                        <p:strVal val="visible"/>
                                      </p:to>
                                    </p:set>
                                    <p:anim calcmode="lin" valueType="num">
                                      <p:cBhvr additive="base">
                                        <p:cTn id="103" dur="500" fill="hold"/>
                                        <p:tgtEl>
                                          <p:spTgt spid="80"/>
                                        </p:tgtEl>
                                        <p:attrNameLst>
                                          <p:attrName>ppt_x</p:attrName>
                                        </p:attrNameLst>
                                      </p:cBhvr>
                                      <p:tavLst>
                                        <p:tav tm="0">
                                          <p:val>
                                            <p:strVal val="0-#ppt_w/2"/>
                                          </p:val>
                                        </p:tav>
                                        <p:tav tm="100000">
                                          <p:val>
                                            <p:strVal val="#ppt_x"/>
                                          </p:val>
                                        </p:tav>
                                      </p:tavLst>
                                    </p:anim>
                                    <p:anim calcmode="lin" valueType="num">
                                      <p:cBhvr additive="base">
                                        <p:cTn id="104" dur="500" fill="hold"/>
                                        <p:tgtEl>
                                          <p:spTgt spid="80"/>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fill="hold"/>
                                        <p:tgtEl>
                                          <p:spTgt spid="77"/>
                                        </p:tgtEl>
                                        <p:attrNameLst>
                                          <p:attrName>ppt_x</p:attrName>
                                        </p:attrNameLst>
                                      </p:cBhvr>
                                      <p:tavLst>
                                        <p:tav tm="0">
                                          <p:val>
                                            <p:strVal val="0-#ppt_w/2"/>
                                          </p:val>
                                        </p:tav>
                                        <p:tav tm="100000">
                                          <p:val>
                                            <p:strVal val="#ppt_x"/>
                                          </p:val>
                                        </p:tav>
                                      </p:tavLst>
                                    </p:anim>
                                    <p:anim calcmode="lin" valueType="num">
                                      <p:cBhvr additive="base">
                                        <p:cTn id="108" dur="500" fill="hold"/>
                                        <p:tgtEl>
                                          <p:spTgt spid="77"/>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78"/>
                                        </p:tgtEl>
                                        <p:attrNameLst>
                                          <p:attrName>style.visibility</p:attrName>
                                        </p:attrNameLst>
                                      </p:cBhvr>
                                      <p:to>
                                        <p:strVal val="visible"/>
                                      </p:to>
                                    </p:set>
                                    <p:anim calcmode="lin" valueType="num">
                                      <p:cBhvr additive="base">
                                        <p:cTn id="111" dur="500" fill="hold"/>
                                        <p:tgtEl>
                                          <p:spTgt spid="78"/>
                                        </p:tgtEl>
                                        <p:attrNameLst>
                                          <p:attrName>ppt_x</p:attrName>
                                        </p:attrNameLst>
                                      </p:cBhvr>
                                      <p:tavLst>
                                        <p:tav tm="0">
                                          <p:val>
                                            <p:strVal val="0-#ppt_w/2"/>
                                          </p:val>
                                        </p:tav>
                                        <p:tav tm="100000">
                                          <p:val>
                                            <p:strVal val="#ppt_x"/>
                                          </p:val>
                                        </p:tav>
                                      </p:tavLst>
                                    </p:anim>
                                    <p:anim calcmode="lin" valueType="num">
                                      <p:cBhvr additive="base">
                                        <p:cTn id="112" dur="500" fill="hold"/>
                                        <p:tgtEl>
                                          <p:spTgt spid="78"/>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79"/>
                                        </p:tgtEl>
                                        <p:attrNameLst>
                                          <p:attrName>style.visibility</p:attrName>
                                        </p:attrNameLst>
                                      </p:cBhvr>
                                      <p:to>
                                        <p:strVal val="visible"/>
                                      </p:to>
                                    </p:set>
                                    <p:anim calcmode="lin" valueType="num">
                                      <p:cBhvr additive="base">
                                        <p:cTn id="115" dur="500" fill="hold"/>
                                        <p:tgtEl>
                                          <p:spTgt spid="79"/>
                                        </p:tgtEl>
                                        <p:attrNameLst>
                                          <p:attrName>ppt_x</p:attrName>
                                        </p:attrNameLst>
                                      </p:cBhvr>
                                      <p:tavLst>
                                        <p:tav tm="0">
                                          <p:val>
                                            <p:strVal val="0-#ppt_w/2"/>
                                          </p:val>
                                        </p:tav>
                                        <p:tav tm="100000">
                                          <p:val>
                                            <p:strVal val="#ppt_x"/>
                                          </p:val>
                                        </p:tav>
                                      </p:tavLst>
                                    </p:anim>
                                    <p:anim calcmode="lin" valueType="num">
                                      <p:cBhvr additive="base">
                                        <p:cTn id="116"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4"/>
                                        </p:tgtEl>
                                        <p:attrNameLst>
                                          <p:attrName>style.visibility</p:attrName>
                                        </p:attrNameLst>
                                      </p:cBhvr>
                                      <p:to>
                                        <p:strVal val="visible"/>
                                      </p:to>
                                    </p:set>
                                    <p:anim calcmode="lin" valueType="num">
                                      <p:cBhvr additive="base">
                                        <p:cTn id="121" dur="500" fill="hold"/>
                                        <p:tgtEl>
                                          <p:spTgt spid="14"/>
                                        </p:tgtEl>
                                        <p:attrNameLst>
                                          <p:attrName>ppt_x</p:attrName>
                                        </p:attrNameLst>
                                      </p:cBhvr>
                                      <p:tavLst>
                                        <p:tav tm="0">
                                          <p:val>
                                            <p:strVal val="0-#ppt_w/2"/>
                                          </p:val>
                                        </p:tav>
                                        <p:tav tm="100000">
                                          <p:val>
                                            <p:strVal val="#ppt_x"/>
                                          </p:val>
                                        </p:tav>
                                      </p:tavLst>
                                    </p:anim>
                                    <p:anim calcmode="lin" valueType="num">
                                      <p:cBhvr additive="base">
                                        <p:cTn id="1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93"/>
                                        </p:tgtEl>
                                        <p:attrNameLst>
                                          <p:attrName>style.visibility</p:attrName>
                                        </p:attrNameLst>
                                      </p:cBhvr>
                                      <p:to>
                                        <p:strVal val="visible"/>
                                      </p:to>
                                    </p:set>
                                    <p:anim calcmode="lin" valueType="num">
                                      <p:cBhvr additive="base">
                                        <p:cTn id="127" dur="500" fill="hold"/>
                                        <p:tgtEl>
                                          <p:spTgt spid="93"/>
                                        </p:tgtEl>
                                        <p:attrNameLst>
                                          <p:attrName>ppt_x</p:attrName>
                                        </p:attrNameLst>
                                      </p:cBhvr>
                                      <p:tavLst>
                                        <p:tav tm="0">
                                          <p:val>
                                            <p:strVal val="0-#ppt_w/2"/>
                                          </p:val>
                                        </p:tav>
                                        <p:tav tm="100000">
                                          <p:val>
                                            <p:strVal val="#ppt_x"/>
                                          </p:val>
                                        </p:tav>
                                      </p:tavLst>
                                    </p:anim>
                                    <p:anim calcmode="lin" valueType="num">
                                      <p:cBhvr additive="base">
                                        <p:cTn id="128" dur="500" fill="hold"/>
                                        <p:tgtEl>
                                          <p:spTgt spid="93"/>
                                        </p:tgtEl>
                                        <p:attrNameLst>
                                          <p:attrName>ppt_y</p:attrName>
                                        </p:attrNameLst>
                                      </p:cBhvr>
                                      <p:tavLst>
                                        <p:tav tm="0">
                                          <p:val>
                                            <p:strVal val="#ppt_y"/>
                                          </p:val>
                                        </p:tav>
                                        <p:tav tm="100000">
                                          <p:val>
                                            <p:strVal val="#ppt_y"/>
                                          </p:val>
                                        </p:tav>
                                      </p:tavLst>
                                    </p:anim>
                                  </p:childTnLst>
                                </p:cTn>
                              </p:par>
                              <p:par>
                                <p:cTn id="129" presetID="2" presetClass="entr" presetSubtype="8" fill="hold" nodeType="withEffect">
                                  <p:stCondLst>
                                    <p:cond delay="0"/>
                                  </p:stCondLst>
                                  <p:childTnLst>
                                    <p:set>
                                      <p:cBhvr>
                                        <p:cTn id="130" dur="1" fill="hold">
                                          <p:stCondLst>
                                            <p:cond delay="0"/>
                                          </p:stCondLst>
                                        </p:cTn>
                                        <p:tgtEl>
                                          <p:spTgt spid="94"/>
                                        </p:tgtEl>
                                        <p:attrNameLst>
                                          <p:attrName>style.visibility</p:attrName>
                                        </p:attrNameLst>
                                      </p:cBhvr>
                                      <p:to>
                                        <p:strVal val="visible"/>
                                      </p:to>
                                    </p:set>
                                    <p:anim calcmode="lin" valueType="num">
                                      <p:cBhvr additive="base">
                                        <p:cTn id="131" dur="500" fill="hold"/>
                                        <p:tgtEl>
                                          <p:spTgt spid="94"/>
                                        </p:tgtEl>
                                        <p:attrNameLst>
                                          <p:attrName>ppt_x</p:attrName>
                                        </p:attrNameLst>
                                      </p:cBhvr>
                                      <p:tavLst>
                                        <p:tav tm="0">
                                          <p:val>
                                            <p:strVal val="0-#ppt_w/2"/>
                                          </p:val>
                                        </p:tav>
                                        <p:tav tm="100000">
                                          <p:val>
                                            <p:strVal val="#ppt_x"/>
                                          </p:val>
                                        </p:tav>
                                      </p:tavLst>
                                    </p:anim>
                                    <p:anim calcmode="lin" valueType="num">
                                      <p:cBhvr additive="base">
                                        <p:cTn id="132" dur="500" fill="hold"/>
                                        <p:tgtEl>
                                          <p:spTgt spid="94"/>
                                        </p:tgtEl>
                                        <p:attrNameLst>
                                          <p:attrName>ppt_y</p:attrName>
                                        </p:attrNameLst>
                                      </p:cBhvr>
                                      <p:tavLst>
                                        <p:tav tm="0">
                                          <p:val>
                                            <p:strVal val="#ppt_y"/>
                                          </p:val>
                                        </p:tav>
                                        <p:tav tm="100000">
                                          <p:val>
                                            <p:strVal val="#ppt_y"/>
                                          </p:val>
                                        </p:tav>
                                      </p:tavLst>
                                    </p:anim>
                                  </p:childTnLst>
                                </p:cTn>
                              </p:par>
                              <p:par>
                                <p:cTn id="133" presetID="2" presetClass="entr" presetSubtype="8" fill="hold" nodeType="withEffect">
                                  <p:stCondLst>
                                    <p:cond delay="0"/>
                                  </p:stCondLst>
                                  <p:childTnLst>
                                    <p:set>
                                      <p:cBhvr>
                                        <p:cTn id="134" dur="1" fill="hold">
                                          <p:stCondLst>
                                            <p:cond delay="0"/>
                                          </p:stCondLst>
                                        </p:cTn>
                                        <p:tgtEl>
                                          <p:spTgt spid="95"/>
                                        </p:tgtEl>
                                        <p:attrNameLst>
                                          <p:attrName>style.visibility</p:attrName>
                                        </p:attrNameLst>
                                      </p:cBhvr>
                                      <p:to>
                                        <p:strVal val="visible"/>
                                      </p:to>
                                    </p:set>
                                    <p:anim calcmode="lin" valueType="num">
                                      <p:cBhvr additive="base">
                                        <p:cTn id="135" dur="500" fill="hold"/>
                                        <p:tgtEl>
                                          <p:spTgt spid="95"/>
                                        </p:tgtEl>
                                        <p:attrNameLst>
                                          <p:attrName>ppt_x</p:attrName>
                                        </p:attrNameLst>
                                      </p:cBhvr>
                                      <p:tavLst>
                                        <p:tav tm="0">
                                          <p:val>
                                            <p:strVal val="0-#ppt_w/2"/>
                                          </p:val>
                                        </p:tav>
                                        <p:tav tm="100000">
                                          <p:val>
                                            <p:strVal val="#ppt_x"/>
                                          </p:val>
                                        </p:tav>
                                      </p:tavLst>
                                    </p:anim>
                                    <p:anim calcmode="lin" valueType="num">
                                      <p:cBhvr additive="base">
                                        <p:cTn id="136" dur="500" fill="hold"/>
                                        <p:tgtEl>
                                          <p:spTgt spid="95"/>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stCondLst>
                                    <p:cond delay="0"/>
                                  </p:stCondLst>
                                  <p:childTnLst>
                                    <p:set>
                                      <p:cBhvr>
                                        <p:cTn id="138" dur="1" fill="hold">
                                          <p:stCondLst>
                                            <p:cond delay="0"/>
                                          </p:stCondLst>
                                        </p:cTn>
                                        <p:tgtEl>
                                          <p:spTgt spid="96"/>
                                        </p:tgtEl>
                                        <p:attrNameLst>
                                          <p:attrName>style.visibility</p:attrName>
                                        </p:attrNameLst>
                                      </p:cBhvr>
                                      <p:to>
                                        <p:strVal val="visible"/>
                                      </p:to>
                                    </p:set>
                                    <p:anim calcmode="lin" valueType="num">
                                      <p:cBhvr additive="base">
                                        <p:cTn id="139" dur="500" fill="hold"/>
                                        <p:tgtEl>
                                          <p:spTgt spid="96"/>
                                        </p:tgtEl>
                                        <p:attrNameLst>
                                          <p:attrName>ppt_x</p:attrName>
                                        </p:attrNameLst>
                                      </p:cBhvr>
                                      <p:tavLst>
                                        <p:tav tm="0">
                                          <p:val>
                                            <p:strVal val="0-#ppt_w/2"/>
                                          </p:val>
                                        </p:tav>
                                        <p:tav tm="100000">
                                          <p:val>
                                            <p:strVal val="#ppt_x"/>
                                          </p:val>
                                        </p:tav>
                                      </p:tavLst>
                                    </p:anim>
                                    <p:anim calcmode="lin" valueType="num">
                                      <p:cBhvr additive="base">
                                        <p:cTn id="140" dur="5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15"/>
                                        </p:tgtEl>
                                        <p:attrNameLst>
                                          <p:attrName>style.visibility</p:attrName>
                                        </p:attrNameLst>
                                      </p:cBhvr>
                                      <p:to>
                                        <p:strVal val="visible"/>
                                      </p:to>
                                    </p:set>
                                    <p:anim calcmode="lin" valueType="num">
                                      <p:cBhvr additive="base">
                                        <p:cTn id="145" dur="500" fill="hold"/>
                                        <p:tgtEl>
                                          <p:spTgt spid="15"/>
                                        </p:tgtEl>
                                        <p:attrNameLst>
                                          <p:attrName>ppt_x</p:attrName>
                                        </p:attrNameLst>
                                      </p:cBhvr>
                                      <p:tavLst>
                                        <p:tav tm="0">
                                          <p:val>
                                            <p:strVal val="0-#ppt_w/2"/>
                                          </p:val>
                                        </p:tav>
                                        <p:tav tm="100000">
                                          <p:val>
                                            <p:strVal val="#ppt_x"/>
                                          </p:val>
                                        </p:tav>
                                      </p:tavLst>
                                    </p:anim>
                                    <p:anim calcmode="lin" valueType="num">
                                      <p:cBhvr additive="base">
                                        <p:cTn id="14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9" grpId="0" animBg="1"/>
      <p:bldP spid="47" grpId="0" animBg="1"/>
      <p:bldP spid="60" grpId="0" animBg="1"/>
      <p:bldP spid="77" grpId="0" animBg="1"/>
      <p:bldP spid="93" grpId="0" animBg="1"/>
      <p:bldP spid="11" grpId="0"/>
      <p:bldP spid="12" grpId="0"/>
      <p:bldP spid="13" grpId="0"/>
      <p:bldP spid="14" grpId="0"/>
      <p:bldP spid="1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1DFC06AE-5F41-4B03-B067-12B05E7B61C8}"/>
              </a:ext>
            </a:extLst>
          </p:cNvPr>
          <p:cNvSpPr/>
          <p:nvPr/>
        </p:nvSpPr>
        <p:spPr>
          <a:xfrm>
            <a:off x="782080" y="2666528"/>
            <a:ext cx="10238931" cy="414684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24E53D66-44D1-4EC4-A76B-1B1DA1E08B94}"/>
              </a:ext>
            </a:extLst>
          </p:cNvPr>
          <p:cNvSpPr/>
          <p:nvPr/>
        </p:nvSpPr>
        <p:spPr>
          <a:xfrm>
            <a:off x="782080" y="-33765"/>
            <a:ext cx="10212445" cy="26968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Picture 5"/>
          <p:cNvPicPr>
            <a:picLocks noChangeAspect="1" noChangeArrowheads="1"/>
          </p:cNvPicPr>
          <p:nvPr/>
        </p:nvPicPr>
        <p:blipFill rotWithShape="1">
          <a:blip r:embed="rId2" cstate="print">
            <a:clrChange>
              <a:clrFrom>
                <a:srgbClr val="FFFFFF"/>
              </a:clrFrom>
              <a:clrTo>
                <a:srgbClr val="FFFFFF">
                  <a:alpha val="0"/>
                </a:srgbClr>
              </a:clrTo>
            </a:clrChange>
          </a:blip>
          <a:srcRect l="36609" r="15798" b="74455"/>
          <a:stretch/>
        </p:blipFill>
        <p:spPr bwMode="auto">
          <a:xfrm>
            <a:off x="4583832" y="42864"/>
            <a:ext cx="3744416" cy="1729953"/>
          </a:xfrm>
          <a:prstGeom prst="rect">
            <a:avLst/>
          </a:prstGeom>
          <a:noFill/>
          <a:ln w="9525">
            <a:noFill/>
            <a:miter lim="800000"/>
            <a:headEnd/>
            <a:tailEnd/>
          </a:ln>
        </p:spPr>
      </p:pic>
      <p:pic>
        <p:nvPicPr>
          <p:cNvPr id="19" name="Picture 5"/>
          <p:cNvPicPr>
            <a:picLocks noChangeAspect="1" noChangeArrowheads="1"/>
          </p:cNvPicPr>
          <p:nvPr/>
        </p:nvPicPr>
        <p:blipFill rotWithShape="1">
          <a:blip r:embed="rId2" cstate="print">
            <a:clrChange>
              <a:clrFrom>
                <a:srgbClr val="FFFFFF"/>
              </a:clrFrom>
              <a:clrTo>
                <a:srgbClr val="FFFFFF">
                  <a:alpha val="0"/>
                </a:srgbClr>
              </a:clrTo>
            </a:clrChange>
          </a:blip>
          <a:srcRect l="30203" t="24481" r="24036" b="60633"/>
          <a:stretch/>
        </p:blipFill>
        <p:spPr bwMode="auto">
          <a:xfrm>
            <a:off x="4079776" y="1700808"/>
            <a:ext cx="3600400" cy="1008112"/>
          </a:xfrm>
          <a:prstGeom prst="rect">
            <a:avLst/>
          </a:prstGeom>
          <a:noFill/>
          <a:ln w="9525">
            <a:noFill/>
            <a:miter lim="800000"/>
            <a:headEnd/>
            <a:tailEnd/>
          </a:ln>
        </p:spPr>
      </p:pic>
      <p:pic>
        <p:nvPicPr>
          <p:cNvPr id="17" name="Picture 5"/>
          <p:cNvPicPr>
            <a:picLocks noChangeAspect="1" noChangeArrowheads="1"/>
          </p:cNvPicPr>
          <p:nvPr/>
        </p:nvPicPr>
        <p:blipFill rotWithShape="1">
          <a:blip r:embed="rId2" cstate="print">
            <a:clrChange>
              <a:clrFrom>
                <a:srgbClr val="FFFFFF"/>
              </a:clrFrom>
              <a:clrTo>
                <a:srgbClr val="FFFFFF">
                  <a:alpha val="0"/>
                </a:srgbClr>
              </a:clrTo>
            </a:clrChange>
          </a:blip>
          <a:srcRect l="11659" t="67013" r="9391" b="17038"/>
          <a:stretch/>
        </p:blipFill>
        <p:spPr bwMode="auto">
          <a:xfrm>
            <a:off x="2620838" y="4581128"/>
            <a:ext cx="6211466" cy="1080120"/>
          </a:xfrm>
          <a:prstGeom prst="rect">
            <a:avLst/>
          </a:prstGeom>
          <a:noFill/>
          <a:ln w="9525">
            <a:noFill/>
            <a:miter lim="800000"/>
            <a:headEnd/>
            <a:tailEnd/>
          </a:ln>
        </p:spPr>
      </p:pic>
      <p:pic>
        <p:nvPicPr>
          <p:cNvPr id="1029" name="Picture 5"/>
          <p:cNvPicPr>
            <a:picLocks noChangeAspect="1" noChangeArrowheads="1"/>
          </p:cNvPicPr>
          <p:nvPr/>
        </p:nvPicPr>
        <p:blipFill>
          <a:blip r:embed="rId2" cstate="print">
            <a:clrChange>
              <a:clrFrom>
                <a:srgbClr val="FFFFFF"/>
              </a:clrFrom>
              <a:clrTo>
                <a:srgbClr val="FFFFFF">
                  <a:alpha val="0"/>
                </a:srgbClr>
              </a:clrTo>
            </a:clrChange>
          </a:blip>
          <a:srcRect t="82962"/>
          <a:stretch>
            <a:fillRect/>
          </a:stretch>
        </p:blipFill>
        <p:spPr bwMode="auto">
          <a:xfrm>
            <a:off x="1703512" y="5661248"/>
            <a:ext cx="7867650" cy="1153890"/>
          </a:xfrm>
          <a:prstGeom prst="rect">
            <a:avLst/>
          </a:prstGeom>
          <a:noFill/>
          <a:ln w="9525">
            <a:noFill/>
            <a:miter lim="800000"/>
            <a:headEnd/>
            <a:tailEnd/>
          </a:ln>
        </p:spPr>
      </p:pic>
      <p:sp>
        <p:nvSpPr>
          <p:cNvPr id="5" name="Rechthoek 4"/>
          <p:cNvSpPr/>
          <p:nvPr/>
        </p:nvSpPr>
        <p:spPr>
          <a:xfrm>
            <a:off x="3143673" y="5847656"/>
            <a:ext cx="1602815"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0099FF"/>
                </a:solidFill>
              </a:rPr>
              <a:t>Omgeving</a:t>
            </a:r>
          </a:p>
        </p:txBody>
      </p:sp>
      <p:sp>
        <p:nvSpPr>
          <p:cNvPr id="6" name="Rechthoek 5"/>
          <p:cNvSpPr/>
          <p:nvPr/>
        </p:nvSpPr>
        <p:spPr>
          <a:xfrm>
            <a:off x="3143672" y="4869161"/>
            <a:ext cx="1368152"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0033CC"/>
                </a:solidFill>
              </a:rPr>
              <a:t>Gedrag</a:t>
            </a:r>
          </a:p>
        </p:txBody>
      </p:sp>
      <p:sp>
        <p:nvSpPr>
          <p:cNvPr id="9" name="Rechthoek 8"/>
          <p:cNvSpPr/>
          <p:nvPr/>
        </p:nvSpPr>
        <p:spPr>
          <a:xfrm>
            <a:off x="3143673" y="2780929"/>
            <a:ext cx="1705418"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FF6699"/>
                </a:solidFill>
              </a:rPr>
              <a:t>Waarden</a:t>
            </a:r>
          </a:p>
        </p:txBody>
      </p:sp>
      <p:sp>
        <p:nvSpPr>
          <p:cNvPr id="10" name="Rechthoek 9"/>
          <p:cNvSpPr/>
          <p:nvPr/>
        </p:nvSpPr>
        <p:spPr>
          <a:xfrm>
            <a:off x="2620838" y="3039344"/>
            <a:ext cx="2648345"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FF6699"/>
                </a:solidFill>
              </a:rPr>
              <a:t>Overtuigingen</a:t>
            </a:r>
          </a:p>
        </p:txBody>
      </p:sp>
      <p:sp>
        <p:nvSpPr>
          <p:cNvPr id="11" name="Rechthoek 10"/>
          <p:cNvSpPr/>
          <p:nvPr/>
        </p:nvSpPr>
        <p:spPr>
          <a:xfrm>
            <a:off x="3143673" y="1988841"/>
            <a:ext cx="2106871"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EA0075"/>
                </a:solidFill>
              </a:rPr>
              <a:t>Identiteit</a:t>
            </a:r>
          </a:p>
        </p:txBody>
      </p:sp>
      <p:sp>
        <p:nvSpPr>
          <p:cNvPr id="12" name="Rechthoek 11"/>
          <p:cNvSpPr/>
          <p:nvPr/>
        </p:nvSpPr>
        <p:spPr>
          <a:xfrm>
            <a:off x="3143673" y="735088"/>
            <a:ext cx="1386791"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EA0000"/>
                </a:solidFill>
              </a:rPr>
              <a:t>Missie</a:t>
            </a:r>
          </a:p>
        </p:txBody>
      </p:sp>
      <p:sp>
        <p:nvSpPr>
          <p:cNvPr id="13" name="Linkeraccolade 12"/>
          <p:cNvSpPr/>
          <p:nvPr/>
        </p:nvSpPr>
        <p:spPr>
          <a:xfrm>
            <a:off x="2566618" y="233065"/>
            <a:ext cx="432048" cy="2304256"/>
          </a:xfrm>
          <a:prstGeom prst="leftBrace">
            <a:avLst/>
          </a:prstGeom>
          <a:ln w="50800">
            <a:solidFill>
              <a:srgbClr val="BF0D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srgbClr val="F73131"/>
              </a:solidFill>
            </a:endParaRPr>
          </a:p>
        </p:txBody>
      </p:sp>
      <p:sp>
        <p:nvSpPr>
          <p:cNvPr id="14" name="Rechthoek 13"/>
          <p:cNvSpPr/>
          <p:nvPr/>
        </p:nvSpPr>
        <p:spPr>
          <a:xfrm>
            <a:off x="1294614" y="1052736"/>
            <a:ext cx="136127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Zijn</a:t>
            </a:r>
          </a:p>
        </p:txBody>
      </p:sp>
      <p:sp>
        <p:nvSpPr>
          <p:cNvPr id="16" name="Rechthoek 15"/>
          <p:cNvSpPr/>
          <p:nvPr/>
        </p:nvSpPr>
        <p:spPr>
          <a:xfrm>
            <a:off x="8328248" y="3429000"/>
            <a:ext cx="270939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Hebben</a:t>
            </a:r>
          </a:p>
        </p:txBody>
      </p:sp>
      <p:sp>
        <p:nvSpPr>
          <p:cNvPr id="22" name="Rechthoek 21">
            <a:extLst>
              <a:ext uri="{FF2B5EF4-FFF2-40B4-BE49-F238E27FC236}">
                <a16:creationId xmlns:a16="http://schemas.microsoft.com/office/drawing/2014/main" id="{1FE6B5D1-273A-435A-9D9B-E9CB1F7D531E}"/>
              </a:ext>
            </a:extLst>
          </p:cNvPr>
          <p:cNvSpPr/>
          <p:nvPr/>
        </p:nvSpPr>
        <p:spPr>
          <a:xfrm>
            <a:off x="10203789" y="6536378"/>
            <a:ext cx="271228" cy="276999"/>
          </a:xfrm>
          <a:prstGeom prst="rect">
            <a:avLst/>
          </a:prstGeom>
          <a:noFill/>
        </p:spPr>
        <p:txBody>
          <a:bodyPr wrap="none" lIns="91440" tIns="45720" rIns="91440" bIns="45720">
            <a:spAutoFit/>
          </a:bodyPr>
          <a:lstStyle/>
          <a:p>
            <a:pPr algn="ctr"/>
            <a:r>
              <a:rPr lang="nl-NL" sz="1200" dirty="0">
                <a:ln w="0"/>
                <a:solidFill>
                  <a:schemeClr val="bg1">
                    <a:lumMod val="85000"/>
                  </a:schemeClr>
                </a:solidFill>
                <a:effectLst>
                  <a:outerShdw blurRad="38100" dist="19050" dir="2700000" algn="tl" rotWithShape="0">
                    <a:schemeClr val="dk1">
                      <a:alpha val="40000"/>
                    </a:schemeClr>
                  </a:outerShdw>
                </a:effectLst>
              </a:rPr>
              <a:t>S</a:t>
            </a:r>
          </a:p>
        </p:txBody>
      </p:sp>
      <p:pic>
        <p:nvPicPr>
          <p:cNvPr id="26" name="Afbeelding 25">
            <a:extLst>
              <a:ext uri="{FF2B5EF4-FFF2-40B4-BE49-F238E27FC236}">
                <a16:creationId xmlns:a16="http://schemas.microsoft.com/office/drawing/2014/main" id="{4DAA3702-CB27-F95C-7FDF-ABF5F4811553}"/>
              </a:ext>
            </a:extLst>
          </p:cNvPr>
          <p:cNvPicPr>
            <a:picLocks noChangeAspect="1"/>
          </p:cNvPicPr>
          <p:nvPr/>
        </p:nvPicPr>
        <p:blipFill rotWithShape="1">
          <a:blip r:embed="rId3">
            <a:clrChange>
              <a:clrFrom>
                <a:srgbClr val="FFFFFF"/>
              </a:clrFrom>
              <a:clrTo>
                <a:srgbClr val="FFFFFF">
                  <a:alpha val="0"/>
                </a:srgbClr>
              </a:clrTo>
            </a:clrChange>
          </a:blip>
          <a:srcRect l="17610" r="16494"/>
          <a:stretch/>
        </p:blipFill>
        <p:spPr>
          <a:xfrm>
            <a:off x="3101339" y="3644332"/>
            <a:ext cx="5183790" cy="933333"/>
          </a:xfrm>
          <a:prstGeom prst="rect">
            <a:avLst/>
          </a:prstGeom>
        </p:spPr>
      </p:pic>
      <p:sp>
        <p:nvSpPr>
          <p:cNvPr id="7" name="Rechthoek 6"/>
          <p:cNvSpPr/>
          <p:nvPr/>
        </p:nvSpPr>
        <p:spPr>
          <a:xfrm>
            <a:off x="3162311" y="3766711"/>
            <a:ext cx="2106871" cy="461665"/>
          </a:xfrm>
          <a:prstGeom prst="rect">
            <a:avLst/>
          </a:prstGeom>
          <a:noFill/>
        </p:spPr>
        <p:txBody>
          <a:bodyPr wrap="square" lIns="91440" tIns="45720" rIns="91440" bIns="45720">
            <a:spAutoFit/>
          </a:bodyPr>
          <a:lstStyle/>
          <a:p>
            <a:r>
              <a:rPr lang="nl-NL" sz="2400" b="1" dirty="0">
                <a:ln w="10541" cmpd="sng">
                  <a:solidFill>
                    <a:schemeClr val="accent1">
                      <a:shade val="88000"/>
                      <a:satMod val="110000"/>
                    </a:schemeClr>
                  </a:solidFill>
                  <a:prstDash val="solid"/>
                </a:ln>
                <a:solidFill>
                  <a:srgbClr val="000066"/>
                </a:solidFill>
              </a:rPr>
              <a:t>Vaardigheden</a:t>
            </a:r>
          </a:p>
        </p:txBody>
      </p:sp>
      <p:sp>
        <p:nvSpPr>
          <p:cNvPr id="15" name="Linkeraccolade 14"/>
          <p:cNvSpPr/>
          <p:nvPr/>
        </p:nvSpPr>
        <p:spPr>
          <a:xfrm flipH="1">
            <a:off x="7896200" y="2708920"/>
            <a:ext cx="432048" cy="3816424"/>
          </a:xfrm>
          <a:prstGeom prst="leftBrace">
            <a:avLst>
              <a:gd name="adj1" fmla="val 8333"/>
              <a:gd name="adj2" fmla="val 31790"/>
            </a:avLst>
          </a:prstGeom>
          <a:ln w="50800">
            <a:solidFill>
              <a:srgbClr val="BF0D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srgbClr val="F73131"/>
              </a:solidFill>
            </a:endParaRPr>
          </a:p>
        </p:txBody>
      </p:sp>
      <p:pic>
        <p:nvPicPr>
          <p:cNvPr id="25" name="Afbeelding 24">
            <a:extLst>
              <a:ext uri="{FF2B5EF4-FFF2-40B4-BE49-F238E27FC236}">
                <a16:creationId xmlns:a16="http://schemas.microsoft.com/office/drawing/2014/main" id="{0ACD6730-DA5F-57B9-0210-1AF4B6D4593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48975" y="2698969"/>
            <a:ext cx="4028571" cy="1009524"/>
          </a:xfrm>
          <a:prstGeom prst="rect">
            <a:avLst/>
          </a:prstGeom>
        </p:spPr>
      </p:pic>
      <p:sp>
        <p:nvSpPr>
          <p:cNvPr id="27" name="Pijl: rechts 26">
            <a:extLst>
              <a:ext uri="{FF2B5EF4-FFF2-40B4-BE49-F238E27FC236}">
                <a16:creationId xmlns:a16="http://schemas.microsoft.com/office/drawing/2014/main" id="{A54B82BC-FB8E-8D0E-E211-3C53B71E4E28}"/>
              </a:ext>
            </a:extLst>
          </p:cNvPr>
          <p:cNvSpPr/>
          <p:nvPr/>
        </p:nvSpPr>
        <p:spPr>
          <a:xfrm rot="16200000">
            <a:off x="8698135" y="3031477"/>
            <a:ext cx="5790255" cy="1197474"/>
          </a:xfrm>
          <a:prstGeom prst="rightArrow">
            <a:avLst/>
          </a:prstGeom>
          <a:solidFill>
            <a:srgbClr val="408A2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Hoger niveau van denken voelen beleven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0-#ppt_w/2"/>
                                          </p:val>
                                        </p:tav>
                                        <p:tav tm="100000">
                                          <p:val>
                                            <p:strVal val="#ppt_x"/>
                                          </p:val>
                                        </p:tav>
                                      </p:tavLst>
                                    </p:anim>
                                    <p:anim calcmode="lin" valueType="num">
                                      <p:cBhvr additive="base">
                                        <p:cTn id="8"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0-#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0-#ppt_w/2"/>
                                          </p:val>
                                        </p:tav>
                                        <p:tav tm="100000">
                                          <p:val>
                                            <p:strVal val="#ppt_x"/>
                                          </p:val>
                                        </p:tav>
                                      </p:tavLst>
                                    </p:anim>
                                    <p:anim calcmode="lin" valueType="num">
                                      <p:cBhvr additive="base">
                                        <p:cTn id="7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0-#ppt_w/2"/>
                                          </p:val>
                                        </p:tav>
                                        <p:tav tm="100000">
                                          <p:val>
                                            <p:strVal val="#ppt_x"/>
                                          </p:val>
                                        </p:tav>
                                      </p:tavLst>
                                    </p:anim>
                                    <p:anim calcmode="lin" valueType="num">
                                      <p:cBhvr additive="base">
                                        <p:cTn id="8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0-#ppt_w/2"/>
                                          </p:val>
                                        </p:tav>
                                        <p:tav tm="100000">
                                          <p:val>
                                            <p:strVal val="#ppt_x"/>
                                          </p:val>
                                        </p:tav>
                                      </p:tavLst>
                                    </p:anim>
                                    <p:anim calcmode="lin" valueType="num">
                                      <p:cBhvr additive="base">
                                        <p:cTn id="8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0-#ppt_w/2"/>
                                          </p:val>
                                        </p:tav>
                                        <p:tav tm="100000">
                                          <p:val>
                                            <p:strVal val="#ppt_x"/>
                                          </p:val>
                                        </p:tav>
                                      </p:tavLst>
                                    </p:anim>
                                    <p:anim calcmode="lin" valueType="num">
                                      <p:cBhvr additive="base">
                                        <p:cTn id="9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0-#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0-#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ppt_x"/>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13" grpId="0" animBg="1"/>
      <p:bldP spid="14" grpId="0"/>
      <p:bldP spid="16" grpId="0"/>
      <p:bldP spid="7" grpId="0"/>
      <p:bldP spid="15"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EDFC9BA-F088-47DC-B48E-C31FACAB0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788" y="476672"/>
            <a:ext cx="4809471" cy="6336704"/>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271465" y="1076049"/>
            <a:ext cx="5688631" cy="967957"/>
          </a:xfrm>
          <a:prstGeom prst="rect">
            <a:avLst/>
          </a:prstGeom>
        </p:spPr>
        <p:txBody>
          <a:bodyPr wrap="square">
            <a:spAutoFit/>
          </a:bodyPr>
          <a:lstStyle/>
          <a:p>
            <a:pPr marL="452438" indent="-452438" fontAlgn="base">
              <a:lnSpc>
                <a:spcPct val="150000"/>
              </a:lnSpc>
              <a:buFont typeface="+mj-lt"/>
              <a:buAutoNum type="arabicPeriod"/>
            </a:pPr>
            <a:r>
              <a:rPr lang="nl-NL" sz="2000" dirty="0">
                <a:solidFill>
                  <a:srgbClr val="0000FF"/>
                </a:solidFill>
              </a:rPr>
              <a:t>Een hoger niveau heeft meer invloed op een lager gelegen dan andersom</a:t>
            </a:r>
          </a:p>
        </p:txBody>
      </p:sp>
      <p:sp>
        <p:nvSpPr>
          <p:cNvPr id="3" name="Rechthoek 2"/>
          <p:cNvSpPr/>
          <p:nvPr/>
        </p:nvSpPr>
        <p:spPr>
          <a:xfrm>
            <a:off x="681318" y="215063"/>
            <a:ext cx="9986682" cy="523220"/>
          </a:xfrm>
          <a:prstGeom prst="rect">
            <a:avLst/>
          </a:prstGeom>
        </p:spPr>
        <p:txBody>
          <a:bodyPr wrap="square">
            <a:spAutoFit/>
          </a:bodyPr>
          <a:lstStyle/>
          <a:p>
            <a:pPr algn="ctr" fontAlgn="base"/>
            <a:r>
              <a:rPr lang="nl-NL" sz="2800" b="1" dirty="0">
                <a:solidFill>
                  <a:srgbClr val="0000FF"/>
                </a:solidFill>
              </a:rPr>
              <a:t>Eigenschappen van het model van neurologische niveaus:</a:t>
            </a:r>
          </a:p>
        </p:txBody>
      </p:sp>
      <p:sp>
        <p:nvSpPr>
          <p:cNvPr id="6" name="Rechthoek 5">
            <a:extLst>
              <a:ext uri="{FF2B5EF4-FFF2-40B4-BE49-F238E27FC236}">
                <a16:creationId xmlns:a16="http://schemas.microsoft.com/office/drawing/2014/main" id="{3E3C9625-2647-4CD2-AA91-877E4AD2AB5A}"/>
              </a:ext>
            </a:extLst>
          </p:cNvPr>
          <p:cNvSpPr/>
          <p:nvPr/>
        </p:nvSpPr>
        <p:spPr>
          <a:xfrm>
            <a:off x="1271465" y="2044006"/>
            <a:ext cx="5040560" cy="3737946"/>
          </a:xfrm>
          <a:prstGeom prst="rect">
            <a:avLst/>
          </a:prstGeom>
        </p:spPr>
        <p:txBody>
          <a:bodyPr wrap="square">
            <a:spAutoFit/>
          </a:bodyPr>
          <a:lstStyle/>
          <a:p>
            <a:pPr marL="457200" indent="-457200" fontAlgn="base">
              <a:lnSpc>
                <a:spcPct val="150000"/>
              </a:lnSpc>
              <a:buFont typeface="+mj-lt"/>
              <a:buAutoNum type="arabicPeriod" startAt="2"/>
            </a:pPr>
            <a:r>
              <a:rPr lang="nl-NL" sz="2000" dirty="0">
                <a:solidFill>
                  <a:srgbClr val="0000FF"/>
                </a:solidFill>
              </a:rPr>
              <a:t>De onderste 4 niveaus gaan over "hebben“ bovenste gaan over "zijn“  </a:t>
            </a:r>
          </a:p>
          <a:p>
            <a:pPr marL="452438" indent="-452438" fontAlgn="base">
              <a:lnSpc>
                <a:spcPct val="150000"/>
              </a:lnSpc>
              <a:buFont typeface="+mj-lt"/>
              <a:buAutoNum type="arabicPeriod" startAt="2"/>
            </a:pPr>
            <a:r>
              <a:rPr lang="nl-NL" sz="2000" dirty="0">
                <a:solidFill>
                  <a:srgbClr val="0000FF"/>
                </a:solidFill>
              </a:rPr>
              <a:t>De bovenste niveaus zijn meer onbewust, de onderste meer bewust.</a:t>
            </a:r>
          </a:p>
          <a:p>
            <a:pPr marL="452438" indent="-452438" fontAlgn="base">
              <a:lnSpc>
                <a:spcPct val="150000"/>
              </a:lnSpc>
              <a:buFont typeface="+mj-lt"/>
              <a:buAutoNum type="arabicPeriod" startAt="2"/>
            </a:pPr>
            <a:r>
              <a:rPr lang="nl-NL" sz="2000" dirty="0">
                <a:solidFill>
                  <a:srgbClr val="0000FF"/>
                </a:solidFill>
              </a:rPr>
              <a:t>Het systeem werkt het best wanneer alle lagen uit het model dienend zijn aan het hoogste niveau en dus in lijn zijn met elkaar (congruent).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0-#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981200" y="773112"/>
            <a:ext cx="8229600" cy="647700"/>
          </a:xfrm>
        </p:spPr>
        <p:txBody>
          <a:bodyPr/>
          <a:lstStyle/>
          <a:p>
            <a:pPr algn="ctr" eaLnBrk="1" hangingPunct="1"/>
            <a:r>
              <a:rPr lang="nl-NL" sz="2800" b="1" dirty="0">
                <a:solidFill>
                  <a:srgbClr val="0000FF"/>
                </a:solidFill>
              </a:rPr>
              <a:t>Wat communiceer ik met mezelf?</a:t>
            </a:r>
          </a:p>
        </p:txBody>
      </p:sp>
      <p:sp>
        <p:nvSpPr>
          <p:cNvPr id="5" name="Titel 1"/>
          <p:cNvSpPr txBox="1">
            <a:spLocks/>
          </p:cNvSpPr>
          <p:nvPr/>
        </p:nvSpPr>
        <p:spPr>
          <a:xfrm>
            <a:off x="1919536" y="52387"/>
            <a:ext cx="8445500" cy="720725"/>
          </a:xfrm>
          <a:prstGeom prst="rect">
            <a:avLst/>
          </a:prstGeom>
        </p:spPr>
        <p:txBody>
          <a:bodyPr anchor="ctr"/>
          <a:lstStyle/>
          <a:p>
            <a:pPr algn="ctr">
              <a:defRPr/>
            </a:pPr>
            <a:r>
              <a:rPr lang="nl-NL" sz="3200" b="1" dirty="0">
                <a:solidFill>
                  <a:srgbClr val="0000FF"/>
                </a:solidFill>
                <a:latin typeface="+mj-lt"/>
                <a:ea typeface="+mj-ea"/>
                <a:cs typeface="+mj-cs"/>
              </a:rPr>
              <a:t>Hoe goed kan ik focussen op wat ik heb?</a:t>
            </a:r>
          </a:p>
        </p:txBody>
      </p:sp>
      <p:sp>
        <p:nvSpPr>
          <p:cNvPr id="6" name="Titel 1"/>
          <p:cNvSpPr txBox="1">
            <a:spLocks/>
          </p:cNvSpPr>
          <p:nvPr/>
        </p:nvSpPr>
        <p:spPr>
          <a:xfrm>
            <a:off x="2403475" y="3924301"/>
            <a:ext cx="8229600" cy="441325"/>
          </a:xfrm>
          <a:prstGeom prst="rect">
            <a:avLst/>
          </a:prstGeom>
        </p:spPr>
        <p:txBody>
          <a:bodyPr anchor="ctr"/>
          <a:lstStyle/>
          <a:p>
            <a:pPr algn="ctr">
              <a:defRPr/>
            </a:pPr>
            <a:r>
              <a:rPr lang="nl-NL" sz="2800" b="1" dirty="0">
                <a:solidFill>
                  <a:schemeClr val="bg1"/>
                </a:solidFill>
                <a:latin typeface="+mj-lt"/>
                <a:ea typeface="+mj-ea"/>
                <a:cs typeface="+mj-cs"/>
              </a:rPr>
              <a:t>Heb jij beperkingen?</a:t>
            </a:r>
          </a:p>
          <a:p>
            <a:pPr algn="ctr">
              <a:defRPr/>
            </a:pPr>
            <a:r>
              <a:rPr lang="nl-NL" sz="2800" b="1" dirty="0">
                <a:solidFill>
                  <a:schemeClr val="bg1"/>
                </a:solidFill>
                <a:latin typeface="+mj-lt"/>
                <a:ea typeface="+mj-ea"/>
                <a:cs typeface="+mj-cs"/>
              </a:rPr>
              <a:t> Kijk naar Nick </a:t>
            </a:r>
            <a:r>
              <a:rPr lang="nl-NL" sz="2800" b="1" dirty="0" err="1">
                <a:solidFill>
                  <a:schemeClr val="bg1"/>
                </a:solidFill>
                <a:latin typeface="+mj-lt"/>
                <a:ea typeface="+mj-ea"/>
                <a:cs typeface="+mj-cs"/>
              </a:rPr>
              <a:t>Vujicic</a:t>
            </a:r>
            <a:endParaRPr lang="nl-NL" sz="2800" b="1" dirty="0">
              <a:solidFill>
                <a:schemeClr val="bg1"/>
              </a:solidFill>
              <a:latin typeface="+mj-lt"/>
              <a:ea typeface="+mj-ea"/>
              <a:cs typeface="+mj-cs"/>
            </a:endParaRPr>
          </a:p>
        </p:txBody>
      </p:sp>
      <p:pic>
        <p:nvPicPr>
          <p:cNvPr id="1026" name="Picture 2" descr="http://www.gamechangercoaches.com/wp-content/uploads/2012/10/nick-vujicic-closeup.jpg"/>
          <p:cNvPicPr>
            <a:picLocks noChangeAspect="1" noChangeArrowheads="1"/>
          </p:cNvPicPr>
          <p:nvPr/>
        </p:nvPicPr>
        <p:blipFill>
          <a:blip r:embed="rId2" cstate="print"/>
          <a:srcRect/>
          <a:stretch>
            <a:fillRect/>
          </a:stretch>
        </p:blipFill>
        <p:spPr bwMode="auto">
          <a:xfrm>
            <a:off x="1919536" y="1611314"/>
            <a:ext cx="8064500" cy="5246687"/>
          </a:xfrm>
          <a:prstGeom prst="rect">
            <a:avLst/>
          </a:prstGeom>
          <a:noFill/>
          <a:ln w="9525">
            <a:noFill/>
            <a:miter lim="800000"/>
            <a:headEnd/>
            <a:tailEnd/>
          </a:ln>
        </p:spPr>
      </p:pic>
      <p:sp>
        <p:nvSpPr>
          <p:cNvPr id="8" name="Rechthoek 7">
            <a:extLst>
              <a:ext uri="{FF2B5EF4-FFF2-40B4-BE49-F238E27FC236}">
                <a16:creationId xmlns:a16="http://schemas.microsoft.com/office/drawing/2014/main" id="{CA5D7795-F2A5-43E7-B969-656BFB1014CE}"/>
              </a:ext>
            </a:extLst>
          </p:cNvPr>
          <p:cNvSpPr/>
          <p:nvPr/>
        </p:nvSpPr>
        <p:spPr>
          <a:xfrm>
            <a:off x="10203789" y="6536378"/>
            <a:ext cx="271228" cy="276999"/>
          </a:xfrm>
          <a:prstGeom prst="rect">
            <a:avLst/>
          </a:prstGeom>
          <a:noFill/>
        </p:spPr>
        <p:txBody>
          <a:bodyPr wrap="none" lIns="91440" tIns="45720" rIns="91440" bIns="45720">
            <a:spAutoFit/>
          </a:bodyPr>
          <a:lstStyle/>
          <a:p>
            <a:pPr algn="ctr"/>
            <a:r>
              <a:rPr lang="nl-NL" sz="1200" dirty="0">
                <a:ln w="0"/>
                <a:solidFill>
                  <a:schemeClr val="bg1">
                    <a:lumMod val="85000"/>
                  </a:schemeClr>
                </a:solidFill>
                <a:effectLst>
                  <a:outerShdw blurRad="38100" dist="19050" dir="2700000" algn="tl" rotWithShape="0">
                    <a:schemeClr val="dk1">
                      <a:alpha val="40000"/>
                    </a:schemeClr>
                  </a:outerShdw>
                </a:effectLst>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0-#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Nick-Vujicic_I-Love-Living-Life.-I-am-happy.jpg"/>
          <p:cNvPicPr>
            <a:picLocks noChangeAspect="1"/>
          </p:cNvPicPr>
          <p:nvPr/>
        </p:nvPicPr>
        <p:blipFill>
          <a:blip r:embed="rId2" cstate="print"/>
          <a:srcRect/>
          <a:stretch>
            <a:fillRect/>
          </a:stretch>
        </p:blipFill>
        <p:spPr bwMode="auto">
          <a:xfrm>
            <a:off x="0" y="1060162"/>
            <a:ext cx="12148207" cy="5796251"/>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l="32088" t="37099" r="32675" b="18367"/>
          <a:stretch>
            <a:fillRect/>
          </a:stretch>
        </p:blipFill>
        <p:spPr bwMode="auto">
          <a:xfrm>
            <a:off x="0" y="1060162"/>
            <a:ext cx="8455972" cy="5796251"/>
          </a:xfrm>
          <a:prstGeom prst="rect">
            <a:avLst/>
          </a:prstGeom>
          <a:noFill/>
          <a:ln w="9525">
            <a:noFill/>
            <a:miter lim="800000"/>
            <a:headEnd/>
            <a:tailEnd/>
          </a:ln>
        </p:spPr>
      </p:pic>
      <p:pic>
        <p:nvPicPr>
          <p:cNvPr id="7" name="Afbeelding 6" descr="Nick-Vujicic-Kanae-2.jpg"/>
          <p:cNvPicPr>
            <a:picLocks noChangeAspect="1"/>
          </p:cNvPicPr>
          <p:nvPr/>
        </p:nvPicPr>
        <p:blipFill>
          <a:blip r:embed="rId4" cstate="print"/>
          <a:srcRect t="2907" r="19746" b="7181"/>
          <a:stretch>
            <a:fillRect/>
          </a:stretch>
        </p:blipFill>
        <p:spPr bwMode="auto">
          <a:xfrm>
            <a:off x="8259687" y="0"/>
            <a:ext cx="3855748" cy="6075669"/>
          </a:xfrm>
          <a:prstGeom prst="rect">
            <a:avLst/>
          </a:prstGeom>
          <a:noFill/>
          <a:ln w="9525">
            <a:noFill/>
            <a:miter lim="800000"/>
            <a:headEnd/>
            <a:tailEnd/>
          </a:ln>
        </p:spPr>
      </p:pic>
      <p:sp>
        <p:nvSpPr>
          <p:cNvPr id="9" name="Titel 1"/>
          <p:cNvSpPr txBox="1">
            <a:spLocks/>
          </p:cNvSpPr>
          <p:nvPr/>
        </p:nvSpPr>
        <p:spPr>
          <a:xfrm>
            <a:off x="-350450" y="97903"/>
            <a:ext cx="8964612" cy="579437"/>
          </a:xfrm>
          <a:prstGeom prst="rect">
            <a:avLst/>
          </a:prstGeom>
        </p:spPr>
        <p:txBody>
          <a:bodyPr anchor="ctr"/>
          <a:lstStyle/>
          <a:p>
            <a:pPr algn="ctr">
              <a:defRPr/>
            </a:pPr>
            <a:r>
              <a:rPr lang="nl-NL" sz="3200" b="1" dirty="0">
                <a:solidFill>
                  <a:srgbClr val="0000FF"/>
                </a:solidFill>
                <a:latin typeface="+mj-lt"/>
                <a:ea typeface="+mj-ea"/>
                <a:cs typeface="+mj-cs"/>
              </a:rPr>
              <a:t>Wat zijn de neurologische niveaus van Nick?</a:t>
            </a:r>
          </a:p>
        </p:txBody>
      </p:sp>
      <p:pic>
        <p:nvPicPr>
          <p:cNvPr id="2" name="Picture 2" descr="Evangelist Without Limbs Nick Vujicic Shares Beautiful Photos With ...">
            <a:extLst>
              <a:ext uri="{FF2B5EF4-FFF2-40B4-BE49-F238E27FC236}">
                <a16:creationId xmlns:a16="http://schemas.microsoft.com/office/drawing/2014/main" id="{25DA34DA-FF0F-BC9D-2D3A-6C3133F44E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552"/>
          <a:stretch/>
        </p:blipFill>
        <p:spPr bwMode="auto">
          <a:xfrm>
            <a:off x="7980219" y="3519264"/>
            <a:ext cx="4211782" cy="3480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0-#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p:cNvSpPr txBox="1"/>
          <p:nvPr/>
        </p:nvSpPr>
        <p:spPr>
          <a:xfrm>
            <a:off x="1708775" y="116632"/>
            <a:ext cx="9516964" cy="707886"/>
          </a:xfrm>
          <a:prstGeom prst="rect">
            <a:avLst/>
          </a:prstGeom>
          <a:noFill/>
        </p:spPr>
        <p:txBody>
          <a:bodyPr wrap="none" rtlCol="0">
            <a:spAutoFit/>
          </a:bodyPr>
          <a:lstStyle/>
          <a:p>
            <a:r>
              <a:rPr lang="nl-NL" sz="4000" b="1">
                <a:solidFill>
                  <a:srgbClr val="0000FF"/>
                </a:solidFill>
              </a:rPr>
              <a:t>Oefening met de Neurologische Niveaus</a:t>
            </a:r>
            <a:endParaRPr lang="nl-NL" sz="3200" b="1">
              <a:solidFill>
                <a:srgbClr val="0000FF"/>
              </a:solidFill>
            </a:endParaRPr>
          </a:p>
        </p:txBody>
      </p:sp>
      <p:grpSp>
        <p:nvGrpSpPr>
          <p:cNvPr id="14" name="Groep 13">
            <a:extLst>
              <a:ext uri="{FF2B5EF4-FFF2-40B4-BE49-F238E27FC236}">
                <a16:creationId xmlns:a16="http://schemas.microsoft.com/office/drawing/2014/main" id="{C8F99C51-57E4-4D2B-A707-21BDEBA9606D}"/>
              </a:ext>
            </a:extLst>
          </p:cNvPr>
          <p:cNvGrpSpPr/>
          <p:nvPr/>
        </p:nvGrpSpPr>
        <p:grpSpPr>
          <a:xfrm>
            <a:off x="4583832" y="1052736"/>
            <a:ext cx="1872208" cy="1512168"/>
            <a:chOff x="3059832" y="1052736"/>
            <a:chExt cx="1872208" cy="1512168"/>
          </a:xfrm>
        </p:grpSpPr>
        <p:pic>
          <p:nvPicPr>
            <p:cNvPr id="3" name="Picture 2" descr="http://excellenceassured.com/wp-content/uploads/2011/08/Screen-shot-2011-08-25-at-08.45.37.png"/>
            <p:cNvPicPr>
              <a:picLocks noChangeAspect="1" noChangeArrowheads="1"/>
            </p:cNvPicPr>
            <p:nvPr/>
          </p:nvPicPr>
          <p:blipFill>
            <a:blip r:embed="rId3" cstate="print">
              <a:duotone>
                <a:prstClr val="black"/>
                <a:srgbClr val="FFFF00">
                  <a:tint val="45000"/>
                  <a:satMod val="400000"/>
                </a:srgbClr>
              </a:duotone>
            </a:blip>
            <a:srcRect/>
            <a:stretch>
              <a:fillRect/>
            </a:stretch>
          </p:blipFill>
          <p:spPr bwMode="auto">
            <a:xfrm>
              <a:off x="3059832" y="1052736"/>
              <a:ext cx="1872208" cy="1512168"/>
            </a:xfrm>
            <a:prstGeom prst="rect">
              <a:avLst/>
            </a:prstGeom>
            <a:noFill/>
          </p:spPr>
        </p:pic>
        <p:pic>
          <p:nvPicPr>
            <p:cNvPr id="18" name="Picture 2" descr="http://excellenceassured.com/wp-content/uploads/2011/08/Screen-shot-2011-08-25-at-08.45.37.png"/>
            <p:cNvPicPr>
              <a:picLocks noChangeAspect="1" noChangeArrowheads="1"/>
            </p:cNvPicPr>
            <p:nvPr/>
          </p:nvPicPr>
          <p:blipFill>
            <a:blip r:embed="rId3" cstate="print">
              <a:duotone>
                <a:prstClr val="black"/>
                <a:srgbClr val="FFFF00">
                  <a:tint val="45000"/>
                  <a:satMod val="400000"/>
                </a:srgbClr>
              </a:duotone>
            </a:blip>
            <a:srcRect t="13731" r="61538" b="62459"/>
            <a:stretch>
              <a:fillRect/>
            </a:stretch>
          </p:blipFill>
          <p:spPr bwMode="auto">
            <a:xfrm>
              <a:off x="3563888" y="1988840"/>
              <a:ext cx="792088" cy="360040"/>
            </a:xfrm>
            <a:prstGeom prst="rect">
              <a:avLst/>
            </a:prstGeom>
            <a:noFill/>
          </p:spPr>
        </p:pic>
        <p:sp>
          <p:nvSpPr>
            <p:cNvPr id="17" name="Tekstvak 16"/>
            <p:cNvSpPr txBox="1"/>
            <p:nvPr/>
          </p:nvSpPr>
          <p:spPr>
            <a:xfrm>
              <a:off x="3532339" y="1940815"/>
              <a:ext cx="941283" cy="400110"/>
            </a:xfrm>
            <a:prstGeom prst="rect">
              <a:avLst/>
            </a:prstGeom>
            <a:noFill/>
          </p:spPr>
          <p:txBody>
            <a:bodyPr wrap="none" rtlCol="0">
              <a:spAutoFit/>
            </a:bodyPr>
            <a:lstStyle/>
            <a:p>
              <a:r>
                <a:rPr lang="en-US" sz="2000" b="1" dirty="0" err="1">
                  <a:solidFill>
                    <a:srgbClr val="0000FF"/>
                  </a:solidFill>
                </a:rPr>
                <a:t>Missie</a:t>
              </a:r>
              <a:endParaRPr lang="nl-NL" sz="2000" b="1" dirty="0">
                <a:solidFill>
                  <a:srgbClr val="0000FF"/>
                </a:solidFill>
              </a:endParaRPr>
            </a:p>
          </p:txBody>
        </p:sp>
      </p:grpSp>
      <p:grpSp>
        <p:nvGrpSpPr>
          <p:cNvPr id="13" name="Groep 12">
            <a:extLst>
              <a:ext uri="{FF2B5EF4-FFF2-40B4-BE49-F238E27FC236}">
                <a16:creationId xmlns:a16="http://schemas.microsoft.com/office/drawing/2014/main" id="{B486126A-5CCF-466E-A216-E45AB33B0971}"/>
              </a:ext>
            </a:extLst>
          </p:cNvPr>
          <p:cNvGrpSpPr/>
          <p:nvPr/>
        </p:nvGrpSpPr>
        <p:grpSpPr>
          <a:xfrm>
            <a:off x="4223792" y="2573594"/>
            <a:ext cx="2664296" cy="936104"/>
            <a:chOff x="2699792" y="2564904"/>
            <a:chExt cx="2664296" cy="936104"/>
          </a:xfrm>
        </p:grpSpPr>
        <p:pic>
          <p:nvPicPr>
            <p:cNvPr id="4" name="Picture 2" descr="http://excellenceassured.com/wp-content/uploads/2011/08/Screen-shot-2011-08-25-at-08.45.37.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2699792" y="2564904"/>
              <a:ext cx="2664296" cy="936104"/>
            </a:xfrm>
            <a:prstGeom prst="rect">
              <a:avLst/>
            </a:prstGeom>
            <a:noFill/>
          </p:spPr>
        </p:pic>
        <p:pic>
          <p:nvPicPr>
            <p:cNvPr id="19" name="Picture 2" descr="http://excellenceassured.com/wp-content/uploads/2011/08/Screen-shot-2011-08-25-at-08.45.37.png"/>
            <p:cNvPicPr>
              <a:picLocks noChangeAspect="1" noChangeArrowheads="1"/>
            </p:cNvPicPr>
            <p:nvPr/>
          </p:nvPicPr>
          <p:blipFill>
            <a:blip r:embed="rId4" cstate="print">
              <a:duotone>
                <a:prstClr val="black"/>
                <a:srgbClr val="FF0000">
                  <a:tint val="45000"/>
                  <a:satMod val="400000"/>
                </a:srgbClr>
              </a:duotone>
            </a:blip>
            <a:srcRect r="89189" b="46154"/>
            <a:stretch>
              <a:fillRect/>
            </a:stretch>
          </p:blipFill>
          <p:spPr bwMode="auto">
            <a:xfrm>
              <a:off x="3419872" y="2852936"/>
              <a:ext cx="1368152" cy="288032"/>
            </a:xfrm>
            <a:prstGeom prst="rect">
              <a:avLst/>
            </a:prstGeom>
            <a:noFill/>
          </p:spPr>
        </p:pic>
        <p:sp>
          <p:nvSpPr>
            <p:cNvPr id="24" name="Tekstvak 23"/>
            <p:cNvSpPr txBox="1"/>
            <p:nvPr/>
          </p:nvSpPr>
          <p:spPr>
            <a:xfrm>
              <a:off x="3491880" y="2780928"/>
              <a:ext cx="1255793" cy="400110"/>
            </a:xfrm>
            <a:prstGeom prst="rect">
              <a:avLst/>
            </a:prstGeom>
            <a:noFill/>
          </p:spPr>
          <p:txBody>
            <a:bodyPr wrap="none" rtlCol="0">
              <a:spAutoFit/>
            </a:bodyPr>
            <a:lstStyle/>
            <a:p>
              <a:r>
                <a:rPr lang="en-US" sz="2000" b="1" dirty="0" err="1">
                  <a:solidFill>
                    <a:srgbClr val="0000FF"/>
                  </a:solidFill>
                </a:rPr>
                <a:t>Identiteit</a:t>
              </a:r>
              <a:endParaRPr lang="nl-NL" sz="2000" b="1" dirty="0">
                <a:solidFill>
                  <a:srgbClr val="0000FF"/>
                </a:solidFill>
              </a:endParaRPr>
            </a:p>
          </p:txBody>
        </p:sp>
      </p:grpSp>
      <p:grpSp>
        <p:nvGrpSpPr>
          <p:cNvPr id="12" name="Groep 11">
            <a:extLst>
              <a:ext uri="{FF2B5EF4-FFF2-40B4-BE49-F238E27FC236}">
                <a16:creationId xmlns:a16="http://schemas.microsoft.com/office/drawing/2014/main" id="{36964C46-F8F7-42B8-8861-C3CBDE9C2D48}"/>
              </a:ext>
            </a:extLst>
          </p:cNvPr>
          <p:cNvGrpSpPr/>
          <p:nvPr/>
        </p:nvGrpSpPr>
        <p:grpSpPr>
          <a:xfrm>
            <a:off x="3863752" y="3429000"/>
            <a:ext cx="3456384" cy="720080"/>
            <a:chOff x="2339752" y="3429000"/>
            <a:chExt cx="3456384" cy="720080"/>
          </a:xfrm>
        </p:grpSpPr>
        <p:pic>
          <p:nvPicPr>
            <p:cNvPr id="5" name="Picture 2" descr="http://excellenceassured.com/wp-content/uploads/2011/08/Screen-shot-2011-08-25-at-08.45.37.png"/>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2339752" y="3429000"/>
              <a:ext cx="3456384" cy="720080"/>
            </a:xfrm>
            <a:prstGeom prst="rect">
              <a:avLst/>
            </a:prstGeom>
            <a:noFill/>
          </p:spPr>
        </p:pic>
        <p:pic>
          <p:nvPicPr>
            <p:cNvPr id="20" name="Picture 2" descr="http://excellenceassured.com/wp-content/uploads/2011/08/Screen-shot-2011-08-25-at-08.45.37.png"/>
            <p:cNvPicPr>
              <a:picLocks noChangeAspect="1" noChangeArrowheads="1"/>
            </p:cNvPicPr>
            <p:nvPr/>
          </p:nvPicPr>
          <p:blipFill>
            <a:blip r:embed="rId5" cstate="print">
              <a:duotone>
                <a:prstClr val="black"/>
                <a:schemeClr val="accent4">
                  <a:tint val="45000"/>
                  <a:satMod val="400000"/>
                </a:schemeClr>
              </a:duotone>
            </a:blip>
            <a:srcRect r="93750" b="41164"/>
            <a:stretch>
              <a:fillRect/>
            </a:stretch>
          </p:blipFill>
          <p:spPr bwMode="auto">
            <a:xfrm>
              <a:off x="3275856" y="3573016"/>
              <a:ext cx="1512168" cy="279648"/>
            </a:xfrm>
            <a:prstGeom prst="rect">
              <a:avLst/>
            </a:prstGeom>
            <a:noFill/>
          </p:spPr>
        </p:pic>
        <p:sp>
          <p:nvSpPr>
            <p:cNvPr id="25" name="Tekstvak 24"/>
            <p:cNvSpPr txBox="1"/>
            <p:nvPr/>
          </p:nvSpPr>
          <p:spPr>
            <a:xfrm>
              <a:off x="3347864" y="3501008"/>
              <a:ext cx="1584408" cy="584775"/>
            </a:xfrm>
            <a:prstGeom prst="rect">
              <a:avLst/>
            </a:prstGeom>
            <a:noFill/>
          </p:spPr>
          <p:txBody>
            <a:bodyPr wrap="none" rtlCol="0">
              <a:spAutoFit/>
            </a:bodyPr>
            <a:lstStyle/>
            <a:p>
              <a:r>
                <a:rPr lang="en-US" sz="1600" b="1" dirty="0" err="1">
                  <a:solidFill>
                    <a:srgbClr val="0000FF"/>
                  </a:solidFill>
                </a:rPr>
                <a:t>Overtuigingen</a:t>
              </a:r>
              <a:r>
                <a:rPr lang="en-US" sz="1600" b="1" dirty="0">
                  <a:solidFill>
                    <a:srgbClr val="0000FF"/>
                  </a:solidFill>
                </a:rPr>
                <a:t>, </a:t>
              </a:r>
            </a:p>
            <a:p>
              <a:pPr algn="ctr"/>
              <a:r>
                <a:rPr lang="en-US" sz="1600" b="1" dirty="0" err="1">
                  <a:solidFill>
                    <a:srgbClr val="0000FF"/>
                  </a:solidFill>
                </a:rPr>
                <a:t>Waarden</a:t>
              </a:r>
              <a:endParaRPr lang="nl-NL" sz="1600" b="1" dirty="0">
                <a:solidFill>
                  <a:srgbClr val="0000FF"/>
                </a:solidFill>
              </a:endParaRPr>
            </a:p>
          </p:txBody>
        </p:sp>
      </p:grpSp>
      <p:grpSp>
        <p:nvGrpSpPr>
          <p:cNvPr id="11" name="Groep 10">
            <a:extLst>
              <a:ext uri="{FF2B5EF4-FFF2-40B4-BE49-F238E27FC236}">
                <a16:creationId xmlns:a16="http://schemas.microsoft.com/office/drawing/2014/main" id="{7F7D4782-6966-4237-9C48-27194E9A575E}"/>
              </a:ext>
            </a:extLst>
          </p:cNvPr>
          <p:cNvGrpSpPr/>
          <p:nvPr/>
        </p:nvGrpSpPr>
        <p:grpSpPr>
          <a:xfrm>
            <a:off x="3431704" y="4139592"/>
            <a:ext cx="4320480" cy="864096"/>
            <a:chOff x="1760122" y="4139592"/>
            <a:chExt cx="4320480" cy="864096"/>
          </a:xfrm>
        </p:grpSpPr>
        <p:pic>
          <p:nvPicPr>
            <p:cNvPr id="6" name="Picture 2" descr="http://excellenceassured.com/wp-content/uploads/2011/08/Screen-shot-2011-08-25-at-08.45.37.png"/>
            <p:cNvPicPr>
              <a:picLocks noChangeAspect="1" noChangeArrowheads="1"/>
            </p:cNvPicPr>
            <p:nvPr/>
          </p:nvPicPr>
          <p:blipFill>
            <a:blip r:embed="rId6" cstate="print">
              <a:duotone>
                <a:prstClr val="black"/>
                <a:schemeClr val="tx2">
                  <a:lumMod val="60000"/>
                  <a:lumOff val="40000"/>
                  <a:tint val="45000"/>
                  <a:satMod val="400000"/>
                </a:schemeClr>
              </a:duotone>
            </a:blip>
            <a:srcRect/>
            <a:stretch>
              <a:fillRect/>
            </a:stretch>
          </p:blipFill>
          <p:spPr bwMode="auto">
            <a:xfrm>
              <a:off x="1760122" y="4139592"/>
              <a:ext cx="4320480" cy="864096"/>
            </a:xfrm>
            <a:prstGeom prst="rect">
              <a:avLst/>
            </a:prstGeom>
            <a:noFill/>
          </p:spPr>
        </p:pic>
        <p:pic>
          <p:nvPicPr>
            <p:cNvPr id="21" name="Picture 2" descr="http://excellenceassured.com/wp-content/uploads/2011/08/Screen-shot-2011-08-25-at-08.45.37.png"/>
            <p:cNvPicPr>
              <a:picLocks noChangeAspect="1" noChangeArrowheads="1"/>
            </p:cNvPicPr>
            <p:nvPr/>
          </p:nvPicPr>
          <p:blipFill>
            <a:blip r:embed="rId6" cstate="print">
              <a:duotone>
                <a:prstClr val="black"/>
                <a:schemeClr val="tx2">
                  <a:lumMod val="60000"/>
                  <a:lumOff val="40000"/>
                  <a:tint val="45000"/>
                  <a:satMod val="400000"/>
                </a:schemeClr>
              </a:duotone>
            </a:blip>
            <a:srcRect r="93333" b="50970"/>
            <a:stretch>
              <a:fillRect/>
            </a:stretch>
          </p:blipFill>
          <p:spPr bwMode="auto">
            <a:xfrm>
              <a:off x="3275856" y="4365104"/>
              <a:ext cx="1656184" cy="279648"/>
            </a:xfrm>
            <a:prstGeom prst="rect">
              <a:avLst/>
            </a:prstGeom>
            <a:noFill/>
          </p:spPr>
        </p:pic>
        <p:sp>
          <p:nvSpPr>
            <p:cNvPr id="26" name="Tekstvak 25"/>
            <p:cNvSpPr txBox="1"/>
            <p:nvPr/>
          </p:nvSpPr>
          <p:spPr>
            <a:xfrm>
              <a:off x="3128274" y="4283608"/>
              <a:ext cx="1788631" cy="400110"/>
            </a:xfrm>
            <a:prstGeom prst="rect">
              <a:avLst/>
            </a:prstGeom>
            <a:noFill/>
          </p:spPr>
          <p:txBody>
            <a:bodyPr wrap="none" rtlCol="0">
              <a:spAutoFit/>
            </a:bodyPr>
            <a:lstStyle/>
            <a:p>
              <a:r>
                <a:rPr lang="en-US" sz="2000" b="1" dirty="0" err="1">
                  <a:solidFill>
                    <a:srgbClr val="0000FF"/>
                  </a:solidFill>
                </a:rPr>
                <a:t>Vaardigheden</a:t>
              </a:r>
              <a:endParaRPr lang="nl-NL" sz="2000" b="1" dirty="0">
                <a:solidFill>
                  <a:srgbClr val="0000FF"/>
                </a:solidFill>
              </a:endParaRPr>
            </a:p>
          </p:txBody>
        </p:sp>
      </p:grpSp>
      <p:grpSp>
        <p:nvGrpSpPr>
          <p:cNvPr id="10" name="Groep 9">
            <a:extLst>
              <a:ext uri="{FF2B5EF4-FFF2-40B4-BE49-F238E27FC236}">
                <a16:creationId xmlns:a16="http://schemas.microsoft.com/office/drawing/2014/main" id="{83F3C7E5-F0A5-4C3E-BD9C-1E3545A1E07A}"/>
              </a:ext>
            </a:extLst>
          </p:cNvPr>
          <p:cNvGrpSpPr/>
          <p:nvPr/>
        </p:nvGrpSpPr>
        <p:grpSpPr>
          <a:xfrm>
            <a:off x="2927648" y="5013176"/>
            <a:ext cx="5112568" cy="792088"/>
            <a:chOff x="1403648" y="5013176"/>
            <a:chExt cx="5112568" cy="792088"/>
          </a:xfrm>
        </p:grpSpPr>
        <p:pic>
          <p:nvPicPr>
            <p:cNvPr id="7" name="Picture 2" descr="http://excellenceassured.com/wp-content/uploads/2011/08/Screen-shot-2011-08-25-at-08.45.37.png"/>
            <p:cNvPicPr>
              <a:picLocks noChangeAspect="1" noChangeArrowheads="1"/>
            </p:cNvPicPr>
            <p:nvPr/>
          </p:nvPicPr>
          <p:blipFill>
            <a:blip r:embed="rId7" cstate="print">
              <a:duotone>
                <a:prstClr val="black"/>
                <a:srgbClr val="FFFF00">
                  <a:tint val="45000"/>
                  <a:satMod val="400000"/>
                </a:srgbClr>
              </a:duotone>
            </a:blip>
            <a:srcRect/>
            <a:stretch>
              <a:fillRect/>
            </a:stretch>
          </p:blipFill>
          <p:spPr bwMode="auto">
            <a:xfrm>
              <a:off x="1403648" y="5013176"/>
              <a:ext cx="5112568" cy="792088"/>
            </a:xfrm>
            <a:prstGeom prst="rect">
              <a:avLst/>
            </a:prstGeom>
            <a:noFill/>
          </p:spPr>
        </p:pic>
        <p:pic>
          <p:nvPicPr>
            <p:cNvPr id="22" name="Picture 2" descr="http://excellenceassured.com/wp-content/uploads/2011/08/Screen-shot-2011-08-25-at-08.45.37.png"/>
            <p:cNvPicPr>
              <a:picLocks noChangeAspect="1" noChangeArrowheads="1"/>
            </p:cNvPicPr>
            <p:nvPr/>
          </p:nvPicPr>
          <p:blipFill>
            <a:blip r:embed="rId7" cstate="print">
              <a:duotone>
                <a:prstClr val="black"/>
                <a:srgbClr val="FFFF00">
                  <a:tint val="45000"/>
                  <a:satMod val="400000"/>
                </a:srgbClr>
              </a:duotone>
            </a:blip>
            <a:srcRect l="11268" r="70422" b="46513"/>
            <a:stretch>
              <a:fillRect/>
            </a:stretch>
          </p:blipFill>
          <p:spPr bwMode="auto">
            <a:xfrm>
              <a:off x="3347864" y="5157192"/>
              <a:ext cx="1440160" cy="279648"/>
            </a:xfrm>
            <a:prstGeom prst="rect">
              <a:avLst/>
            </a:prstGeom>
            <a:noFill/>
          </p:spPr>
        </p:pic>
        <p:sp>
          <p:nvSpPr>
            <p:cNvPr id="28" name="Tekstvak 27"/>
            <p:cNvSpPr txBox="1"/>
            <p:nvPr/>
          </p:nvSpPr>
          <p:spPr>
            <a:xfrm>
              <a:off x="3491880" y="5157192"/>
              <a:ext cx="1021818" cy="400110"/>
            </a:xfrm>
            <a:prstGeom prst="rect">
              <a:avLst/>
            </a:prstGeom>
            <a:noFill/>
          </p:spPr>
          <p:txBody>
            <a:bodyPr wrap="none" rtlCol="0">
              <a:spAutoFit/>
            </a:bodyPr>
            <a:lstStyle/>
            <a:p>
              <a:r>
                <a:rPr lang="en-US" sz="2000" b="1" dirty="0" err="1">
                  <a:solidFill>
                    <a:srgbClr val="0000FF"/>
                  </a:solidFill>
                </a:rPr>
                <a:t>Gedrag</a:t>
              </a:r>
              <a:endParaRPr lang="nl-NL" sz="2000" b="1" dirty="0">
                <a:solidFill>
                  <a:srgbClr val="0000FF"/>
                </a:solidFill>
              </a:endParaRPr>
            </a:p>
          </p:txBody>
        </p:sp>
      </p:grpSp>
      <p:grpSp>
        <p:nvGrpSpPr>
          <p:cNvPr id="9" name="Groep 8">
            <a:extLst>
              <a:ext uri="{FF2B5EF4-FFF2-40B4-BE49-F238E27FC236}">
                <a16:creationId xmlns:a16="http://schemas.microsoft.com/office/drawing/2014/main" id="{DDDC0E12-3D43-4D3D-B531-610D63EBAD73}"/>
              </a:ext>
            </a:extLst>
          </p:cNvPr>
          <p:cNvGrpSpPr/>
          <p:nvPr/>
        </p:nvGrpSpPr>
        <p:grpSpPr>
          <a:xfrm>
            <a:off x="2567608" y="5733257"/>
            <a:ext cx="5904656" cy="865709"/>
            <a:chOff x="1043608" y="5733256"/>
            <a:chExt cx="5904656" cy="865709"/>
          </a:xfrm>
        </p:grpSpPr>
        <p:pic>
          <p:nvPicPr>
            <p:cNvPr id="8" name="Picture 2" descr="http://excellenceassured.com/wp-content/uploads/2011/08/Screen-shot-2011-08-25-at-08.45.37.png"/>
            <p:cNvPicPr>
              <a:picLocks noChangeAspect="1" noChangeArrowheads="1"/>
            </p:cNvPicPr>
            <p:nvPr/>
          </p:nvPicPr>
          <p:blipFill>
            <a:blip r:embed="rId8" cstate="print">
              <a:duotone>
                <a:prstClr val="black"/>
                <a:srgbClr val="009900">
                  <a:tint val="45000"/>
                  <a:satMod val="400000"/>
                </a:srgbClr>
              </a:duotone>
            </a:blip>
            <a:srcRect/>
            <a:stretch>
              <a:fillRect/>
            </a:stretch>
          </p:blipFill>
          <p:spPr bwMode="auto">
            <a:xfrm>
              <a:off x="1043608" y="5733256"/>
              <a:ext cx="5904656" cy="865709"/>
            </a:xfrm>
            <a:prstGeom prst="rect">
              <a:avLst/>
            </a:prstGeom>
            <a:noFill/>
          </p:spPr>
        </p:pic>
        <p:pic>
          <p:nvPicPr>
            <p:cNvPr id="23" name="Picture 2" descr="http://excellenceassured.com/wp-content/uploads/2011/08/Screen-shot-2011-08-25-at-08.45.37.png"/>
            <p:cNvPicPr>
              <a:picLocks noChangeAspect="1" noChangeArrowheads="1"/>
            </p:cNvPicPr>
            <p:nvPr/>
          </p:nvPicPr>
          <p:blipFill>
            <a:blip r:embed="rId8" cstate="print">
              <a:duotone>
                <a:prstClr val="black"/>
                <a:srgbClr val="009900">
                  <a:tint val="45000"/>
                  <a:satMod val="400000"/>
                </a:srgbClr>
              </a:duotone>
            </a:blip>
            <a:srcRect l="9756" t="7349" r="67073" b="26108"/>
            <a:stretch>
              <a:fillRect/>
            </a:stretch>
          </p:blipFill>
          <p:spPr bwMode="auto">
            <a:xfrm>
              <a:off x="3347864" y="5949280"/>
              <a:ext cx="1368152" cy="288032"/>
            </a:xfrm>
            <a:prstGeom prst="rect">
              <a:avLst/>
            </a:prstGeom>
            <a:noFill/>
          </p:spPr>
        </p:pic>
        <p:sp>
          <p:nvSpPr>
            <p:cNvPr id="27" name="Tekstvak 26"/>
            <p:cNvSpPr txBox="1"/>
            <p:nvPr/>
          </p:nvSpPr>
          <p:spPr>
            <a:xfrm>
              <a:off x="3347864" y="5949280"/>
              <a:ext cx="1347613" cy="400110"/>
            </a:xfrm>
            <a:prstGeom prst="rect">
              <a:avLst/>
            </a:prstGeom>
            <a:noFill/>
          </p:spPr>
          <p:txBody>
            <a:bodyPr wrap="none" rtlCol="0">
              <a:spAutoFit/>
            </a:bodyPr>
            <a:lstStyle/>
            <a:p>
              <a:r>
                <a:rPr lang="en-US" sz="2000" b="1" dirty="0" err="1">
                  <a:solidFill>
                    <a:srgbClr val="0000FF"/>
                  </a:solidFill>
                </a:rPr>
                <a:t>Omgeving</a:t>
              </a:r>
              <a:endParaRPr lang="nl-NL" sz="2000" b="1" dirty="0">
                <a:solidFill>
                  <a:srgbClr val="0000FF"/>
                </a:solidFill>
              </a:endParaRPr>
            </a:p>
          </p:txBody>
        </p:sp>
      </p:grpSp>
      <p:sp>
        <p:nvSpPr>
          <p:cNvPr id="29" name="Tekstvak 28"/>
          <p:cNvSpPr txBox="1"/>
          <p:nvPr/>
        </p:nvSpPr>
        <p:spPr>
          <a:xfrm>
            <a:off x="9011741" y="6362164"/>
            <a:ext cx="987258" cy="523220"/>
          </a:xfrm>
          <a:prstGeom prst="rect">
            <a:avLst/>
          </a:prstGeom>
          <a:noFill/>
        </p:spPr>
        <p:txBody>
          <a:bodyPr wrap="none" rtlCol="0">
            <a:spAutoFit/>
          </a:bodyPr>
          <a:lstStyle/>
          <a:p>
            <a:r>
              <a:rPr lang="nl-NL" sz="2800" b="1" dirty="0">
                <a:solidFill>
                  <a:srgbClr val="FF0000"/>
                </a:solidFill>
              </a:rPr>
              <a:t>Start</a:t>
            </a:r>
            <a:endParaRPr lang="nl-NL" b="1" dirty="0">
              <a:solidFill>
                <a:srgbClr val="FF0000"/>
              </a:solidFill>
            </a:endParaRPr>
          </a:p>
        </p:txBody>
      </p:sp>
      <p:sp>
        <p:nvSpPr>
          <p:cNvPr id="30" name="Tekstvak 29"/>
          <p:cNvSpPr txBox="1"/>
          <p:nvPr/>
        </p:nvSpPr>
        <p:spPr>
          <a:xfrm>
            <a:off x="8574242" y="5301208"/>
            <a:ext cx="1768882" cy="523220"/>
          </a:xfrm>
          <a:prstGeom prst="rect">
            <a:avLst/>
          </a:prstGeom>
          <a:noFill/>
        </p:spPr>
        <p:txBody>
          <a:bodyPr wrap="none" rtlCol="0">
            <a:spAutoFit/>
          </a:bodyPr>
          <a:lstStyle/>
          <a:p>
            <a:r>
              <a:rPr lang="nl-NL" sz="2800" b="1" dirty="0">
                <a:solidFill>
                  <a:srgbClr val="FF0000"/>
                </a:solidFill>
              </a:rPr>
              <a:t>Probleem</a:t>
            </a:r>
            <a:endParaRPr lang="nl-NL" b="1" dirty="0">
              <a:solidFill>
                <a:srgbClr val="FF0000"/>
              </a:solidFill>
            </a:endParaRPr>
          </a:p>
        </p:txBody>
      </p:sp>
      <p:sp>
        <p:nvSpPr>
          <p:cNvPr id="31" name="PIJL-OMHOOG 30"/>
          <p:cNvSpPr/>
          <p:nvPr/>
        </p:nvSpPr>
        <p:spPr>
          <a:xfrm>
            <a:off x="9234382" y="5742838"/>
            <a:ext cx="462018" cy="70091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PIJL-OMHOOG 31"/>
          <p:cNvSpPr/>
          <p:nvPr/>
        </p:nvSpPr>
        <p:spPr>
          <a:xfrm rot="16200000">
            <a:off x="5555940" y="2744924"/>
            <a:ext cx="288032" cy="568863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32"/>
          <p:cNvSpPr txBox="1"/>
          <p:nvPr/>
        </p:nvSpPr>
        <p:spPr>
          <a:xfrm>
            <a:off x="1138518" y="5157192"/>
            <a:ext cx="2011696" cy="923330"/>
          </a:xfrm>
          <a:prstGeom prst="rect">
            <a:avLst/>
          </a:prstGeom>
          <a:noFill/>
        </p:spPr>
        <p:txBody>
          <a:bodyPr wrap="square" rtlCol="0">
            <a:spAutoFit/>
          </a:bodyPr>
          <a:lstStyle/>
          <a:p>
            <a:r>
              <a:rPr lang="nl-NL" b="1" dirty="0">
                <a:solidFill>
                  <a:srgbClr val="FF0000"/>
                </a:solidFill>
              </a:rPr>
              <a:t>Alsof het probleem is opgelost</a:t>
            </a:r>
            <a:endParaRPr lang="nl-NL" sz="1200" b="1" dirty="0">
              <a:solidFill>
                <a:srgbClr val="FF0000"/>
              </a:solidFill>
            </a:endParaRPr>
          </a:p>
        </p:txBody>
      </p:sp>
      <p:sp>
        <p:nvSpPr>
          <p:cNvPr id="34" name="Tekstvak 33"/>
          <p:cNvSpPr txBox="1"/>
          <p:nvPr/>
        </p:nvSpPr>
        <p:spPr>
          <a:xfrm>
            <a:off x="1303104" y="2636912"/>
            <a:ext cx="2011696" cy="1477328"/>
          </a:xfrm>
          <a:prstGeom prst="rect">
            <a:avLst/>
          </a:prstGeom>
          <a:noFill/>
        </p:spPr>
        <p:txBody>
          <a:bodyPr wrap="square" rtlCol="0">
            <a:spAutoFit/>
          </a:bodyPr>
          <a:lstStyle/>
          <a:p>
            <a:r>
              <a:rPr lang="nl-NL" b="1" dirty="0">
                <a:solidFill>
                  <a:srgbClr val="FF0000"/>
                </a:solidFill>
              </a:rPr>
              <a:t>Hoe is mijn situatie als het probleem is opgelost op niveau:</a:t>
            </a:r>
            <a:endParaRPr lang="nl-NL" sz="1200" b="1" dirty="0">
              <a:solidFill>
                <a:srgbClr val="FF0000"/>
              </a:solidFill>
            </a:endParaRPr>
          </a:p>
        </p:txBody>
      </p:sp>
      <p:sp>
        <p:nvSpPr>
          <p:cNvPr id="35" name="PIJL-OMHOOG 34"/>
          <p:cNvSpPr/>
          <p:nvPr/>
        </p:nvSpPr>
        <p:spPr>
          <a:xfrm rot="1601267">
            <a:off x="2646289" y="4446069"/>
            <a:ext cx="402154" cy="84011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PIJL-OMHOOG 36"/>
          <p:cNvSpPr/>
          <p:nvPr/>
        </p:nvSpPr>
        <p:spPr>
          <a:xfrm rot="1921685">
            <a:off x="3078336" y="3618577"/>
            <a:ext cx="402154" cy="84011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PIJL-OMHOOG 37"/>
          <p:cNvSpPr/>
          <p:nvPr/>
        </p:nvSpPr>
        <p:spPr>
          <a:xfrm rot="2074559">
            <a:off x="3510384" y="2831362"/>
            <a:ext cx="402154" cy="84011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PIJL-OMHOOG 39"/>
          <p:cNvSpPr/>
          <p:nvPr/>
        </p:nvSpPr>
        <p:spPr>
          <a:xfrm rot="2660254">
            <a:off x="4347782" y="1442987"/>
            <a:ext cx="316784" cy="157675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PIJL-OMHOOG 40"/>
          <p:cNvSpPr/>
          <p:nvPr/>
        </p:nvSpPr>
        <p:spPr>
          <a:xfrm rot="5400000">
            <a:off x="5407055" y="1198420"/>
            <a:ext cx="327239" cy="67753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PIJL-OMHOOG 41"/>
          <p:cNvSpPr/>
          <p:nvPr/>
        </p:nvSpPr>
        <p:spPr>
          <a:xfrm rot="8924652">
            <a:off x="6151276" y="1603867"/>
            <a:ext cx="316206" cy="132814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PIJL-OMHOOG 42"/>
          <p:cNvSpPr/>
          <p:nvPr/>
        </p:nvSpPr>
        <p:spPr>
          <a:xfrm rot="8924652">
            <a:off x="6787506" y="2949494"/>
            <a:ext cx="326556" cy="81389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PIJL-OMHOOG 43"/>
          <p:cNvSpPr/>
          <p:nvPr/>
        </p:nvSpPr>
        <p:spPr>
          <a:xfrm rot="8924652">
            <a:off x="7238178" y="3742686"/>
            <a:ext cx="326556" cy="81389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PIJL-OMHOOG 44"/>
          <p:cNvSpPr/>
          <p:nvPr/>
        </p:nvSpPr>
        <p:spPr>
          <a:xfrm rot="8924652">
            <a:off x="7670226" y="4534774"/>
            <a:ext cx="326556" cy="81389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PIJL-OMHOOG 45"/>
          <p:cNvSpPr/>
          <p:nvPr/>
        </p:nvSpPr>
        <p:spPr>
          <a:xfrm rot="8924652">
            <a:off x="8155658" y="5325758"/>
            <a:ext cx="326556" cy="81389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26E795FE-8033-4F15-B673-3F3093269E85}"/>
              </a:ext>
            </a:extLst>
          </p:cNvPr>
          <p:cNvSpPr/>
          <p:nvPr/>
        </p:nvSpPr>
        <p:spPr>
          <a:xfrm>
            <a:off x="10181347" y="6536378"/>
            <a:ext cx="316112" cy="276999"/>
          </a:xfrm>
          <a:prstGeom prst="rect">
            <a:avLst/>
          </a:prstGeom>
          <a:noFill/>
        </p:spPr>
        <p:txBody>
          <a:bodyPr wrap="none" lIns="91440" tIns="45720" rIns="91440" bIns="45720">
            <a:spAutoFit/>
          </a:bodyPr>
          <a:lstStyle/>
          <a:p>
            <a:pPr algn="ctr"/>
            <a:r>
              <a:rPr lang="nl-NL" sz="1200" dirty="0">
                <a:ln w="0"/>
                <a:solidFill>
                  <a:schemeClr val="bg1">
                    <a:lumMod val="85000"/>
                  </a:schemeClr>
                </a:solidFill>
                <a:effectLst>
                  <a:outerShdw blurRad="38100" dist="19050" dir="2700000" algn="tl" rotWithShape="0">
                    <a:schemeClr val="dk1">
                      <a:alpha val="40000"/>
                    </a:schemeClr>
                  </a:outerShdw>
                </a:effectLst>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0-#ppt_w/2"/>
                                          </p:val>
                                        </p:tav>
                                        <p:tav tm="100000">
                                          <p:val>
                                            <p:strVal val="#ppt_x"/>
                                          </p:val>
                                        </p:tav>
                                      </p:tavLst>
                                    </p:anim>
                                    <p:anim calcmode="lin" valueType="num">
                                      <p:cBhvr additive="base">
                                        <p:cTn id="4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0-#ppt_w/2"/>
                                          </p:val>
                                        </p:tav>
                                        <p:tav tm="100000">
                                          <p:val>
                                            <p:strVal val="#ppt_x"/>
                                          </p:val>
                                        </p:tav>
                                      </p:tavLst>
                                    </p:anim>
                                    <p:anim calcmode="lin" valueType="num">
                                      <p:cBhvr additive="base">
                                        <p:cTn id="4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0-#ppt_w/2"/>
                                          </p:val>
                                        </p:tav>
                                        <p:tav tm="100000">
                                          <p:val>
                                            <p:strVal val="#ppt_x"/>
                                          </p:val>
                                        </p:tav>
                                      </p:tavLst>
                                    </p:anim>
                                    <p:anim calcmode="lin" valueType="num">
                                      <p:cBhvr additive="base">
                                        <p:cTn id="5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0-#ppt_w/2"/>
                                          </p:val>
                                        </p:tav>
                                        <p:tav tm="100000">
                                          <p:val>
                                            <p:strVal val="#ppt_x"/>
                                          </p:val>
                                        </p:tav>
                                      </p:tavLst>
                                    </p:anim>
                                    <p:anim calcmode="lin" valueType="num">
                                      <p:cBhvr additive="base">
                                        <p:cTn id="5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0-#ppt_w/2"/>
                                          </p:val>
                                        </p:tav>
                                        <p:tav tm="100000">
                                          <p:val>
                                            <p:strVal val="#ppt_x"/>
                                          </p:val>
                                        </p:tav>
                                      </p:tavLst>
                                    </p:anim>
                                    <p:anim calcmode="lin" valueType="num">
                                      <p:cBhvr additive="base">
                                        <p:cTn id="6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0-#ppt_w/2"/>
                                          </p:val>
                                        </p:tav>
                                        <p:tav tm="100000">
                                          <p:val>
                                            <p:strVal val="#ppt_x"/>
                                          </p:val>
                                        </p:tav>
                                      </p:tavLst>
                                    </p:anim>
                                    <p:anim calcmode="lin" valueType="num">
                                      <p:cBhvr additive="base">
                                        <p:cTn id="7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0-#ppt_w/2"/>
                                          </p:val>
                                        </p:tav>
                                        <p:tav tm="100000">
                                          <p:val>
                                            <p:strVal val="#ppt_x"/>
                                          </p:val>
                                        </p:tav>
                                      </p:tavLst>
                                    </p:anim>
                                    <p:anim calcmode="lin" valueType="num">
                                      <p:cBhvr additive="base">
                                        <p:cTn id="7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0-#ppt_w/2"/>
                                          </p:val>
                                        </p:tav>
                                        <p:tav tm="100000">
                                          <p:val>
                                            <p:strVal val="#ppt_x"/>
                                          </p:val>
                                        </p:tav>
                                      </p:tavLst>
                                    </p:anim>
                                    <p:anim calcmode="lin" valueType="num">
                                      <p:cBhvr additive="base">
                                        <p:cTn id="82"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0-#ppt_w/2"/>
                                          </p:val>
                                        </p:tav>
                                        <p:tav tm="100000">
                                          <p:val>
                                            <p:strVal val="#ppt_x"/>
                                          </p:val>
                                        </p:tav>
                                      </p:tavLst>
                                    </p:anim>
                                    <p:anim calcmode="lin" valueType="num">
                                      <p:cBhvr additive="base">
                                        <p:cTn id="8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500" fill="hold"/>
                                        <p:tgtEl>
                                          <p:spTgt spid="41"/>
                                        </p:tgtEl>
                                        <p:attrNameLst>
                                          <p:attrName>ppt_x</p:attrName>
                                        </p:attrNameLst>
                                      </p:cBhvr>
                                      <p:tavLst>
                                        <p:tav tm="0">
                                          <p:val>
                                            <p:strVal val="0-#ppt_w/2"/>
                                          </p:val>
                                        </p:tav>
                                        <p:tav tm="100000">
                                          <p:val>
                                            <p:strVal val="#ppt_x"/>
                                          </p:val>
                                        </p:tav>
                                      </p:tavLst>
                                    </p:anim>
                                    <p:anim calcmode="lin" valueType="num">
                                      <p:cBhvr additive="base">
                                        <p:cTn id="9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additive="base">
                                        <p:cTn id="99" dur="500" fill="hold"/>
                                        <p:tgtEl>
                                          <p:spTgt spid="42"/>
                                        </p:tgtEl>
                                        <p:attrNameLst>
                                          <p:attrName>ppt_x</p:attrName>
                                        </p:attrNameLst>
                                      </p:cBhvr>
                                      <p:tavLst>
                                        <p:tav tm="0">
                                          <p:val>
                                            <p:strVal val="0-#ppt_w/2"/>
                                          </p:val>
                                        </p:tav>
                                        <p:tav tm="100000">
                                          <p:val>
                                            <p:strVal val="#ppt_x"/>
                                          </p:val>
                                        </p:tav>
                                      </p:tavLst>
                                    </p:anim>
                                    <p:anim calcmode="lin" valueType="num">
                                      <p:cBhvr additive="base">
                                        <p:cTn id="100"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43"/>
                                        </p:tgtEl>
                                        <p:attrNameLst>
                                          <p:attrName>style.visibility</p:attrName>
                                        </p:attrNameLst>
                                      </p:cBhvr>
                                      <p:to>
                                        <p:strVal val="visible"/>
                                      </p:to>
                                    </p:set>
                                    <p:anim calcmode="lin" valueType="num">
                                      <p:cBhvr additive="base">
                                        <p:cTn id="105" dur="500" fill="hold"/>
                                        <p:tgtEl>
                                          <p:spTgt spid="43"/>
                                        </p:tgtEl>
                                        <p:attrNameLst>
                                          <p:attrName>ppt_x</p:attrName>
                                        </p:attrNameLst>
                                      </p:cBhvr>
                                      <p:tavLst>
                                        <p:tav tm="0">
                                          <p:val>
                                            <p:strVal val="0-#ppt_w/2"/>
                                          </p:val>
                                        </p:tav>
                                        <p:tav tm="100000">
                                          <p:val>
                                            <p:strVal val="#ppt_x"/>
                                          </p:val>
                                        </p:tav>
                                      </p:tavLst>
                                    </p:anim>
                                    <p:anim calcmode="lin" valueType="num">
                                      <p:cBhvr additive="base">
                                        <p:cTn id="106"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fill="hold"/>
                                        <p:tgtEl>
                                          <p:spTgt spid="44"/>
                                        </p:tgtEl>
                                        <p:attrNameLst>
                                          <p:attrName>ppt_x</p:attrName>
                                        </p:attrNameLst>
                                      </p:cBhvr>
                                      <p:tavLst>
                                        <p:tav tm="0">
                                          <p:val>
                                            <p:strVal val="0-#ppt_w/2"/>
                                          </p:val>
                                        </p:tav>
                                        <p:tav tm="100000">
                                          <p:val>
                                            <p:strVal val="#ppt_x"/>
                                          </p:val>
                                        </p:tav>
                                      </p:tavLst>
                                    </p:anim>
                                    <p:anim calcmode="lin" valueType="num">
                                      <p:cBhvr additive="base">
                                        <p:cTn id="112"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 calcmode="lin" valueType="num">
                                      <p:cBhvr additive="base">
                                        <p:cTn id="117" dur="500" fill="hold"/>
                                        <p:tgtEl>
                                          <p:spTgt spid="45"/>
                                        </p:tgtEl>
                                        <p:attrNameLst>
                                          <p:attrName>ppt_x</p:attrName>
                                        </p:attrNameLst>
                                      </p:cBhvr>
                                      <p:tavLst>
                                        <p:tav tm="0">
                                          <p:val>
                                            <p:strVal val="0-#ppt_w/2"/>
                                          </p:val>
                                        </p:tav>
                                        <p:tav tm="100000">
                                          <p:val>
                                            <p:strVal val="#ppt_x"/>
                                          </p:val>
                                        </p:tav>
                                      </p:tavLst>
                                    </p:anim>
                                    <p:anim calcmode="lin" valueType="num">
                                      <p:cBhvr additive="base">
                                        <p:cTn id="11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grpId="0" nodeType="clickEffect">
                                  <p:stCondLst>
                                    <p:cond delay="0"/>
                                  </p:stCondLst>
                                  <p:childTnLst>
                                    <p:set>
                                      <p:cBhvr>
                                        <p:cTn id="122" dur="1" fill="hold">
                                          <p:stCondLst>
                                            <p:cond delay="0"/>
                                          </p:stCondLst>
                                        </p:cTn>
                                        <p:tgtEl>
                                          <p:spTgt spid="46"/>
                                        </p:tgtEl>
                                        <p:attrNameLst>
                                          <p:attrName>style.visibility</p:attrName>
                                        </p:attrNameLst>
                                      </p:cBhvr>
                                      <p:to>
                                        <p:strVal val="visible"/>
                                      </p:to>
                                    </p:set>
                                    <p:anim calcmode="lin" valueType="num">
                                      <p:cBhvr additive="base">
                                        <p:cTn id="123" dur="500" fill="hold"/>
                                        <p:tgtEl>
                                          <p:spTgt spid="46"/>
                                        </p:tgtEl>
                                        <p:attrNameLst>
                                          <p:attrName>ppt_x</p:attrName>
                                        </p:attrNameLst>
                                      </p:cBhvr>
                                      <p:tavLst>
                                        <p:tav tm="0">
                                          <p:val>
                                            <p:strVal val="0-#ppt_w/2"/>
                                          </p:val>
                                        </p:tav>
                                        <p:tav tm="100000">
                                          <p:val>
                                            <p:strVal val="#ppt_x"/>
                                          </p:val>
                                        </p:tav>
                                      </p:tavLst>
                                    </p:anim>
                                    <p:anim calcmode="lin" valueType="num">
                                      <p:cBhvr additive="base">
                                        <p:cTn id="124"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animBg="1"/>
      <p:bldP spid="32" grpId="0" animBg="1"/>
      <p:bldP spid="33" grpId="0"/>
      <p:bldP spid="34" grpId="0"/>
      <p:bldP spid="35" grpId="0" animBg="1"/>
      <p:bldP spid="37" grpId="0" animBg="1"/>
      <p:bldP spid="38" grpId="0" animBg="1"/>
      <p:bldP spid="40" grpId="0" animBg="1"/>
      <p:bldP spid="41" grpId="0" animBg="1"/>
      <p:bldP spid="42" grpId="0" animBg="1"/>
      <p:bldP spid="43" grpId="0" animBg="1"/>
      <p:bldP spid="44" grpId="0" animBg="1"/>
      <p:bldP spid="45"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B4925AB-9CBB-440D-B05A-4ECA0DFFDB24}"/>
              </a:ext>
            </a:extLst>
          </p:cNvPr>
          <p:cNvSpPr txBox="1"/>
          <p:nvPr/>
        </p:nvSpPr>
        <p:spPr>
          <a:xfrm>
            <a:off x="3215681" y="0"/>
            <a:ext cx="5732403" cy="1107996"/>
          </a:xfrm>
          <a:prstGeom prst="rect">
            <a:avLst/>
          </a:prstGeom>
          <a:noFill/>
        </p:spPr>
        <p:txBody>
          <a:bodyPr wrap="none" rtlCol="0">
            <a:spAutoFit/>
          </a:bodyPr>
          <a:lstStyle/>
          <a:p>
            <a:r>
              <a:rPr lang="nl-NL" sz="6600" dirty="0">
                <a:solidFill>
                  <a:srgbClr val="0000FF"/>
                </a:solidFill>
              </a:rPr>
              <a:t>Het onbewuste</a:t>
            </a:r>
          </a:p>
        </p:txBody>
      </p:sp>
      <p:pic>
        <p:nvPicPr>
          <p:cNvPr id="1026" name="Picture 2" descr="Het ik en het onbewuste - C.G. Jung, A.M. Meerlo - (ISBN ...">
            <a:extLst>
              <a:ext uri="{FF2B5EF4-FFF2-40B4-BE49-F238E27FC236}">
                <a16:creationId xmlns:a16="http://schemas.microsoft.com/office/drawing/2014/main" id="{F5870B3B-4517-4AD4-A379-D85821468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13196"/>
            <a:ext cx="3707904" cy="585458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AA2E13A3-14A7-45B5-A8DB-6BE9CF65630E}"/>
              </a:ext>
            </a:extLst>
          </p:cNvPr>
          <p:cNvSpPr txBox="1"/>
          <p:nvPr/>
        </p:nvSpPr>
        <p:spPr>
          <a:xfrm>
            <a:off x="5375921" y="2708921"/>
            <a:ext cx="5406095" cy="830997"/>
          </a:xfrm>
          <a:prstGeom prst="rect">
            <a:avLst/>
          </a:prstGeom>
          <a:noFill/>
        </p:spPr>
        <p:txBody>
          <a:bodyPr wrap="none" rtlCol="0">
            <a:spAutoFit/>
          </a:bodyPr>
          <a:lstStyle/>
          <a:p>
            <a:r>
              <a:rPr lang="nl-NL" sz="2400" dirty="0">
                <a:solidFill>
                  <a:srgbClr val="0000FF"/>
                </a:solidFill>
              </a:rPr>
              <a:t>Welke dingen doe je (vooral) onbewust?</a:t>
            </a:r>
          </a:p>
          <a:p>
            <a:r>
              <a:rPr lang="nl-NL" sz="2400" dirty="0">
                <a:solidFill>
                  <a:srgbClr val="0000FF"/>
                </a:solidFill>
              </a:rPr>
              <a:t>Maak er een lijstje van.</a:t>
            </a:r>
          </a:p>
        </p:txBody>
      </p:sp>
    </p:spTree>
    <p:extLst>
      <p:ext uri="{BB962C8B-B14F-4D97-AF65-F5344CB8AC3E}">
        <p14:creationId xmlns:p14="http://schemas.microsoft.com/office/powerpoint/2010/main" val="40101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Afbeelding 39" descr="missi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5880" y="1124744"/>
            <a:ext cx="1799364" cy="1454032"/>
          </a:xfrm>
          <a:prstGeom prst="rect">
            <a:avLst/>
          </a:prstGeom>
        </p:spPr>
      </p:pic>
      <p:pic>
        <p:nvPicPr>
          <p:cNvPr id="36" name="Afbeelding 35" descr="gedra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696" y="5003850"/>
            <a:ext cx="5072484" cy="801415"/>
          </a:xfrm>
          <a:prstGeom prst="rect">
            <a:avLst/>
          </a:prstGeom>
        </p:spPr>
      </p:pic>
      <p:sp>
        <p:nvSpPr>
          <p:cNvPr id="16" name="Tekstvak 15"/>
          <p:cNvSpPr txBox="1"/>
          <p:nvPr/>
        </p:nvSpPr>
        <p:spPr>
          <a:xfrm>
            <a:off x="1919536" y="128827"/>
            <a:ext cx="8064896" cy="1323439"/>
          </a:xfrm>
          <a:prstGeom prst="rect">
            <a:avLst/>
          </a:prstGeom>
          <a:noFill/>
        </p:spPr>
        <p:txBody>
          <a:bodyPr wrap="square" rtlCol="0">
            <a:spAutoFit/>
          </a:bodyPr>
          <a:lstStyle/>
          <a:p>
            <a:pPr algn="ctr"/>
            <a:r>
              <a:rPr lang="nl-NL" sz="4000" b="1" dirty="0">
                <a:solidFill>
                  <a:srgbClr val="0000FF"/>
                </a:solidFill>
              </a:rPr>
              <a:t>Bewuste/Onbewuste Neurologische Niveaus</a:t>
            </a:r>
            <a:endParaRPr lang="nl-NL" b="1" dirty="0">
              <a:solidFill>
                <a:srgbClr val="0000FF"/>
              </a:solidFill>
            </a:endParaRPr>
          </a:p>
        </p:txBody>
      </p:sp>
      <p:pic>
        <p:nvPicPr>
          <p:cNvPr id="35" name="Afbeelding 34" descr="omgevin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733257"/>
            <a:ext cx="6048672" cy="936683"/>
          </a:xfrm>
          <a:prstGeom prst="rect">
            <a:avLst/>
          </a:prstGeom>
        </p:spPr>
      </p:pic>
      <p:pic>
        <p:nvPicPr>
          <p:cNvPr id="37" name="Afbeelding 36" descr="waarden+overtuiginge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800" y="3429000"/>
            <a:ext cx="3469878" cy="772284"/>
          </a:xfrm>
          <a:prstGeom prst="rect">
            <a:avLst/>
          </a:prstGeom>
        </p:spPr>
      </p:pic>
      <p:pic>
        <p:nvPicPr>
          <p:cNvPr id="38" name="Afbeelding 37" descr="Vaardigheden.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3752" y="4138923"/>
            <a:ext cx="4320480" cy="873591"/>
          </a:xfrm>
          <a:prstGeom prst="rect">
            <a:avLst/>
          </a:prstGeom>
        </p:spPr>
      </p:pic>
      <p:pic>
        <p:nvPicPr>
          <p:cNvPr id="39" name="Afbeelding 38" descr="identioteit.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5840" y="2547430"/>
            <a:ext cx="2664296" cy="954234"/>
          </a:xfrm>
          <a:prstGeom prst="rect">
            <a:avLst/>
          </a:prstGeom>
        </p:spPr>
      </p:pic>
      <p:sp>
        <p:nvSpPr>
          <p:cNvPr id="15" name="Rechthoek 14"/>
          <p:cNvSpPr/>
          <p:nvPr/>
        </p:nvSpPr>
        <p:spPr>
          <a:xfrm>
            <a:off x="1524000" y="8440"/>
            <a:ext cx="9144000" cy="3780600"/>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600" b="1" dirty="0"/>
              <a:t>onbewust</a:t>
            </a:r>
            <a:endParaRPr lang="nl-NL" b="1" dirty="0"/>
          </a:p>
        </p:txBody>
      </p:sp>
      <p:sp>
        <p:nvSpPr>
          <p:cNvPr id="23" name="Rechthoek 22"/>
          <p:cNvSpPr/>
          <p:nvPr/>
        </p:nvSpPr>
        <p:spPr>
          <a:xfrm>
            <a:off x="1526138" y="3492568"/>
            <a:ext cx="9144000" cy="3356992"/>
          </a:xfrm>
          <a:prstGeom prst="rect">
            <a:avLst/>
          </a:prstGeom>
          <a:solidFill>
            <a:srgbClr val="DD3333">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600" b="1" dirty="0"/>
              <a:t>bewust</a:t>
            </a:r>
            <a:endParaRPr lang="nl-N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0-#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0-#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0-#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0-#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a:grpSpLocks/>
          </p:cNvGrpSpPr>
          <p:nvPr/>
        </p:nvGrpSpPr>
        <p:grpSpPr bwMode="auto">
          <a:xfrm>
            <a:off x="6456040" y="0"/>
            <a:ext cx="4211960" cy="6858000"/>
            <a:chOff x="8406" y="603"/>
            <a:chExt cx="5329" cy="6802"/>
          </a:xfrm>
        </p:grpSpPr>
        <p:pic>
          <p:nvPicPr>
            <p:cNvPr id="100361" name="Afbeelding 1" descr="https://encrypted-tbn0.gstatic.com/images?q=tbn:ANd9GcRwEmmyeBRWSMrl_UhFQpYBrkkfv-DRPEWyilrlK6QpJ2OjeAb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6" y="603"/>
              <a:ext cx="5329" cy="2150"/>
            </a:xfrm>
            <a:prstGeom prst="rect">
              <a:avLst/>
            </a:prstGeom>
            <a:solidFill>
              <a:srgbClr val="FFFFFF"/>
            </a:solidFill>
            <a:ln w="9525">
              <a:miter lim="800000"/>
              <a:headEnd/>
              <a:tailEnd/>
            </a:ln>
          </p:spPr>
        </p:pic>
        <p:grpSp>
          <p:nvGrpSpPr>
            <p:cNvPr id="4" name="Group 10"/>
            <p:cNvGrpSpPr>
              <a:grpSpLocks/>
            </p:cNvGrpSpPr>
            <p:nvPr/>
          </p:nvGrpSpPr>
          <p:grpSpPr bwMode="auto">
            <a:xfrm>
              <a:off x="8406" y="2736"/>
              <a:ext cx="5329" cy="4669"/>
              <a:chOff x="4366" y="7034"/>
              <a:chExt cx="5329" cy="4669"/>
            </a:xfrm>
          </p:grpSpPr>
          <p:pic>
            <p:nvPicPr>
              <p:cNvPr id="100363" name="Afbeelding 2" descr="oceaanzo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1" y="7034"/>
                <a:ext cx="2414" cy="4654"/>
              </a:xfrm>
              <a:prstGeom prst="rect">
                <a:avLst/>
              </a:prstGeom>
              <a:solidFill>
                <a:srgbClr val="FFFFFF"/>
              </a:solidFill>
              <a:ln w="9525">
                <a:miter lim="800000"/>
                <a:headEnd/>
                <a:tailEnd/>
              </a:ln>
            </p:spPr>
          </p:pic>
          <p:pic>
            <p:nvPicPr>
              <p:cNvPr id="100364" name="Afbeelding 2" descr="oceaanzon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6" y="7049"/>
                <a:ext cx="2928" cy="4654"/>
              </a:xfrm>
              <a:prstGeom prst="rect">
                <a:avLst/>
              </a:prstGeom>
              <a:solidFill>
                <a:srgbClr val="FFFFFF"/>
              </a:solidFill>
              <a:ln w="9525">
                <a:miter lim="800000"/>
                <a:headEnd/>
                <a:tailEnd/>
              </a:ln>
            </p:spPr>
          </p:pic>
        </p:grpSp>
      </p:grpSp>
      <p:pic>
        <p:nvPicPr>
          <p:cNvPr id="2" name="Afbeelding 1" descr="onbewuste2.jpg"/>
          <p:cNvPicPr/>
          <p:nvPr/>
        </p:nvPicPr>
        <p:blipFill>
          <a:blip r:embed="rId5" cstate="print">
            <a:extLst>
              <a:ext uri="{28A0092B-C50C-407E-A947-70E740481C1C}">
                <a14:useLocalDpi xmlns:a14="http://schemas.microsoft.com/office/drawing/2010/main" val="0"/>
              </a:ext>
            </a:extLst>
          </a:blip>
          <a:stretch>
            <a:fillRect/>
          </a:stretch>
        </p:blipFill>
        <p:spPr>
          <a:xfrm>
            <a:off x="1524000" y="0"/>
            <a:ext cx="5004048" cy="6858000"/>
          </a:xfrm>
          <a:prstGeom prst="rect">
            <a:avLst/>
          </a:prstGeom>
          <a:ln>
            <a:noFill/>
          </a:ln>
        </p:spPr>
      </p:pic>
      <p:sp>
        <p:nvSpPr>
          <p:cNvPr id="100354" name="Text Box 2"/>
          <p:cNvSpPr txBox="1">
            <a:spLocks noChangeArrowheads="1"/>
          </p:cNvSpPr>
          <p:nvPr/>
        </p:nvSpPr>
        <p:spPr bwMode="auto">
          <a:xfrm>
            <a:off x="4943872" y="6065914"/>
            <a:ext cx="2880320" cy="792087"/>
          </a:xfrm>
          <a:prstGeom prst="rect">
            <a:avLst/>
          </a:prstGeom>
          <a:solidFill>
            <a:schemeClr val="accent1">
              <a:lumMod val="20000"/>
              <a:lumOff val="80000"/>
              <a:alpha val="49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nl-NL" sz="2000" b="1" dirty="0">
                <a:solidFill>
                  <a:srgbClr val="CC0000"/>
                </a:solidFill>
                <a:latin typeface="Calibri" pitchFamily="34" charset="0"/>
                <a:cs typeface="Arial" pitchFamily="34" charset="0"/>
              </a:rPr>
              <a:t>het onbewuste verwerkt 11.200.000 bits/sec</a:t>
            </a:r>
          </a:p>
        </p:txBody>
      </p:sp>
      <p:sp>
        <p:nvSpPr>
          <p:cNvPr id="100355" name="Text Box 3"/>
          <p:cNvSpPr txBox="1">
            <a:spLocks noChangeArrowheads="1"/>
          </p:cNvSpPr>
          <p:nvPr/>
        </p:nvSpPr>
        <p:spPr bwMode="auto">
          <a:xfrm>
            <a:off x="8184232" y="6165304"/>
            <a:ext cx="2483768" cy="692696"/>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nl-NL" sz="1600" dirty="0">
                <a:solidFill>
                  <a:srgbClr val="FFFFFF"/>
                </a:solidFill>
                <a:latin typeface="Calibri" pitchFamily="34" charset="0"/>
                <a:cs typeface="Arial" pitchFamily="34" charset="0"/>
              </a:rPr>
              <a:t>het onbewuste = de oceaandiepten</a:t>
            </a:r>
            <a:endParaRPr lang="nl-NL" sz="2800" dirty="0">
              <a:latin typeface="Arial" pitchFamily="34" charset="0"/>
              <a:cs typeface="Arial" pitchFamily="34" charset="0"/>
            </a:endParaRPr>
          </a:p>
        </p:txBody>
      </p:sp>
      <p:sp>
        <p:nvSpPr>
          <p:cNvPr id="100356" name="Text Box 4"/>
          <p:cNvSpPr txBox="1">
            <a:spLocks noChangeArrowheads="1"/>
          </p:cNvSpPr>
          <p:nvPr/>
        </p:nvSpPr>
        <p:spPr bwMode="auto">
          <a:xfrm>
            <a:off x="1775520" y="5733256"/>
            <a:ext cx="1584176" cy="864096"/>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nl-NL" sz="1600">
                <a:solidFill>
                  <a:srgbClr val="FFFFFF"/>
                </a:solidFill>
                <a:latin typeface="Calibri" pitchFamily="34" charset="0"/>
                <a:cs typeface="Arial" pitchFamily="34" charset="0"/>
              </a:rPr>
              <a:t>het onbewuste = onderwater deel van de ijsberg </a:t>
            </a:r>
            <a:endParaRPr lang="nl-NL" sz="2800">
              <a:latin typeface="Arial" pitchFamily="34" charset="0"/>
              <a:cs typeface="Arial" pitchFamily="34" charset="0"/>
            </a:endParaRPr>
          </a:p>
        </p:txBody>
      </p:sp>
      <p:sp>
        <p:nvSpPr>
          <p:cNvPr id="100357" name="Text Box 5"/>
          <p:cNvSpPr txBox="1">
            <a:spLocks noChangeArrowheads="1"/>
          </p:cNvSpPr>
          <p:nvPr/>
        </p:nvSpPr>
        <p:spPr bwMode="auto">
          <a:xfrm>
            <a:off x="5159896" y="692696"/>
            <a:ext cx="2664296" cy="648072"/>
          </a:xfrm>
          <a:prstGeom prst="rect">
            <a:avLst/>
          </a:prstGeom>
          <a:solidFill>
            <a:schemeClr val="accent1">
              <a:lumMod val="20000"/>
              <a:lumOff val="80000"/>
              <a:alpha val="49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pPr>
            <a:r>
              <a:rPr lang="nl-NL" sz="2000" b="1" dirty="0">
                <a:solidFill>
                  <a:srgbClr val="CC0000"/>
                </a:solidFill>
                <a:latin typeface="Calibri" pitchFamily="34" charset="0"/>
                <a:cs typeface="Arial" pitchFamily="34" charset="0"/>
              </a:rPr>
              <a:t>het bewuste verwerkt </a:t>
            </a:r>
          </a:p>
          <a:p>
            <a:pPr algn="ctr" fontAlgn="base">
              <a:spcBef>
                <a:spcPct val="0"/>
              </a:spcBef>
              <a:spcAft>
                <a:spcPts val="1000"/>
              </a:spcAft>
            </a:pPr>
            <a:r>
              <a:rPr lang="nl-NL" sz="2000" b="1" dirty="0">
                <a:solidFill>
                  <a:srgbClr val="CC0000"/>
                </a:solidFill>
                <a:latin typeface="Calibri" pitchFamily="34" charset="0"/>
                <a:cs typeface="Arial" pitchFamily="34" charset="0"/>
              </a:rPr>
              <a:t>60 bits/sec</a:t>
            </a:r>
            <a:endParaRPr lang="nl-NL" sz="3600" b="1" dirty="0">
              <a:solidFill>
                <a:srgbClr val="CC0000"/>
              </a:solidFill>
              <a:latin typeface="Arial" pitchFamily="34" charset="0"/>
              <a:cs typeface="Arial" pitchFamily="34" charset="0"/>
            </a:endParaRPr>
          </a:p>
        </p:txBody>
      </p:sp>
      <p:sp>
        <p:nvSpPr>
          <p:cNvPr id="100358" name="Text Box 6"/>
          <p:cNvSpPr txBox="1">
            <a:spLocks noChangeArrowheads="1"/>
          </p:cNvSpPr>
          <p:nvPr/>
        </p:nvSpPr>
        <p:spPr bwMode="auto">
          <a:xfrm>
            <a:off x="6846888" y="188642"/>
            <a:ext cx="3281560" cy="360039"/>
          </a:xfrm>
          <a:prstGeom prst="rect">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nl-NL" sz="1600" dirty="0">
                <a:latin typeface="Calibri" pitchFamily="34" charset="0"/>
                <a:cs typeface="Arial" pitchFamily="34" charset="0"/>
              </a:rPr>
              <a:t>het bewuste = golfje aan oppervlak</a:t>
            </a:r>
          </a:p>
        </p:txBody>
      </p:sp>
      <p:sp>
        <p:nvSpPr>
          <p:cNvPr id="100359" name="Text Box 7"/>
          <p:cNvSpPr txBox="1">
            <a:spLocks noChangeArrowheads="1"/>
          </p:cNvSpPr>
          <p:nvPr/>
        </p:nvSpPr>
        <p:spPr bwMode="auto">
          <a:xfrm>
            <a:off x="1775520" y="260648"/>
            <a:ext cx="1944216" cy="576064"/>
          </a:xfrm>
          <a:prstGeom prst="rect">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nl-NL" sz="1600" dirty="0">
                <a:latin typeface="Calibri" pitchFamily="34" charset="0"/>
                <a:cs typeface="Arial" pitchFamily="34" charset="0"/>
              </a:rPr>
              <a:t>het bewuste = topje van de ijsberg</a:t>
            </a:r>
            <a:endParaRPr lang="nl-NL"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9"/>
                                        </p:tgtEl>
                                        <p:attrNameLst>
                                          <p:attrName>style.visibility</p:attrName>
                                        </p:attrNameLst>
                                      </p:cBhvr>
                                      <p:to>
                                        <p:strVal val="visible"/>
                                      </p:to>
                                    </p:set>
                                    <p:anim calcmode="lin" valueType="num">
                                      <p:cBhvr additive="base">
                                        <p:cTn id="13" dur="500" fill="hold"/>
                                        <p:tgtEl>
                                          <p:spTgt spid="100359"/>
                                        </p:tgtEl>
                                        <p:attrNameLst>
                                          <p:attrName>ppt_x</p:attrName>
                                        </p:attrNameLst>
                                      </p:cBhvr>
                                      <p:tavLst>
                                        <p:tav tm="0">
                                          <p:val>
                                            <p:strVal val="0-#ppt_w/2"/>
                                          </p:val>
                                        </p:tav>
                                        <p:tav tm="100000">
                                          <p:val>
                                            <p:strVal val="#ppt_x"/>
                                          </p:val>
                                        </p:tav>
                                      </p:tavLst>
                                    </p:anim>
                                    <p:anim calcmode="lin" valueType="num">
                                      <p:cBhvr additive="base">
                                        <p:cTn id="14" dur="500" fill="hold"/>
                                        <p:tgtEl>
                                          <p:spTgt spid="10035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0356"/>
                                        </p:tgtEl>
                                        <p:attrNameLst>
                                          <p:attrName>style.visibility</p:attrName>
                                        </p:attrNameLst>
                                      </p:cBhvr>
                                      <p:to>
                                        <p:strVal val="visible"/>
                                      </p:to>
                                    </p:set>
                                    <p:anim calcmode="lin" valueType="num">
                                      <p:cBhvr additive="base">
                                        <p:cTn id="19" dur="500" fill="hold"/>
                                        <p:tgtEl>
                                          <p:spTgt spid="100356"/>
                                        </p:tgtEl>
                                        <p:attrNameLst>
                                          <p:attrName>ppt_x</p:attrName>
                                        </p:attrNameLst>
                                      </p:cBhvr>
                                      <p:tavLst>
                                        <p:tav tm="0">
                                          <p:val>
                                            <p:strVal val="0-#ppt_w/2"/>
                                          </p:val>
                                        </p:tav>
                                        <p:tav tm="100000">
                                          <p:val>
                                            <p:strVal val="#ppt_x"/>
                                          </p:val>
                                        </p:tav>
                                      </p:tavLst>
                                    </p:anim>
                                    <p:anim calcmode="lin" valueType="num">
                                      <p:cBhvr additive="base">
                                        <p:cTn id="20" dur="500" fill="hold"/>
                                        <p:tgtEl>
                                          <p:spTgt spid="1003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0358"/>
                                        </p:tgtEl>
                                        <p:attrNameLst>
                                          <p:attrName>style.visibility</p:attrName>
                                        </p:attrNameLst>
                                      </p:cBhvr>
                                      <p:to>
                                        <p:strVal val="visible"/>
                                      </p:to>
                                    </p:set>
                                    <p:anim calcmode="lin" valueType="num">
                                      <p:cBhvr additive="base">
                                        <p:cTn id="31" dur="500" fill="hold"/>
                                        <p:tgtEl>
                                          <p:spTgt spid="100358"/>
                                        </p:tgtEl>
                                        <p:attrNameLst>
                                          <p:attrName>ppt_x</p:attrName>
                                        </p:attrNameLst>
                                      </p:cBhvr>
                                      <p:tavLst>
                                        <p:tav tm="0">
                                          <p:val>
                                            <p:strVal val="0-#ppt_w/2"/>
                                          </p:val>
                                        </p:tav>
                                        <p:tav tm="100000">
                                          <p:val>
                                            <p:strVal val="#ppt_x"/>
                                          </p:val>
                                        </p:tav>
                                      </p:tavLst>
                                    </p:anim>
                                    <p:anim calcmode="lin" valueType="num">
                                      <p:cBhvr additive="base">
                                        <p:cTn id="32" dur="500" fill="hold"/>
                                        <p:tgtEl>
                                          <p:spTgt spid="10035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0355"/>
                                        </p:tgtEl>
                                        <p:attrNameLst>
                                          <p:attrName>style.visibility</p:attrName>
                                        </p:attrNameLst>
                                      </p:cBhvr>
                                      <p:to>
                                        <p:strVal val="visible"/>
                                      </p:to>
                                    </p:set>
                                    <p:anim calcmode="lin" valueType="num">
                                      <p:cBhvr additive="base">
                                        <p:cTn id="37" dur="500" fill="hold"/>
                                        <p:tgtEl>
                                          <p:spTgt spid="100355"/>
                                        </p:tgtEl>
                                        <p:attrNameLst>
                                          <p:attrName>ppt_x</p:attrName>
                                        </p:attrNameLst>
                                      </p:cBhvr>
                                      <p:tavLst>
                                        <p:tav tm="0">
                                          <p:val>
                                            <p:strVal val="0-#ppt_w/2"/>
                                          </p:val>
                                        </p:tav>
                                        <p:tav tm="100000">
                                          <p:val>
                                            <p:strVal val="#ppt_x"/>
                                          </p:val>
                                        </p:tav>
                                      </p:tavLst>
                                    </p:anim>
                                    <p:anim calcmode="lin" valueType="num">
                                      <p:cBhvr additive="base">
                                        <p:cTn id="38" dur="500" fill="hold"/>
                                        <p:tgtEl>
                                          <p:spTgt spid="10035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0357"/>
                                        </p:tgtEl>
                                        <p:attrNameLst>
                                          <p:attrName>style.visibility</p:attrName>
                                        </p:attrNameLst>
                                      </p:cBhvr>
                                      <p:to>
                                        <p:strVal val="visible"/>
                                      </p:to>
                                    </p:set>
                                    <p:anim calcmode="lin" valueType="num">
                                      <p:cBhvr additive="base">
                                        <p:cTn id="43" dur="500" fill="hold"/>
                                        <p:tgtEl>
                                          <p:spTgt spid="100357"/>
                                        </p:tgtEl>
                                        <p:attrNameLst>
                                          <p:attrName>ppt_x</p:attrName>
                                        </p:attrNameLst>
                                      </p:cBhvr>
                                      <p:tavLst>
                                        <p:tav tm="0">
                                          <p:val>
                                            <p:strVal val="0-#ppt_w/2"/>
                                          </p:val>
                                        </p:tav>
                                        <p:tav tm="100000">
                                          <p:val>
                                            <p:strVal val="#ppt_x"/>
                                          </p:val>
                                        </p:tav>
                                      </p:tavLst>
                                    </p:anim>
                                    <p:anim calcmode="lin" valueType="num">
                                      <p:cBhvr additive="base">
                                        <p:cTn id="44" dur="500" fill="hold"/>
                                        <p:tgtEl>
                                          <p:spTgt spid="10035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0354"/>
                                        </p:tgtEl>
                                        <p:attrNameLst>
                                          <p:attrName>style.visibility</p:attrName>
                                        </p:attrNameLst>
                                      </p:cBhvr>
                                      <p:to>
                                        <p:strVal val="visible"/>
                                      </p:to>
                                    </p:set>
                                    <p:anim calcmode="lin" valueType="num">
                                      <p:cBhvr additive="base">
                                        <p:cTn id="49" dur="500" fill="hold"/>
                                        <p:tgtEl>
                                          <p:spTgt spid="100354"/>
                                        </p:tgtEl>
                                        <p:attrNameLst>
                                          <p:attrName>ppt_x</p:attrName>
                                        </p:attrNameLst>
                                      </p:cBhvr>
                                      <p:tavLst>
                                        <p:tav tm="0">
                                          <p:val>
                                            <p:strVal val="0-#ppt_w/2"/>
                                          </p:val>
                                        </p:tav>
                                        <p:tav tm="100000">
                                          <p:val>
                                            <p:strVal val="#ppt_x"/>
                                          </p:val>
                                        </p:tav>
                                      </p:tavLst>
                                    </p:anim>
                                    <p:anim calcmode="lin" valueType="num">
                                      <p:cBhvr additive="base">
                                        <p:cTn id="50" dur="500" fill="hold"/>
                                        <p:tgtEl>
                                          <p:spTgt spid="1003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p:bldP spid="100355" grpId="0" animBg="1"/>
      <p:bldP spid="100356" grpId="0" animBg="1"/>
      <p:bldP spid="100357" grpId="0" animBg="1"/>
      <p:bldP spid="100358" grpId="0" animBg="1"/>
      <p:bldP spid="1003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JL-OMLAAG 14">
            <a:extLst>
              <a:ext uri="{FF2B5EF4-FFF2-40B4-BE49-F238E27FC236}">
                <a16:creationId xmlns:a16="http://schemas.microsoft.com/office/drawing/2014/main" id="{9AC609C6-7567-2E27-13AE-5DCAFBB204C3}"/>
              </a:ext>
            </a:extLst>
          </p:cNvPr>
          <p:cNvSpPr/>
          <p:nvPr/>
        </p:nvSpPr>
        <p:spPr>
          <a:xfrm rot="1072238">
            <a:off x="1094809" y="2402232"/>
            <a:ext cx="432048" cy="273630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Picture 4" descr="http://knowledgeoverflow.com/wp-content/uploads/2012/06/happy-smiley-4.jpg?b867bc"/>
          <p:cNvPicPr>
            <a:picLocks noChangeAspect="1" noChangeArrowheads="1"/>
          </p:cNvPicPr>
          <p:nvPr/>
        </p:nvPicPr>
        <p:blipFill>
          <a:blip r:embed="rId2" cstate="print"/>
          <a:srcRect/>
          <a:stretch>
            <a:fillRect/>
          </a:stretch>
        </p:blipFill>
        <p:spPr bwMode="auto">
          <a:xfrm>
            <a:off x="1559496" y="188640"/>
            <a:ext cx="2389920" cy="2376264"/>
          </a:xfrm>
          <a:prstGeom prst="rect">
            <a:avLst/>
          </a:prstGeom>
          <a:noFill/>
        </p:spPr>
      </p:pic>
      <p:sp>
        <p:nvSpPr>
          <p:cNvPr id="17" name="PIJL-OMLAAG 16"/>
          <p:cNvSpPr/>
          <p:nvPr/>
        </p:nvSpPr>
        <p:spPr>
          <a:xfrm rot="17995293">
            <a:off x="6807749" y="41343"/>
            <a:ext cx="432048" cy="687717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OMLAAG 13"/>
          <p:cNvSpPr/>
          <p:nvPr/>
        </p:nvSpPr>
        <p:spPr>
          <a:xfrm rot="19973382">
            <a:off x="3624224" y="2492752"/>
            <a:ext cx="432048" cy="306617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OMLAAG 14"/>
          <p:cNvSpPr/>
          <p:nvPr/>
        </p:nvSpPr>
        <p:spPr>
          <a:xfrm>
            <a:off x="1905903" y="2636912"/>
            <a:ext cx="432048" cy="273630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OMLAAG 15"/>
          <p:cNvSpPr/>
          <p:nvPr/>
        </p:nvSpPr>
        <p:spPr>
          <a:xfrm rot="19030909">
            <a:off x="4942862" y="1705974"/>
            <a:ext cx="432048" cy="419827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OMLAAG 17"/>
          <p:cNvSpPr/>
          <p:nvPr/>
        </p:nvSpPr>
        <p:spPr>
          <a:xfrm rot="21046863">
            <a:off x="2757540" y="2667474"/>
            <a:ext cx="432048" cy="269903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375920" y="620688"/>
            <a:ext cx="4104456" cy="504056"/>
          </a:xfrm>
        </p:spPr>
        <p:txBody>
          <a:bodyPr>
            <a:noAutofit/>
          </a:bodyPr>
          <a:lstStyle/>
          <a:p>
            <a:r>
              <a:rPr lang="nl-NL" b="1" dirty="0">
                <a:solidFill>
                  <a:srgbClr val="0000FF"/>
                </a:solidFill>
              </a:rPr>
              <a:t>Zonnestraaltjes</a:t>
            </a:r>
          </a:p>
        </p:txBody>
      </p:sp>
      <p:pic>
        <p:nvPicPr>
          <p:cNvPr id="21" name="Afbeelding 20" descr="blij 7.jpg"/>
          <p:cNvPicPr>
            <a:picLocks noChangeAspect="1"/>
          </p:cNvPicPr>
          <p:nvPr/>
        </p:nvPicPr>
        <p:blipFill>
          <a:blip r:embed="rId3" cstate="print"/>
          <a:srcRect l="31407" r="10266" b="11403"/>
          <a:stretch>
            <a:fillRect/>
          </a:stretch>
        </p:blipFill>
        <p:spPr>
          <a:xfrm>
            <a:off x="1262236" y="5373216"/>
            <a:ext cx="1601737" cy="1459252"/>
          </a:xfrm>
          <a:prstGeom prst="rect">
            <a:avLst/>
          </a:prstGeom>
        </p:spPr>
      </p:pic>
      <p:pic>
        <p:nvPicPr>
          <p:cNvPr id="22" name="Afbeelding 21" descr="blij2.JPG"/>
          <p:cNvPicPr>
            <a:picLocks noChangeAspect="1"/>
          </p:cNvPicPr>
          <p:nvPr/>
        </p:nvPicPr>
        <p:blipFill>
          <a:blip r:embed="rId4" cstate="print"/>
          <a:srcRect l="24491" r="17182" b="21780"/>
          <a:stretch>
            <a:fillRect/>
          </a:stretch>
        </p:blipFill>
        <p:spPr>
          <a:xfrm>
            <a:off x="8444455" y="5407911"/>
            <a:ext cx="1814286" cy="1459252"/>
          </a:xfrm>
          <a:prstGeom prst="rect">
            <a:avLst/>
          </a:prstGeom>
        </p:spPr>
      </p:pic>
      <p:pic>
        <p:nvPicPr>
          <p:cNvPr id="23" name="Afbeelding 22" descr="blij-4.jpg"/>
          <p:cNvPicPr>
            <a:picLocks noChangeAspect="1"/>
          </p:cNvPicPr>
          <p:nvPr/>
        </p:nvPicPr>
        <p:blipFill>
          <a:blip r:embed="rId5" cstate="print"/>
          <a:srcRect l="24677" r="25969"/>
          <a:stretch>
            <a:fillRect/>
          </a:stretch>
        </p:blipFill>
        <p:spPr>
          <a:xfrm>
            <a:off x="2884044" y="5382379"/>
            <a:ext cx="1529422" cy="1459252"/>
          </a:xfrm>
          <a:prstGeom prst="rect">
            <a:avLst/>
          </a:prstGeom>
        </p:spPr>
      </p:pic>
      <p:pic>
        <p:nvPicPr>
          <p:cNvPr id="24" name="Afbeelding 23" descr="blij5.png"/>
          <p:cNvPicPr>
            <a:picLocks noChangeAspect="1"/>
          </p:cNvPicPr>
          <p:nvPr/>
        </p:nvPicPr>
        <p:blipFill>
          <a:blip r:embed="rId6" cstate="print"/>
          <a:srcRect l="30285" r="29334" b="43916"/>
          <a:stretch>
            <a:fillRect/>
          </a:stretch>
        </p:blipFill>
        <p:spPr>
          <a:xfrm>
            <a:off x="5632162" y="5382379"/>
            <a:ext cx="1296822" cy="1459252"/>
          </a:xfrm>
          <a:prstGeom prst="rect">
            <a:avLst/>
          </a:prstGeom>
        </p:spPr>
      </p:pic>
      <p:pic>
        <p:nvPicPr>
          <p:cNvPr id="25" name="Afbeelding 24" descr="blij-gezicht 1.jpg"/>
          <p:cNvPicPr>
            <a:picLocks noChangeAspect="1"/>
          </p:cNvPicPr>
          <p:nvPr/>
        </p:nvPicPr>
        <p:blipFill>
          <a:blip r:embed="rId7" cstate="print"/>
          <a:stretch>
            <a:fillRect/>
          </a:stretch>
        </p:blipFill>
        <p:spPr>
          <a:xfrm>
            <a:off x="4384939" y="5393559"/>
            <a:ext cx="1218205" cy="1459252"/>
          </a:xfrm>
          <a:prstGeom prst="rect">
            <a:avLst/>
          </a:prstGeom>
        </p:spPr>
      </p:pic>
      <p:sp>
        <p:nvSpPr>
          <p:cNvPr id="27" name="PIJL-OMLAAG 26"/>
          <p:cNvSpPr/>
          <p:nvPr/>
        </p:nvSpPr>
        <p:spPr>
          <a:xfrm rot="18367347">
            <a:off x="5926237" y="923041"/>
            <a:ext cx="432048" cy="5415856"/>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Afbeelding 27" descr="blij 8.jpg"/>
          <p:cNvPicPr>
            <a:picLocks noChangeAspect="1"/>
          </p:cNvPicPr>
          <p:nvPr/>
        </p:nvPicPr>
        <p:blipFill>
          <a:blip r:embed="rId8" cstate="print"/>
          <a:srcRect l="38975" r="2751" b="4326"/>
          <a:stretch>
            <a:fillRect/>
          </a:stretch>
        </p:blipFill>
        <p:spPr>
          <a:xfrm>
            <a:off x="10197101" y="5376291"/>
            <a:ext cx="1982935" cy="1465340"/>
          </a:xfrm>
          <a:prstGeom prst="rect">
            <a:avLst/>
          </a:prstGeom>
        </p:spPr>
      </p:pic>
      <p:pic>
        <p:nvPicPr>
          <p:cNvPr id="13" name="Afbeelding 12" descr="blij 6.jpg"/>
          <p:cNvPicPr>
            <a:picLocks noChangeAspect="1"/>
          </p:cNvPicPr>
          <p:nvPr/>
        </p:nvPicPr>
        <p:blipFill>
          <a:blip r:embed="rId9" cstate="print"/>
          <a:srcRect l="37305"/>
          <a:stretch>
            <a:fillRect/>
          </a:stretch>
        </p:blipFill>
        <p:spPr>
          <a:xfrm>
            <a:off x="6959247" y="5407911"/>
            <a:ext cx="1523705" cy="1459252"/>
          </a:xfrm>
          <a:prstGeom prst="rect">
            <a:avLst/>
          </a:prstGeom>
        </p:spPr>
      </p:pic>
      <p:sp>
        <p:nvSpPr>
          <p:cNvPr id="29" name="PIJL-OMLAAG 28"/>
          <p:cNvSpPr/>
          <p:nvPr/>
        </p:nvSpPr>
        <p:spPr>
          <a:xfrm rot="19567209">
            <a:off x="4220238" y="2217906"/>
            <a:ext cx="432048" cy="3434243"/>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116541" y="2348880"/>
            <a:ext cx="12138212" cy="2520280"/>
          </a:xfrm>
        </p:spPr>
        <p:txBody>
          <a:bodyPr>
            <a:normAutofit/>
          </a:bodyPr>
          <a:lstStyle/>
          <a:p>
            <a:pPr>
              <a:buNone/>
            </a:pPr>
            <a:r>
              <a:rPr lang="nl-NL" dirty="0">
                <a:solidFill>
                  <a:srgbClr val="0000FF"/>
                </a:solidFill>
              </a:rPr>
              <a:t>In tweetallen, 2 minuten elk, de één luistert ander praat.</a:t>
            </a:r>
          </a:p>
          <a:p>
            <a:pPr marL="0" indent="0">
              <a:buNone/>
            </a:pPr>
            <a:r>
              <a:rPr lang="nl-NL" dirty="0">
                <a:solidFill>
                  <a:srgbClr val="0000FF"/>
                </a:solidFill>
              </a:rPr>
              <a:t>Focus op een recente gebeurtenis waarin je </a:t>
            </a:r>
            <a:r>
              <a:rPr lang="nl-NL" b="1" u="sng" dirty="0">
                <a:solidFill>
                  <a:srgbClr val="0000FF"/>
                </a:solidFill>
              </a:rPr>
              <a:t>energie, blijheid of geluk </a:t>
            </a:r>
            <a:r>
              <a:rPr lang="nl-NL" dirty="0">
                <a:solidFill>
                  <a:srgbClr val="0000FF"/>
                </a:solidFill>
              </a:rPr>
              <a:t>voelde.</a:t>
            </a:r>
          </a:p>
          <a:p>
            <a:pPr marL="0" indent="0">
              <a:buNone/>
            </a:pPr>
            <a:r>
              <a:rPr lang="nl-NL" dirty="0">
                <a:solidFill>
                  <a:srgbClr val="0000FF"/>
                </a:solidFill>
              </a:rPr>
              <a:t>Deel in de hele groep de titel van jouw ervaring en laat je gevoelens op je gezicht zien</a:t>
            </a:r>
          </a:p>
        </p:txBody>
      </p:sp>
      <p:pic>
        <p:nvPicPr>
          <p:cNvPr id="1026" name="Picture 2" descr="Oude vrouw lachen en wijzen Foto | Gratis Download">
            <a:extLst>
              <a:ext uri="{FF2B5EF4-FFF2-40B4-BE49-F238E27FC236}">
                <a16:creationId xmlns:a16="http://schemas.microsoft.com/office/drawing/2014/main" id="{F86142C7-9A60-4584-00C0-59C668FC3D2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035" t="995" r="10476" b="17697"/>
          <a:stretch/>
        </p:blipFill>
        <p:spPr bwMode="auto">
          <a:xfrm>
            <a:off x="11964" y="5374002"/>
            <a:ext cx="1238072" cy="1483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90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0-#ppt_w/2"/>
                                          </p:val>
                                        </p:tav>
                                        <p:tav tm="100000">
                                          <p:val>
                                            <p:strVal val="#ppt_x"/>
                                          </p:val>
                                        </p:tav>
                                      </p:tavLst>
                                    </p:anim>
                                    <p:anim calcmode="lin" valueType="num">
                                      <p:cBhvr additive="base">
                                        <p:cTn id="56" dur="500" fill="hold"/>
                                        <p:tgtEl>
                                          <p:spTgt spid="29"/>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0-#ppt_w/2"/>
                                          </p:val>
                                        </p:tav>
                                        <p:tav tm="100000">
                                          <p:val>
                                            <p:strVal val="#ppt_x"/>
                                          </p:val>
                                        </p:tav>
                                      </p:tavLst>
                                    </p:anim>
                                    <p:anim calcmode="lin" valueType="num">
                                      <p:cBhvr additive="base">
                                        <p:cTn id="72" dur="500" fill="hold"/>
                                        <p:tgtEl>
                                          <p:spTgt spid="2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0-#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0-#ppt_w/2"/>
                                          </p:val>
                                        </p:tav>
                                        <p:tav tm="100000">
                                          <p:val>
                                            <p:strVal val="#ppt_x"/>
                                          </p:val>
                                        </p:tav>
                                      </p:tavLst>
                                    </p:anim>
                                    <p:anim calcmode="lin" valueType="num">
                                      <p:cBhvr additive="base">
                                        <p:cTn id="80" dur="500" fill="hold"/>
                                        <p:tgtEl>
                                          <p:spTgt spid="17"/>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0-#ppt_w/2"/>
                                          </p:val>
                                        </p:tav>
                                        <p:tav tm="100000">
                                          <p:val>
                                            <p:strVal val="#ppt_x"/>
                                          </p:val>
                                        </p:tav>
                                      </p:tavLst>
                                    </p:anim>
                                    <p:anim calcmode="lin" valueType="num">
                                      <p:cBhvr additive="base">
                                        <p:cTn id="84" dur="500" fill="hold"/>
                                        <p:tgtEl>
                                          <p:spTgt spid="28"/>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1026"/>
                                        </p:tgtEl>
                                        <p:attrNameLst>
                                          <p:attrName>style.visibility</p:attrName>
                                        </p:attrNameLst>
                                      </p:cBhvr>
                                      <p:to>
                                        <p:strVal val="visible"/>
                                      </p:to>
                                    </p:set>
                                    <p:anim calcmode="lin" valueType="num">
                                      <p:cBhvr additive="base">
                                        <p:cTn id="87" dur="500" fill="hold"/>
                                        <p:tgtEl>
                                          <p:spTgt spid="1026"/>
                                        </p:tgtEl>
                                        <p:attrNameLst>
                                          <p:attrName>ppt_x</p:attrName>
                                        </p:attrNameLst>
                                      </p:cBhvr>
                                      <p:tavLst>
                                        <p:tav tm="0">
                                          <p:val>
                                            <p:strVal val="0-#ppt_w/2"/>
                                          </p:val>
                                        </p:tav>
                                        <p:tav tm="100000">
                                          <p:val>
                                            <p:strVal val="#ppt_x"/>
                                          </p:val>
                                        </p:tav>
                                      </p:tavLst>
                                    </p:anim>
                                    <p:anim calcmode="lin" valueType="num">
                                      <p:cBhvr additive="base">
                                        <p:cTn id="88" dur="500" fill="hold"/>
                                        <p:tgtEl>
                                          <p:spTgt spid="1026"/>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0-#ppt_w/2"/>
                                          </p:val>
                                        </p:tav>
                                        <p:tav tm="100000">
                                          <p:val>
                                            <p:strVal val="#ppt_x"/>
                                          </p:val>
                                        </p:tav>
                                      </p:tavLst>
                                    </p:anim>
                                    <p:anim calcmode="lin" valueType="num">
                                      <p:cBhvr additive="base">
                                        <p:cTn id="9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4" grpId="0" animBg="1"/>
      <p:bldP spid="15" grpId="0" animBg="1"/>
      <p:bldP spid="16" grpId="0" animBg="1"/>
      <p:bldP spid="18" grpId="0" animBg="1"/>
      <p:bldP spid="27" grpId="0" animBg="1"/>
      <p:bldP spid="29"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Elephant Rider Animal-640x1136 wallpapers.jpg"/>
          <p:cNvPicPr/>
          <p:nvPr/>
        </p:nvPicPr>
        <p:blipFill>
          <a:blip r:embed="rId2" cstate="print">
            <a:extLst>
              <a:ext uri="{28A0092B-C50C-407E-A947-70E740481C1C}">
                <a14:useLocalDpi xmlns:a14="http://schemas.microsoft.com/office/drawing/2010/main" val="0"/>
              </a:ext>
            </a:extLst>
          </a:blip>
          <a:stretch>
            <a:fillRect/>
          </a:stretch>
        </p:blipFill>
        <p:spPr>
          <a:xfrm>
            <a:off x="5807968" y="0"/>
            <a:ext cx="4896544" cy="6858000"/>
          </a:xfrm>
          <a:prstGeom prst="rect">
            <a:avLst/>
          </a:prstGeom>
        </p:spPr>
      </p:pic>
      <p:sp>
        <p:nvSpPr>
          <p:cNvPr id="3789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37891" name="Rectangle 3"/>
          <p:cNvSpPr>
            <a:spLocks noChangeArrowheads="1"/>
          </p:cNvSpPr>
          <p:nvPr/>
        </p:nvSpPr>
        <p:spPr bwMode="auto">
          <a:xfrm>
            <a:off x="1524000" y="2492897"/>
            <a:ext cx="399593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2000" b="1" dirty="0">
                <a:solidFill>
                  <a:srgbClr val="0000FF"/>
                </a:solidFill>
                <a:latin typeface="Arial" pitchFamily="34" charset="0"/>
                <a:ea typeface="Times New Roman" pitchFamily="18" charset="0"/>
                <a:cs typeface="Times New Roman" pitchFamily="18" charset="0"/>
              </a:rPr>
              <a:t>Als de berijder een duidelijke boodschap doorgeeft aan de olifant, gaat deze de weg die het bewuste wil.</a:t>
            </a:r>
          </a:p>
        </p:txBody>
      </p:sp>
      <p:sp>
        <p:nvSpPr>
          <p:cNvPr id="5" name="Rectangle 3"/>
          <p:cNvSpPr>
            <a:spLocks noChangeArrowheads="1"/>
          </p:cNvSpPr>
          <p:nvPr/>
        </p:nvSpPr>
        <p:spPr bwMode="auto">
          <a:xfrm>
            <a:off x="8400256" y="188640"/>
            <a:ext cx="129614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2000" b="1" dirty="0">
                <a:solidFill>
                  <a:schemeClr val="bg1"/>
                </a:solidFill>
                <a:latin typeface="Arial" pitchFamily="34" charset="0"/>
                <a:ea typeface="Times New Roman" pitchFamily="18" charset="0"/>
                <a:cs typeface="Times New Roman" pitchFamily="18" charset="0"/>
              </a:rPr>
              <a:t>bewuste </a:t>
            </a:r>
          </a:p>
        </p:txBody>
      </p:sp>
      <p:sp>
        <p:nvSpPr>
          <p:cNvPr id="6" name="Rechthoek 5"/>
          <p:cNvSpPr/>
          <p:nvPr/>
        </p:nvSpPr>
        <p:spPr>
          <a:xfrm>
            <a:off x="7608168" y="2348880"/>
            <a:ext cx="1390124" cy="369332"/>
          </a:xfrm>
          <a:prstGeom prst="rect">
            <a:avLst/>
          </a:prstGeom>
        </p:spPr>
        <p:txBody>
          <a:bodyPr wrap="none">
            <a:spAutoFit/>
          </a:bodyPr>
          <a:lstStyle/>
          <a:p>
            <a:r>
              <a:rPr lang="nl-NL" b="1" dirty="0">
                <a:solidFill>
                  <a:schemeClr val="bg1"/>
                </a:solidFill>
                <a:latin typeface="Arial" pitchFamily="34" charset="0"/>
                <a:ea typeface="Times New Roman" pitchFamily="18" charset="0"/>
                <a:cs typeface="Times New Roman" pitchFamily="18" charset="0"/>
              </a:rPr>
              <a:t>onbewuste</a:t>
            </a:r>
            <a:endParaRPr lang="nl-NL" dirty="0">
              <a:solidFill>
                <a:schemeClr val="bg1"/>
              </a:solidFill>
            </a:endParaRPr>
          </a:p>
        </p:txBody>
      </p:sp>
      <p:sp>
        <p:nvSpPr>
          <p:cNvPr id="7" name="Rectangle 3"/>
          <p:cNvSpPr>
            <a:spLocks noChangeArrowheads="1"/>
          </p:cNvSpPr>
          <p:nvPr/>
        </p:nvSpPr>
        <p:spPr bwMode="auto">
          <a:xfrm>
            <a:off x="1524000" y="4365104"/>
            <a:ext cx="399593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2000" b="1" dirty="0">
                <a:solidFill>
                  <a:srgbClr val="0000FF"/>
                </a:solidFill>
                <a:latin typeface="Arial" pitchFamily="34" charset="0"/>
                <a:ea typeface="Times New Roman" pitchFamily="18" charset="0"/>
                <a:cs typeface="Times New Roman" pitchFamily="18" charset="0"/>
              </a:rPr>
              <a:t>De olifant vermijdt gevaar, zoals het onbewuste ook doet.</a:t>
            </a:r>
            <a:endParaRPr lang="nl-NL" sz="2800" b="1" dirty="0">
              <a:solidFill>
                <a:srgbClr val="0000FF"/>
              </a:solidFill>
              <a:latin typeface="Arial" pitchFamily="34" charset="0"/>
              <a:cs typeface="Arial" pitchFamily="34" charset="0"/>
            </a:endParaRPr>
          </a:p>
        </p:txBody>
      </p:sp>
      <p:sp>
        <p:nvSpPr>
          <p:cNvPr id="8" name="Rechthoek 7"/>
          <p:cNvSpPr/>
          <p:nvPr/>
        </p:nvSpPr>
        <p:spPr>
          <a:xfrm>
            <a:off x="1524000" y="0"/>
            <a:ext cx="3888432" cy="1938992"/>
          </a:xfrm>
          <a:prstGeom prst="rect">
            <a:avLst/>
          </a:prstGeom>
        </p:spPr>
        <p:txBody>
          <a:bodyPr wrap="square">
            <a:spAutoFit/>
          </a:bodyPr>
          <a:lstStyle/>
          <a:p>
            <a:pPr lvl="0" fontAlgn="base">
              <a:spcBef>
                <a:spcPct val="0"/>
              </a:spcBef>
              <a:spcAft>
                <a:spcPct val="0"/>
              </a:spcAft>
            </a:pPr>
            <a:r>
              <a:rPr lang="nl-NL" sz="4000" b="1" dirty="0">
                <a:solidFill>
                  <a:srgbClr val="0000FF"/>
                </a:solidFill>
                <a:latin typeface="Arial" pitchFamily="34" charset="0"/>
                <a:ea typeface="MS Mincho" pitchFamily="49" charset="-128"/>
                <a:cs typeface="Times New Roman" pitchFamily="18" charset="0"/>
              </a:rPr>
              <a:t>De functies van het onbewuste</a:t>
            </a:r>
            <a:endParaRPr lang="nl-NL" sz="1400"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gtEl>
                                        <p:attrNameLst>
                                          <p:attrName>style.visibility</p:attrName>
                                        </p:attrNameLst>
                                      </p:cBhvr>
                                      <p:to>
                                        <p:strVal val="visible"/>
                                      </p:to>
                                    </p:set>
                                    <p:anim calcmode="lin" valueType="num">
                                      <p:cBhvr additive="base">
                                        <p:cTn id="19" dur="500" fill="hold"/>
                                        <p:tgtEl>
                                          <p:spTgt spid="37891"/>
                                        </p:tgtEl>
                                        <p:attrNameLst>
                                          <p:attrName>ppt_x</p:attrName>
                                        </p:attrNameLst>
                                      </p:cBhvr>
                                      <p:tavLst>
                                        <p:tav tm="0">
                                          <p:val>
                                            <p:strVal val="0-#ppt_w/2"/>
                                          </p:val>
                                        </p:tav>
                                        <p:tav tm="100000">
                                          <p:val>
                                            <p:strVal val="#ppt_x"/>
                                          </p:val>
                                        </p:tav>
                                      </p:tavLst>
                                    </p:anim>
                                    <p:anim calcmode="lin" valueType="num">
                                      <p:cBhvr additive="base">
                                        <p:cTn id="20"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0" y="1158985"/>
            <a:ext cx="8676456" cy="44558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indent="-457200" fontAlgn="base">
              <a:lnSpc>
                <a:spcPct val="150000"/>
              </a:lnSpc>
              <a:spcBef>
                <a:spcPct val="0"/>
              </a:spcBef>
              <a:spcAft>
                <a:spcPct val="0"/>
              </a:spcAft>
              <a:buFont typeface="+mj-lt"/>
              <a:buAutoNum type="arabicPeriod"/>
              <a:tabLst>
                <a:tab pos="446088" algn="l"/>
              </a:tabLst>
            </a:pPr>
            <a:r>
              <a:rPr lang="nl-NL" sz="2400" dirty="0">
                <a:solidFill>
                  <a:srgbClr val="0000FF"/>
                </a:solidFill>
                <a:latin typeface="Arial" pitchFamily="34" charset="0"/>
                <a:cs typeface="Times New Roman" pitchFamily="18" charset="0"/>
              </a:rPr>
              <a:t>Slaat herinneringen op: </a:t>
            </a:r>
          </a:p>
          <a:p>
            <a:pPr lvl="2" indent="-457200" fontAlgn="base">
              <a:lnSpc>
                <a:spcPct val="150000"/>
              </a:lnSpc>
              <a:spcBef>
                <a:spcPct val="0"/>
              </a:spcBef>
              <a:spcAft>
                <a:spcPct val="0"/>
              </a:spcAft>
              <a:buFont typeface="+mj-lt"/>
              <a:buAutoNum type="alphaLcPeriod"/>
              <a:tabLst>
                <a:tab pos="446088" algn="l"/>
              </a:tabLst>
            </a:pPr>
            <a:r>
              <a:rPr lang="nl-NL" sz="2400" dirty="0">
                <a:solidFill>
                  <a:srgbClr val="0000FF"/>
                </a:solidFill>
                <a:latin typeface="Arial" pitchFamily="34" charset="0"/>
                <a:cs typeface="Times New Roman" pitchFamily="18" charset="0"/>
              </a:rPr>
              <a:t>chronologisch en </a:t>
            </a:r>
          </a:p>
          <a:p>
            <a:pPr lvl="2" indent="-457200" fontAlgn="base">
              <a:lnSpc>
                <a:spcPct val="150000"/>
              </a:lnSpc>
              <a:spcBef>
                <a:spcPct val="0"/>
              </a:spcBef>
              <a:spcAft>
                <a:spcPct val="0"/>
              </a:spcAft>
              <a:buFont typeface="+mj-lt"/>
              <a:buAutoNum type="alphaLcPeriod"/>
              <a:tabLst>
                <a:tab pos="446088" algn="l"/>
              </a:tabLst>
            </a:pPr>
            <a:r>
              <a:rPr lang="nl-NL" sz="2400" dirty="0">
                <a:solidFill>
                  <a:srgbClr val="0000FF"/>
                </a:solidFill>
                <a:latin typeface="Arial" pitchFamily="34" charset="0"/>
                <a:cs typeface="Times New Roman" pitchFamily="18" charset="0"/>
              </a:rPr>
              <a:t>thematisch</a:t>
            </a:r>
            <a:endParaRPr lang="nl-NL" sz="1000" dirty="0">
              <a:solidFill>
                <a:srgbClr val="0000FF"/>
              </a:solidFill>
              <a:latin typeface="Arial" pitchFamily="34" charset="0"/>
              <a:cs typeface="Arial" pitchFamily="34" charset="0"/>
            </a:endParaRPr>
          </a:p>
          <a:p>
            <a:pPr marL="457200" indent="-457200" eaLnBrk="0" fontAlgn="base" hangingPunct="0">
              <a:lnSpc>
                <a:spcPct val="150000"/>
              </a:lnSpc>
              <a:spcBef>
                <a:spcPct val="0"/>
              </a:spcBef>
              <a:spcAft>
                <a:spcPct val="0"/>
              </a:spcAft>
              <a:buFont typeface="+mj-lt"/>
              <a:buAutoNum type="arabicPeriod" startAt="2"/>
              <a:tabLst>
                <a:tab pos="446088" algn="l"/>
              </a:tabLst>
            </a:pPr>
            <a:r>
              <a:rPr lang="nl-NL" sz="2400" dirty="0">
                <a:solidFill>
                  <a:srgbClr val="0000FF"/>
                </a:solidFill>
                <a:latin typeface="Arial" pitchFamily="34" charset="0"/>
                <a:cs typeface="Times New Roman" pitchFamily="18" charset="0"/>
              </a:rPr>
              <a:t>Is het domein van emoties</a:t>
            </a:r>
            <a:endParaRPr lang="nl-NL" sz="1000" dirty="0">
              <a:solidFill>
                <a:srgbClr val="0000FF"/>
              </a:solidFill>
              <a:latin typeface="Arial" pitchFamily="34" charset="0"/>
              <a:cs typeface="Arial" pitchFamily="34" charset="0"/>
            </a:endParaRPr>
          </a:p>
          <a:p>
            <a:pPr marL="457200" indent="-457200" eaLnBrk="0" fontAlgn="base" hangingPunct="0">
              <a:lnSpc>
                <a:spcPct val="150000"/>
              </a:lnSpc>
              <a:spcBef>
                <a:spcPct val="0"/>
              </a:spcBef>
              <a:spcAft>
                <a:spcPct val="0"/>
              </a:spcAft>
              <a:buFont typeface="+mj-lt"/>
              <a:buAutoNum type="arabicPeriod" startAt="2"/>
              <a:tabLst>
                <a:tab pos="446088" algn="l"/>
              </a:tabLst>
            </a:pPr>
            <a:r>
              <a:rPr lang="nl-NL" sz="2400" dirty="0">
                <a:solidFill>
                  <a:srgbClr val="0000FF"/>
                </a:solidFill>
                <a:latin typeface="Arial" pitchFamily="34" charset="0"/>
                <a:cs typeface="Times New Roman" pitchFamily="18" charset="0"/>
              </a:rPr>
              <a:t>Bestuurt het lichaam, heeft een blauwdruk van het lichaam</a:t>
            </a:r>
            <a:endParaRPr lang="nl-NL" sz="1000" dirty="0">
              <a:solidFill>
                <a:srgbClr val="0000FF"/>
              </a:solidFill>
              <a:latin typeface="Arial" pitchFamily="34" charset="0"/>
              <a:cs typeface="Arial" pitchFamily="34" charset="0"/>
            </a:endParaRPr>
          </a:p>
          <a:p>
            <a:pPr marL="457200" indent="-457200" eaLnBrk="0" fontAlgn="base" hangingPunct="0">
              <a:lnSpc>
                <a:spcPct val="150000"/>
              </a:lnSpc>
              <a:spcBef>
                <a:spcPct val="0"/>
              </a:spcBef>
              <a:spcAft>
                <a:spcPct val="0"/>
              </a:spcAft>
              <a:buFont typeface="+mj-lt"/>
              <a:buAutoNum type="arabicPeriod" startAt="2"/>
              <a:tabLst>
                <a:tab pos="446088" algn="l"/>
              </a:tabLst>
            </a:pPr>
            <a:r>
              <a:rPr lang="nl-NL" sz="2400" dirty="0">
                <a:solidFill>
                  <a:srgbClr val="0000FF"/>
                </a:solidFill>
                <a:latin typeface="Arial" pitchFamily="34" charset="0"/>
                <a:cs typeface="Times New Roman" pitchFamily="18" charset="0"/>
              </a:rPr>
              <a:t>Handhaaft en beschermt het lichaam</a:t>
            </a:r>
            <a:endParaRPr lang="nl-NL" sz="1000" dirty="0">
              <a:solidFill>
                <a:srgbClr val="0000FF"/>
              </a:solidFill>
              <a:latin typeface="Arial" pitchFamily="34" charset="0"/>
              <a:cs typeface="Arial" pitchFamily="34" charset="0"/>
            </a:endParaRPr>
          </a:p>
          <a:p>
            <a:pPr marL="457200" indent="-457200" eaLnBrk="0" fontAlgn="base" hangingPunct="0">
              <a:lnSpc>
                <a:spcPct val="150000"/>
              </a:lnSpc>
              <a:spcBef>
                <a:spcPct val="0"/>
              </a:spcBef>
              <a:spcAft>
                <a:spcPct val="0"/>
              </a:spcAft>
              <a:buFont typeface="+mj-lt"/>
              <a:buAutoNum type="arabicPeriod" startAt="2"/>
              <a:tabLst>
                <a:tab pos="446088" algn="l"/>
              </a:tabLst>
            </a:pPr>
            <a:r>
              <a:rPr lang="nl-NL" sz="2400" dirty="0">
                <a:solidFill>
                  <a:srgbClr val="0000FF"/>
                </a:solidFill>
                <a:latin typeface="Arial" pitchFamily="34" charset="0"/>
                <a:cs typeface="Times New Roman" pitchFamily="18" charset="0"/>
              </a:rPr>
              <a:t>Werkt als een dienaar en volgt de instructies op van het bewustzijn</a:t>
            </a:r>
            <a:endParaRPr lang="nl-NL" sz="1000" dirty="0">
              <a:solidFill>
                <a:srgbClr val="0000FF"/>
              </a:solidFill>
              <a:latin typeface="Arial" pitchFamily="34" charset="0"/>
              <a:cs typeface="Arial" pitchFamily="34" charset="0"/>
            </a:endParaRPr>
          </a:p>
        </p:txBody>
      </p:sp>
      <p:sp>
        <p:nvSpPr>
          <p:cNvPr id="3" name="Rechthoek 2"/>
          <p:cNvSpPr/>
          <p:nvPr/>
        </p:nvSpPr>
        <p:spPr>
          <a:xfrm>
            <a:off x="2207569" y="44624"/>
            <a:ext cx="7707559" cy="707886"/>
          </a:xfrm>
          <a:prstGeom prst="rect">
            <a:avLst/>
          </a:prstGeom>
        </p:spPr>
        <p:txBody>
          <a:bodyPr wrap="none">
            <a:spAutoFit/>
          </a:bodyPr>
          <a:lstStyle/>
          <a:p>
            <a:pPr lvl="0" fontAlgn="base">
              <a:spcBef>
                <a:spcPct val="0"/>
              </a:spcBef>
              <a:spcAft>
                <a:spcPct val="0"/>
              </a:spcAft>
            </a:pPr>
            <a:r>
              <a:rPr lang="nl-NL" sz="4000" b="1" dirty="0">
                <a:solidFill>
                  <a:srgbClr val="0000FF"/>
                </a:solidFill>
                <a:latin typeface="Arial" pitchFamily="34" charset="0"/>
                <a:ea typeface="MS Mincho" pitchFamily="49" charset="-128"/>
                <a:cs typeface="Times New Roman" pitchFamily="18" charset="0"/>
              </a:rPr>
              <a:t>De functies van het onbewuste</a:t>
            </a:r>
            <a:endParaRPr lang="nl-NL" sz="1400" dirty="0">
              <a:solidFill>
                <a:srgbClr val="0000FF"/>
              </a:solidFill>
              <a:latin typeface="Arial" pitchFamily="34" charset="0"/>
              <a:cs typeface="Arial" pitchFamily="34" charset="0"/>
            </a:endParaRPr>
          </a:p>
        </p:txBody>
      </p:sp>
      <p:pic>
        <p:nvPicPr>
          <p:cNvPr id="31746" name="Picture 2" descr="Creative Visuliz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752510"/>
            <a:ext cx="9144000" cy="60872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1746"/>
                                        </p:tgtEl>
                                      </p:cBhvr>
                                    </p:animEffect>
                                    <p:set>
                                      <p:cBhvr>
                                        <p:cTn id="7" dur="1" fill="hold">
                                          <p:stCondLst>
                                            <p:cond delay="499"/>
                                          </p:stCondLst>
                                        </p:cTn>
                                        <p:tgtEl>
                                          <p:spTgt spid="3174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25">
                                            <p:txEl>
                                              <p:pRg st="0" end="0"/>
                                            </p:txEl>
                                          </p:spTgt>
                                        </p:tgtEl>
                                        <p:attrNameLst>
                                          <p:attrName>style.visibility</p:attrName>
                                        </p:attrNameLst>
                                      </p:cBhvr>
                                      <p:to>
                                        <p:strVal val="visible"/>
                                      </p:to>
                                    </p:set>
                                    <p:anim calcmode="lin" valueType="num">
                                      <p:cBhvr additive="base">
                                        <p:cTn id="12" dur="500" fill="hold"/>
                                        <p:tgtEl>
                                          <p:spTgt spid="102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5">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25">
                                            <p:txEl>
                                              <p:pRg st="1" end="1"/>
                                            </p:txEl>
                                          </p:spTgt>
                                        </p:tgtEl>
                                        <p:attrNameLst>
                                          <p:attrName>style.visibility</p:attrName>
                                        </p:attrNameLst>
                                      </p:cBhvr>
                                      <p:to>
                                        <p:strVal val="visible"/>
                                      </p:to>
                                    </p:set>
                                    <p:anim calcmode="lin" valueType="num">
                                      <p:cBhvr additive="base">
                                        <p:cTn id="16" dur="500" fill="hold"/>
                                        <p:tgtEl>
                                          <p:spTgt spid="1025">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25">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025">
                                            <p:txEl>
                                              <p:pRg st="2" end="2"/>
                                            </p:txEl>
                                          </p:spTgt>
                                        </p:tgtEl>
                                        <p:attrNameLst>
                                          <p:attrName>style.visibility</p:attrName>
                                        </p:attrNameLst>
                                      </p:cBhvr>
                                      <p:to>
                                        <p:strVal val="visible"/>
                                      </p:to>
                                    </p:set>
                                    <p:anim calcmode="lin" valueType="num">
                                      <p:cBhvr additive="base">
                                        <p:cTn id="20" dur="500" fill="hold"/>
                                        <p:tgtEl>
                                          <p:spTgt spid="1025">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025">
                                            <p:txEl>
                                              <p:pRg st="3" end="3"/>
                                            </p:txEl>
                                          </p:spTgt>
                                        </p:tgtEl>
                                        <p:attrNameLst>
                                          <p:attrName>style.visibility</p:attrName>
                                        </p:attrNameLst>
                                      </p:cBhvr>
                                      <p:to>
                                        <p:strVal val="visible"/>
                                      </p:to>
                                    </p:set>
                                    <p:anim calcmode="lin" valueType="num">
                                      <p:cBhvr additive="base">
                                        <p:cTn id="26" dur="500" fill="hold"/>
                                        <p:tgtEl>
                                          <p:spTgt spid="1025">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025">
                                            <p:txEl>
                                              <p:pRg st="4" end="4"/>
                                            </p:txEl>
                                          </p:spTgt>
                                        </p:tgtEl>
                                        <p:attrNameLst>
                                          <p:attrName>style.visibility</p:attrName>
                                        </p:attrNameLst>
                                      </p:cBhvr>
                                      <p:to>
                                        <p:strVal val="visible"/>
                                      </p:to>
                                    </p:set>
                                    <p:anim calcmode="lin" valueType="num">
                                      <p:cBhvr additive="base">
                                        <p:cTn id="32" dur="500" fill="hold"/>
                                        <p:tgtEl>
                                          <p:spTgt spid="1025">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025">
                                            <p:txEl>
                                              <p:pRg st="5" end="5"/>
                                            </p:txEl>
                                          </p:spTgt>
                                        </p:tgtEl>
                                        <p:attrNameLst>
                                          <p:attrName>style.visibility</p:attrName>
                                        </p:attrNameLst>
                                      </p:cBhvr>
                                      <p:to>
                                        <p:strVal val="visible"/>
                                      </p:to>
                                    </p:set>
                                    <p:anim calcmode="lin" valueType="num">
                                      <p:cBhvr additive="base">
                                        <p:cTn id="38" dur="500" fill="hold"/>
                                        <p:tgtEl>
                                          <p:spTgt spid="1025">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02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025">
                                            <p:txEl>
                                              <p:pRg st="6" end="6"/>
                                            </p:txEl>
                                          </p:spTgt>
                                        </p:tgtEl>
                                        <p:attrNameLst>
                                          <p:attrName>style.visibility</p:attrName>
                                        </p:attrNameLst>
                                      </p:cBhvr>
                                      <p:to>
                                        <p:strVal val="visible"/>
                                      </p:to>
                                    </p:set>
                                    <p:anim calcmode="lin" valueType="num">
                                      <p:cBhvr additive="base">
                                        <p:cTn id="44" dur="500" fill="hold"/>
                                        <p:tgtEl>
                                          <p:spTgt spid="1025">
                                            <p:txEl>
                                              <p:pRg st="6" end="6"/>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02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3287688" y="1742038"/>
            <a:ext cx="32403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4000" b="1" dirty="0">
                <a:solidFill>
                  <a:srgbClr val="FF0000"/>
                </a:solidFill>
                <a:latin typeface="Arial" pitchFamily="34" charset="0"/>
                <a:ea typeface="Times New Roman" pitchFamily="18" charset="0"/>
                <a:cs typeface="Times New Roman" pitchFamily="18" charset="0"/>
              </a:rPr>
              <a:t>7 3 2 7 5 1 9</a:t>
            </a:r>
            <a:endParaRPr lang="nl-NL" sz="3200" dirty="0">
              <a:solidFill>
                <a:srgbClr val="FF0000"/>
              </a:solidFill>
              <a:latin typeface="Arial" pitchFamily="34" charset="0"/>
              <a:cs typeface="Arial" pitchFamily="34" charset="0"/>
            </a:endParaRPr>
          </a:p>
        </p:txBody>
      </p:sp>
      <p:sp>
        <p:nvSpPr>
          <p:cNvPr id="3" name="Rectangle 1"/>
          <p:cNvSpPr>
            <a:spLocks noChangeArrowheads="1"/>
          </p:cNvSpPr>
          <p:nvPr/>
        </p:nvSpPr>
        <p:spPr bwMode="auto">
          <a:xfrm>
            <a:off x="2351584" y="4766374"/>
            <a:ext cx="525658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4000" b="1" dirty="0">
                <a:solidFill>
                  <a:srgbClr val="FF0000"/>
                </a:solidFill>
                <a:latin typeface="Arial" pitchFamily="34" charset="0"/>
                <a:ea typeface="Times New Roman" pitchFamily="18" charset="0"/>
                <a:cs typeface="Times New Roman" pitchFamily="18" charset="0"/>
              </a:rPr>
              <a:t>2 5 7 1 8 2 4 6 3 2 7 5</a:t>
            </a:r>
            <a:endParaRPr lang="nl-NL" sz="3200" dirty="0">
              <a:solidFill>
                <a:srgbClr val="FF0000"/>
              </a:solidFill>
              <a:latin typeface="Arial" pitchFamily="34" charset="0"/>
              <a:cs typeface="Arial" pitchFamily="34" charset="0"/>
            </a:endParaRPr>
          </a:p>
        </p:txBody>
      </p:sp>
      <p:sp>
        <p:nvSpPr>
          <p:cNvPr id="98307" name="Rectangle 3"/>
          <p:cNvSpPr>
            <a:spLocks noChangeArrowheads="1"/>
          </p:cNvSpPr>
          <p:nvPr/>
        </p:nvSpPr>
        <p:spPr bwMode="auto">
          <a:xfrm>
            <a:off x="1281953" y="2780929"/>
            <a:ext cx="697428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b="1" dirty="0">
                <a:solidFill>
                  <a:srgbClr val="0000FF"/>
                </a:solidFill>
                <a:latin typeface="Arial" pitchFamily="34" charset="0"/>
                <a:ea typeface="Times New Roman" pitchFamily="18" charset="0"/>
                <a:cs typeface="Times New Roman" pitchFamily="18" charset="0"/>
              </a:rPr>
              <a:t>Schrijf nu alle cijfers zoals je die in je korte termijn geheugen hebt opgeslagen in de goede volgorde op een papier. Hoeveel cijfers heb je goed? Heb je ook ezelsbruggetjes gebruikt?</a:t>
            </a:r>
            <a:endParaRPr lang="nl-NL" sz="3200" dirty="0">
              <a:solidFill>
                <a:srgbClr val="0000FF"/>
              </a:solidFill>
              <a:latin typeface="Arial" pitchFamily="34" charset="0"/>
              <a:cs typeface="Arial" pitchFamily="34" charset="0"/>
            </a:endParaRPr>
          </a:p>
        </p:txBody>
      </p:sp>
      <p:sp>
        <p:nvSpPr>
          <p:cNvPr id="98308" name="Rectangle 4"/>
          <p:cNvSpPr>
            <a:spLocks noChangeArrowheads="1"/>
          </p:cNvSpPr>
          <p:nvPr/>
        </p:nvSpPr>
        <p:spPr bwMode="auto">
          <a:xfrm>
            <a:off x="1343471" y="4318140"/>
            <a:ext cx="7208857"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2000" b="1" dirty="0">
                <a:solidFill>
                  <a:srgbClr val="0000FF"/>
                </a:solidFill>
                <a:latin typeface="Arial" pitchFamily="34" charset="0"/>
                <a:ea typeface="Times New Roman" pitchFamily="18" charset="0"/>
                <a:cs typeface="Times New Roman" pitchFamily="18" charset="0"/>
              </a:rPr>
              <a:t>Deel twee: Lees de volgende reeks cijfers in 15 seconden.</a:t>
            </a:r>
            <a:endParaRPr lang="nl-NL" sz="1050" dirty="0">
              <a:solidFill>
                <a:srgbClr val="0000FF"/>
              </a:solidFill>
              <a:latin typeface="Arial" pitchFamily="34" charset="0"/>
              <a:cs typeface="Arial" pitchFamily="34" charset="0"/>
            </a:endParaRPr>
          </a:p>
        </p:txBody>
      </p:sp>
      <p:sp>
        <p:nvSpPr>
          <p:cNvPr id="7" name="Rectangle 4"/>
          <p:cNvSpPr>
            <a:spLocks noChangeArrowheads="1"/>
          </p:cNvSpPr>
          <p:nvPr/>
        </p:nvSpPr>
        <p:spPr bwMode="auto">
          <a:xfrm>
            <a:off x="1281953" y="5504166"/>
            <a:ext cx="69014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b="1" dirty="0">
                <a:solidFill>
                  <a:srgbClr val="0000FF"/>
                </a:solidFill>
                <a:latin typeface="Arial" pitchFamily="34" charset="0"/>
                <a:ea typeface="Times New Roman" pitchFamily="18" charset="0"/>
                <a:cs typeface="Times New Roman" pitchFamily="18" charset="0"/>
              </a:rPr>
              <a:t>Schrijf nu alle cijfers zoals je die in je korte termijn geheugen hebt opgeslagen in de goede volgorde op een papier. </a:t>
            </a:r>
          </a:p>
          <a:p>
            <a:pPr eaLnBrk="0" fontAlgn="base" hangingPunct="0">
              <a:spcBef>
                <a:spcPct val="0"/>
              </a:spcBef>
              <a:spcAft>
                <a:spcPct val="0"/>
              </a:spcAft>
            </a:pPr>
            <a:r>
              <a:rPr lang="nl-NL" b="1" dirty="0">
                <a:solidFill>
                  <a:srgbClr val="0000FF"/>
                </a:solidFill>
                <a:latin typeface="Arial" pitchFamily="34" charset="0"/>
                <a:ea typeface="Times New Roman" pitchFamily="18" charset="0"/>
                <a:cs typeface="Times New Roman" pitchFamily="18" charset="0"/>
              </a:rPr>
              <a:t>Hoeveel cijfers heb je goed? </a:t>
            </a:r>
            <a:endParaRPr lang="nl-NL" sz="3200" dirty="0">
              <a:solidFill>
                <a:srgbClr val="0000FF"/>
              </a:solidFill>
              <a:latin typeface="Arial" pitchFamily="34" charset="0"/>
              <a:cs typeface="Arial" pitchFamily="34" charset="0"/>
            </a:endParaRPr>
          </a:p>
        </p:txBody>
      </p:sp>
      <p:sp>
        <p:nvSpPr>
          <p:cNvPr id="8" name="Rectangle 3"/>
          <p:cNvSpPr>
            <a:spLocks noChangeArrowheads="1"/>
          </p:cNvSpPr>
          <p:nvPr/>
        </p:nvSpPr>
        <p:spPr bwMode="auto">
          <a:xfrm>
            <a:off x="1497106" y="1097379"/>
            <a:ext cx="668625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b="1" dirty="0">
                <a:solidFill>
                  <a:srgbClr val="0000FF"/>
                </a:solidFill>
                <a:latin typeface="Arial" pitchFamily="34" charset="0"/>
                <a:ea typeface="Times New Roman" pitchFamily="18" charset="0"/>
                <a:cs typeface="Times New Roman" pitchFamily="18" charset="0"/>
              </a:rPr>
              <a:t>Deel één: Lees de volgende reeks cijfers  in 15 seconden.</a:t>
            </a:r>
            <a:endParaRPr lang="nl-NL" sz="3200" b="1" dirty="0">
              <a:solidFill>
                <a:srgbClr val="0000FF"/>
              </a:solidFill>
              <a:latin typeface="Arial" pitchFamily="34" charset="0"/>
              <a:cs typeface="Arial" pitchFamily="34" charset="0"/>
            </a:endParaRPr>
          </a:p>
        </p:txBody>
      </p:sp>
      <p:sp>
        <p:nvSpPr>
          <p:cNvPr id="9" name="Rechthoek 8"/>
          <p:cNvSpPr/>
          <p:nvPr/>
        </p:nvSpPr>
        <p:spPr>
          <a:xfrm>
            <a:off x="2549390" y="223991"/>
            <a:ext cx="6737742" cy="707886"/>
          </a:xfrm>
          <a:prstGeom prst="rect">
            <a:avLst/>
          </a:prstGeom>
        </p:spPr>
        <p:txBody>
          <a:bodyPr wrap="none">
            <a:spAutoFit/>
          </a:bodyPr>
          <a:lstStyle/>
          <a:p>
            <a:pPr lvl="0" fontAlgn="base">
              <a:spcBef>
                <a:spcPct val="0"/>
              </a:spcBef>
              <a:spcAft>
                <a:spcPct val="0"/>
              </a:spcAft>
            </a:pPr>
            <a:r>
              <a:rPr lang="nl-NL" sz="4000" b="1" dirty="0">
                <a:solidFill>
                  <a:srgbClr val="0000FF"/>
                </a:solidFill>
                <a:latin typeface="Arial" pitchFamily="34" charset="0"/>
                <a:ea typeface="MS Mincho" pitchFamily="49" charset="-128"/>
                <a:cs typeface="Times New Roman" pitchFamily="18" charset="0"/>
              </a:rPr>
              <a:t>Hoe groot is het bewuste? </a:t>
            </a:r>
            <a:endParaRPr lang="nl-NL" sz="1400" dirty="0">
              <a:solidFill>
                <a:srgbClr val="0000FF"/>
              </a:solidFill>
              <a:latin typeface="Arial" pitchFamily="34" charset="0"/>
              <a:cs typeface="Arial" pitchFamily="34" charset="0"/>
            </a:endParaRPr>
          </a:p>
        </p:txBody>
      </p:sp>
      <p:pic>
        <p:nvPicPr>
          <p:cNvPr id="10" name="Afbeelding 9" descr="http://psyberia.ru/face/gmiller.jpg"/>
          <p:cNvPicPr/>
          <p:nvPr/>
        </p:nvPicPr>
        <p:blipFill rotWithShape="1">
          <a:blip r:embed="rId2" cstate="print">
            <a:extLst>
              <a:ext uri="{28A0092B-C50C-407E-A947-70E740481C1C}">
                <a14:useLocalDpi xmlns:a14="http://schemas.microsoft.com/office/drawing/2010/main" val="0"/>
              </a:ext>
            </a:extLst>
          </a:blip>
          <a:srcRect t="4114" r="7366"/>
          <a:stretch/>
        </p:blipFill>
        <p:spPr bwMode="auto">
          <a:xfrm>
            <a:off x="9287132" y="1782732"/>
            <a:ext cx="2367517" cy="2140405"/>
          </a:xfrm>
          <a:prstGeom prst="rect">
            <a:avLst/>
          </a:prstGeom>
          <a:noFill/>
          <a:ln w="9525">
            <a:noFill/>
            <a:miter lim="800000"/>
            <a:headEnd/>
            <a:tailEnd/>
          </a:ln>
        </p:spPr>
      </p:pic>
      <p:sp>
        <p:nvSpPr>
          <p:cNvPr id="11" name="Rechthoek 10"/>
          <p:cNvSpPr/>
          <p:nvPr/>
        </p:nvSpPr>
        <p:spPr>
          <a:xfrm>
            <a:off x="8652080" y="4005065"/>
            <a:ext cx="3331885" cy="1015663"/>
          </a:xfrm>
          <a:prstGeom prst="rect">
            <a:avLst/>
          </a:prstGeom>
        </p:spPr>
        <p:txBody>
          <a:bodyPr wrap="square">
            <a:spAutoFit/>
          </a:bodyPr>
          <a:lstStyle/>
          <a:p>
            <a:r>
              <a:rPr lang="en-US" sz="2000" b="1" dirty="0">
                <a:solidFill>
                  <a:srgbClr val="FF0000"/>
                </a:solidFill>
                <a:hlinkClick r:id="rId3" tooltip="George Armitage Miller (de pagina bestaat niet)"/>
              </a:rPr>
              <a:t>George Miller</a:t>
            </a:r>
            <a:r>
              <a:rPr lang="en-US" sz="2000" b="1" dirty="0">
                <a:solidFill>
                  <a:srgbClr val="FF0000"/>
                </a:solidFill>
              </a:rPr>
              <a:t> </a:t>
            </a:r>
          </a:p>
          <a:p>
            <a:r>
              <a:rPr lang="en-US" sz="2000" b="1" dirty="0">
                <a:solidFill>
                  <a:srgbClr val="FF0000"/>
                </a:solidFill>
              </a:rPr>
              <a:t>”The Magical Number Seven, Plus or Minus Two</a:t>
            </a:r>
            <a:endParaRPr lang="en-US" sz="2000" dirty="0">
              <a:solidFill>
                <a:srgbClr val="FF0000"/>
              </a:solidFill>
            </a:endParaRPr>
          </a:p>
        </p:txBody>
      </p:sp>
      <p:sp>
        <p:nvSpPr>
          <p:cNvPr id="98309" name="Text Box 5"/>
          <p:cNvSpPr txBox="1">
            <a:spLocks noChangeArrowheads="1"/>
          </p:cNvSpPr>
          <p:nvPr/>
        </p:nvSpPr>
        <p:spPr bwMode="auto">
          <a:xfrm>
            <a:off x="8256241" y="5301208"/>
            <a:ext cx="2061783" cy="1107996"/>
          </a:xfrm>
          <a:prstGeom prst="rect">
            <a:avLst/>
          </a:prstGeom>
          <a:solidFill>
            <a:srgbClr val="FFFFFF"/>
          </a:solidFill>
          <a:ln w="9525">
            <a:solidFill>
              <a:srgbClr val="000000"/>
            </a:solidFill>
            <a:miter lim="800000"/>
            <a:headEnd/>
            <a:tailEnd/>
          </a:ln>
        </p:spPr>
        <p:txBody>
          <a:bodyPr vert="horz" wrap="none" lIns="91440" tIns="45720" rIns="91440" bIns="45720" numCol="1" anchor="t" anchorCtr="0" compatLnSpc="1">
            <a:prstTxWarp prst="textNoShape">
              <a:avLst/>
            </a:prstTxWarp>
            <a:spAutoFit/>
          </a:bodyPr>
          <a:lstStyle/>
          <a:p>
            <a:pPr algn="ctr" fontAlgn="base">
              <a:spcBef>
                <a:spcPct val="0"/>
              </a:spcBef>
              <a:spcAft>
                <a:spcPts val="1000"/>
              </a:spcAft>
            </a:pPr>
            <a:r>
              <a:rPr lang="nl-NL" sz="6600" b="1">
                <a:solidFill>
                  <a:srgbClr val="FF0000"/>
                </a:solidFill>
                <a:latin typeface="Script MT Bold" pitchFamily="66" charset="0"/>
                <a:cs typeface="Arial" pitchFamily="34" charset="0"/>
              </a:rPr>
              <a:t>7 </a:t>
            </a:r>
            <a:r>
              <a:rPr lang="nl-NL" sz="6600" b="1" u="sng">
                <a:solidFill>
                  <a:srgbClr val="FF0000"/>
                </a:solidFill>
                <a:latin typeface="Script MT Bold" pitchFamily="66" charset="0"/>
                <a:cs typeface="Arial" pitchFamily="34" charset="0"/>
              </a:rPr>
              <a:t>+</a:t>
            </a:r>
            <a:r>
              <a:rPr lang="nl-NL" sz="6600" b="1">
                <a:solidFill>
                  <a:srgbClr val="FF0000"/>
                </a:solidFill>
                <a:latin typeface="Script MT Bold" pitchFamily="66" charset="0"/>
                <a:cs typeface="Arial" pitchFamily="34" charset="0"/>
              </a:rPr>
              <a:t> 2</a:t>
            </a:r>
            <a:endParaRPr lang="nl-NL" sz="40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5"/>
                                        </p:tgtEl>
                                        <p:attrNameLst>
                                          <p:attrName>style.visibility</p:attrName>
                                        </p:attrNameLst>
                                      </p:cBhvr>
                                      <p:to>
                                        <p:strVal val="visible"/>
                                      </p:to>
                                    </p:set>
                                    <p:anim calcmode="lin" valueType="num">
                                      <p:cBhvr additive="base">
                                        <p:cTn id="13" dur="500" fill="hold"/>
                                        <p:tgtEl>
                                          <p:spTgt spid="98305"/>
                                        </p:tgtEl>
                                        <p:attrNameLst>
                                          <p:attrName>ppt_x</p:attrName>
                                        </p:attrNameLst>
                                      </p:cBhvr>
                                      <p:tavLst>
                                        <p:tav tm="0">
                                          <p:val>
                                            <p:strVal val="0-#ppt_w/2"/>
                                          </p:val>
                                        </p:tav>
                                        <p:tav tm="100000">
                                          <p:val>
                                            <p:strVal val="#ppt_x"/>
                                          </p:val>
                                        </p:tav>
                                      </p:tavLst>
                                    </p:anim>
                                    <p:anim calcmode="lin" valueType="num">
                                      <p:cBhvr additive="base">
                                        <p:cTn id="14" dur="500" fill="hold"/>
                                        <p:tgtEl>
                                          <p:spTgt spid="98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7"/>
                                        </p:tgtEl>
                                        <p:attrNameLst>
                                          <p:attrName>style.visibility</p:attrName>
                                        </p:attrNameLst>
                                      </p:cBhvr>
                                      <p:to>
                                        <p:strVal val="visible"/>
                                      </p:to>
                                    </p:set>
                                    <p:anim calcmode="lin" valueType="num">
                                      <p:cBhvr additive="base">
                                        <p:cTn id="19" dur="500" fill="hold"/>
                                        <p:tgtEl>
                                          <p:spTgt spid="98307"/>
                                        </p:tgtEl>
                                        <p:attrNameLst>
                                          <p:attrName>ppt_x</p:attrName>
                                        </p:attrNameLst>
                                      </p:cBhvr>
                                      <p:tavLst>
                                        <p:tav tm="0">
                                          <p:val>
                                            <p:strVal val="0-#ppt_w/2"/>
                                          </p:val>
                                        </p:tav>
                                        <p:tav tm="100000">
                                          <p:val>
                                            <p:strVal val="#ppt_x"/>
                                          </p:val>
                                        </p:tav>
                                      </p:tavLst>
                                    </p:anim>
                                    <p:anim calcmode="lin" valueType="num">
                                      <p:cBhvr additive="base">
                                        <p:cTn id="20"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8"/>
                                        </p:tgtEl>
                                        <p:attrNameLst>
                                          <p:attrName>style.visibility</p:attrName>
                                        </p:attrNameLst>
                                      </p:cBhvr>
                                      <p:to>
                                        <p:strVal val="visible"/>
                                      </p:to>
                                    </p:set>
                                    <p:anim calcmode="lin" valueType="num">
                                      <p:cBhvr additive="base">
                                        <p:cTn id="25" dur="500" fill="hold"/>
                                        <p:tgtEl>
                                          <p:spTgt spid="98308"/>
                                        </p:tgtEl>
                                        <p:attrNameLst>
                                          <p:attrName>ppt_x</p:attrName>
                                        </p:attrNameLst>
                                      </p:cBhvr>
                                      <p:tavLst>
                                        <p:tav tm="0">
                                          <p:val>
                                            <p:strVal val="0-#ppt_w/2"/>
                                          </p:val>
                                        </p:tav>
                                        <p:tav tm="100000">
                                          <p:val>
                                            <p:strVal val="#ppt_x"/>
                                          </p:val>
                                        </p:tav>
                                      </p:tavLst>
                                    </p:anim>
                                    <p:anim calcmode="lin" valueType="num">
                                      <p:cBhvr additive="base">
                                        <p:cTn id="26"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8309"/>
                                        </p:tgtEl>
                                        <p:attrNameLst>
                                          <p:attrName>style.visibility</p:attrName>
                                        </p:attrNameLst>
                                      </p:cBhvr>
                                      <p:to>
                                        <p:strVal val="visible"/>
                                      </p:to>
                                    </p:set>
                                    <p:anim calcmode="lin" valueType="num">
                                      <p:cBhvr additive="base">
                                        <p:cTn id="55" dur="500" fill="hold"/>
                                        <p:tgtEl>
                                          <p:spTgt spid="98309"/>
                                        </p:tgtEl>
                                        <p:attrNameLst>
                                          <p:attrName>ppt_x</p:attrName>
                                        </p:attrNameLst>
                                      </p:cBhvr>
                                      <p:tavLst>
                                        <p:tav tm="0">
                                          <p:val>
                                            <p:strVal val="0-#ppt_w/2"/>
                                          </p:val>
                                        </p:tav>
                                        <p:tav tm="100000">
                                          <p:val>
                                            <p:strVal val="#ppt_x"/>
                                          </p:val>
                                        </p:tav>
                                      </p:tavLst>
                                    </p:anim>
                                    <p:anim calcmode="lin" valueType="num">
                                      <p:cBhvr additive="base">
                                        <p:cTn id="56" dur="500" fill="hold"/>
                                        <p:tgtEl>
                                          <p:spTgt spid="98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5" grpId="0"/>
      <p:bldP spid="3" grpId="0"/>
      <p:bldP spid="98307" grpId="0"/>
      <p:bldP spid="98308" grpId="0"/>
      <p:bldP spid="7" grpId="0"/>
      <p:bldP spid="8" grpId="0"/>
      <p:bldP spid="11" grpId="0"/>
      <p:bldP spid="983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9BDB15BA-3FB0-4624-AAFD-18AB9E22DF40}"/>
              </a:ext>
            </a:extLst>
          </p:cNvPr>
          <p:cNvSpPr/>
          <p:nvPr/>
        </p:nvSpPr>
        <p:spPr>
          <a:xfrm>
            <a:off x="1623587" y="1186880"/>
            <a:ext cx="3878440" cy="1368052"/>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B943FDD5-E803-41D4-80E8-C6F36856B50B}"/>
              </a:ext>
            </a:extLst>
          </p:cNvPr>
          <p:cNvSpPr/>
          <p:nvPr/>
        </p:nvSpPr>
        <p:spPr>
          <a:xfrm>
            <a:off x="1524000" y="3717032"/>
            <a:ext cx="3878440" cy="23762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p:cNvSpPr/>
          <p:nvPr/>
        </p:nvSpPr>
        <p:spPr>
          <a:xfrm>
            <a:off x="2279577" y="188640"/>
            <a:ext cx="8751883" cy="707886"/>
          </a:xfrm>
          <a:prstGeom prst="rect">
            <a:avLst/>
          </a:prstGeom>
        </p:spPr>
        <p:txBody>
          <a:bodyPr wrap="none">
            <a:spAutoFit/>
          </a:bodyPr>
          <a:lstStyle/>
          <a:p>
            <a:r>
              <a:rPr lang="nl-NL" sz="4000" b="1" dirty="0">
                <a:solidFill>
                  <a:srgbClr val="0000FF"/>
                </a:solidFill>
              </a:rPr>
              <a:t>Waar zit ons onbewuste en bewuste?</a:t>
            </a:r>
          </a:p>
        </p:txBody>
      </p:sp>
      <p:pic>
        <p:nvPicPr>
          <p:cNvPr id="3" name="Afbeelding 2" descr="brains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952" y="1124744"/>
            <a:ext cx="5004048" cy="4248472"/>
          </a:xfrm>
          <a:prstGeom prst="rect">
            <a:avLst/>
          </a:prstGeom>
          <a:noFill/>
          <a:ln w="9525">
            <a:noFill/>
            <a:miter lim="800000"/>
            <a:headEnd/>
            <a:tailEnd/>
          </a:ln>
        </p:spPr>
      </p:pic>
      <p:sp>
        <p:nvSpPr>
          <p:cNvPr id="18433" name="Rectangle 1"/>
          <p:cNvSpPr>
            <a:spLocks noChangeArrowheads="1"/>
          </p:cNvSpPr>
          <p:nvPr/>
        </p:nvSpPr>
        <p:spPr bwMode="auto">
          <a:xfrm>
            <a:off x="1524000" y="3717033"/>
            <a:ext cx="46085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eaLnBrk="0" fontAlgn="base" hangingPunct="0">
              <a:spcBef>
                <a:spcPct val="0"/>
              </a:spcBef>
              <a:spcAft>
                <a:spcPct val="0"/>
              </a:spcAft>
            </a:pPr>
            <a:r>
              <a:rPr lang="nl-NL" sz="2400" b="1" dirty="0">
                <a:solidFill>
                  <a:srgbClr val="0000FF"/>
                </a:solidFill>
                <a:latin typeface="Arial" pitchFamily="34" charset="0"/>
                <a:ea typeface="Times New Roman" pitchFamily="18" charset="0"/>
                <a:cs typeface="Times New Roman" pitchFamily="18" charset="0"/>
              </a:rPr>
              <a:t>Het onbewuste:</a:t>
            </a:r>
          </a:p>
        </p:txBody>
      </p:sp>
      <p:sp>
        <p:nvSpPr>
          <p:cNvPr id="5" name="Rectangle 1"/>
          <p:cNvSpPr>
            <a:spLocks noChangeArrowheads="1"/>
          </p:cNvSpPr>
          <p:nvPr/>
        </p:nvSpPr>
        <p:spPr bwMode="auto">
          <a:xfrm>
            <a:off x="1703512" y="1202543"/>
            <a:ext cx="29392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eaLnBrk="0" fontAlgn="base" hangingPunct="0">
              <a:spcBef>
                <a:spcPct val="0"/>
              </a:spcBef>
              <a:spcAft>
                <a:spcPct val="0"/>
              </a:spcAft>
            </a:pPr>
            <a:r>
              <a:rPr lang="nl-NL" sz="2400" b="1" dirty="0">
                <a:solidFill>
                  <a:srgbClr val="FF0000"/>
                </a:solidFill>
                <a:latin typeface="Arial" pitchFamily="34" charset="0"/>
                <a:ea typeface="Times New Roman" pitchFamily="18" charset="0"/>
                <a:cs typeface="Times New Roman" pitchFamily="18" charset="0"/>
              </a:rPr>
              <a:t>Het bewuste:</a:t>
            </a:r>
            <a:endParaRPr lang="nl-NL" dirty="0">
              <a:solidFill>
                <a:srgbClr val="FF0000"/>
              </a:solidFill>
              <a:latin typeface="Arial" pitchFamily="34" charset="0"/>
              <a:ea typeface="Times New Roman" pitchFamily="18" charset="0"/>
              <a:cs typeface="Times New Roman" pitchFamily="18" charset="0"/>
            </a:endParaRPr>
          </a:p>
        </p:txBody>
      </p:sp>
      <p:sp>
        <p:nvSpPr>
          <p:cNvPr id="6" name="PIJL-RECHTS 5"/>
          <p:cNvSpPr/>
          <p:nvPr/>
        </p:nvSpPr>
        <p:spPr>
          <a:xfrm rot="20308503">
            <a:off x="4559166" y="4738729"/>
            <a:ext cx="3651977" cy="238324"/>
          </a:xfrm>
          <a:prstGeom prst="rightArrow">
            <a:avLst/>
          </a:prstGeom>
          <a:solidFill>
            <a:schemeClr val="tx2">
              <a:lumMod val="40000"/>
              <a:lumOff val="60000"/>
            </a:schemeClr>
          </a:solidFill>
          <a:ln>
            <a:solidFill>
              <a:srgbClr val="034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RECHTS 6"/>
          <p:cNvSpPr/>
          <p:nvPr/>
        </p:nvSpPr>
        <p:spPr>
          <a:xfrm rot="19689933" flipV="1">
            <a:off x="4996821" y="3633973"/>
            <a:ext cx="3024084" cy="311197"/>
          </a:xfrm>
          <a:prstGeom prst="rightArrow">
            <a:avLst/>
          </a:prstGeom>
          <a:solidFill>
            <a:schemeClr val="tx2">
              <a:lumMod val="40000"/>
              <a:lumOff val="60000"/>
            </a:schemeClr>
          </a:solidFill>
          <a:ln>
            <a:solidFill>
              <a:srgbClr val="034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RECHTS 7"/>
          <p:cNvSpPr/>
          <p:nvPr/>
        </p:nvSpPr>
        <p:spPr>
          <a:xfrm flipV="1">
            <a:off x="4727848" y="1844824"/>
            <a:ext cx="2376264" cy="288032"/>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7608168" y="1700808"/>
            <a:ext cx="1569660" cy="369332"/>
          </a:xfrm>
          <a:prstGeom prst="rect">
            <a:avLst/>
          </a:prstGeom>
        </p:spPr>
        <p:txBody>
          <a:bodyPr wrap="none">
            <a:spAutoFit/>
          </a:bodyPr>
          <a:lstStyle/>
          <a:p>
            <a:r>
              <a:rPr lang="nl-NL" dirty="0">
                <a:solidFill>
                  <a:srgbClr val="FF0000"/>
                </a:solidFill>
                <a:latin typeface="Arial" pitchFamily="34" charset="0"/>
                <a:ea typeface="Times New Roman" pitchFamily="18" charset="0"/>
                <a:cs typeface="Times New Roman" pitchFamily="18" charset="0"/>
              </a:rPr>
              <a:t>hersenschors</a:t>
            </a:r>
            <a:endParaRPr lang="nl-NL" dirty="0">
              <a:solidFill>
                <a:srgbClr val="FF0000"/>
              </a:solidFill>
            </a:endParaRPr>
          </a:p>
        </p:txBody>
      </p:sp>
      <p:sp>
        <p:nvSpPr>
          <p:cNvPr id="10" name="Rechthoek 9"/>
          <p:cNvSpPr/>
          <p:nvPr/>
        </p:nvSpPr>
        <p:spPr>
          <a:xfrm>
            <a:off x="8184232" y="2636912"/>
            <a:ext cx="2133918" cy="369332"/>
          </a:xfrm>
          <a:prstGeom prst="rect">
            <a:avLst/>
          </a:prstGeom>
        </p:spPr>
        <p:txBody>
          <a:bodyPr wrap="none">
            <a:spAutoFit/>
          </a:bodyPr>
          <a:lstStyle/>
          <a:p>
            <a:pPr lvl="0" eaLnBrk="0" fontAlgn="base" hangingPunct="0">
              <a:spcBef>
                <a:spcPct val="0"/>
              </a:spcBef>
              <a:spcAft>
                <a:spcPct val="0"/>
              </a:spcAft>
            </a:pPr>
            <a:r>
              <a:rPr lang="nl-NL" dirty="0">
                <a:solidFill>
                  <a:srgbClr val="0000FF"/>
                </a:solidFill>
                <a:latin typeface="Arial" pitchFamily="34" charset="0"/>
                <a:ea typeface="Times New Roman" pitchFamily="18" charset="0"/>
                <a:cs typeface="Times New Roman" pitchFamily="18" charset="0"/>
              </a:rPr>
              <a:t>limbische systeem</a:t>
            </a:r>
          </a:p>
        </p:txBody>
      </p:sp>
      <p:sp>
        <p:nvSpPr>
          <p:cNvPr id="13" name="Rectangle 1"/>
          <p:cNvSpPr>
            <a:spLocks noChangeArrowheads="1"/>
          </p:cNvSpPr>
          <p:nvPr/>
        </p:nvSpPr>
        <p:spPr bwMode="auto">
          <a:xfrm>
            <a:off x="1847528" y="5234716"/>
            <a:ext cx="259228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Tx/>
              <a:buAutoNum type="arabicPeriod"/>
            </a:pPr>
            <a:r>
              <a:rPr lang="nl-NL" sz="2400" dirty="0">
                <a:solidFill>
                  <a:srgbClr val="0000FF"/>
                </a:solidFill>
                <a:latin typeface="Arial" pitchFamily="34" charset="0"/>
                <a:ea typeface="Times New Roman" pitchFamily="18" charset="0"/>
                <a:cs typeface="Times New Roman" pitchFamily="18" charset="0"/>
              </a:rPr>
              <a:t> de hersenstam</a:t>
            </a:r>
          </a:p>
          <a:p>
            <a:pPr algn="ctr" eaLnBrk="0" fontAlgn="base" hangingPunct="0">
              <a:spcBef>
                <a:spcPct val="0"/>
              </a:spcBef>
              <a:spcAft>
                <a:spcPct val="0"/>
              </a:spcAft>
            </a:pPr>
            <a:r>
              <a:rPr lang="nl-NL" dirty="0">
                <a:solidFill>
                  <a:srgbClr val="0000FF"/>
                </a:solidFill>
                <a:latin typeface="Arial" pitchFamily="34" charset="0"/>
                <a:ea typeface="Times New Roman" pitchFamily="18" charset="0"/>
                <a:cs typeface="Times New Roman" pitchFamily="18" charset="0"/>
              </a:rPr>
              <a:t>(reptielenbrein)</a:t>
            </a:r>
            <a:endParaRPr lang="en-US" dirty="0">
              <a:solidFill>
                <a:srgbClr val="0000FF"/>
              </a:solidFill>
              <a:latin typeface="Arial" pitchFamily="34" charset="0"/>
              <a:ea typeface="Times New Roman" pitchFamily="18" charset="0"/>
              <a:cs typeface="Times New Roman" pitchFamily="18" charset="0"/>
            </a:endParaRPr>
          </a:p>
        </p:txBody>
      </p:sp>
      <p:sp>
        <p:nvSpPr>
          <p:cNvPr id="14" name="Rectangle 1"/>
          <p:cNvSpPr>
            <a:spLocks noChangeArrowheads="1"/>
          </p:cNvSpPr>
          <p:nvPr/>
        </p:nvSpPr>
        <p:spPr bwMode="auto">
          <a:xfrm>
            <a:off x="1703512" y="4370620"/>
            <a:ext cx="364221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sz="2400" dirty="0">
                <a:solidFill>
                  <a:srgbClr val="0000FF"/>
                </a:solidFill>
                <a:latin typeface="Arial" pitchFamily="34" charset="0"/>
                <a:ea typeface="Times New Roman" pitchFamily="18" charset="0"/>
                <a:cs typeface="Times New Roman" pitchFamily="18" charset="0"/>
              </a:rPr>
              <a:t>2. het limbische systeem</a:t>
            </a:r>
          </a:p>
          <a:p>
            <a:pPr algn="ctr" eaLnBrk="0" fontAlgn="base" hangingPunct="0">
              <a:spcBef>
                <a:spcPct val="0"/>
              </a:spcBef>
              <a:spcAft>
                <a:spcPct val="0"/>
              </a:spcAft>
            </a:pPr>
            <a:r>
              <a:rPr lang="nl-NL" dirty="0">
                <a:solidFill>
                  <a:srgbClr val="0000FF"/>
                </a:solidFill>
                <a:latin typeface="Arial" pitchFamily="34" charset="0"/>
                <a:ea typeface="Times New Roman" pitchFamily="18" charset="0"/>
                <a:cs typeface="Times New Roman" pitchFamily="18" charset="0"/>
              </a:rPr>
              <a:t>(oude zoogdierenbrein)</a:t>
            </a:r>
          </a:p>
        </p:txBody>
      </p:sp>
      <p:sp>
        <p:nvSpPr>
          <p:cNvPr id="15" name="Rechthoek 14"/>
          <p:cNvSpPr/>
          <p:nvPr/>
        </p:nvSpPr>
        <p:spPr>
          <a:xfrm>
            <a:off x="7104112" y="4365104"/>
            <a:ext cx="1390124" cy="369332"/>
          </a:xfrm>
          <a:prstGeom prst="rect">
            <a:avLst/>
          </a:prstGeom>
        </p:spPr>
        <p:txBody>
          <a:bodyPr wrap="none">
            <a:spAutoFit/>
          </a:bodyPr>
          <a:lstStyle/>
          <a:p>
            <a:pPr lvl="0" eaLnBrk="0" fontAlgn="base" hangingPunct="0">
              <a:spcBef>
                <a:spcPct val="0"/>
              </a:spcBef>
              <a:spcAft>
                <a:spcPct val="0"/>
              </a:spcAft>
            </a:pPr>
            <a:r>
              <a:rPr lang="nl-NL" dirty="0">
                <a:solidFill>
                  <a:srgbClr val="0000FF"/>
                </a:solidFill>
                <a:latin typeface="Arial" pitchFamily="34" charset="0"/>
                <a:ea typeface="Times New Roman" pitchFamily="18" charset="0"/>
                <a:cs typeface="Times New Roman" pitchFamily="18" charset="0"/>
              </a:rPr>
              <a:t>hersenstam</a:t>
            </a:r>
          </a:p>
        </p:txBody>
      </p:sp>
      <p:sp>
        <p:nvSpPr>
          <p:cNvPr id="18" name="Rectangle 1">
            <a:extLst>
              <a:ext uri="{FF2B5EF4-FFF2-40B4-BE49-F238E27FC236}">
                <a16:creationId xmlns:a16="http://schemas.microsoft.com/office/drawing/2014/main" id="{BDB483B3-5384-45B8-A085-B672455160C0}"/>
              </a:ext>
            </a:extLst>
          </p:cNvPr>
          <p:cNvSpPr>
            <a:spLocks noChangeArrowheads="1"/>
          </p:cNvSpPr>
          <p:nvPr/>
        </p:nvSpPr>
        <p:spPr bwMode="auto">
          <a:xfrm>
            <a:off x="1752564" y="1672248"/>
            <a:ext cx="293928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eaLnBrk="0" fontAlgn="base" hangingPunct="0">
              <a:spcBef>
                <a:spcPct val="0"/>
              </a:spcBef>
              <a:spcAft>
                <a:spcPct val="0"/>
              </a:spcAft>
              <a:buFont typeface="+mj-lt"/>
              <a:buAutoNum type="arabicPeriod" startAt="3"/>
            </a:pPr>
            <a:r>
              <a:rPr lang="nl-NL" sz="2400" dirty="0">
                <a:solidFill>
                  <a:srgbClr val="FF0000"/>
                </a:solidFill>
                <a:latin typeface="Arial" pitchFamily="34" charset="0"/>
                <a:ea typeface="Times New Roman" pitchFamily="18" charset="0"/>
                <a:cs typeface="Times New Roman" pitchFamily="18" charset="0"/>
              </a:rPr>
              <a:t>de hersenschors</a:t>
            </a:r>
            <a:endParaRPr lang="nl-NL" sz="4000" dirty="0">
              <a:solidFill>
                <a:srgbClr val="FF0000"/>
              </a:solidFill>
              <a:latin typeface="Arial" pitchFamily="34" charset="0"/>
              <a:cs typeface="Arial" pitchFamily="34" charset="0"/>
            </a:endParaRPr>
          </a:p>
          <a:p>
            <a:pPr algn="ctr" eaLnBrk="0" fontAlgn="base" hangingPunct="0">
              <a:spcBef>
                <a:spcPct val="0"/>
              </a:spcBef>
              <a:spcAft>
                <a:spcPct val="0"/>
              </a:spcAft>
            </a:pPr>
            <a:r>
              <a:rPr lang="nl-NL" dirty="0">
                <a:solidFill>
                  <a:srgbClr val="FF0000"/>
                </a:solidFill>
                <a:latin typeface="Arial" pitchFamily="34" charset="0"/>
                <a:ea typeface="Times New Roman" pitchFamily="18" charset="0"/>
                <a:cs typeface="Times New Roman" pitchFamily="18" charset="0"/>
              </a:rPr>
              <a:t>(nieuwe zoogdierenbrein)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8433"/>
                                        </p:tgtEl>
                                        <p:attrNameLst>
                                          <p:attrName>style.visibility</p:attrName>
                                        </p:attrNameLst>
                                      </p:cBhvr>
                                      <p:to>
                                        <p:strVal val="visible"/>
                                      </p:to>
                                    </p:set>
                                    <p:anim calcmode="lin" valueType="num">
                                      <p:cBhvr additive="base">
                                        <p:cTn id="45" dur="500" fill="hold"/>
                                        <p:tgtEl>
                                          <p:spTgt spid="18433"/>
                                        </p:tgtEl>
                                        <p:attrNameLst>
                                          <p:attrName>ppt_x</p:attrName>
                                        </p:attrNameLst>
                                      </p:cBhvr>
                                      <p:tavLst>
                                        <p:tav tm="0">
                                          <p:val>
                                            <p:strVal val="0-#ppt_w/2"/>
                                          </p:val>
                                        </p:tav>
                                        <p:tav tm="100000">
                                          <p:val>
                                            <p:strVal val="#ppt_x"/>
                                          </p:val>
                                        </p:tav>
                                      </p:tavLst>
                                    </p:anim>
                                    <p:anim calcmode="lin" valueType="num">
                                      <p:cBhvr additive="base">
                                        <p:cTn id="46" dur="500" fill="hold"/>
                                        <p:tgtEl>
                                          <p:spTgt spid="1843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0-#ppt_w/2"/>
                                          </p:val>
                                        </p:tav>
                                        <p:tav tm="100000">
                                          <p:val>
                                            <p:strVal val="#ppt_x"/>
                                          </p:val>
                                        </p:tav>
                                      </p:tavLst>
                                    </p:anim>
                                    <p:anim calcmode="lin" valueType="num">
                                      <p:cBhvr additive="base">
                                        <p:cTn id="5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0-#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0-#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0-#ppt_w/2"/>
                                          </p:val>
                                        </p:tav>
                                        <p:tav tm="100000">
                                          <p:val>
                                            <p:strVal val="#ppt_x"/>
                                          </p:val>
                                        </p:tav>
                                      </p:tavLst>
                                    </p:anim>
                                    <p:anim calcmode="lin" valueType="num">
                                      <p:cBhvr additive="base">
                                        <p:cTn id="7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18433" grpId="0"/>
      <p:bldP spid="5" grpId="0"/>
      <p:bldP spid="6" grpId="0" animBg="1"/>
      <p:bldP spid="7" grpId="0" animBg="1"/>
      <p:bldP spid="8" grpId="0" animBg="1"/>
      <p:bldP spid="9" grpId="0"/>
      <p:bldP spid="10" grpId="0"/>
      <p:bldP spid="13" grpId="0"/>
      <p:bldP spid="14" grpId="0"/>
      <p:bldP spid="15"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6"/>
          <p:cNvGrpSpPr/>
          <p:nvPr/>
        </p:nvGrpSpPr>
        <p:grpSpPr>
          <a:xfrm>
            <a:off x="5663952" y="1124744"/>
            <a:ext cx="5004048" cy="4248472"/>
            <a:chOff x="4139952" y="1124744"/>
            <a:chExt cx="5004048" cy="4248472"/>
          </a:xfrm>
        </p:grpSpPr>
        <p:pic>
          <p:nvPicPr>
            <p:cNvPr id="4" name="Afbeelding 3" descr="brains2"/>
            <p:cNvPicPr/>
            <p:nvPr/>
          </p:nvPicPr>
          <p:blipFill>
            <a:blip r:embed="rId2" cstate="print">
              <a:duotone>
                <a:schemeClr val="accent2">
                  <a:shade val="45000"/>
                  <a:satMod val="135000"/>
                </a:schemeClr>
                <a:prstClr val="white"/>
              </a:duotone>
              <a:lum bright="-30000" contrast="64000"/>
              <a:extLst>
                <a:ext uri="{28A0092B-C50C-407E-A947-70E740481C1C}">
                  <a14:useLocalDpi xmlns:a14="http://schemas.microsoft.com/office/drawing/2010/main" val="0"/>
                </a:ext>
              </a:extLst>
            </a:blip>
            <a:srcRect/>
            <a:stretch>
              <a:fillRect/>
            </a:stretch>
          </p:blipFill>
          <p:spPr bwMode="auto">
            <a:xfrm>
              <a:off x="4139952" y="1124744"/>
              <a:ext cx="5004048" cy="4248472"/>
            </a:xfrm>
            <a:prstGeom prst="rect">
              <a:avLst/>
            </a:prstGeom>
            <a:noFill/>
            <a:ln w="9525">
              <a:noFill/>
              <a:miter lim="800000"/>
              <a:headEnd/>
              <a:tailEnd/>
            </a:ln>
          </p:spPr>
        </p:pic>
        <p:sp>
          <p:nvSpPr>
            <p:cNvPr id="5" name="Rechthoek 4"/>
            <p:cNvSpPr/>
            <p:nvPr/>
          </p:nvSpPr>
          <p:spPr>
            <a:xfrm>
              <a:off x="6084168" y="1700808"/>
              <a:ext cx="1569660" cy="369332"/>
            </a:xfrm>
            <a:prstGeom prst="rect">
              <a:avLst/>
            </a:prstGeom>
          </p:spPr>
          <p:txBody>
            <a:bodyPr wrap="none">
              <a:spAutoFit/>
            </a:bodyPr>
            <a:lstStyle/>
            <a:p>
              <a:r>
                <a:rPr lang="nl-NL" dirty="0">
                  <a:solidFill>
                    <a:srgbClr val="0000FF"/>
                  </a:solidFill>
                  <a:latin typeface="Arial" pitchFamily="34" charset="0"/>
                  <a:ea typeface="Times New Roman" pitchFamily="18" charset="0"/>
                  <a:cs typeface="Times New Roman" pitchFamily="18" charset="0"/>
                </a:rPr>
                <a:t>hersenschors</a:t>
              </a:r>
              <a:endParaRPr lang="nl-NL" dirty="0"/>
            </a:p>
          </p:txBody>
        </p:sp>
        <p:sp>
          <p:nvSpPr>
            <p:cNvPr id="6" name="Rechthoek 5"/>
            <p:cNvSpPr/>
            <p:nvPr/>
          </p:nvSpPr>
          <p:spPr>
            <a:xfrm>
              <a:off x="6660232" y="2636912"/>
              <a:ext cx="2005677" cy="369332"/>
            </a:xfrm>
            <a:prstGeom prst="rect">
              <a:avLst/>
            </a:prstGeom>
          </p:spPr>
          <p:txBody>
            <a:bodyPr wrap="none">
              <a:spAutoFit/>
            </a:bodyPr>
            <a:lstStyle/>
            <a:p>
              <a:pPr lvl="0" eaLnBrk="0" fontAlgn="base" hangingPunct="0">
                <a:spcBef>
                  <a:spcPct val="0"/>
                </a:spcBef>
                <a:spcAft>
                  <a:spcPct val="0"/>
                </a:spcAft>
              </a:pPr>
              <a:r>
                <a:rPr lang="nl-NL" dirty="0">
                  <a:solidFill>
                    <a:srgbClr val="0000FF"/>
                  </a:solidFill>
                  <a:latin typeface="Arial" pitchFamily="34" charset="0"/>
                  <a:ea typeface="Times New Roman" pitchFamily="18" charset="0"/>
                  <a:cs typeface="Times New Roman" pitchFamily="18" charset="0"/>
                </a:rPr>
                <a:t>lymbisch systeem</a:t>
              </a:r>
            </a:p>
          </p:txBody>
        </p:sp>
        <p:sp>
          <p:nvSpPr>
            <p:cNvPr id="7" name="Rechthoek 6"/>
            <p:cNvSpPr/>
            <p:nvPr/>
          </p:nvSpPr>
          <p:spPr>
            <a:xfrm>
              <a:off x="5342116" y="4149080"/>
              <a:ext cx="1390124" cy="369332"/>
            </a:xfrm>
            <a:prstGeom prst="rect">
              <a:avLst/>
            </a:prstGeom>
          </p:spPr>
          <p:txBody>
            <a:bodyPr wrap="none">
              <a:spAutoFit/>
            </a:bodyPr>
            <a:lstStyle/>
            <a:p>
              <a:r>
                <a:rPr lang="nl-NL" dirty="0">
                  <a:solidFill>
                    <a:srgbClr val="0000FF"/>
                  </a:solidFill>
                  <a:latin typeface="Arial" pitchFamily="34" charset="0"/>
                  <a:ea typeface="Times New Roman" pitchFamily="18" charset="0"/>
                  <a:cs typeface="Times New Roman" pitchFamily="18" charset="0"/>
                </a:rPr>
                <a:t>hersenstam</a:t>
              </a:r>
              <a:endParaRPr lang="nl-NL" dirty="0"/>
            </a:p>
          </p:txBody>
        </p:sp>
      </p:grpSp>
      <p:pic>
        <p:nvPicPr>
          <p:cNvPr id="8" name="Afbeelding 7" descr="hand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560" y="761002"/>
            <a:ext cx="2448272" cy="3542222"/>
          </a:xfrm>
          <a:prstGeom prst="rect">
            <a:avLst/>
          </a:prstGeom>
        </p:spPr>
      </p:pic>
      <p:pic>
        <p:nvPicPr>
          <p:cNvPr id="9" name="Afbeelding 8" descr="hand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808" y="3933056"/>
            <a:ext cx="2304256" cy="2467746"/>
          </a:xfrm>
          <a:prstGeom prst="rect">
            <a:avLst/>
          </a:prstGeom>
        </p:spPr>
      </p:pic>
      <p:sp>
        <p:nvSpPr>
          <p:cNvPr id="10" name="Rechthoek 9"/>
          <p:cNvSpPr/>
          <p:nvPr/>
        </p:nvSpPr>
        <p:spPr>
          <a:xfrm>
            <a:off x="1775520" y="4077072"/>
            <a:ext cx="1390124" cy="369332"/>
          </a:xfrm>
          <a:prstGeom prst="rect">
            <a:avLst/>
          </a:prstGeom>
        </p:spPr>
        <p:txBody>
          <a:bodyPr wrap="none">
            <a:spAutoFit/>
          </a:bodyPr>
          <a:lstStyle/>
          <a:p>
            <a:r>
              <a:rPr lang="nl-NL" dirty="0">
                <a:solidFill>
                  <a:srgbClr val="0000FF"/>
                </a:solidFill>
                <a:latin typeface="Arial" pitchFamily="34" charset="0"/>
                <a:ea typeface="Times New Roman" pitchFamily="18" charset="0"/>
                <a:cs typeface="Times New Roman" pitchFamily="18" charset="0"/>
              </a:rPr>
              <a:t>hersenstam</a:t>
            </a:r>
            <a:endParaRPr lang="nl-NL" dirty="0"/>
          </a:p>
        </p:txBody>
      </p:sp>
      <p:sp>
        <p:nvSpPr>
          <p:cNvPr id="11" name="Rechthoek 10"/>
          <p:cNvSpPr/>
          <p:nvPr/>
        </p:nvSpPr>
        <p:spPr>
          <a:xfrm>
            <a:off x="2351585" y="2924944"/>
            <a:ext cx="2005677" cy="369332"/>
          </a:xfrm>
          <a:prstGeom prst="rect">
            <a:avLst/>
          </a:prstGeom>
        </p:spPr>
        <p:txBody>
          <a:bodyPr wrap="none">
            <a:spAutoFit/>
          </a:bodyPr>
          <a:lstStyle/>
          <a:p>
            <a:pPr lvl="0" eaLnBrk="0" fontAlgn="base" hangingPunct="0">
              <a:spcBef>
                <a:spcPct val="0"/>
              </a:spcBef>
              <a:spcAft>
                <a:spcPct val="0"/>
              </a:spcAft>
            </a:pPr>
            <a:r>
              <a:rPr lang="nl-NL" dirty="0">
                <a:solidFill>
                  <a:srgbClr val="0000FF"/>
                </a:solidFill>
                <a:latin typeface="Arial" pitchFamily="34" charset="0"/>
                <a:ea typeface="Times New Roman" pitchFamily="18" charset="0"/>
                <a:cs typeface="Times New Roman" pitchFamily="18" charset="0"/>
              </a:rPr>
              <a:t>lymbisch systeem</a:t>
            </a:r>
          </a:p>
        </p:txBody>
      </p:sp>
      <p:sp>
        <p:nvSpPr>
          <p:cNvPr id="12" name="Rechthoek 11"/>
          <p:cNvSpPr/>
          <p:nvPr/>
        </p:nvSpPr>
        <p:spPr>
          <a:xfrm>
            <a:off x="2423592" y="1268760"/>
            <a:ext cx="1569660" cy="369332"/>
          </a:xfrm>
          <a:prstGeom prst="rect">
            <a:avLst/>
          </a:prstGeom>
        </p:spPr>
        <p:txBody>
          <a:bodyPr wrap="none">
            <a:spAutoFit/>
          </a:bodyPr>
          <a:lstStyle/>
          <a:p>
            <a:r>
              <a:rPr lang="nl-NL" dirty="0">
                <a:solidFill>
                  <a:srgbClr val="0000FF"/>
                </a:solidFill>
                <a:latin typeface="Arial" pitchFamily="34" charset="0"/>
                <a:ea typeface="Times New Roman" pitchFamily="18" charset="0"/>
                <a:cs typeface="Times New Roman" pitchFamily="18" charset="0"/>
              </a:rPr>
              <a:t>hersenschors</a:t>
            </a:r>
            <a:endParaRPr lang="nl-NL" dirty="0"/>
          </a:p>
        </p:txBody>
      </p:sp>
      <p:sp>
        <p:nvSpPr>
          <p:cNvPr id="13" name="Rechthoek 12"/>
          <p:cNvSpPr/>
          <p:nvPr/>
        </p:nvSpPr>
        <p:spPr>
          <a:xfrm>
            <a:off x="4943872" y="5949280"/>
            <a:ext cx="1390124" cy="369332"/>
          </a:xfrm>
          <a:prstGeom prst="rect">
            <a:avLst/>
          </a:prstGeom>
        </p:spPr>
        <p:txBody>
          <a:bodyPr wrap="none">
            <a:spAutoFit/>
          </a:bodyPr>
          <a:lstStyle/>
          <a:p>
            <a:r>
              <a:rPr lang="nl-NL" dirty="0">
                <a:solidFill>
                  <a:srgbClr val="0000FF"/>
                </a:solidFill>
                <a:latin typeface="Arial" pitchFamily="34" charset="0"/>
                <a:ea typeface="Times New Roman" pitchFamily="18" charset="0"/>
                <a:cs typeface="Times New Roman" pitchFamily="18" charset="0"/>
              </a:rPr>
              <a:t>hersenstam</a:t>
            </a:r>
            <a:endParaRPr lang="nl-NL" dirty="0"/>
          </a:p>
        </p:txBody>
      </p:sp>
      <p:sp>
        <p:nvSpPr>
          <p:cNvPr id="14" name="Rechthoek 13"/>
          <p:cNvSpPr/>
          <p:nvPr/>
        </p:nvSpPr>
        <p:spPr>
          <a:xfrm>
            <a:off x="4655841" y="5013176"/>
            <a:ext cx="2005677" cy="369332"/>
          </a:xfrm>
          <a:prstGeom prst="rect">
            <a:avLst/>
          </a:prstGeom>
        </p:spPr>
        <p:txBody>
          <a:bodyPr wrap="none">
            <a:spAutoFit/>
          </a:bodyPr>
          <a:lstStyle/>
          <a:p>
            <a:pPr lvl="0" eaLnBrk="0" fontAlgn="base" hangingPunct="0">
              <a:spcBef>
                <a:spcPct val="0"/>
              </a:spcBef>
              <a:spcAft>
                <a:spcPct val="0"/>
              </a:spcAft>
            </a:pPr>
            <a:r>
              <a:rPr lang="nl-NL" dirty="0">
                <a:solidFill>
                  <a:srgbClr val="0000FF"/>
                </a:solidFill>
                <a:latin typeface="Arial" pitchFamily="34" charset="0"/>
                <a:ea typeface="Times New Roman" pitchFamily="18" charset="0"/>
                <a:cs typeface="Times New Roman" pitchFamily="18" charset="0"/>
              </a:rPr>
              <a:t>lymbisch systeem</a:t>
            </a:r>
          </a:p>
        </p:txBody>
      </p:sp>
      <p:sp>
        <p:nvSpPr>
          <p:cNvPr id="15" name="Rechthoek 14"/>
          <p:cNvSpPr/>
          <p:nvPr/>
        </p:nvSpPr>
        <p:spPr>
          <a:xfrm>
            <a:off x="4655840" y="3861048"/>
            <a:ext cx="1569660" cy="369332"/>
          </a:xfrm>
          <a:prstGeom prst="rect">
            <a:avLst/>
          </a:prstGeom>
        </p:spPr>
        <p:txBody>
          <a:bodyPr wrap="none">
            <a:spAutoFit/>
          </a:bodyPr>
          <a:lstStyle/>
          <a:p>
            <a:r>
              <a:rPr lang="nl-NL" dirty="0">
                <a:solidFill>
                  <a:srgbClr val="0000FF"/>
                </a:solidFill>
                <a:latin typeface="Arial" pitchFamily="34" charset="0"/>
                <a:ea typeface="Times New Roman" pitchFamily="18" charset="0"/>
                <a:cs typeface="Times New Roman" pitchFamily="18" charset="0"/>
              </a:rPr>
              <a:t>hersenschors</a:t>
            </a:r>
            <a:endParaRPr lang="nl-NL" dirty="0"/>
          </a:p>
        </p:txBody>
      </p:sp>
      <p:sp>
        <p:nvSpPr>
          <p:cNvPr id="16" name="Rechthoek 15"/>
          <p:cNvSpPr/>
          <p:nvPr/>
        </p:nvSpPr>
        <p:spPr>
          <a:xfrm>
            <a:off x="2063553" y="116632"/>
            <a:ext cx="8751883" cy="707886"/>
          </a:xfrm>
          <a:prstGeom prst="rect">
            <a:avLst/>
          </a:prstGeom>
        </p:spPr>
        <p:txBody>
          <a:bodyPr wrap="none">
            <a:spAutoFit/>
          </a:bodyPr>
          <a:lstStyle/>
          <a:p>
            <a:r>
              <a:rPr lang="nl-NL" sz="4000" b="1" dirty="0">
                <a:solidFill>
                  <a:srgbClr val="0000FF"/>
                </a:solidFill>
              </a:rPr>
              <a:t>Waar zit ons onbewuste en bewuste?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0-#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reativiteit LeftRight_Brain_P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2204864"/>
            <a:ext cx="2016224" cy="4032448"/>
          </a:xfrm>
          <a:prstGeom prst="rect">
            <a:avLst/>
          </a:prstGeom>
          <a:noFill/>
        </p:spPr>
      </p:pic>
      <p:sp>
        <p:nvSpPr>
          <p:cNvPr id="3" name="Rechthoek 2"/>
          <p:cNvSpPr/>
          <p:nvPr/>
        </p:nvSpPr>
        <p:spPr>
          <a:xfrm>
            <a:off x="2207569" y="188640"/>
            <a:ext cx="8751883" cy="707886"/>
          </a:xfrm>
          <a:prstGeom prst="rect">
            <a:avLst/>
          </a:prstGeom>
        </p:spPr>
        <p:txBody>
          <a:bodyPr wrap="none">
            <a:spAutoFit/>
          </a:bodyPr>
          <a:lstStyle/>
          <a:p>
            <a:r>
              <a:rPr lang="nl-NL" sz="4000" b="1" dirty="0">
                <a:solidFill>
                  <a:srgbClr val="0000FF"/>
                </a:solidFill>
              </a:rPr>
              <a:t>Waar zit ons onbewuste en bewuste?</a:t>
            </a:r>
          </a:p>
        </p:txBody>
      </p:sp>
      <p:pic>
        <p:nvPicPr>
          <p:cNvPr id="4" name="Picture 2" descr="creativiteit LeftRight_Brain_P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204864"/>
            <a:ext cx="2555776" cy="4032448"/>
          </a:xfrm>
          <a:prstGeom prst="rect">
            <a:avLst/>
          </a:prstGeom>
          <a:noFill/>
        </p:spPr>
      </p:pic>
      <p:pic>
        <p:nvPicPr>
          <p:cNvPr id="6" name="Picture 2" descr="creativiteit LeftRight_Brain_P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8208" y="2204864"/>
            <a:ext cx="2699792" cy="4032448"/>
          </a:xfrm>
          <a:prstGeom prst="rect">
            <a:avLst/>
          </a:prstGeom>
          <a:noFill/>
        </p:spPr>
      </p:pic>
      <p:pic>
        <p:nvPicPr>
          <p:cNvPr id="5" name="Picture 2" descr="creativiteit LeftRight_Brain_P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3992" y="2204864"/>
            <a:ext cx="2160240" cy="4032448"/>
          </a:xfrm>
          <a:prstGeom prst="rect">
            <a:avLst/>
          </a:prstGeom>
          <a:noFill/>
        </p:spPr>
      </p:pic>
      <p:sp>
        <p:nvSpPr>
          <p:cNvPr id="7" name="Tekstvak 6"/>
          <p:cNvSpPr txBox="1"/>
          <p:nvPr/>
        </p:nvSpPr>
        <p:spPr>
          <a:xfrm>
            <a:off x="2135561" y="1340769"/>
            <a:ext cx="2731197" cy="461665"/>
          </a:xfrm>
          <a:prstGeom prst="rect">
            <a:avLst/>
          </a:prstGeom>
          <a:noFill/>
        </p:spPr>
        <p:txBody>
          <a:bodyPr wrap="none" rtlCol="0">
            <a:spAutoFit/>
          </a:bodyPr>
          <a:lstStyle/>
          <a:p>
            <a:r>
              <a:rPr lang="nl-NL" sz="2400" b="1" dirty="0">
                <a:solidFill>
                  <a:srgbClr val="FF0000"/>
                </a:solidFill>
              </a:rPr>
              <a:t>Linker hersenhelft</a:t>
            </a:r>
          </a:p>
        </p:txBody>
      </p:sp>
      <p:sp>
        <p:nvSpPr>
          <p:cNvPr id="8" name="Tekstvak 7"/>
          <p:cNvSpPr txBox="1"/>
          <p:nvPr/>
        </p:nvSpPr>
        <p:spPr>
          <a:xfrm>
            <a:off x="7176121" y="1412777"/>
            <a:ext cx="2976777" cy="461665"/>
          </a:xfrm>
          <a:prstGeom prst="rect">
            <a:avLst/>
          </a:prstGeom>
          <a:noFill/>
        </p:spPr>
        <p:txBody>
          <a:bodyPr wrap="none" rtlCol="0">
            <a:spAutoFit/>
          </a:bodyPr>
          <a:lstStyle/>
          <a:p>
            <a:r>
              <a:rPr lang="nl-NL" sz="2400" b="1" dirty="0">
                <a:solidFill>
                  <a:srgbClr val="FF0000"/>
                </a:solidFill>
              </a:rPr>
              <a:t>Rechter hersenhelft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5234"/>
                                        </p:tgtEl>
                                        <p:attrNameLst>
                                          <p:attrName>style.visibility</p:attrName>
                                        </p:attrNameLst>
                                      </p:cBhvr>
                                      <p:to>
                                        <p:strVal val="visible"/>
                                      </p:to>
                                    </p:set>
                                    <p:anim calcmode="lin" valueType="num">
                                      <p:cBhvr additive="base">
                                        <p:cTn id="13" dur="500" fill="hold"/>
                                        <p:tgtEl>
                                          <p:spTgt spid="95234"/>
                                        </p:tgtEl>
                                        <p:attrNameLst>
                                          <p:attrName>ppt_x</p:attrName>
                                        </p:attrNameLst>
                                      </p:cBhvr>
                                      <p:tavLst>
                                        <p:tav tm="0">
                                          <p:val>
                                            <p:strVal val="0-#ppt_w/2"/>
                                          </p:val>
                                        </p:tav>
                                        <p:tav tm="100000">
                                          <p:val>
                                            <p:strVal val="#ppt_x"/>
                                          </p:val>
                                        </p:tav>
                                      </p:tavLst>
                                    </p:anim>
                                    <p:anim calcmode="lin" valueType="num">
                                      <p:cBhvr additive="base">
                                        <p:cTn id="14" dur="500" fill="hold"/>
                                        <p:tgtEl>
                                          <p:spTgt spid="952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FA4DE1F-20DA-8D43-AF65-1356ABAB3476}"/>
              </a:ext>
            </a:extLst>
          </p:cNvPr>
          <p:cNvSpPr txBox="1"/>
          <p:nvPr/>
        </p:nvSpPr>
        <p:spPr>
          <a:xfrm>
            <a:off x="1048871" y="268941"/>
            <a:ext cx="9350188" cy="707886"/>
          </a:xfrm>
          <a:prstGeom prst="rect">
            <a:avLst/>
          </a:prstGeom>
          <a:noFill/>
        </p:spPr>
        <p:txBody>
          <a:bodyPr wrap="square" rtlCol="0">
            <a:spAutoFit/>
          </a:bodyPr>
          <a:lstStyle/>
          <a:p>
            <a:pPr algn="ctr"/>
            <a:r>
              <a:rPr lang="nl-NL" sz="3600" dirty="0">
                <a:solidFill>
                  <a:srgbClr val="0000FF"/>
                </a:solidFill>
              </a:rPr>
              <a:t>Kruislingse </a:t>
            </a:r>
            <a:r>
              <a:rPr lang="nl-NL" sz="4000" dirty="0">
                <a:solidFill>
                  <a:srgbClr val="0000FF"/>
                </a:solidFill>
              </a:rPr>
              <a:t>oefeningen </a:t>
            </a:r>
            <a:r>
              <a:rPr lang="en-US" sz="3600" dirty="0">
                <a:solidFill>
                  <a:srgbClr val="0000FF"/>
                </a:solidFill>
              </a:rPr>
              <a:t>(Cross crawls)</a:t>
            </a:r>
          </a:p>
        </p:txBody>
      </p:sp>
      <p:pic>
        <p:nvPicPr>
          <p:cNvPr id="4" name="Afbeelding 3">
            <a:extLst>
              <a:ext uri="{FF2B5EF4-FFF2-40B4-BE49-F238E27FC236}">
                <a16:creationId xmlns:a16="http://schemas.microsoft.com/office/drawing/2014/main" id="{A918EF5D-6F36-1196-7710-E5AC8064C03D}"/>
              </a:ext>
            </a:extLst>
          </p:cNvPr>
          <p:cNvPicPr>
            <a:picLocks noChangeAspect="1"/>
          </p:cNvPicPr>
          <p:nvPr/>
        </p:nvPicPr>
        <p:blipFill>
          <a:blip r:embed="rId2"/>
          <a:stretch>
            <a:fillRect/>
          </a:stretch>
        </p:blipFill>
        <p:spPr>
          <a:xfrm>
            <a:off x="6626336" y="880561"/>
            <a:ext cx="3245784" cy="4336165"/>
          </a:xfrm>
          <a:prstGeom prst="rect">
            <a:avLst/>
          </a:prstGeom>
        </p:spPr>
      </p:pic>
      <p:pic>
        <p:nvPicPr>
          <p:cNvPr id="6" name="Afbeelding 5" descr="Afbeelding met tekening, schets, Kinderkunst, clipart&#10;&#10;Automatisch gegenereerde beschrijving">
            <a:extLst>
              <a:ext uri="{FF2B5EF4-FFF2-40B4-BE49-F238E27FC236}">
                <a16:creationId xmlns:a16="http://schemas.microsoft.com/office/drawing/2014/main" id="{07829E78-2C3E-8624-0CC9-55FA5B20308D}"/>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241963" y="880561"/>
            <a:ext cx="3141519" cy="4349795"/>
          </a:xfrm>
          <a:prstGeom prst="rect">
            <a:avLst/>
          </a:prstGeom>
        </p:spPr>
      </p:pic>
      <p:sp>
        <p:nvSpPr>
          <p:cNvPr id="7" name="Tekstvak 6">
            <a:extLst>
              <a:ext uri="{FF2B5EF4-FFF2-40B4-BE49-F238E27FC236}">
                <a16:creationId xmlns:a16="http://schemas.microsoft.com/office/drawing/2014/main" id="{717BB117-30FE-A5E5-B9C2-6AC0487DAD48}"/>
              </a:ext>
            </a:extLst>
          </p:cNvPr>
          <p:cNvSpPr txBox="1"/>
          <p:nvPr/>
        </p:nvSpPr>
        <p:spPr>
          <a:xfrm>
            <a:off x="1528619" y="6050900"/>
            <a:ext cx="9134762" cy="584775"/>
          </a:xfrm>
          <a:prstGeom prst="rect">
            <a:avLst/>
          </a:prstGeom>
          <a:noFill/>
        </p:spPr>
        <p:txBody>
          <a:bodyPr wrap="square" rtlCol="0">
            <a:spAutoFit/>
          </a:bodyPr>
          <a:lstStyle/>
          <a:p>
            <a:r>
              <a:rPr lang="nl-NL" sz="3200" dirty="0">
                <a:solidFill>
                  <a:srgbClr val="0000FF"/>
                </a:solidFill>
              </a:rPr>
              <a:t>Doel: linker en rechter hersenhelft beter verbinden</a:t>
            </a:r>
          </a:p>
        </p:txBody>
      </p:sp>
      <p:sp>
        <p:nvSpPr>
          <p:cNvPr id="8" name="Tekstvak 7">
            <a:extLst>
              <a:ext uri="{FF2B5EF4-FFF2-40B4-BE49-F238E27FC236}">
                <a16:creationId xmlns:a16="http://schemas.microsoft.com/office/drawing/2014/main" id="{13C81E28-71F5-5090-F882-7C726BD6D308}"/>
              </a:ext>
            </a:extLst>
          </p:cNvPr>
          <p:cNvSpPr txBox="1"/>
          <p:nvPr/>
        </p:nvSpPr>
        <p:spPr>
          <a:xfrm>
            <a:off x="627496" y="1561459"/>
            <a:ext cx="3638550" cy="830997"/>
          </a:xfrm>
          <a:prstGeom prst="rect">
            <a:avLst/>
          </a:prstGeom>
          <a:noFill/>
        </p:spPr>
        <p:txBody>
          <a:bodyPr wrap="square" rtlCol="0">
            <a:spAutoFit/>
          </a:bodyPr>
          <a:lstStyle/>
          <a:p>
            <a:r>
              <a:rPr lang="nl-NL" sz="2400" dirty="0">
                <a:solidFill>
                  <a:srgbClr val="0000FF"/>
                </a:solidFill>
              </a:rPr>
              <a:t>Met de rechter hand de linker knie aanraken</a:t>
            </a:r>
          </a:p>
        </p:txBody>
      </p:sp>
      <p:sp>
        <p:nvSpPr>
          <p:cNvPr id="9" name="Tekstvak 8">
            <a:extLst>
              <a:ext uri="{FF2B5EF4-FFF2-40B4-BE49-F238E27FC236}">
                <a16:creationId xmlns:a16="http://schemas.microsoft.com/office/drawing/2014/main" id="{35B2E9F0-7049-6C58-8923-1A29B7D9BB0D}"/>
              </a:ext>
            </a:extLst>
          </p:cNvPr>
          <p:cNvSpPr txBox="1"/>
          <p:nvPr/>
        </p:nvSpPr>
        <p:spPr>
          <a:xfrm>
            <a:off x="8463252" y="1561460"/>
            <a:ext cx="3638550" cy="830997"/>
          </a:xfrm>
          <a:prstGeom prst="rect">
            <a:avLst/>
          </a:prstGeom>
          <a:noFill/>
        </p:spPr>
        <p:txBody>
          <a:bodyPr wrap="square" rtlCol="0">
            <a:spAutoFit/>
          </a:bodyPr>
          <a:lstStyle/>
          <a:p>
            <a:r>
              <a:rPr lang="nl-NL" sz="2400" dirty="0">
                <a:solidFill>
                  <a:srgbClr val="0000FF"/>
                </a:solidFill>
              </a:rPr>
              <a:t>Met de linker hand de rechter knie aanraken</a:t>
            </a:r>
          </a:p>
        </p:txBody>
      </p:sp>
    </p:spTree>
    <p:extLst>
      <p:ext uri="{BB962C8B-B14F-4D97-AF65-F5344CB8AC3E}">
        <p14:creationId xmlns:p14="http://schemas.microsoft.com/office/powerpoint/2010/main" val="9845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a:extLst>
              <a:ext uri="{FF2B5EF4-FFF2-40B4-BE49-F238E27FC236}">
                <a16:creationId xmlns:a16="http://schemas.microsoft.com/office/drawing/2014/main" id="{EAB6D9FC-BD20-963A-593D-6C45982B000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696" y="626775"/>
            <a:ext cx="6662591" cy="5604449"/>
          </a:xfrm>
          <a:prstGeom prst="rect">
            <a:avLst/>
          </a:prstGeom>
        </p:spPr>
      </p:pic>
      <p:sp>
        <p:nvSpPr>
          <p:cNvPr id="4" name="Rechthoek 3"/>
          <p:cNvSpPr/>
          <p:nvPr/>
        </p:nvSpPr>
        <p:spPr>
          <a:xfrm>
            <a:off x="1847529" y="188640"/>
            <a:ext cx="8618065" cy="707886"/>
          </a:xfrm>
          <a:prstGeom prst="rect">
            <a:avLst/>
          </a:prstGeom>
        </p:spPr>
        <p:txBody>
          <a:bodyPr wrap="none">
            <a:spAutoFit/>
          </a:bodyPr>
          <a:lstStyle/>
          <a:p>
            <a:pPr lvl="0" fontAlgn="base">
              <a:spcBef>
                <a:spcPct val="0"/>
              </a:spcBef>
              <a:spcAft>
                <a:spcPct val="0"/>
              </a:spcAft>
            </a:pPr>
            <a:r>
              <a:rPr lang="nl-NL" sz="4000" b="1" dirty="0">
                <a:solidFill>
                  <a:srgbClr val="0000FF"/>
                </a:solidFill>
                <a:latin typeface="Arial" pitchFamily="34" charset="0"/>
                <a:ea typeface="MS Mincho" pitchFamily="49" charset="-128"/>
                <a:cs typeface="Times New Roman" pitchFamily="18" charset="0"/>
              </a:rPr>
              <a:t>Het bewuste en onbewuste brein </a:t>
            </a:r>
            <a:endParaRPr lang="nl-NL" sz="1400" dirty="0">
              <a:solidFill>
                <a:srgbClr val="0000FF"/>
              </a:solidFill>
              <a:latin typeface="Arial" pitchFamily="34" charset="0"/>
              <a:cs typeface="Arial" pitchFamily="34" charset="0"/>
            </a:endParaRPr>
          </a:p>
        </p:txBody>
      </p:sp>
      <p:sp>
        <p:nvSpPr>
          <p:cNvPr id="6" name="Tekstvak 5"/>
          <p:cNvSpPr txBox="1"/>
          <p:nvPr/>
        </p:nvSpPr>
        <p:spPr>
          <a:xfrm>
            <a:off x="7257542" y="4094334"/>
            <a:ext cx="2783751" cy="369332"/>
          </a:xfrm>
          <a:prstGeom prst="rect">
            <a:avLst/>
          </a:prstGeom>
          <a:noFill/>
        </p:spPr>
        <p:txBody>
          <a:bodyPr wrap="square" rtlCol="0">
            <a:spAutoFit/>
          </a:bodyPr>
          <a:lstStyle/>
          <a:p>
            <a:r>
              <a:rPr lang="nl-NL" b="1" dirty="0">
                <a:solidFill>
                  <a:srgbClr val="0000FF"/>
                </a:solidFill>
              </a:rPr>
              <a:t>Kleine hersenen</a:t>
            </a:r>
          </a:p>
        </p:txBody>
      </p:sp>
      <p:sp>
        <p:nvSpPr>
          <p:cNvPr id="9" name="Tekstvak 8"/>
          <p:cNvSpPr txBox="1"/>
          <p:nvPr/>
        </p:nvSpPr>
        <p:spPr>
          <a:xfrm>
            <a:off x="4964350" y="5171146"/>
            <a:ext cx="1727285" cy="369332"/>
          </a:xfrm>
          <a:prstGeom prst="rect">
            <a:avLst/>
          </a:prstGeom>
          <a:noFill/>
        </p:spPr>
        <p:txBody>
          <a:bodyPr wrap="square" rtlCol="0">
            <a:spAutoFit/>
          </a:bodyPr>
          <a:lstStyle/>
          <a:p>
            <a:r>
              <a:rPr lang="nl-NL" b="1" dirty="0">
                <a:solidFill>
                  <a:srgbClr val="0000FF"/>
                </a:solidFill>
              </a:rPr>
              <a:t>Ruggenmerg</a:t>
            </a:r>
          </a:p>
        </p:txBody>
      </p:sp>
      <p:cxnSp>
        <p:nvCxnSpPr>
          <p:cNvPr id="12" name="Rechte verbindingslijn 11"/>
          <p:cNvCxnSpPr>
            <a:cxnSpLocks/>
          </p:cNvCxnSpPr>
          <p:nvPr/>
        </p:nvCxnSpPr>
        <p:spPr>
          <a:xfrm flipH="1" flipV="1">
            <a:off x="3486246" y="2998128"/>
            <a:ext cx="2341745" cy="749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545715" y="2545646"/>
            <a:ext cx="2964812" cy="830997"/>
          </a:xfrm>
          <a:prstGeom prst="rect">
            <a:avLst/>
          </a:prstGeom>
          <a:solidFill>
            <a:srgbClr val="FBE03F"/>
          </a:solidFill>
          <a:ln>
            <a:solidFill>
              <a:schemeClr val="tx1"/>
            </a:solidFill>
          </a:ln>
        </p:spPr>
        <p:txBody>
          <a:bodyPr wrap="square" rtlCol="0">
            <a:spAutoFit/>
          </a:bodyPr>
          <a:lstStyle/>
          <a:p>
            <a:r>
              <a:rPr lang="nl-NL" sz="2400" b="1" dirty="0" err="1">
                <a:solidFill>
                  <a:srgbClr val="0000FF"/>
                </a:solidFill>
              </a:rPr>
              <a:t>2</a:t>
            </a:r>
            <a:r>
              <a:rPr lang="nl-NL" sz="2400" b="1" baseline="30000" dirty="0" err="1">
                <a:solidFill>
                  <a:srgbClr val="0000FF"/>
                </a:solidFill>
              </a:rPr>
              <a:t>e</a:t>
            </a:r>
            <a:r>
              <a:rPr lang="nl-NL" sz="2400" b="1" dirty="0">
                <a:solidFill>
                  <a:srgbClr val="0000FF"/>
                </a:solidFill>
              </a:rPr>
              <a:t> deel: </a:t>
            </a:r>
          </a:p>
          <a:p>
            <a:r>
              <a:rPr lang="nl-NL" sz="2400" b="1" dirty="0">
                <a:solidFill>
                  <a:srgbClr val="0000FF"/>
                </a:solidFill>
              </a:rPr>
              <a:t>Lymbisch systeem</a:t>
            </a:r>
          </a:p>
        </p:txBody>
      </p:sp>
      <p:sp>
        <p:nvSpPr>
          <p:cNvPr id="19" name="Tekstvak 18"/>
          <p:cNvSpPr txBox="1"/>
          <p:nvPr/>
        </p:nvSpPr>
        <p:spPr>
          <a:xfrm>
            <a:off x="522363" y="4549453"/>
            <a:ext cx="2592288" cy="830997"/>
          </a:xfrm>
          <a:prstGeom prst="rect">
            <a:avLst/>
          </a:prstGeom>
          <a:solidFill>
            <a:schemeClr val="accent1">
              <a:lumMod val="20000"/>
              <a:lumOff val="80000"/>
            </a:schemeClr>
          </a:solidFill>
          <a:ln>
            <a:solidFill>
              <a:schemeClr val="tx1"/>
            </a:solidFill>
          </a:ln>
        </p:spPr>
        <p:txBody>
          <a:bodyPr wrap="square" rtlCol="0">
            <a:spAutoFit/>
          </a:bodyPr>
          <a:lstStyle/>
          <a:p>
            <a:r>
              <a:rPr lang="nl-NL" sz="2400" b="1" dirty="0" err="1">
                <a:solidFill>
                  <a:srgbClr val="0000FF"/>
                </a:solidFill>
              </a:rPr>
              <a:t>1</a:t>
            </a:r>
            <a:r>
              <a:rPr lang="nl-NL" sz="2400" b="1" baseline="30000" dirty="0" err="1">
                <a:solidFill>
                  <a:srgbClr val="0000FF"/>
                </a:solidFill>
              </a:rPr>
              <a:t>e</a:t>
            </a:r>
            <a:r>
              <a:rPr lang="nl-NL" sz="2400" b="1" dirty="0">
                <a:solidFill>
                  <a:srgbClr val="0000FF"/>
                </a:solidFill>
              </a:rPr>
              <a:t> deel: Hersenstam</a:t>
            </a:r>
            <a:endParaRPr lang="nl-NL" sz="1100" b="1" dirty="0">
              <a:solidFill>
                <a:srgbClr val="0000FF"/>
              </a:solidFill>
            </a:endParaRPr>
          </a:p>
        </p:txBody>
      </p:sp>
      <p:sp>
        <p:nvSpPr>
          <p:cNvPr id="20" name="Tekstvak 19"/>
          <p:cNvSpPr txBox="1"/>
          <p:nvPr/>
        </p:nvSpPr>
        <p:spPr>
          <a:xfrm>
            <a:off x="656449" y="926775"/>
            <a:ext cx="2376264" cy="830997"/>
          </a:xfrm>
          <a:prstGeom prst="rect">
            <a:avLst/>
          </a:prstGeom>
          <a:solidFill>
            <a:srgbClr val="EC864E"/>
          </a:solidFill>
          <a:ln>
            <a:solidFill>
              <a:schemeClr val="tx1"/>
            </a:solidFill>
          </a:ln>
        </p:spPr>
        <p:txBody>
          <a:bodyPr wrap="square" rtlCol="0">
            <a:spAutoFit/>
          </a:bodyPr>
          <a:lstStyle/>
          <a:p>
            <a:r>
              <a:rPr lang="nl-NL" sz="2400" b="1" dirty="0">
                <a:solidFill>
                  <a:srgbClr val="0000FF"/>
                </a:solidFill>
              </a:rPr>
              <a:t>3</a:t>
            </a:r>
            <a:r>
              <a:rPr lang="nl-NL" sz="2400" b="1" baseline="30000" dirty="0">
                <a:solidFill>
                  <a:srgbClr val="0000FF"/>
                </a:solidFill>
              </a:rPr>
              <a:t>e</a:t>
            </a:r>
            <a:r>
              <a:rPr lang="nl-NL" sz="2400" b="1" dirty="0">
                <a:solidFill>
                  <a:srgbClr val="0000FF"/>
                </a:solidFill>
              </a:rPr>
              <a:t> deel: Hersenschors</a:t>
            </a:r>
          </a:p>
        </p:txBody>
      </p:sp>
      <p:sp>
        <p:nvSpPr>
          <p:cNvPr id="21" name="Ovaal 20"/>
          <p:cNvSpPr/>
          <p:nvPr/>
        </p:nvSpPr>
        <p:spPr>
          <a:xfrm>
            <a:off x="6306912" y="2612356"/>
            <a:ext cx="5868144" cy="4144177"/>
          </a:xfrm>
          <a:prstGeom prst="ellipse">
            <a:avLst/>
          </a:prstGeom>
          <a:solidFill>
            <a:schemeClr val="bg1">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500" dirty="0"/>
              <a:t>Onbewuste</a:t>
            </a:r>
            <a:endParaRPr lang="nl-NL" dirty="0"/>
          </a:p>
        </p:txBody>
      </p:sp>
      <p:sp>
        <p:nvSpPr>
          <p:cNvPr id="22" name="Ovaal 21"/>
          <p:cNvSpPr/>
          <p:nvPr/>
        </p:nvSpPr>
        <p:spPr>
          <a:xfrm>
            <a:off x="6927275" y="660130"/>
            <a:ext cx="4477052" cy="1918871"/>
          </a:xfrm>
          <a:prstGeom prst="ellipse">
            <a:avLst/>
          </a:prstGeom>
          <a:solidFill>
            <a:srgbClr val="DE2020">
              <a:alpha val="49804"/>
            </a:srgbClr>
          </a:solidFill>
          <a:ln>
            <a:solidFill>
              <a:srgbClr val="1D2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400" dirty="0" err="1"/>
              <a:t>Be-wuste</a:t>
            </a:r>
            <a:endParaRPr lang="nl-NL" sz="900" dirty="0"/>
          </a:p>
        </p:txBody>
      </p:sp>
      <p:cxnSp>
        <p:nvCxnSpPr>
          <p:cNvPr id="14" name="Rechte verbindingslijn 13">
            <a:extLst>
              <a:ext uri="{FF2B5EF4-FFF2-40B4-BE49-F238E27FC236}">
                <a16:creationId xmlns:a16="http://schemas.microsoft.com/office/drawing/2014/main" id="{9CF553EC-7EE4-4397-F992-644F03634CBB}"/>
              </a:ext>
            </a:extLst>
          </p:cNvPr>
          <p:cNvCxnSpPr>
            <a:cxnSpLocks/>
          </p:cNvCxnSpPr>
          <p:nvPr/>
        </p:nvCxnSpPr>
        <p:spPr>
          <a:xfrm flipH="1">
            <a:off x="3196348" y="4258331"/>
            <a:ext cx="2783751" cy="706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FC6D4732-8AA3-8D95-0849-4E80252049BE}"/>
              </a:ext>
            </a:extLst>
          </p:cNvPr>
          <p:cNvCxnSpPr>
            <a:cxnSpLocks/>
          </p:cNvCxnSpPr>
          <p:nvPr/>
        </p:nvCxnSpPr>
        <p:spPr>
          <a:xfrm>
            <a:off x="3196348" y="1565941"/>
            <a:ext cx="2068379" cy="5158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kstvak 31">
            <a:extLst>
              <a:ext uri="{FF2B5EF4-FFF2-40B4-BE49-F238E27FC236}">
                <a16:creationId xmlns:a16="http://schemas.microsoft.com/office/drawing/2014/main" id="{6ACD43F1-DA22-1405-2FDF-A236E8A93E3F}"/>
              </a:ext>
            </a:extLst>
          </p:cNvPr>
          <p:cNvSpPr txBox="1"/>
          <p:nvPr/>
        </p:nvSpPr>
        <p:spPr>
          <a:xfrm>
            <a:off x="4498110" y="1654660"/>
            <a:ext cx="2212870" cy="369332"/>
          </a:xfrm>
          <a:prstGeom prst="rect">
            <a:avLst/>
          </a:prstGeom>
          <a:noFill/>
        </p:spPr>
        <p:txBody>
          <a:bodyPr wrap="square" rtlCol="0">
            <a:spAutoFit/>
          </a:bodyPr>
          <a:lstStyle/>
          <a:p>
            <a:r>
              <a:rPr lang="nl-NL" b="1" dirty="0">
                <a:solidFill>
                  <a:srgbClr val="0000FF"/>
                </a:solidFill>
              </a:rPr>
              <a:t>Grote hersenen</a:t>
            </a:r>
          </a:p>
        </p:txBody>
      </p:sp>
      <p:sp>
        <p:nvSpPr>
          <p:cNvPr id="33" name="Tekstvak 32">
            <a:extLst>
              <a:ext uri="{FF2B5EF4-FFF2-40B4-BE49-F238E27FC236}">
                <a16:creationId xmlns:a16="http://schemas.microsoft.com/office/drawing/2014/main" id="{210F102B-5911-9119-E1D8-07B93163B690}"/>
              </a:ext>
            </a:extLst>
          </p:cNvPr>
          <p:cNvSpPr txBox="1"/>
          <p:nvPr/>
        </p:nvSpPr>
        <p:spPr>
          <a:xfrm>
            <a:off x="6228810" y="2760489"/>
            <a:ext cx="2212870" cy="369332"/>
          </a:xfrm>
          <a:prstGeom prst="rect">
            <a:avLst/>
          </a:prstGeom>
          <a:noFill/>
        </p:spPr>
        <p:txBody>
          <a:bodyPr wrap="square" rtlCol="0">
            <a:spAutoFit/>
          </a:bodyPr>
          <a:lstStyle/>
          <a:p>
            <a:r>
              <a:rPr lang="nl-NL" b="1" dirty="0">
                <a:solidFill>
                  <a:srgbClr val="0000FF"/>
                </a:solidFill>
              </a:rPr>
              <a:t>Midden hersenen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0-#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0-#ppt_w/2"/>
                                          </p:val>
                                        </p:tav>
                                        <p:tav tm="100000">
                                          <p:val>
                                            <p:strVal val="#ppt_x"/>
                                          </p:val>
                                        </p:tav>
                                      </p:tavLst>
                                    </p:anim>
                                    <p:anim calcmode="lin" valueType="num">
                                      <p:cBhvr additive="base">
                                        <p:cTn id="5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0-#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8" grpId="0" animBg="1"/>
      <p:bldP spid="19" grpId="0" animBg="1"/>
      <p:bldP spid="20" grpId="0" animBg="1"/>
      <p:bldP spid="21" grpId="0" animBg="1"/>
      <p:bldP spid="22" grpId="0" animBg="1"/>
      <p:bldP spid="32"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B8EA434-871D-4621-92C0-C710BBEF237C}"/>
              </a:ext>
            </a:extLst>
          </p:cNvPr>
          <p:cNvPicPr>
            <a:picLocks noChangeAspect="1"/>
          </p:cNvPicPr>
          <p:nvPr/>
        </p:nvPicPr>
        <p:blipFill rotWithShape="1">
          <a:blip r:embed="rId2"/>
          <a:srcRect l="5113" t="38800" r="34250" b="8001"/>
          <a:stretch/>
        </p:blipFill>
        <p:spPr>
          <a:xfrm>
            <a:off x="-142768" y="0"/>
            <a:ext cx="12334767" cy="6145418"/>
          </a:xfrm>
          <a:prstGeom prst="rect">
            <a:avLst/>
          </a:prstGeom>
        </p:spPr>
      </p:pic>
      <p:sp>
        <p:nvSpPr>
          <p:cNvPr id="3" name="Tekstvak 2">
            <a:extLst>
              <a:ext uri="{FF2B5EF4-FFF2-40B4-BE49-F238E27FC236}">
                <a16:creationId xmlns:a16="http://schemas.microsoft.com/office/drawing/2014/main" id="{6A593DEC-B877-436B-8568-C551754CD8DB}"/>
              </a:ext>
            </a:extLst>
          </p:cNvPr>
          <p:cNvSpPr txBox="1"/>
          <p:nvPr/>
        </p:nvSpPr>
        <p:spPr>
          <a:xfrm>
            <a:off x="3928828" y="6150114"/>
            <a:ext cx="4733988" cy="707886"/>
          </a:xfrm>
          <a:prstGeom prst="rect">
            <a:avLst/>
          </a:prstGeom>
          <a:noFill/>
        </p:spPr>
        <p:txBody>
          <a:bodyPr wrap="none" rtlCol="0">
            <a:spAutoFit/>
          </a:bodyPr>
          <a:lstStyle/>
          <a:p>
            <a:r>
              <a:rPr lang="nl-NL" sz="4000" b="1" dirty="0">
                <a:solidFill>
                  <a:srgbClr val="0000FF"/>
                </a:solidFill>
              </a:rPr>
              <a:t>Wat is jouw missie?</a:t>
            </a:r>
          </a:p>
        </p:txBody>
      </p:sp>
    </p:spTree>
    <p:extLst>
      <p:ext uri="{BB962C8B-B14F-4D97-AF65-F5344CB8AC3E}">
        <p14:creationId xmlns:p14="http://schemas.microsoft.com/office/powerpoint/2010/main" val="297891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hitegadget.com/attachments/pc-wallpapers/130338d1358923418-photo-frame-photo-frame-image-1024x768.jpg"/>
          <p:cNvPicPr>
            <a:picLocks noChangeAspect="1" noChangeArrowheads="1"/>
          </p:cNvPicPr>
          <p:nvPr/>
        </p:nvPicPr>
        <p:blipFill>
          <a:blip r:embed="rId2" cstate="screen"/>
          <a:srcRect/>
          <a:stretch>
            <a:fillRect/>
          </a:stretch>
        </p:blipFill>
        <p:spPr bwMode="auto">
          <a:xfrm>
            <a:off x="0" y="0"/>
            <a:ext cx="12192000" cy="6882794"/>
          </a:xfrm>
          <a:prstGeom prst="rect">
            <a:avLst/>
          </a:prstGeom>
          <a:noFill/>
        </p:spPr>
      </p:pic>
      <p:sp>
        <p:nvSpPr>
          <p:cNvPr id="2" name="Titel 1"/>
          <p:cNvSpPr>
            <a:spLocks noGrp="1"/>
          </p:cNvSpPr>
          <p:nvPr>
            <p:ph type="title"/>
          </p:nvPr>
        </p:nvSpPr>
        <p:spPr>
          <a:xfrm>
            <a:off x="4249882" y="980728"/>
            <a:ext cx="5611222" cy="782960"/>
          </a:xfrm>
        </p:spPr>
        <p:txBody>
          <a:bodyPr/>
          <a:lstStyle/>
          <a:p>
            <a:r>
              <a:rPr lang="en-US" b="1" dirty="0">
                <a:solidFill>
                  <a:srgbClr val="3333CC"/>
                </a:solidFill>
              </a:rPr>
              <a:t>Open Frame</a:t>
            </a:r>
            <a:endParaRPr lang="nl-NL" b="1" dirty="0">
              <a:solidFill>
                <a:srgbClr val="3333CC"/>
              </a:solidFill>
            </a:endParaRPr>
          </a:p>
        </p:txBody>
      </p:sp>
      <p:sp>
        <p:nvSpPr>
          <p:cNvPr id="3" name="Tijdelijke aanduiding voor inhoud 2"/>
          <p:cNvSpPr>
            <a:spLocks noGrp="1"/>
          </p:cNvSpPr>
          <p:nvPr>
            <p:ph idx="1"/>
          </p:nvPr>
        </p:nvSpPr>
        <p:spPr>
          <a:xfrm>
            <a:off x="2192807" y="1712956"/>
            <a:ext cx="3744416" cy="2098962"/>
          </a:xfrm>
        </p:spPr>
        <p:txBody>
          <a:bodyPr>
            <a:normAutofit/>
          </a:bodyPr>
          <a:lstStyle/>
          <a:p>
            <a:r>
              <a:rPr lang="nl-NL" dirty="0">
                <a:solidFill>
                  <a:srgbClr val="3333CC"/>
                </a:solidFill>
              </a:rPr>
              <a:t>Vragen</a:t>
            </a:r>
          </a:p>
          <a:p>
            <a:r>
              <a:rPr lang="nl-NL" dirty="0">
                <a:solidFill>
                  <a:srgbClr val="3333CC"/>
                </a:solidFill>
              </a:rPr>
              <a:t>Gebeurtenissen</a:t>
            </a:r>
          </a:p>
          <a:p>
            <a:r>
              <a:rPr lang="nl-NL" dirty="0">
                <a:solidFill>
                  <a:srgbClr val="3333CC"/>
                </a:solidFill>
              </a:rPr>
              <a:t>Korte verhalen</a:t>
            </a:r>
          </a:p>
          <a:p>
            <a:pPr marL="0" indent="0"/>
            <a:r>
              <a:rPr lang="nl-NL" dirty="0">
                <a:solidFill>
                  <a:srgbClr val="3333CC"/>
                </a:solidFill>
              </a:rPr>
              <a:t>   Levenservaringen</a:t>
            </a:r>
          </a:p>
        </p:txBody>
      </p:sp>
      <p:sp>
        <p:nvSpPr>
          <p:cNvPr id="5" name="Tijdelijke aanduiding voor inhoud 2"/>
          <p:cNvSpPr txBox="1">
            <a:spLocks/>
          </p:cNvSpPr>
          <p:nvPr/>
        </p:nvSpPr>
        <p:spPr>
          <a:xfrm>
            <a:off x="2423592" y="4149079"/>
            <a:ext cx="4248472" cy="1108720"/>
          </a:xfrm>
          <a:prstGeom prst="rect">
            <a:avLst/>
          </a:prstGeom>
        </p:spPr>
        <p:txBody>
          <a:bodyPr vert="horz" lIns="91440" tIns="45720" rIns="91440" bIns="45720" rtlCol="0">
            <a:normAutofit fontScale="77500" lnSpcReduction="20000"/>
          </a:bodyPr>
          <a:lstStyle/>
          <a:p>
            <a:pPr>
              <a:spcBef>
                <a:spcPct val="20000"/>
              </a:spcBef>
              <a:defRPr/>
            </a:pPr>
            <a:r>
              <a:rPr lang="nl-NL" sz="3200" b="1" i="1" dirty="0">
                <a:solidFill>
                  <a:srgbClr val="3333CC"/>
                </a:solidFill>
              </a:rPr>
              <a:t>Doel: toepassen van NLP </a:t>
            </a:r>
          </a:p>
          <a:p>
            <a:pPr>
              <a:spcBef>
                <a:spcPct val="20000"/>
              </a:spcBef>
              <a:defRPr/>
            </a:pPr>
            <a:r>
              <a:rPr lang="nl-NL" sz="3200" b="1" i="1" dirty="0">
                <a:solidFill>
                  <a:srgbClr val="3333CC"/>
                </a:solidFill>
              </a:rPr>
              <a:t>in jouw eigen werkelijkheid.</a:t>
            </a:r>
          </a:p>
        </p:txBody>
      </p:sp>
      <p:sp>
        <p:nvSpPr>
          <p:cNvPr id="6" name="Tijdelijke aanduiding voor inhoud 2">
            <a:extLst>
              <a:ext uri="{FF2B5EF4-FFF2-40B4-BE49-F238E27FC236}">
                <a16:creationId xmlns:a16="http://schemas.microsoft.com/office/drawing/2014/main" id="{E50CC4C9-4215-499F-8814-9CBC51C106A7}"/>
              </a:ext>
            </a:extLst>
          </p:cNvPr>
          <p:cNvSpPr txBox="1">
            <a:spLocks/>
          </p:cNvSpPr>
          <p:nvPr/>
        </p:nvSpPr>
        <p:spPr>
          <a:xfrm>
            <a:off x="6168008" y="1600202"/>
            <a:ext cx="3600400" cy="23244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solidFill>
                  <a:srgbClr val="3333CC"/>
                </a:solidFill>
              </a:rPr>
              <a:t>Verheldering</a:t>
            </a:r>
          </a:p>
          <a:p>
            <a:r>
              <a:rPr lang="nl-NL" dirty="0">
                <a:solidFill>
                  <a:srgbClr val="3333CC"/>
                </a:solidFill>
              </a:rPr>
              <a:t>Anekdotes</a:t>
            </a:r>
          </a:p>
          <a:p>
            <a:r>
              <a:rPr lang="nl-NL" dirty="0">
                <a:solidFill>
                  <a:srgbClr val="3333CC"/>
                </a:solidFill>
              </a:rPr>
              <a:t>Leuke belevenissen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0-#ppt_w/2"/>
                                          </p:val>
                                        </p:tav>
                                        <p:tav tm="100000">
                                          <p:val>
                                            <p:strVal val="#ppt_x"/>
                                          </p:val>
                                        </p:tav>
                                      </p:tavLst>
                                    </p:anim>
                                    <p:anim calcmode="lin" valueType="num">
                                      <p:cBhvr additive="base">
                                        <p:cTn id="5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910F5A3-326C-46CF-8B92-8C7F063301D1}"/>
              </a:ext>
            </a:extLst>
          </p:cNvPr>
          <p:cNvPicPr/>
          <p:nvPr/>
        </p:nvPicPr>
        <p:blipFill rotWithShape="1">
          <a:blip r:embed="rId2" cstate="email">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7102287" y="828460"/>
            <a:ext cx="2285507" cy="5903732"/>
          </a:xfrm>
          <a:prstGeom prst="rect">
            <a:avLst/>
          </a:prstGeom>
        </p:spPr>
      </p:pic>
      <p:sp>
        <p:nvSpPr>
          <p:cNvPr id="27" name="Tekstvak 26"/>
          <p:cNvSpPr txBox="1"/>
          <p:nvPr/>
        </p:nvSpPr>
        <p:spPr>
          <a:xfrm>
            <a:off x="9048328" y="620688"/>
            <a:ext cx="3143672" cy="6278642"/>
          </a:xfrm>
          <a:prstGeom prst="rect">
            <a:avLst/>
          </a:prstGeom>
          <a:solidFill>
            <a:schemeClr val="accent1">
              <a:lumMod val="40000"/>
              <a:lumOff val="60000"/>
            </a:schemeClr>
          </a:solidFill>
        </p:spPr>
        <p:txBody>
          <a:bodyPr wrap="square" rtlCol="0">
            <a:spAutoFit/>
          </a:bodyPr>
          <a:lstStyle/>
          <a:p>
            <a:pPr algn="ctr"/>
            <a:r>
              <a:rPr lang="en-US" sz="2400" b="1" dirty="0">
                <a:solidFill>
                  <a:srgbClr val="0070C0"/>
                </a:solidFill>
              </a:rPr>
              <a:t>Het </a:t>
            </a:r>
            <a:r>
              <a:rPr lang="en-US" sz="2400" b="1" dirty="0" err="1">
                <a:solidFill>
                  <a:srgbClr val="0070C0"/>
                </a:solidFill>
              </a:rPr>
              <a:t>Gebied</a:t>
            </a:r>
            <a:endParaRPr lang="en-US" sz="2400" b="1" dirty="0">
              <a:solidFill>
                <a:srgbClr val="0070C0"/>
              </a:solidFill>
            </a:endParaRPr>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nl-NL" b="1" dirty="0"/>
          </a:p>
        </p:txBody>
      </p:sp>
      <p:sp>
        <p:nvSpPr>
          <p:cNvPr id="26" name="Tekstvak 25"/>
          <p:cNvSpPr txBox="1"/>
          <p:nvPr/>
        </p:nvSpPr>
        <p:spPr>
          <a:xfrm>
            <a:off x="-159600" y="620688"/>
            <a:ext cx="3833646" cy="5909310"/>
          </a:xfrm>
          <a:prstGeom prst="rect">
            <a:avLst/>
          </a:prstGeom>
          <a:solidFill>
            <a:srgbClr val="FCAE96"/>
          </a:solidFill>
        </p:spPr>
        <p:txBody>
          <a:bodyPr wrap="square" rtlCol="0">
            <a:spAutoFit/>
          </a:bodyPr>
          <a:lstStyle/>
          <a:p>
            <a:r>
              <a:rPr lang="en-US" sz="2400" b="1" dirty="0">
                <a:solidFill>
                  <a:srgbClr val="FF0000"/>
                </a:solidFill>
              </a:rPr>
              <a:t>De </a:t>
            </a:r>
            <a:r>
              <a:rPr lang="en-US" sz="2400" b="1" dirty="0" err="1">
                <a:solidFill>
                  <a:srgbClr val="FF0000"/>
                </a:solidFill>
              </a:rPr>
              <a:t>Kaart</a:t>
            </a:r>
            <a:r>
              <a:rPr lang="en-US" sz="2400" b="1" dirty="0">
                <a:solidFill>
                  <a:srgbClr val="FF0000"/>
                </a:solidFill>
              </a:rPr>
              <a:t> …………..</a:t>
            </a:r>
            <a:endParaRPr lang="en-US" sz="2400" b="1" u="sng" dirty="0">
              <a:solidFill>
                <a:srgbClr val="FF0000"/>
              </a:solidFill>
            </a:endParaRPr>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nl-NL" b="1" dirty="0"/>
          </a:p>
        </p:txBody>
      </p:sp>
      <p:sp>
        <p:nvSpPr>
          <p:cNvPr id="26626" name="Tijdelijke aanduiding voor dianummer 5"/>
          <p:cNvSpPr>
            <a:spLocks noGrp="1"/>
          </p:cNvSpPr>
          <p:nvPr>
            <p:ph type="sldNum" sz="quarter" idx="12"/>
          </p:nvPr>
        </p:nvSpPr>
        <p:spPr>
          <a:noFill/>
        </p:spPr>
        <p:txBody>
          <a:bodyPr/>
          <a:lstStyle/>
          <a:p>
            <a:fld id="{2EF5BAD4-7C8B-4193-A57F-214D6F602EAC}" type="slidenum">
              <a:rPr lang="nl-NL" smtClean="0"/>
              <a:pPr/>
              <a:t>4</a:t>
            </a:fld>
            <a:endParaRPr lang="nl-NL"/>
          </a:p>
        </p:txBody>
      </p:sp>
      <p:sp>
        <p:nvSpPr>
          <p:cNvPr id="23584" name="AutoShape 32"/>
          <p:cNvSpPr>
            <a:spLocks noChangeArrowheads="1"/>
          </p:cNvSpPr>
          <p:nvPr/>
        </p:nvSpPr>
        <p:spPr bwMode="auto">
          <a:xfrm>
            <a:off x="5954714" y="6264126"/>
            <a:ext cx="2445543" cy="621259"/>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dirty="0">
                <a:solidFill>
                  <a:srgbClr val="FF0000"/>
                </a:solidFill>
              </a:rPr>
              <a:t>Taal/Gedrag</a:t>
            </a:r>
          </a:p>
        </p:txBody>
      </p:sp>
      <p:sp>
        <p:nvSpPr>
          <p:cNvPr id="23579" name="AutoShape 27"/>
          <p:cNvSpPr>
            <a:spLocks noChangeArrowheads="1"/>
          </p:cNvSpPr>
          <p:nvPr/>
        </p:nvSpPr>
        <p:spPr bwMode="auto">
          <a:xfrm>
            <a:off x="443908" y="1141411"/>
            <a:ext cx="2886130" cy="1179514"/>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dirty="0">
                <a:solidFill>
                  <a:srgbClr val="3333CC"/>
                </a:solidFill>
              </a:rPr>
              <a:t>Interne</a:t>
            </a:r>
          </a:p>
          <a:p>
            <a:pPr algn="ctr"/>
            <a:r>
              <a:rPr lang="nl-NL" sz="3600" b="1" dirty="0">
                <a:solidFill>
                  <a:srgbClr val="3333CC"/>
                </a:solidFill>
              </a:rPr>
              <a:t>Voorstelling</a:t>
            </a:r>
          </a:p>
        </p:txBody>
      </p:sp>
      <p:sp>
        <p:nvSpPr>
          <p:cNvPr id="23580" name="AutoShape 28"/>
          <p:cNvSpPr>
            <a:spLocks noChangeArrowheads="1"/>
          </p:cNvSpPr>
          <p:nvPr/>
        </p:nvSpPr>
        <p:spPr bwMode="auto">
          <a:xfrm>
            <a:off x="1598204" y="2320925"/>
            <a:ext cx="839787" cy="763588"/>
          </a:xfrm>
          <a:prstGeom prst="upDownArrow">
            <a:avLst>
              <a:gd name="adj1" fmla="val 50000"/>
              <a:gd name="adj2" fmla="val 20000"/>
            </a:avLst>
          </a:prstGeom>
          <a:solidFill>
            <a:srgbClr val="FFFF00"/>
          </a:solidFill>
          <a:ln w="38100">
            <a:solidFill>
              <a:srgbClr val="FF0000"/>
            </a:solidFill>
            <a:miter lim="800000"/>
            <a:headEnd/>
            <a:tailEnd/>
          </a:ln>
        </p:spPr>
        <p:txBody>
          <a:bodyPr wrap="none" anchor="ctr"/>
          <a:lstStyle/>
          <a:p>
            <a:endParaRPr lang="en-US"/>
          </a:p>
        </p:txBody>
      </p:sp>
      <p:sp>
        <p:nvSpPr>
          <p:cNvPr id="23581" name="AutoShape 29"/>
          <p:cNvSpPr>
            <a:spLocks noChangeArrowheads="1"/>
          </p:cNvSpPr>
          <p:nvPr/>
        </p:nvSpPr>
        <p:spPr bwMode="auto">
          <a:xfrm>
            <a:off x="752066" y="3221039"/>
            <a:ext cx="2331492" cy="93027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a:solidFill>
                  <a:srgbClr val="3333CC"/>
                </a:solidFill>
              </a:rPr>
              <a:t>Stemming</a:t>
            </a:r>
          </a:p>
        </p:txBody>
      </p:sp>
      <p:sp>
        <p:nvSpPr>
          <p:cNvPr id="23582" name="AutoShape 30"/>
          <p:cNvSpPr>
            <a:spLocks noChangeArrowheads="1"/>
          </p:cNvSpPr>
          <p:nvPr/>
        </p:nvSpPr>
        <p:spPr bwMode="auto">
          <a:xfrm>
            <a:off x="1612490" y="4357689"/>
            <a:ext cx="839788" cy="896937"/>
          </a:xfrm>
          <a:prstGeom prst="upDownArrow">
            <a:avLst>
              <a:gd name="adj1" fmla="val 50000"/>
              <a:gd name="adj2" fmla="val 21361"/>
            </a:avLst>
          </a:prstGeom>
          <a:solidFill>
            <a:srgbClr val="FFFF00"/>
          </a:solidFill>
          <a:ln w="38100">
            <a:solidFill>
              <a:srgbClr val="FF0000"/>
            </a:solidFill>
            <a:miter lim="800000"/>
            <a:headEnd/>
            <a:tailEnd/>
          </a:ln>
        </p:spPr>
        <p:txBody>
          <a:bodyPr wrap="none" anchor="ctr"/>
          <a:lstStyle/>
          <a:p>
            <a:endParaRPr lang="en-US"/>
          </a:p>
        </p:txBody>
      </p:sp>
      <p:sp>
        <p:nvSpPr>
          <p:cNvPr id="23583" name="AutoShape 31"/>
          <p:cNvSpPr>
            <a:spLocks noChangeArrowheads="1"/>
          </p:cNvSpPr>
          <p:nvPr/>
        </p:nvSpPr>
        <p:spPr bwMode="auto">
          <a:xfrm>
            <a:off x="761591" y="5421314"/>
            <a:ext cx="2393975" cy="85407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a:solidFill>
                  <a:srgbClr val="3333CC"/>
                </a:solidFill>
              </a:rPr>
              <a:t>Fysiologie</a:t>
            </a:r>
          </a:p>
        </p:txBody>
      </p:sp>
      <p:sp>
        <p:nvSpPr>
          <p:cNvPr id="26635" name="Text Box 10"/>
          <p:cNvSpPr txBox="1">
            <a:spLocks noChangeArrowheads="1"/>
          </p:cNvSpPr>
          <p:nvPr/>
        </p:nvSpPr>
        <p:spPr bwMode="auto">
          <a:xfrm>
            <a:off x="3824451" y="1268760"/>
            <a:ext cx="3625057" cy="4842173"/>
          </a:xfrm>
          <a:prstGeom prst="rect">
            <a:avLst/>
          </a:prstGeom>
          <a:solidFill>
            <a:srgbClr val="FFCC99"/>
          </a:solidFill>
          <a:ln w="28575">
            <a:solidFill>
              <a:srgbClr val="000000"/>
            </a:solidFill>
            <a:miter lim="800000"/>
            <a:headEnd/>
            <a:tailEnd/>
          </a:ln>
        </p:spPr>
        <p:txBody>
          <a:bodyPr/>
          <a:lstStyle/>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p:txBody>
      </p:sp>
      <p:sp>
        <p:nvSpPr>
          <p:cNvPr id="23565" name="WordArt 13"/>
          <p:cNvSpPr>
            <a:spLocks noChangeArrowheads="1" noChangeShapeType="1"/>
          </p:cNvSpPr>
          <p:nvPr/>
        </p:nvSpPr>
        <p:spPr bwMode="auto">
          <a:xfrm>
            <a:off x="4365391" y="1689482"/>
            <a:ext cx="2543175" cy="457200"/>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0000FF"/>
                </a:solidFill>
                <a:latin typeface="Arial Black"/>
              </a:rPr>
              <a:t>FILTERS</a:t>
            </a:r>
          </a:p>
        </p:txBody>
      </p:sp>
      <p:sp>
        <p:nvSpPr>
          <p:cNvPr id="23566" name="WordArt 14"/>
          <p:cNvSpPr>
            <a:spLocks noChangeArrowheads="1" noChangeShapeType="1"/>
          </p:cNvSpPr>
          <p:nvPr/>
        </p:nvSpPr>
        <p:spPr bwMode="auto">
          <a:xfrm>
            <a:off x="4374544" y="2206893"/>
            <a:ext cx="2636837" cy="304800"/>
          </a:xfrm>
          <a:prstGeom prst="rect">
            <a:avLst/>
          </a:prstGeom>
        </p:spPr>
        <p:txBody>
          <a:bodyPr wrap="none" fromWordArt="1">
            <a:prstTxWarp prst="textPlain">
              <a:avLst>
                <a:gd name="adj" fmla="val 50000"/>
              </a:avLst>
            </a:prstTxWarp>
          </a:bodyPr>
          <a:lstStyle/>
          <a:p>
            <a:pPr algn="ctr"/>
            <a:r>
              <a:rPr lang="nl-NL" sz="3600" kern="10" spc="720" dirty="0">
                <a:ln w="9525">
                  <a:noFill/>
                  <a:round/>
                  <a:headEnd/>
                  <a:tailEnd/>
                </a:ln>
                <a:gradFill rotWithShape="1">
                  <a:gsLst>
                    <a:gs pos="0">
                      <a:srgbClr val="000076"/>
                    </a:gs>
                    <a:gs pos="100000">
                      <a:srgbClr val="99CCFF"/>
                    </a:gs>
                  </a:gsLst>
                  <a:lin ang="0" scaled="1"/>
                </a:gradFill>
                <a:effectLst>
                  <a:outerShdw dist="45791" dir="3378596" algn="ctr" rotWithShape="0">
                    <a:srgbClr val="4D4D4D"/>
                  </a:outerShdw>
                </a:effectLst>
                <a:latin typeface="Arial Black"/>
              </a:rPr>
              <a:t>Weglaten</a:t>
            </a:r>
          </a:p>
        </p:txBody>
      </p:sp>
      <p:sp>
        <p:nvSpPr>
          <p:cNvPr id="23567" name="WordArt 15"/>
          <p:cNvSpPr>
            <a:spLocks noChangeArrowheads="1" noChangeShapeType="1"/>
          </p:cNvSpPr>
          <p:nvPr/>
        </p:nvSpPr>
        <p:spPr bwMode="auto">
          <a:xfrm>
            <a:off x="4395304" y="2518227"/>
            <a:ext cx="2641600" cy="419100"/>
          </a:xfrm>
          <a:prstGeom prst="rect">
            <a:avLst/>
          </a:prstGeom>
        </p:spPr>
        <p:txBody>
          <a:bodyPr wrap="none" fromWordArt="1">
            <a:prstTxWarp prst="textWave1">
              <a:avLst>
                <a:gd name="adj1" fmla="val 20644"/>
                <a:gd name="adj2" fmla="val 3181"/>
              </a:avLst>
            </a:prstTxWarp>
          </a:bodyPr>
          <a:lstStyle/>
          <a:p>
            <a:pPr algn="ctr"/>
            <a:r>
              <a:rPr lang="nl-NL" sz="3600" b="1" kern="10" dirty="0">
                <a:ln w="9525">
                  <a:noFill/>
                  <a:round/>
                  <a:headEnd/>
                  <a:tailEnd/>
                </a:ln>
                <a:solidFill>
                  <a:srgbClr val="0000FF"/>
                </a:solidFill>
                <a:effectLst>
                  <a:outerShdw dist="53882" dir="2700000" algn="ctr" rotWithShape="0">
                    <a:srgbClr val="C0C0C0"/>
                  </a:outerShdw>
                </a:effectLst>
                <a:latin typeface="Times New Roman"/>
                <a:cs typeface="Times New Roman"/>
              </a:rPr>
              <a:t>Vervormen</a:t>
            </a:r>
          </a:p>
        </p:txBody>
      </p:sp>
      <p:sp>
        <p:nvSpPr>
          <p:cNvPr id="23568" name="WordArt 16"/>
          <p:cNvSpPr>
            <a:spLocks noChangeArrowheads="1" noChangeShapeType="1"/>
          </p:cNvSpPr>
          <p:nvPr/>
        </p:nvSpPr>
        <p:spPr bwMode="auto">
          <a:xfrm>
            <a:off x="4515644" y="2992325"/>
            <a:ext cx="2441575" cy="342900"/>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0000FF"/>
                </a:solidFill>
                <a:latin typeface="Arial Black"/>
              </a:rPr>
              <a:t>Generaliseren</a:t>
            </a:r>
          </a:p>
        </p:txBody>
      </p:sp>
      <p:grpSp>
        <p:nvGrpSpPr>
          <p:cNvPr id="3" name="Group 36"/>
          <p:cNvGrpSpPr>
            <a:grpSpLocks/>
          </p:cNvGrpSpPr>
          <p:nvPr/>
        </p:nvGrpSpPr>
        <p:grpSpPr bwMode="auto">
          <a:xfrm>
            <a:off x="9529459" y="2354264"/>
            <a:ext cx="778066" cy="1733550"/>
            <a:chOff x="3953" y="1814"/>
            <a:chExt cx="576" cy="1092"/>
          </a:xfrm>
        </p:grpSpPr>
        <p:sp>
          <p:nvSpPr>
            <p:cNvPr id="26645" name="AutoShape 17"/>
            <p:cNvSpPr>
              <a:spLocks noChangeArrowheads="1"/>
            </p:cNvSpPr>
            <p:nvPr/>
          </p:nvSpPr>
          <p:spPr bwMode="auto">
            <a:xfrm>
              <a:off x="4044" y="1814"/>
              <a:ext cx="432" cy="288"/>
            </a:xfrm>
            <a:prstGeom prst="leftArrow">
              <a:avLst>
                <a:gd name="adj1" fmla="val 50000"/>
                <a:gd name="adj2" fmla="val 37500"/>
              </a:avLst>
            </a:prstGeom>
            <a:solidFill>
              <a:srgbClr val="FFFF00"/>
            </a:solidFill>
            <a:ln w="9525">
              <a:solidFill>
                <a:srgbClr val="000000"/>
              </a:solidFill>
              <a:miter lim="800000"/>
              <a:headEnd/>
              <a:tailEnd/>
            </a:ln>
          </p:spPr>
          <p:txBody>
            <a:bodyPr/>
            <a:lstStyle/>
            <a:p>
              <a:endParaRPr lang="en-US"/>
            </a:p>
          </p:txBody>
        </p:sp>
        <p:sp>
          <p:nvSpPr>
            <p:cNvPr id="26646" name="AutoShape 18"/>
            <p:cNvSpPr>
              <a:spLocks noChangeArrowheads="1"/>
            </p:cNvSpPr>
            <p:nvPr/>
          </p:nvSpPr>
          <p:spPr bwMode="auto">
            <a:xfrm rot="-1568690">
              <a:off x="3979" y="2166"/>
              <a:ext cx="504" cy="288"/>
            </a:xfrm>
            <a:prstGeom prst="leftArrow">
              <a:avLst>
                <a:gd name="adj1" fmla="val 50000"/>
                <a:gd name="adj2" fmla="val 43750"/>
              </a:avLst>
            </a:prstGeom>
            <a:solidFill>
              <a:srgbClr val="FFFF00"/>
            </a:solidFill>
            <a:ln w="9525">
              <a:solidFill>
                <a:srgbClr val="000000"/>
              </a:solidFill>
              <a:miter lim="800000"/>
              <a:headEnd/>
              <a:tailEnd/>
            </a:ln>
          </p:spPr>
          <p:txBody>
            <a:bodyPr/>
            <a:lstStyle/>
            <a:p>
              <a:endParaRPr lang="en-US"/>
            </a:p>
          </p:txBody>
        </p:sp>
        <p:sp>
          <p:nvSpPr>
            <p:cNvPr id="26647" name="AutoShape 19"/>
            <p:cNvSpPr>
              <a:spLocks noChangeArrowheads="1"/>
            </p:cNvSpPr>
            <p:nvPr/>
          </p:nvSpPr>
          <p:spPr bwMode="auto">
            <a:xfrm rot="-2625491">
              <a:off x="3953" y="2618"/>
              <a:ext cx="576" cy="288"/>
            </a:xfrm>
            <a:prstGeom prst="leftArrow">
              <a:avLst>
                <a:gd name="adj1" fmla="val 50000"/>
                <a:gd name="adj2" fmla="val 50000"/>
              </a:avLst>
            </a:prstGeom>
            <a:solidFill>
              <a:srgbClr val="FFFF00"/>
            </a:solidFill>
            <a:ln w="9525">
              <a:solidFill>
                <a:srgbClr val="000000"/>
              </a:solidFill>
              <a:miter lim="800000"/>
              <a:headEnd/>
              <a:tailEnd/>
            </a:ln>
          </p:spPr>
          <p:txBody>
            <a:bodyPr/>
            <a:lstStyle/>
            <a:p>
              <a:endParaRPr lang="en-US"/>
            </a:p>
          </p:txBody>
        </p:sp>
      </p:grpSp>
      <p:sp>
        <p:nvSpPr>
          <p:cNvPr id="26644" name="Rectangle 6"/>
          <p:cNvSpPr>
            <a:spLocks noChangeArrowheads="1"/>
          </p:cNvSpPr>
          <p:nvPr/>
        </p:nvSpPr>
        <p:spPr bwMode="auto">
          <a:xfrm>
            <a:off x="2855640" y="0"/>
            <a:ext cx="6324600" cy="620688"/>
          </a:xfrm>
          <a:prstGeom prst="rect">
            <a:avLst/>
          </a:prstGeom>
          <a:solidFill>
            <a:srgbClr val="CCFF66"/>
          </a:solidFill>
          <a:ln w="9525">
            <a:noFill/>
            <a:miter lim="800000"/>
            <a:headEnd/>
            <a:tailEnd/>
          </a:ln>
        </p:spPr>
        <p:txBody>
          <a:bodyPr anchor="ctr"/>
          <a:lstStyle/>
          <a:p>
            <a:pPr algn="ctr"/>
            <a:r>
              <a:rPr lang="nl-NL" sz="3600" b="1" dirty="0">
                <a:solidFill>
                  <a:schemeClr val="tx2"/>
                </a:solidFill>
                <a:latin typeface="Arial" charset="0"/>
                <a:cs typeface="Arial" charset="0"/>
              </a:rPr>
              <a:t>Hoe Communiceer je?</a:t>
            </a:r>
          </a:p>
        </p:txBody>
      </p:sp>
      <p:sp>
        <p:nvSpPr>
          <p:cNvPr id="29" name="Tekstvak 28"/>
          <p:cNvSpPr txBox="1"/>
          <p:nvPr/>
        </p:nvSpPr>
        <p:spPr>
          <a:xfrm>
            <a:off x="4439816" y="620689"/>
            <a:ext cx="4392488" cy="830997"/>
          </a:xfrm>
          <a:prstGeom prst="rect">
            <a:avLst/>
          </a:prstGeom>
          <a:noFill/>
        </p:spPr>
        <p:txBody>
          <a:bodyPr wrap="square" rtlCol="0">
            <a:spAutoFit/>
          </a:bodyPr>
          <a:lstStyle/>
          <a:p>
            <a:r>
              <a:rPr lang="en-US" sz="2400" b="1" dirty="0">
                <a:solidFill>
                  <a:srgbClr val="FF0000"/>
                </a:solidFill>
              </a:rPr>
              <a:t>&gt;  ………….. is </a:t>
            </a:r>
            <a:r>
              <a:rPr lang="en-US" sz="2400" b="1" u="sng" dirty="0" err="1">
                <a:solidFill>
                  <a:srgbClr val="FF0000"/>
                </a:solidFill>
              </a:rPr>
              <a:t>niet</a:t>
            </a:r>
            <a:r>
              <a:rPr lang="en-US" sz="2400" b="1" u="sng" dirty="0">
                <a:solidFill>
                  <a:srgbClr val="FF0000"/>
                </a:solidFill>
              </a:rPr>
              <a:t> …………….…..   &gt;</a:t>
            </a:r>
            <a:endParaRPr lang="nl-NL" sz="2400" dirty="0"/>
          </a:p>
        </p:txBody>
      </p:sp>
      <p:grpSp>
        <p:nvGrpSpPr>
          <p:cNvPr id="4" name="Group 14"/>
          <p:cNvGrpSpPr>
            <a:grpSpLocks/>
          </p:cNvGrpSpPr>
          <p:nvPr/>
        </p:nvGrpSpPr>
        <p:grpSpPr bwMode="auto">
          <a:xfrm>
            <a:off x="7628086" y="1268760"/>
            <a:ext cx="1492250" cy="5087590"/>
            <a:chOff x="785" y="1843"/>
            <a:chExt cx="2351" cy="7533"/>
          </a:xfrm>
        </p:grpSpPr>
        <p:pic>
          <p:nvPicPr>
            <p:cNvPr id="67599" name="Afbeelding 1" descr="http://oefenmateriaalank.weebly.com/uploads/1/5/0/7/15075518/3751682_orig.jpg?1"/>
            <p:cNvPicPr>
              <a:picLocks noChangeAspect="1" noChangeArrowheads="1"/>
            </p:cNvPicPr>
            <p:nvPr/>
          </p:nvPicPr>
          <p:blipFill>
            <a:blip r:embed="rId3" cstate="screen">
              <a:clrChange>
                <a:clrFrom>
                  <a:srgbClr val="FFFEFF"/>
                </a:clrFrom>
                <a:clrTo>
                  <a:srgbClr val="FFFEFF">
                    <a:alpha val="0"/>
                  </a:srgbClr>
                </a:clrTo>
              </a:clrChange>
              <a:lum bright="-10000" contrast="30000"/>
            </a:blip>
            <a:srcRect/>
            <a:stretch>
              <a:fillRect/>
            </a:stretch>
          </p:blipFill>
          <p:spPr bwMode="auto">
            <a:xfrm>
              <a:off x="1040" y="6245"/>
              <a:ext cx="1470" cy="1071"/>
            </a:xfrm>
            <a:prstGeom prst="rect">
              <a:avLst/>
            </a:prstGeom>
            <a:noFill/>
            <a:ln w="9525">
              <a:noFill/>
              <a:miter lim="800000"/>
              <a:headEnd/>
              <a:tailEnd/>
            </a:ln>
          </p:spPr>
        </p:pic>
        <p:pic>
          <p:nvPicPr>
            <p:cNvPr id="67600" name="Afbeelding 2" descr="http://oefenmateriaalank.weebly.com/uploads/1/5/0/7/15075518/3751682_orig.jpg?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85" y="7216"/>
              <a:ext cx="1849" cy="2160"/>
            </a:xfrm>
            <a:prstGeom prst="rect">
              <a:avLst/>
            </a:prstGeom>
            <a:noFill/>
            <a:ln w="9525">
              <a:noFill/>
              <a:miter lim="800000"/>
              <a:headEnd/>
              <a:tailEnd/>
            </a:ln>
          </p:spPr>
        </p:pic>
        <p:pic>
          <p:nvPicPr>
            <p:cNvPr id="67601" name="Afbeelding 3" descr="http://oefenmateriaalank.weebly.com/uploads/1/5/0/7/15075518/3751682_orig.jpg?1"/>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1135" y="1843"/>
              <a:ext cx="2001" cy="1172"/>
            </a:xfrm>
            <a:prstGeom prst="rect">
              <a:avLst/>
            </a:prstGeom>
            <a:noFill/>
            <a:ln w="9525">
              <a:noFill/>
              <a:miter lim="800000"/>
              <a:headEnd/>
              <a:tailEnd/>
            </a:ln>
          </p:spPr>
        </p:pic>
        <p:pic>
          <p:nvPicPr>
            <p:cNvPr id="67602" name="Afbeelding 4" descr="http://oefenmateriaalank.weebly.com/uploads/1/5/0/7/15075518/3751682_orig.jpg?1"/>
            <p:cNvPicPr>
              <a:picLocks noChangeAspect="1" noChangeArrowheads="1"/>
            </p:cNvPicPr>
            <p:nvPr/>
          </p:nvPicPr>
          <p:blipFill>
            <a:blip r:embed="rId6" cstate="screen">
              <a:clrChange>
                <a:clrFrom>
                  <a:srgbClr val="FFFFFD"/>
                </a:clrFrom>
                <a:clrTo>
                  <a:srgbClr val="FFFFFD">
                    <a:alpha val="0"/>
                  </a:srgbClr>
                </a:clrTo>
              </a:clrChange>
            </a:blip>
            <a:srcRect/>
            <a:stretch>
              <a:fillRect/>
            </a:stretch>
          </p:blipFill>
          <p:spPr bwMode="auto">
            <a:xfrm>
              <a:off x="1403" y="3015"/>
              <a:ext cx="1063" cy="1590"/>
            </a:xfrm>
            <a:prstGeom prst="rect">
              <a:avLst/>
            </a:prstGeom>
            <a:noFill/>
            <a:ln w="9525">
              <a:noFill/>
              <a:miter lim="800000"/>
              <a:headEnd/>
              <a:tailEnd/>
            </a:ln>
          </p:spPr>
        </p:pic>
        <p:pic>
          <p:nvPicPr>
            <p:cNvPr id="67603" name="Afbeelding 5" descr="http://oefenmateriaalank.weebly.com/uploads/1/5/0/7/15075518/3751682_orig.jpg?1"/>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1218" y="4639"/>
              <a:ext cx="1258" cy="1607"/>
            </a:xfrm>
            <a:prstGeom prst="rect">
              <a:avLst/>
            </a:prstGeom>
            <a:noFill/>
            <a:ln w="9525">
              <a:noFill/>
              <a:miter lim="800000"/>
              <a:headEnd/>
              <a:tailEnd/>
            </a:ln>
          </p:spPr>
        </p:pic>
      </p:grpSp>
      <p:sp>
        <p:nvSpPr>
          <p:cNvPr id="64" name="Rechthoek 63"/>
          <p:cNvSpPr/>
          <p:nvPr/>
        </p:nvSpPr>
        <p:spPr>
          <a:xfrm rot="5400000">
            <a:off x="6657212" y="3111351"/>
            <a:ext cx="504056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 I N T U I G E N</a:t>
            </a:r>
          </a:p>
        </p:txBody>
      </p:sp>
      <p:grpSp>
        <p:nvGrpSpPr>
          <p:cNvPr id="8" name="Groep 7">
            <a:extLst>
              <a:ext uri="{FF2B5EF4-FFF2-40B4-BE49-F238E27FC236}">
                <a16:creationId xmlns:a16="http://schemas.microsoft.com/office/drawing/2014/main" id="{D7EB9442-2750-4407-9F5E-EF3F938C2A34}"/>
              </a:ext>
            </a:extLst>
          </p:cNvPr>
          <p:cNvGrpSpPr/>
          <p:nvPr/>
        </p:nvGrpSpPr>
        <p:grpSpPr>
          <a:xfrm>
            <a:off x="10206805" y="1737236"/>
            <a:ext cx="1658728" cy="1692090"/>
            <a:chOff x="9825430" y="1447595"/>
            <a:chExt cx="1658728" cy="1692090"/>
          </a:xfrm>
        </p:grpSpPr>
        <p:sp>
          <p:nvSpPr>
            <p:cNvPr id="26648" name="AutoShape 11"/>
            <p:cNvSpPr>
              <a:spLocks noChangeArrowheads="1"/>
            </p:cNvSpPr>
            <p:nvPr/>
          </p:nvSpPr>
          <p:spPr bwMode="auto">
            <a:xfrm rot="19857552">
              <a:off x="9825430" y="1447595"/>
              <a:ext cx="1658728" cy="1692090"/>
            </a:xfrm>
            <a:prstGeom prst="leftArrow">
              <a:avLst>
                <a:gd name="adj1" fmla="val 50000"/>
                <a:gd name="adj2" fmla="val 32257"/>
              </a:avLst>
            </a:prstGeom>
            <a:solidFill>
              <a:srgbClr val="FFFF00"/>
            </a:solidFill>
            <a:ln w="9525">
              <a:solidFill>
                <a:srgbClr val="000000"/>
              </a:solidFill>
              <a:miter lim="800000"/>
              <a:headEnd/>
              <a:tailEnd/>
            </a:ln>
          </p:spPr>
          <p:txBody>
            <a:bodyPr/>
            <a:lstStyle/>
            <a:p>
              <a:endParaRPr lang="en-US" dirty="0"/>
            </a:p>
          </p:txBody>
        </p:sp>
        <p:sp>
          <p:nvSpPr>
            <p:cNvPr id="2" name="Tekstvak 1">
              <a:extLst>
                <a:ext uri="{FF2B5EF4-FFF2-40B4-BE49-F238E27FC236}">
                  <a16:creationId xmlns:a16="http://schemas.microsoft.com/office/drawing/2014/main" id="{48F9A68D-AEC9-429B-829A-595557309A90}"/>
                </a:ext>
              </a:extLst>
            </p:cNvPr>
            <p:cNvSpPr txBox="1"/>
            <p:nvPr/>
          </p:nvSpPr>
          <p:spPr>
            <a:xfrm rot="19940176">
              <a:off x="10285927" y="1816388"/>
              <a:ext cx="1150278" cy="707886"/>
            </a:xfrm>
            <a:prstGeom prst="rect">
              <a:avLst/>
            </a:prstGeom>
            <a:noFill/>
          </p:spPr>
          <p:txBody>
            <a:bodyPr wrap="square" rtlCol="0">
              <a:spAutoFit/>
            </a:bodyPr>
            <a:lstStyle/>
            <a:p>
              <a:r>
                <a:rPr lang="nl-NL" sz="2000" b="1" dirty="0">
                  <a:solidFill>
                    <a:srgbClr val="FF0000"/>
                  </a:solidFill>
                </a:rPr>
                <a:t>Externe</a:t>
              </a:r>
            </a:p>
            <a:p>
              <a:r>
                <a:rPr lang="nl-NL" sz="2000" b="1" dirty="0">
                  <a:solidFill>
                    <a:srgbClr val="FF0000"/>
                  </a:solidFill>
                </a:rPr>
                <a:t>Prikkel</a:t>
              </a:r>
            </a:p>
          </p:txBody>
        </p:sp>
      </p:grpSp>
      <p:pic>
        <p:nvPicPr>
          <p:cNvPr id="5" name="Afbeelding 4">
            <a:extLst>
              <a:ext uri="{FF2B5EF4-FFF2-40B4-BE49-F238E27FC236}">
                <a16:creationId xmlns:a16="http://schemas.microsoft.com/office/drawing/2014/main" id="{510C1F96-69F2-481D-98DF-8A3B2F3AD9F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935267" y="3365778"/>
            <a:ext cx="3367485" cy="2879974"/>
          </a:xfrm>
          <a:prstGeom prst="rect">
            <a:avLst/>
          </a:prstGeom>
        </p:spPr>
      </p:pic>
      <p:sp>
        <p:nvSpPr>
          <p:cNvPr id="37" name="AutoShape 11"/>
          <p:cNvSpPr>
            <a:spLocks noChangeArrowheads="1"/>
          </p:cNvSpPr>
          <p:nvPr/>
        </p:nvSpPr>
        <p:spPr bwMode="auto">
          <a:xfrm>
            <a:off x="7251850" y="2276323"/>
            <a:ext cx="635019" cy="2288039"/>
          </a:xfrm>
          <a:prstGeom prst="leftArrow">
            <a:avLst>
              <a:gd name="adj1" fmla="val 50000"/>
              <a:gd name="adj2" fmla="val 32257"/>
            </a:avLst>
          </a:prstGeom>
          <a:solidFill>
            <a:srgbClr val="FFFF00"/>
          </a:solidFill>
          <a:ln w="9525">
            <a:solidFill>
              <a:srgbClr val="000000"/>
            </a:solidFill>
            <a:miter lim="800000"/>
            <a:headEnd/>
            <a:tailEnd/>
          </a:ln>
        </p:spPr>
        <p:txBody>
          <a:bodyPr/>
          <a:lstStyle/>
          <a:p>
            <a:endParaRPr lang="en-US"/>
          </a:p>
        </p:txBody>
      </p:sp>
      <p:sp>
        <p:nvSpPr>
          <p:cNvPr id="23585" name="AutoShape 33"/>
          <p:cNvSpPr>
            <a:spLocks noChangeArrowheads="1"/>
          </p:cNvSpPr>
          <p:nvPr/>
        </p:nvSpPr>
        <p:spPr bwMode="auto">
          <a:xfrm rot="-8209209">
            <a:off x="3084510" y="5102089"/>
            <a:ext cx="3382994" cy="692150"/>
          </a:xfrm>
          <a:prstGeom prst="leftArrow">
            <a:avLst>
              <a:gd name="adj1" fmla="val 50000"/>
              <a:gd name="adj2" fmla="val 112385"/>
            </a:avLst>
          </a:prstGeom>
          <a:solidFill>
            <a:srgbClr val="FFFF00"/>
          </a:solidFill>
          <a:ln w="38100">
            <a:solidFill>
              <a:srgbClr val="FF0000"/>
            </a:solidFill>
            <a:miter lim="800000"/>
            <a:headEnd/>
            <a:tailEnd/>
          </a:ln>
        </p:spPr>
        <p:txBody>
          <a:bodyPr/>
          <a:lstStyle/>
          <a:p>
            <a:endParaRPr lang="en-US"/>
          </a:p>
        </p:txBody>
      </p:sp>
      <p:sp>
        <p:nvSpPr>
          <p:cNvPr id="23578" name="AutoShape 26"/>
          <p:cNvSpPr>
            <a:spLocks noChangeArrowheads="1"/>
          </p:cNvSpPr>
          <p:nvPr/>
        </p:nvSpPr>
        <p:spPr bwMode="auto">
          <a:xfrm rot="2898783">
            <a:off x="3196598" y="2218765"/>
            <a:ext cx="1436687" cy="911682"/>
          </a:xfrm>
          <a:prstGeom prst="leftArrow">
            <a:avLst>
              <a:gd name="adj1" fmla="val 50000"/>
              <a:gd name="adj2" fmla="val 33769"/>
            </a:avLst>
          </a:prstGeom>
          <a:solidFill>
            <a:srgbClr val="FFFF00"/>
          </a:solidFill>
          <a:ln w="9525">
            <a:solidFill>
              <a:srgbClr val="000000"/>
            </a:solidFill>
            <a:miter lim="800000"/>
            <a:headEnd/>
            <a:tailEnd/>
          </a:ln>
        </p:spPr>
        <p:txBody>
          <a:bodyPr/>
          <a:lstStyle/>
          <a:p>
            <a:endParaRPr lang="en-US"/>
          </a:p>
        </p:txBody>
      </p:sp>
      <p:sp>
        <p:nvSpPr>
          <p:cNvPr id="36" name="Rechthoek 35">
            <a:extLst>
              <a:ext uri="{FF2B5EF4-FFF2-40B4-BE49-F238E27FC236}">
                <a16:creationId xmlns:a16="http://schemas.microsoft.com/office/drawing/2014/main" id="{1B626597-88E5-47BC-9515-51ADFFDEF821}"/>
              </a:ext>
            </a:extLst>
          </p:cNvPr>
          <p:cNvSpPr/>
          <p:nvPr/>
        </p:nvSpPr>
        <p:spPr>
          <a:xfrm>
            <a:off x="10187760" y="6536378"/>
            <a:ext cx="303289" cy="276999"/>
          </a:xfrm>
          <a:prstGeom prst="rect">
            <a:avLst/>
          </a:prstGeom>
          <a:noFill/>
        </p:spPr>
        <p:txBody>
          <a:bodyPr wrap="none" lIns="91440" tIns="45720" rIns="91440" bIns="45720">
            <a:spAutoFit/>
          </a:bodyPr>
          <a:lstStyle/>
          <a:p>
            <a:pPr algn="ctr"/>
            <a:r>
              <a:rPr lang="nl-NL" sz="1200" dirty="0">
                <a:ln w="0"/>
                <a:effectLst>
                  <a:outerShdw blurRad="38100" dist="19050" dir="2700000" algn="tl" rotWithShape="0">
                    <a:schemeClr val="dk1">
                      <a:alpha val="40000"/>
                    </a:schemeClr>
                  </a:outerShdw>
                </a:effectLst>
              </a:rPr>
              <a:t>S </a:t>
            </a:r>
          </a:p>
        </p:txBody>
      </p:sp>
      <p:sp>
        <p:nvSpPr>
          <p:cNvPr id="7" name="Rechthoek 6">
            <a:extLst>
              <a:ext uri="{FF2B5EF4-FFF2-40B4-BE49-F238E27FC236}">
                <a16:creationId xmlns:a16="http://schemas.microsoft.com/office/drawing/2014/main" id="{18CA5A66-8F1E-5112-FB94-62EDE8316724}"/>
              </a:ext>
            </a:extLst>
          </p:cNvPr>
          <p:cNvSpPr/>
          <p:nvPr/>
        </p:nvSpPr>
        <p:spPr>
          <a:xfrm>
            <a:off x="4432712" y="1066748"/>
            <a:ext cx="2258760" cy="707886"/>
          </a:xfrm>
          <a:prstGeom prst="rect">
            <a:avLst/>
          </a:prstGeom>
          <a:noFill/>
        </p:spPr>
        <p:txBody>
          <a:bodyPr wrap="none" lIns="91440" tIns="45720" rIns="91440" bIns="45720">
            <a:spAutoFit/>
          </a:bodyPr>
          <a:lstStyle/>
          <a:p>
            <a:pPr algn="ctr"/>
            <a:r>
              <a:rPr lang="nl-NL" sz="4000" dirty="0">
                <a:ln w="0"/>
                <a:solidFill>
                  <a:schemeClr val="bg1"/>
                </a:solidFill>
                <a:effectLst>
                  <a:outerShdw blurRad="38100" dist="19050" dir="2700000" algn="tl" rotWithShape="0">
                    <a:schemeClr val="dk1">
                      <a:alpha val="40000"/>
                    </a:schemeClr>
                  </a:outerShdw>
                </a:effectLst>
              </a:rPr>
              <a:t>hersenen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1+#ppt_w/2"/>
                                          </p:val>
                                        </p:tav>
                                        <p:tav tm="100000">
                                          <p:val>
                                            <p:strVal val="#ppt_x"/>
                                          </p:val>
                                        </p:tav>
                                      </p:tavLst>
                                    </p:anim>
                                    <p:anim calcmode="lin" valueType="num">
                                      <p:cBhvr additive="base">
                                        <p:cTn id="26"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1+#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565"/>
                                        </p:tgtEl>
                                        <p:attrNameLst>
                                          <p:attrName>style.visibility</p:attrName>
                                        </p:attrNameLst>
                                      </p:cBhvr>
                                      <p:to>
                                        <p:strVal val="visible"/>
                                      </p:to>
                                    </p:set>
                                    <p:anim calcmode="lin" valueType="num">
                                      <p:cBhvr additive="base">
                                        <p:cTn id="37" dur="500" fill="hold"/>
                                        <p:tgtEl>
                                          <p:spTgt spid="23565"/>
                                        </p:tgtEl>
                                        <p:attrNameLst>
                                          <p:attrName>ppt_x</p:attrName>
                                        </p:attrNameLst>
                                      </p:cBhvr>
                                      <p:tavLst>
                                        <p:tav tm="0">
                                          <p:val>
                                            <p:strVal val="0-#ppt_w/2"/>
                                          </p:val>
                                        </p:tav>
                                        <p:tav tm="100000">
                                          <p:val>
                                            <p:strVal val="#ppt_x"/>
                                          </p:val>
                                        </p:tav>
                                      </p:tavLst>
                                    </p:anim>
                                    <p:anim calcmode="lin" valueType="num">
                                      <p:cBhvr additive="base">
                                        <p:cTn id="38" dur="500" fill="hold"/>
                                        <p:tgtEl>
                                          <p:spTgt spid="2356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3566"/>
                                        </p:tgtEl>
                                        <p:attrNameLst>
                                          <p:attrName>style.visibility</p:attrName>
                                        </p:attrNameLst>
                                      </p:cBhvr>
                                      <p:to>
                                        <p:strVal val="visible"/>
                                      </p:to>
                                    </p:set>
                                    <p:anim calcmode="lin" valueType="num">
                                      <p:cBhvr additive="base">
                                        <p:cTn id="43" dur="500" fill="hold"/>
                                        <p:tgtEl>
                                          <p:spTgt spid="23566"/>
                                        </p:tgtEl>
                                        <p:attrNameLst>
                                          <p:attrName>ppt_x</p:attrName>
                                        </p:attrNameLst>
                                      </p:cBhvr>
                                      <p:tavLst>
                                        <p:tav tm="0">
                                          <p:val>
                                            <p:strVal val="0-#ppt_w/2"/>
                                          </p:val>
                                        </p:tav>
                                        <p:tav tm="100000">
                                          <p:val>
                                            <p:strVal val="#ppt_x"/>
                                          </p:val>
                                        </p:tav>
                                      </p:tavLst>
                                    </p:anim>
                                    <p:anim calcmode="lin" valueType="num">
                                      <p:cBhvr additive="base">
                                        <p:cTn id="44" dur="500" fill="hold"/>
                                        <p:tgtEl>
                                          <p:spTgt spid="2356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3567"/>
                                        </p:tgtEl>
                                        <p:attrNameLst>
                                          <p:attrName>style.visibility</p:attrName>
                                        </p:attrNameLst>
                                      </p:cBhvr>
                                      <p:to>
                                        <p:strVal val="visible"/>
                                      </p:to>
                                    </p:set>
                                    <p:anim calcmode="lin" valueType="num">
                                      <p:cBhvr additive="base">
                                        <p:cTn id="49" dur="500" fill="hold"/>
                                        <p:tgtEl>
                                          <p:spTgt spid="23567"/>
                                        </p:tgtEl>
                                        <p:attrNameLst>
                                          <p:attrName>ppt_x</p:attrName>
                                        </p:attrNameLst>
                                      </p:cBhvr>
                                      <p:tavLst>
                                        <p:tav tm="0">
                                          <p:val>
                                            <p:strVal val="0-#ppt_w/2"/>
                                          </p:val>
                                        </p:tav>
                                        <p:tav tm="100000">
                                          <p:val>
                                            <p:strVal val="#ppt_x"/>
                                          </p:val>
                                        </p:tav>
                                      </p:tavLst>
                                    </p:anim>
                                    <p:anim calcmode="lin" valueType="num">
                                      <p:cBhvr additive="base">
                                        <p:cTn id="50" dur="500" fill="hold"/>
                                        <p:tgtEl>
                                          <p:spTgt spid="2356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568"/>
                                        </p:tgtEl>
                                        <p:attrNameLst>
                                          <p:attrName>style.visibility</p:attrName>
                                        </p:attrNameLst>
                                      </p:cBhvr>
                                      <p:to>
                                        <p:strVal val="visible"/>
                                      </p:to>
                                    </p:set>
                                    <p:anim calcmode="lin" valueType="num">
                                      <p:cBhvr additive="base">
                                        <p:cTn id="55" dur="500" fill="hold"/>
                                        <p:tgtEl>
                                          <p:spTgt spid="23568"/>
                                        </p:tgtEl>
                                        <p:attrNameLst>
                                          <p:attrName>ppt_x</p:attrName>
                                        </p:attrNameLst>
                                      </p:cBhvr>
                                      <p:tavLst>
                                        <p:tav tm="0">
                                          <p:val>
                                            <p:strVal val="0-#ppt_w/2"/>
                                          </p:val>
                                        </p:tav>
                                        <p:tav tm="100000">
                                          <p:val>
                                            <p:strVal val="#ppt_x"/>
                                          </p:val>
                                        </p:tav>
                                      </p:tavLst>
                                    </p:anim>
                                    <p:anim calcmode="lin" valueType="num">
                                      <p:cBhvr additive="base">
                                        <p:cTn id="56"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0-#ppt_w/2"/>
                                          </p:val>
                                        </p:tav>
                                        <p:tav tm="100000">
                                          <p:val>
                                            <p:strVal val="#ppt_x"/>
                                          </p:val>
                                        </p:tav>
                                      </p:tavLst>
                                    </p:anim>
                                    <p:anim calcmode="lin" valueType="num">
                                      <p:cBhvr additive="base">
                                        <p:cTn id="6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3578"/>
                                        </p:tgtEl>
                                        <p:attrNameLst>
                                          <p:attrName>style.visibility</p:attrName>
                                        </p:attrNameLst>
                                      </p:cBhvr>
                                      <p:to>
                                        <p:strVal val="visible"/>
                                      </p:to>
                                    </p:set>
                                    <p:anim calcmode="lin" valueType="num">
                                      <p:cBhvr additive="base">
                                        <p:cTn id="67" dur="500" fill="hold"/>
                                        <p:tgtEl>
                                          <p:spTgt spid="23578"/>
                                        </p:tgtEl>
                                        <p:attrNameLst>
                                          <p:attrName>ppt_x</p:attrName>
                                        </p:attrNameLst>
                                      </p:cBhvr>
                                      <p:tavLst>
                                        <p:tav tm="0">
                                          <p:val>
                                            <p:strVal val="0-#ppt_w/2"/>
                                          </p:val>
                                        </p:tav>
                                        <p:tav tm="100000">
                                          <p:val>
                                            <p:strVal val="#ppt_x"/>
                                          </p:val>
                                        </p:tav>
                                      </p:tavLst>
                                    </p:anim>
                                    <p:anim calcmode="lin" valueType="num">
                                      <p:cBhvr additive="base">
                                        <p:cTn id="68" dur="500" fill="hold"/>
                                        <p:tgtEl>
                                          <p:spTgt spid="2357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3579"/>
                                        </p:tgtEl>
                                        <p:attrNameLst>
                                          <p:attrName>style.visibility</p:attrName>
                                        </p:attrNameLst>
                                      </p:cBhvr>
                                      <p:to>
                                        <p:strVal val="visible"/>
                                      </p:to>
                                    </p:set>
                                    <p:anim calcmode="lin" valueType="num">
                                      <p:cBhvr additive="base">
                                        <p:cTn id="71" dur="500" fill="hold"/>
                                        <p:tgtEl>
                                          <p:spTgt spid="23579"/>
                                        </p:tgtEl>
                                        <p:attrNameLst>
                                          <p:attrName>ppt_x</p:attrName>
                                        </p:attrNameLst>
                                      </p:cBhvr>
                                      <p:tavLst>
                                        <p:tav tm="0">
                                          <p:val>
                                            <p:strVal val="0-#ppt_w/2"/>
                                          </p:val>
                                        </p:tav>
                                        <p:tav tm="100000">
                                          <p:val>
                                            <p:strVal val="#ppt_x"/>
                                          </p:val>
                                        </p:tav>
                                      </p:tavLst>
                                    </p:anim>
                                    <p:anim calcmode="lin" valueType="num">
                                      <p:cBhvr additive="base">
                                        <p:cTn id="72" dur="500" fill="hold"/>
                                        <p:tgtEl>
                                          <p:spTgt spid="23579"/>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3580"/>
                                        </p:tgtEl>
                                        <p:attrNameLst>
                                          <p:attrName>style.visibility</p:attrName>
                                        </p:attrNameLst>
                                      </p:cBhvr>
                                      <p:to>
                                        <p:strVal val="visible"/>
                                      </p:to>
                                    </p:set>
                                    <p:anim calcmode="lin" valueType="num">
                                      <p:cBhvr additive="base">
                                        <p:cTn id="75" dur="500" fill="hold"/>
                                        <p:tgtEl>
                                          <p:spTgt spid="23580"/>
                                        </p:tgtEl>
                                        <p:attrNameLst>
                                          <p:attrName>ppt_x</p:attrName>
                                        </p:attrNameLst>
                                      </p:cBhvr>
                                      <p:tavLst>
                                        <p:tav tm="0">
                                          <p:val>
                                            <p:strVal val="0-#ppt_w/2"/>
                                          </p:val>
                                        </p:tav>
                                        <p:tav tm="100000">
                                          <p:val>
                                            <p:strVal val="#ppt_x"/>
                                          </p:val>
                                        </p:tav>
                                      </p:tavLst>
                                    </p:anim>
                                    <p:anim calcmode="lin" valueType="num">
                                      <p:cBhvr additive="base">
                                        <p:cTn id="76" dur="500" fill="hold"/>
                                        <p:tgtEl>
                                          <p:spTgt spid="23580"/>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3581"/>
                                        </p:tgtEl>
                                        <p:attrNameLst>
                                          <p:attrName>style.visibility</p:attrName>
                                        </p:attrNameLst>
                                      </p:cBhvr>
                                      <p:to>
                                        <p:strVal val="visible"/>
                                      </p:to>
                                    </p:set>
                                    <p:anim calcmode="lin" valueType="num">
                                      <p:cBhvr additive="base">
                                        <p:cTn id="79" dur="500" fill="hold"/>
                                        <p:tgtEl>
                                          <p:spTgt spid="23581"/>
                                        </p:tgtEl>
                                        <p:attrNameLst>
                                          <p:attrName>ppt_x</p:attrName>
                                        </p:attrNameLst>
                                      </p:cBhvr>
                                      <p:tavLst>
                                        <p:tav tm="0">
                                          <p:val>
                                            <p:strVal val="0-#ppt_w/2"/>
                                          </p:val>
                                        </p:tav>
                                        <p:tav tm="100000">
                                          <p:val>
                                            <p:strVal val="#ppt_x"/>
                                          </p:val>
                                        </p:tav>
                                      </p:tavLst>
                                    </p:anim>
                                    <p:anim calcmode="lin" valueType="num">
                                      <p:cBhvr additive="base">
                                        <p:cTn id="80" dur="500" fill="hold"/>
                                        <p:tgtEl>
                                          <p:spTgt spid="23581"/>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3582"/>
                                        </p:tgtEl>
                                        <p:attrNameLst>
                                          <p:attrName>style.visibility</p:attrName>
                                        </p:attrNameLst>
                                      </p:cBhvr>
                                      <p:to>
                                        <p:strVal val="visible"/>
                                      </p:to>
                                    </p:set>
                                    <p:anim calcmode="lin" valueType="num">
                                      <p:cBhvr additive="base">
                                        <p:cTn id="83" dur="500" fill="hold"/>
                                        <p:tgtEl>
                                          <p:spTgt spid="23582"/>
                                        </p:tgtEl>
                                        <p:attrNameLst>
                                          <p:attrName>ppt_x</p:attrName>
                                        </p:attrNameLst>
                                      </p:cBhvr>
                                      <p:tavLst>
                                        <p:tav tm="0">
                                          <p:val>
                                            <p:strVal val="0-#ppt_w/2"/>
                                          </p:val>
                                        </p:tav>
                                        <p:tav tm="100000">
                                          <p:val>
                                            <p:strVal val="#ppt_x"/>
                                          </p:val>
                                        </p:tav>
                                      </p:tavLst>
                                    </p:anim>
                                    <p:anim calcmode="lin" valueType="num">
                                      <p:cBhvr additive="base">
                                        <p:cTn id="84" dur="500" fill="hold"/>
                                        <p:tgtEl>
                                          <p:spTgt spid="23582"/>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3583"/>
                                        </p:tgtEl>
                                        <p:attrNameLst>
                                          <p:attrName>style.visibility</p:attrName>
                                        </p:attrNameLst>
                                      </p:cBhvr>
                                      <p:to>
                                        <p:strVal val="visible"/>
                                      </p:to>
                                    </p:set>
                                    <p:anim calcmode="lin" valueType="num">
                                      <p:cBhvr additive="base">
                                        <p:cTn id="87" dur="500" fill="hold"/>
                                        <p:tgtEl>
                                          <p:spTgt spid="23583"/>
                                        </p:tgtEl>
                                        <p:attrNameLst>
                                          <p:attrName>ppt_x</p:attrName>
                                        </p:attrNameLst>
                                      </p:cBhvr>
                                      <p:tavLst>
                                        <p:tav tm="0">
                                          <p:val>
                                            <p:strVal val="0-#ppt_w/2"/>
                                          </p:val>
                                        </p:tav>
                                        <p:tav tm="100000">
                                          <p:val>
                                            <p:strVal val="#ppt_x"/>
                                          </p:val>
                                        </p:tav>
                                      </p:tavLst>
                                    </p:anim>
                                    <p:anim calcmode="lin" valueType="num">
                                      <p:cBhvr additive="base">
                                        <p:cTn id="88" dur="500" fill="hold"/>
                                        <p:tgtEl>
                                          <p:spTgt spid="23583"/>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23585"/>
                                        </p:tgtEl>
                                        <p:attrNameLst>
                                          <p:attrName>style.visibility</p:attrName>
                                        </p:attrNameLst>
                                      </p:cBhvr>
                                      <p:to>
                                        <p:strVal val="visible"/>
                                      </p:to>
                                    </p:set>
                                    <p:anim calcmode="lin" valueType="num">
                                      <p:cBhvr additive="base">
                                        <p:cTn id="93" dur="500" fill="hold"/>
                                        <p:tgtEl>
                                          <p:spTgt spid="23585"/>
                                        </p:tgtEl>
                                        <p:attrNameLst>
                                          <p:attrName>ppt_x</p:attrName>
                                        </p:attrNameLst>
                                      </p:cBhvr>
                                      <p:tavLst>
                                        <p:tav tm="0">
                                          <p:val>
                                            <p:strVal val="0-#ppt_w/2"/>
                                          </p:val>
                                        </p:tav>
                                        <p:tav tm="100000">
                                          <p:val>
                                            <p:strVal val="#ppt_x"/>
                                          </p:val>
                                        </p:tav>
                                      </p:tavLst>
                                    </p:anim>
                                    <p:anim calcmode="lin" valueType="num">
                                      <p:cBhvr additive="base">
                                        <p:cTn id="94" dur="500" fill="hold"/>
                                        <p:tgtEl>
                                          <p:spTgt spid="23585"/>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23584"/>
                                        </p:tgtEl>
                                        <p:attrNameLst>
                                          <p:attrName>style.visibility</p:attrName>
                                        </p:attrNameLst>
                                      </p:cBhvr>
                                      <p:to>
                                        <p:strVal val="visible"/>
                                      </p:to>
                                    </p:set>
                                    <p:anim calcmode="lin" valueType="num">
                                      <p:cBhvr additive="base">
                                        <p:cTn id="99" dur="500" fill="hold"/>
                                        <p:tgtEl>
                                          <p:spTgt spid="23584"/>
                                        </p:tgtEl>
                                        <p:attrNameLst>
                                          <p:attrName>ppt_x</p:attrName>
                                        </p:attrNameLst>
                                      </p:cBhvr>
                                      <p:tavLst>
                                        <p:tav tm="0">
                                          <p:val>
                                            <p:strVal val="0-#ppt_w/2"/>
                                          </p:val>
                                        </p:tav>
                                        <p:tav tm="100000">
                                          <p:val>
                                            <p:strVal val="#ppt_x"/>
                                          </p:val>
                                        </p:tav>
                                      </p:tavLst>
                                    </p:anim>
                                    <p:anim calcmode="lin" valueType="num">
                                      <p:cBhvr additive="base">
                                        <p:cTn id="100" dur="500" fill="hold"/>
                                        <p:tgtEl>
                                          <p:spTgt spid="23584"/>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additive="base">
                                        <p:cTn id="105" dur="500" fill="hold"/>
                                        <p:tgtEl>
                                          <p:spTgt spid="26"/>
                                        </p:tgtEl>
                                        <p:attrNameLst>
                                          <p:attrName>ppt_x</p:attrName>
                                        </p:attrNameLst>
                                      </p:cBhvr>
                                      <p:tavLst>
                                        <p:tav tm="0">
                                          <p:val>
                                            <p:strVal val="0-#ppt_w/2"/>
                                          </p:val>
                                        </p:tav>
                                        <p:tav tm="100000">
                                          <p:val>
                                            <p:strVal val="#ppt_x"/>
                                          </p:val>
                                        </p:tav>
                                      </p:tavLst>
                                    </p:anim>
                                    <p:anim calcmode="lin" valueType="num">
                                      <p:cBhvr additive="base">
                                        <p:cTn id="106" dur="500" fill="hold"/>
                                        <p:tgtEl>
                                          <p:spTgt spid="26"/>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additive="base">
                                        <p:cTn id="109" dur="500" fill="hold"/>
                                        <p:tgtEl>
                                          <p:spTgt spid="29"/>
                                        </p:tgtEl>
                                        <p:attrNameLst>
                                          <p:attrName>ppt_x</p:attrName>
                                        </p:attrNameLst>
                                      </p:cBhvr>
                                      <p:tavLst>
                                        <p:tav tm="0">
                                          <p:val>
                                            <p:strVal val="0-#ppt_w/2"/>
                                          </p:val>
                                        </p:tav>
                                        <p:tav tm="100000">
                                          <p:val>
                                            <p:strVal val="#ppt_x"/>
                                          </p:val>
                                        </p:tav>
                                      </p:tavLst>
                                    </p:anim>
                                    <p:anim calcmode="lin" valueType="num">
                                      <p:cBhvr additive="base">
                                        <p:cTn id="110" dur="500" fill="hold"/>
                                        <p:tgtEl>
                                          <p:spTgt spid="29"/>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additive="base">
                                        <p:cTn id="113" dur="500" fill="hold"/>
                                        <p:tgtEl>
                                          <p:spTgt spid="27"/>
                                        </p:tgtEl>
                                        <p:attrNameLst>
                                          <p:attrName>ppt_x</p:attrName>
                                        </p:attrNameLst>
                                      </p:cBhvr>
                                      <p:tavLst>
                                        <p:tav tm="0">
                                          <p:val>
                                            <p:strVal val="0-#ppt_w/2"/>
                                          </p:val>
                                        </p:tav>
                                        <p:tav tm="100000">
                                          <p:val>
                                            <p:strVal val="#ppt_x"/>
                                          </p:val>
                                        </p:tav>
                                      </p:tavLst>
                                    </p:anim>
                                    <p:anim calcmode="lin" valueType="num">
                                      <p:cBhvr additive="base">
                                        <p:cTn id="1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3584" grpId="0" animBg="1" autoUpdateAnimBg="0"/>
      <p:bldP spid="23579" grpId="0" animBg="1" autoUpdateAnimBg="0"/>
      <p:bldP spid="23580" grpId="0" animBg="1"/>
      <p:bldP spid="23581" grpId="0" animBg="1" autoUpdateAnimBg="0"/>
      <p:bldP spid="23582" grpId="0" animBg="1"/>
      <p:bldP spid="23583" grpId="0" animBg="1" autoUpdateAnimBg="0"/>
      <p:bldP spid="23565" grpId="0" animBg="1"/>
      <p:bldP spid="23566" grpId="0" animBg="1"/>
      <p:bldP spid="23567" grpId="0" animBg="1"/>
      <p:bldP spid="23568" grpId="0" animBg="1"/>
      <p:bldP spid="29" grpId="0"/>
      <p:bldP spid="64" grpId="0"/>
      <p:bldP spid="37" grpId="0" animBg="1"/>
      <p:bldP spid="23585" grpId="0" animBg="1"/>
      <p:bldP spid="235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p:cNvSpPr txBox="1"/>
          <p:nvPr/>
        </p:nvSpPr>
        <p:spPr>
          <a:xfrm>
            <a:off x="3068499" y="116632"/>
            <a:ext cx="6197081" cy="707886"/>
          </a:xfrm>
          <a:prstGeom prst="rect">
            <a:avLst/>
          </a:prstGeom>
          <a:noFill/>
        </p:spPr>
        <p:txBody>
          <a:bodyPr wrap="none" rtlCol="0">
            <a:spAutoFit/>
          </a:bodyPr>
          <a:lstStyle/>
          <a:p>
            <a:pPr algn="ctr"/>
            <a:r>
              <a:rPr lang="nl-NL" sz="4000" b="1" dirty="0">
                <a:solidFill>
                  <a:srgbClr val="0000FF"/>
                </a:solidFill>
              </a:rPr>
              <a:t>De kaart is niet het gebied</a:t>
            </a:r>
          </a:p>
        </p:txBody>
      </p:sp>
      <p:sp>
        <p:nvSpPr>
          <p:cNvPr id="1027" name="Text Box 3"/>
          <p:cNvSpPr txBox="1">
            <a:spLocks noChangeArrowheads="1"/>
          </p:cNvSpPr>
          <p:nvPr/>
        </p:nvSpPr>
        <p:spPr bwMode="auto">
          <a:xfrm>
            <a:off x="1795703" y="2996739"/>
            <a:ext cx="2479914" cy="729139"/>
          </a:xfrm>
          <a:prstGeom prst="rect">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pPr>
            <a:r>
              <a:rPr lang="nl-NL" sz="3200" b="1" dirty="0">
                <a:solidFill>
                  <a:srgbClr val="0000CC"/>
                </a:solidFill>
                <a:latin typeface="Calibri" pitchFamily="34" charset="0"/>
                <a:ea typeface="Arial" pitchFamily="34" charset="0"/>
                <a:cs typeface="Arial" pitchFamily="34" charset="0"/>
              </a:rPr>
              <a:t>A</a:t>
            </a:r>
            <a:r>
              <a:rPr lang="nl-NL" b="1" dirty="0">
                <a:solidFill>
                  <a:srgbClr val="0000CC"/>
                </a:solidFill>
                <a:latin typeface="Calibri" pitchFamily="34" charset="0"/>
                <a:ea typeface="Arial" pitchFamily="34" charset="0"/>
                <a:cs typeface="Arial" pitchFamily="34" charset="0"/>
              </a:rPr>
              <a:t>   </a:t>
            </a:r>
            <a:r>
              <a:rPr lang="nl-NL" sz="1600" b="1" dirty="0">
                <a:solidFill>
                  <a:srgbClr val="0000CC"/>
                </a:solidFill>
                <a:latin typeface="Calibri" pitchFamily="34" charset="0"/>
                <a:ea typeface="Arial" pitchFamily="34" charset="0"/>
                <a:cs typeface="Arial" pitchFamily="34" charset="0"/>
              </a:rPr>
              <a:t>met ijswater</a:t>
            </a:r>
            <a:endParaRPr lang="nl-NL" sz="3200" b="1" dirty="0">
              <a:solidFill>
                <a:srgbClr val="0000CC"/>
              </a:solidFill>
              <a:latin typeface="Arial" pitchFamily="34" charset="0"/>
              <a:cs typeface="Arial" pitchFamily="34" charset="0"/>
            </a:endParaRPr>
          </a:p>
        </p:txBody>
      </p:sp>
      <p:grpSp>
        <p:nvGrpSpPr>
          <p:cNvPr id="1030" name="Group 6"/>
          <p:cNvGrpSpPr>
            <a:grpSpLocks/>
          </p:cNvGrpSpPr>
          <p:nvPr/>
        </p:nvGrpSpPr>
        <p:grpSpPr bwMode="auto">
          <a:xfrm>
            <a:off x="1905739" y="1700595"/>
            <a:ext cx="2633748" cy="1268928"/>
            <a:chOff x="1073" y="6779"/>
            <a:chExt cx="1986" cy="1796"/>
          </a:xfrm>
        </p:grpSpPr>
        <p:pic>
          <p:nvPicPr>
            <p:cNvPr id="1031" name="Afbeelding 7" descr="http://www.greenjump.nl/Foto/2829/6132/Original/Rond-kommetje-bamboe.jpg"/>
            <p:cNvPicPr>
              <a:picLocks noChangeAspect="1" noChangeArrowheads="1"/>
            </p:cNvPicPr>
            <p:nvPr/>
          </p:nvPicPr>
          <p:blipFill>
            <a:blip r:embed="rId2" cstate="screen"/>
            <a:srcRect/>
            <a:stretch>
              <a:fillRect/>
            </a:stretch>
          </p:blipFill>
          <p:spPr bwMode="auto">
            <a:xfrm>
              <a:off x="1073" y="6779"/>
              <a:ext cx="1986" cy="1796"/>
            </a:xfrm>
            <a:prstGeom prst="rect">
              <a:avLst/>
            </a:prstGeom>
            <a:noFill/>
          </p:spPr>
        </p:pic>
        <p:sp>
          <p:nvSpPr>
            <p:cNvPr id="1032" name="Oval 8"/>
            <p:cNvSpPr>
              <a:spLocks noChangeArrowheads="1"/>
            </p:cNvSpPr>
            <p:nvPr/>
          </p:nvSpPr>
          <p:spPr bwMode="auto">
            <a:xfrm>
              <a:off x="1438" y="6983"/>
              <a:ext cx="1322" cy="711"/>
            </a:xfrm>
            <a:prstGeom prst="ellipse">
              <a:avLst/>
            </a:prstGeom>
            <a:solidFill>
              <a:srgbClr val="8DB3E2"/>
            </a:solidFill>
            <a:ln w="9525">
              <a:no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nl-NL" sz="2400" b="1" dirty="0" err="1">
                  <a:solidFill>
                    <a:srgbClr val="0000CC"/>
                  </a:solidFill>
                  <a:latin typeface="Calibri" pitchFamily="34" charset="0"/>
                  <a:ea typeface="Arial" pitchFamily="34" charset="0"/>
                  <a:cs typeface="Arial" pitchFamily="34" charset="0"/>
                </a:rPr>
                <a:t>0</a:t>
              </a:r>
              <a:r>
                <a:rPr lang="nl-NL" sz="2400" b="1" baseline="30000" dirty="0" err="1">
                  <a:solidFill>
                    <a:srgbClr val="0000CC"/>
                  </a:solidFill>
                  <a:latin typeface="Calibri" pitchFamily="34" charset="0"/>
                  <a:ea typeface="Arial" pitchFamily="34" charset="0"/>
                  <a:cs typeface="Arial" pitchFamily="34" charset="0"/>
                </a:rPr>
                <a:t>o</a:t>
              </a:r>
              <a:r>
                <a:rPr lang="nl-NL" sz="2400" b="1" dirty="0">
                  <a:solidFill>
                    <a:srgbClr val="0000CC"/>
                  </a:solidFill>
                  <a:latin typeface="Calibri" pitchFamily="34" charset="0"/>
                  <a:ea typeface="Arial" pitchFamily="34" charset="0"/>
                  <a:cs typeface="Arial" pitchFamily="34" charset="0"/>
                </a:rPr>
                <a:t> C</a:t>
              </a:r>
              <a:endParaRPr lang="nl-NL" sz="2800" b="1" dirty="0">
                <a:solidFill>
                  <a:srgbClr val="0000CC"/>
                </a:solidFill>
                <a:latin typeface="Arial" pitchFamily="34" charset="0"/>
                <a:cs typeface="Arial" pitchFamily="34" charset="0"/>
              </a:endParaRPr>
            </a:p>
          </p:txBody>
        </p:sp>
      </p:grpSp>
      <p:grpSp>
        <p:nvGrpSpPr>
          <p:cNvPr id="1033" name="Group 9"/>
          <p:cNvGrpSpPr>
            <a:grpSpLocks/>
          </p:cNvGrpSpPr>
          <p:nvPr/>
        </p:nvGrpSpPr>
        <p:grpSpPr bwMode="auto">
          <a:xfrm>
            <a:off x="4818516" y="1748640"/>
            <a:ext cx="2475935" cy="1208873"/>
            <a:chOff x="3608" y="6864"/>
            <a:chExt cx="1867" cy="1711"/>
          </a:xfrm>
        </p:grpSpPr>
        <p:pic>
          <p:nvPicPr>
            <p:cNvPr id="1034" name="Afbeelding 10" descr="http://www.greenjump.nl/Foto/2829/6135/Original/Rond-kommetje-bamboe.jpg"/>
            <p:cNvPicPr>
              <a:picLocks noChangeAspect="1" noChangeArrowheads="1"/>
            </p:cNvPicPr>
            <p:nvPr/>
          </p:nvPicPr>
          <p:blipFill>
            <a:blip r:embed="rId3" cstate="screen"/>
            <a:srcRect/>
            <a:stretch>
              <a:fillRect/>
            </a:stretch>
          </p:blipFill>
          <p:spPr bwMode="auto">
            <a:xfrm>
              <a:off x="3608" y="6864"/>
              <a:ext cx="1867" cy="1711"/>
            </a:xfrm>
            <a:prstGeom prst="rect">
              <a:avLst/>
            </a:prstGeom>
            <a:noFill/>
          </p:spPr>
        </p:pic>
        <p:sp>
          <p:nvSpPr>
            <p:cNvPr id="1035" name="Oval 11"/>
            <p:cNvSpPr>
              <a:spLocks noChangeArrowheads="1"/>
            </p:cNvSpPr>
            <p:nvPr/>
          </p:nvSpPr>
          <p:spPr bwMode="auto">
            <a:xfrm>
              <a:off x="3876" y="7102"/>
              <a:ext cx="1322" cy="711"/>
            </a:xfrm>
            <a:prstGeom prst="ellipse">
              <a:avLst/>
            </a:prstGeom>
            <a:solidFill>
              <a:srgbClr val="8DB3E2"/>
            </a:solidFill>
            <a:ln w="9525">
              <a:no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nl-NL" sz="2400" b="1" dirty="0" err="1">
                  <a:solidFill>
                    <a:srgbClr val="0000CC"/>
                  </a:solidFill>
                  <a:latin typeface="Calibri" pitchFamily="34" charset="0"/>
                  <a:ea typeface="Arial" pitchFamily="34" charset="0"/>
                  <a:cs typeface="Arial" pitchFamily="34" charset="0"/>
                </a:rPr>
                <a:t>20</a:t>
              </a:r>
              <a:r>
                <a:rPr lang="nl-NL" sz="2400" b="1" baseline="30000" dirty="0" err="1">
                  <a:solidFill>
                    <a:srgbClr val="0000CC"/>
                  </a:solidFill>
                  <a:latin typeface="Calibri" pitchFamily="34" charset="0"/>
                  <a:ea typeface="Arial" pitchFamily="34" charset="0"/>
                  <a:cs typeface="Arial" pitchFamily="34" charset="0"/>
                </a:rPr>
                <a:t>o</a:t>
              </a:r>
              <a:r>
                <a:rPr lang="nl-NL" sz="2400" b="1" dirty="0">
                  <a:solidFill>
                    <a:srgbClr val="0000CC"/>
                  </a:solidFill>
                  <a:latin typeface="Calibri" pitchFamily="34" charset="0"/>
                  <a:ea typeface="Arial" pitchFamily="34" charset="0"/>
                  <a:cs typeface="Arial" pitchFamily="34" charset="0"/>
                </a:rPr>
                <a:t> C</a:t>
              </a:r>
              <a:endParaRPr lang="nl-NL" sz="2800" b="1" dirty="0">
                <a:solidFill>
                  <a:srgbClr val="0000CC"/>
                </a:solidFill>
                <a:latin typeface="Arial" pitchFamily="34" charset="0"/>
                <a:cs typeface="Arial" pitchFamily="34" charset="0"/>
              </a:endParaRPr>
            </a:p>
          </p:txBody>
        </p:sp>
      </p:grpSp>
      <p:grpSp>
        <p:nvGrpSpPr>
          <p:cNvPr id="1036" name="Group 12"/>
          <p:cNvGrpSpPr>
            <a:grpSpLocks/>
          </p:cNvGrpSpPr>
          <p:nvPr/>
        </p:nvGrpSpPr>
        <p:grpSpPr bwMode="auto">
          <a:xfrm>
            <a:off x="7999082" y="1736629"/>
            <a:ext cx="2475935" cy="1220884"/>
            <a:chOff x="6697" y="6864"/>
            <a:chExt cx="1867" cy="1728"/>
          </a:xfrm>
        </p:grpSpPr>
        <p:pic>
          <p:nvPicPr>
            <p:cNvPr id="1037" name="Afbeelding 13" descr="http://www.greenjump.nl/Foto/2829/6133/Original/Rond-kommetje-bamboe.jpg"/>
            <p:cNvPicPr>
              <a:picLocks noChangeAspect="1" noChangeArrowheads="1"/>
            </p:cNvPicPr>
            <p:nvPr/>
          </p:nvPicPr>
          <p:blipFill>
            <a:blip r:embed="rId4" cstate="screen"/>
            <a:srcRect/>
            <a:stretch>
              <a:fillRect/>
            </a:stretch>
          </p:blipFill>
          <p:spPr bwMode="auto">
            <a:xfrm>
              <a:off x="6697" y="6864"/>
              <a:ext cx="1867" cy="1728"/>
            </a:xfrm>
            <a:prstGeom prst="rect">
              <a:avLst/>
            </a:prstGeom>
            <a:noFill/>
          </p:spPr>
        </p:pic>
        <p:sp>
          <p:nvSpPr>
            <p:cNvPr id="1038" name="Oval 14"/>
            <p:cNvSpPr>
              <a:spLocks noChangeArrowheads="1"/>
            </p:cNvSpPr>
            <p:nvPr/>
          </p:nvSpPr>
          <p:spPr bwMode="auto">
            <a:xfrm>
              <a:off x="6943" y="7153"/>
              <a:ext cx="1322" cy="711"/>
            </a:xfrm>
            <a:prstGeom prst="ellipse">
              <a:avLst/>
            </a:prstGeom>
            <a:solidFill>
              <a:srgbClr val="8DB3E2"/>
            </a:solidFill>
            <a:ln w="9525">
              <a:no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nl-NL" sz="2400" b="1">
                  <a:solidFill>
                    <a:srgbClr val="0000CC"/>
                  </a:solidFill>
                  <a:latin typeface="Calibri" pitchFamily="34" charset="0"/>
                  <a:ea typeface="Arial" pitchFamily="34" charset="0"/>
                  <a:cs typeface="Arial" pitchFamily="34" charset="0"/>
                </a:rPr>
                <a:t>40</a:t>
              </a:r>
              <a:r>
                <a:rPr lang="nl-NL" sz="2400" b="1" baseline="30000">
                  <a:solidFill>
                    <a:srgbClr val="0000CC"/>
                  </a:solidFill>
                  <a:latin typeface="Calibri" pitchFamily="34" charset="0"/>
                  <a:ea typeface="Arial" pitchFamily="34" charset="0"/>
                  <a:cs typeface="Arial" pitchFamily="34" charset="0"/>
                </a:rPr>
                <a:t>o</a:t>
              </a:r>
              <a:r>
                <a:rPr lang="nl-NL" sz="2400" b="1">
                  <a:solidFill>
                    <a:srgbClr val="0000CC"/>
                  </a:solidFill>
                  <a:latin typeface="Calibri" pitchFamily="34" charset="0"/>
                  <a:ea typeface="Arial" pitchFamily="34" charset="0"/>
                  <a:cs typeface="Arial" pitchFamily="34" charset="0"/>
                </a:rPr>
                <a:t> C</a:t>
              </a:r>
              <a:endParaRPr lang="nl-NL" sz="2800" b="1">
                <a:solidFill>
                  <a:srgbClr val="0000CC"/>
                </a:solidFill>
                <a:latin typeface="Arial" pitchFamily="34" charset="0"/>
                <a:cs typeface="Arial" pitchFamily="34" charset="0"/>
              </a:endParaRPr>
            </a:p>
          </p:txBody>
        </p:sp>
      </p:grpSp>
      <p:sp>
        <p:nvSpPr>
          <p:cNvPr id="16" name="Text Box 3"/>
          <p:cNvSpPr txBox="1">
            <a:spLocks noChangeArrowheads="1"/>
          </p:cNvSpPr>
          <p:nvPr/>
        </p:nvSpPr>
        <p:spPr bwMode="auto">
          <a:xfrm>
            <a:off x="4799856" y="2996952"/>
            <a:ext cx="2592288" cy="728926"/>
          </a:xfrm>
          <a:prstGeom prst="rect">
            <a:avLst/>
          </a:prstGeom>
          <a:solidFill>
            <a:srgbClr val="D8D8D8"/>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algn="ctr" fontAlgn="base">
              <a:spcBef>
                <a:spcPct val="0"/>
              </a:spcBef>
            </a:pPr>
            <a:r>
              <a:rPr lang="nl-NL" sz="3200" b="1" dirty="0">
                <a:solidFill>
                  <a:srgbClr val="0000CC"/>
                </a:solidFill>
                <a:latin typeface="Calibri" pitchFamily="34" charset="0"/>
                <a:ea typeface="Arial" pitchFamily="34" charset="0"/>
                <a:cs typeface="Arial" pitchFamily="34" charset="0"/>
              </a:rPr>
              <a:t>B</a:t>
            </a:r>
            <a:r>
              <a:rPr lang="nl-NL" b="1" dirty="0">
                <a:solidFill>
                  <a:srgbClr val="0000CC"/>
                </a:solidFill>
                <a:latin typeface="Calibri" pitchFamily="34" charset="0"/>
                <a:ea typeface="Arial" pitchFamily="34" charset="0"/>
                <a:cs typeface="Arial" pitchFamily="34" charset="0"/>
              </a:rPr>
              <a:t> </a:t>
            </a:r>
            <a:r>
              <a:rPr lang="nl-NL" sz="1600" b="1" dirty="0">
                <a:solidFill>
                  <a:srgbClr val="0000CC"/>
                </a:solidFill>
                <a:latin typeface="Calibri" pitchFamily="34" charset="0"/>
                <a:ea typeface="Arial" pitchFamily="34" charset="0"/>
                <a:cs typeface="Arial" pitchFamily="34" charset="0"/>
              </a:rPr>
              <a:t>kamertemperatuur</a:t>
            </a:r>
            <a:endParaRPr lang="nl-NL" sz="3200" b="1" dirty="0">
              <a:solidFill>
                <a:srgbClr val="0000CC"/>
              </a:solidFill>
              <a:latin typeface="Arial" pitchFamily="34" charset="0"/>
              <a:cs typeface="Arial" pitchFamily="34" charset="0"/>
            </a:endParaRPr>
          </a:p>
        </p:txBody>
      </p:sp>
      <p:sp>
        <p:nvSpPr>
          <p:cNvPr id="17" name="Text Box 3"/>
          <p:cNvSpPr txBox="1">
            <a:spLocks noChangeArrowheads="1"/>
          </p:cNvSpPr>
          <p:nvPr/>
        </p:nvSpPr>
        <p:spPr bwMode="auto">
          <a:xfrm>
            <a:off x="7999082" y="2996952"/>
            <a:ext cx="2592288" cy="728926"/>
          </a:xfrm>
          <a:prstGeom prst="rect">
            <a:avLst/>
          </a:prstGeom>
          <a:solidFill>
            <a:srgbClr val="D8D8D8"/>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algn="ctr" fontAlgn="base">
              <a:spcBef>
                <a:spcPct val="0"/>
              </a:spcBef>
            </a:pPr>
            <a:r>
              <a:rPr lang="nl-NL" sz="3200" b="1" dirty="0">
                <a:solidFill>
                  <a:srgbClr val="0000CC"/>
                </a:solidFill>
                <a:latin typeface="Calibri" pitchFamily="34" charset="0"/>
                <a:ea typeface="Arial" pitchFamily="34" charset="0"/>
                <a:cs typeface="Arial" pitchFamily="34" charset="0"/>
              </a:rPr>
              <a:t>C</a:t>
            </a:r>
            <a:r>
              <a:rPr lang="nl-NL" b="1" dirty="0">
                <a:solidFill>
                  <a:srgbClr val="0000CC"/>
                </a:solidFill>
                <a:latin typeface="Calibri" pitchFamily="34" charset="0"/>
                <a:ea typeface="Arial" pitchFamily="34" charset="0"/>
                <a:cs typeface="Arial" pitchFamily="34" charset="0"/>
              </a:rPr>
              <a:t> </a:t>
            </a:r>
            <a:r>
              <a:rPr lang="nl-NL" sz="1600" b="1" dirty="0">
                <a:solidFill>
                  <a:srgbClr val="0000CC"/>
                </a:solidFill>
                <a:latin typeface="Calibri" pitchFamily="34" charset="0"/>
                <a:ea typeface="Arial" pitchFamily="34" charset="0"/>
                <a:cs typeface="Arial" pitchFamily="34" charset="0"/>
              </a:rPr>
              <a:t>warm water</a:t>
            </a:r>
            <a:endParaRPr lang="nl-NL" sz="3200" b="1" dirty="0">
              <a:solidFill>
                <a:srgbClr val="0000CC"/>
              </a:solidFill>
              <a:latin typeface="Arial" pitchFamily="34" charset="0"/>
              <a:cs typeface="Arial" pitchFamily="34" charset="0"/>
            </a:endParaRPr>
          </a:p>
        </p:txBody>
      </p:sp>
      <p:pic>
        <p:nvPicPr>
          <p:cNvPr id="18" name="Afbeelding 17"/>
          <p:cNvPicPr/>
          <p:nvPr/>
        </p:nvPicPr>
        <p:blipFill>
          <a:blip r:embed="rId5" cstate="screen"/>
          <a:srcRect/>
          <a:stretch>
            <a:fillRect/>
          </a:stretch>
        </p:blipFill>
        <p:spPr bwMode="auto">
          <a:xfrm>
            <a:off x="1271464" y="4122060"/>
            <a:ext cx="3528392" cy="2043243"/>
          </a:xfrm>
          <a:prstGeom prst="rect">
            <a:avLst/>
          </a:prstGeom>
          <a:noFill/>
          <a:ln w="9525">
            <a:noFill/>
            <a:miter lim="800000"/>
            <a:headEnd/>
            <a:tailEnd/>
          </a:ln>
        </p:spPr>
      </p:pic>
      <p:sp>
        <p:nvSpPr>
          <p:cNvPr id="19" name="PIJL-RECHTS 18"/>
          <p:cNvSpPr/>
          <p:nvPr/>
        </p:nvSpPr>
        <p:spPr>
          <a:xfrm>
            <a:off x="5447928" y="4653136"/>
            <a:ext cx="1440160"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p:cNvPicPr/>
          <p:nvPr/>
        </p:nvPicPr>
        <p:blipFill>
          <a:blip r:embed="rId6" cstate="screen"/>
          <a:srcRect l="7280" r="11336" b="6841"/>
          <a:stretch>
            <a:fillRect/>
          </a:stretch>
        </p:blipFill>
        <p:spPr bwMode="auto">
          <a:xfrm>
            <a:off x="7500156" y="4122060"/>
            <a:ext cx="3635896" cy="2016224"/>
          </a:xfrm>
          <a:prstGeom prst="rect">
            <a:avLst/>
          </a:prstGeom>
          <a:noFill/>
          <a:ln w="9525">
            <a:noFill/>
            <a:miter lim="800000"/>
            <a:headEnd/>
            <a:tailEnd/>
          </a:ln>
        </p:spPr>
      </p:pic>
      <p:sp>
        <p:nvSpPr>
          <p:cNvPr id="22" name="Gekromde PIJL-OMLAAG 21"/>
          <p:cNvSpPr/>
          <p:nvPr/>
        </p:nvSpPr>
        <p:spPr>
          <a:xfrm>
            <a:off x="3503712" y="1340768"/>
            <a:ext cx="2232248" cy="432048"/>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3" name="Gekromde PIJL-OMLAAG 22"/>
          <p:cNvSpPr/>
          <p:nvPr/>
        </p:nvSpPr>
        <p:spPr>
          <a:xfrm flipH="1">
            <a:off x="6168008" y="1340768"/>
            <a:ext cx="2664296" cy="432048"/>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Tekstvak 23"/>
          <p:cNvSpPr txBox="1"/>
          <p:nvPr/>
        </p:nvSpPr>
        <p:spPr>
          <a:xfrm>
            <a:off x="2278552" y="692697"/>
            <a:ext cx="8064516" cy="646331"/>
          </a:xfrm>
          <a:prstGeom prst="rect">
            <a:avLst/>
          </a:prstGeom>
          <a:noFill/>
        </p:spPr>
        <p:txBody>
          <a:bodyPr wrap="none" rtlCol="0">
            <a:spAutoFit/>
          </a:bodyPr>
          <a:lstStyle/>
          <a:p>
            <a:pPr algn="ctr"/>
            <a:r>
              <a:rPr lang="nl-NL" sz="3600" i="1" dirty="0">
                <a:solidFill>
                  <a:srgbClr val="0000FF"/>
                </a:solidFill>
              </a:rPr>
              <a:t>Het referentiepunt: wat je ‘gewend’ bent</a:t>
            </a:r>
          </a:p>
        </p:txBody>
      </p:sp>
      <p:sp>
        <p:nvSpPr>
          <p:cNvPr id="43" name="Tekstvak 42"/>
          <p:cNvSpPr txBox="1"/>
          <p:nvPr/>
        </p:nvSpPr>
        <p:spPr>
          <a:xfrm>
            <a:off x="1915733" y="6351712"/>
            <a:ext cx="8358122" cy="461665"/>
          </a:xfrm>
          <a:prstGeom prst="rect">
            <a:avLst/>
          </a:prstGeom>
          <a:noFill/>
        </p:spPr>
        <p:txBody>
          <a:bodyPr wrap="none" rtlCol="0">
            <a:spAutoFit/>
          </a:bodyPr>
          <a:lstStyle/>
          <a:p>
            <a:pPr algn="ctr"/>
            <a:r>
              <a:rPr lang="nl-NL" sz="2400" i="1" dirty="0">
                <a:solidFill>
                  <a:srgbClr val="0000FF"/>
                </a:solidFill>
              </a:rPr>
              <a:t>Wat is het referentiepunt van je linker hand? En van je rechter?</a:t>
            </a:r>
          </a:p>
        </p:txBody>
      </p:sp>
      <p:sp>
        <p:nvSpPr>
          <p:cNvPr id="25" name="Rechthoek 24">
            <a:extLst>
              <a:ext uri="{FF2B5EF4-FFF2-40B4-BE49-F238E27FC236}">
                <a16:creationId xmlns:a16="http://schemas.microsoft.com/office/drawing/2014/main" id="{9B83DEA9-B7B5-4D9D-BB01-7C2C358C7077}"/>
              </a:ext>
            </a:extLst>
          </p:cNvPr>
          <p:cNvSpPr/>
          <p:nvPr/>
        </p:nvSpPr>
        <p:spPr>
          <a:xfrm>
            <a:off x="10203789" y="6536378"/>
            <a:ext cx="271228" cy="276999"/>
          </a:xfrm>
          <a:prstGeom prst="rect">
            <a:avLst/>
          </a:prstGeom>
          <a:noFill/>
        </p:spPr>
        <p:txBody>
          <a:bodyPr wrap="none" lIns="91440" tIns="45720" rIns="91440" bIns="45720">
            <a:spAutoFit/>
          </a:bodyPr>
          <a:lstStyle/>
          <a:p>
            <a:pPr algn="ctr"/>
            <a:r>
              <a:rPr lang="nl-NL" sz="1200" dirty="0">
                <a:ln w="0"/>
                <a:solidFill>
                  <a:schemeClr val="bg1">
                    <a:lumMod val="85000"/>
                  </a:schemeClr>
                </a:solidFill>
                <a:effectLst>
                  <a:outerShdw blurRad="38100" dist="19050" dir="2700000" algn="tl" rotWithShape="0">
                    <a:schemeClr val="dk1">
                      <a:alpha val="40000"/>
                    </a:schemeClr>
                  </a:outerShdw>
                </a:effectLst>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0-#ppt_w/2"/>
                                          </p:val>
                                        </p:tav>
                                        <p:tav tm="100000">
                                          <p:val>
                                            <p:strVal val="#ppt_x"/>
                                          </p:val>
                                        </p:tav>
                                      </p:tavLst>
                                    </p:anim>
                                    <p:anim calcmode="lin" valueType="num">
                                      <p:cBhvr additive="base">
                                        <p:cTn id="14" dur="500" fill="hold"/>
                                        <p:tgtEl>
                                          <p:spTgt spid="103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0-#ppt_w/2"/>
                                          </p:val>
                                        </p:tav>
                                        <p:tav tm="100000">
                                          <p:val>
                                            <p:strVal val="#ppt_x"/>
                                          </p:val>
                                        </p:tav>
                                      </p:tavLst>
                                    </p:anim>
                                    <p:anim calcmode="lin" valueType="num">
                                      <p:cBhvr additive="base">
                                        <p:cTn id="1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 calcmode="lin" valueType="num">
                                      <p:cBhvr additive="base">
                                        <p:cTn id="23" dur="500" fill="hold"/>
                                        <p:tgtEl>
                                          <p:spTgt spid="1036"/>
                                        </p:tgtEl>
                                        <p:attrNameLst>
                                          <p:attrName>ppt_x</p:attrName>
                                        </p:attrNameLst>
                                      </p:cBhvr>
                                      <p:tavLst>
                                        <p:tav tm="0">
                                          <p:val>
                                            <p:strVal val="0-#ppt_w/2"/>
                                          </p:val>
                                        </p:tav>
                                        <p:tav tm="100000">
                                          <p:val>
                                            <p:strVal val="#ppt_x"/>
                                          </p:val>
                                        </p:tav>
                                      </p:tavLst>
                                    </p:anim>
                                    <p:anim calcmode="lin" valueType="num">
                                      <p:cBhvr additive="base">
                                        <p:cTn id="24" dur="500" fill="hold"/>
                                        <p:tgtEl>
                                          <p:spTgt spid="103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033"/>
                                        </p:tgtEl>
                                        <p:attrNameLst>
                                          <p:attrName>style.visibility</p:attrName>
                                        </p:attrNameLst>
                                      </p:cBhvr>
                                      <p:to>
                                        <p:strVal val="visible"/>
                                      </p:to>
                                    </p:set>
                                    <p:anim calcmode="lin" valueType="num">
                                      <p:cBhvr additive="base">
                                        <p:cTn id="33" dur="500" fill="hold"/>
                                        <p:tgtEl>
                                          <p:spTgt spid="1033"/>
                                        </p:tgtEl>
                                        <p:attrNameLst>
                                          <p:attrName>ppt_x</p:attrName>
                                        </p:attrNameLst>
                                      </p:cBhvr>
                                      <p:tavLst>
                                        <p:tav tm="0">
                                          <p:val>
                                            <p:strVal val="0-#ppt_w/2"/>
                                          </p:val>
                                        </p:tav>
                                        <p:tav tm="100000">
                                          <p:val>
                                            <p:strVal val="#ppt_x"/>
                                          </p:val>
                                        </p:tav>
                                      </p:tavLst>
                                    </p:anim>
                                    <p:anim calcmode="lin" valueType="num">
                                      <p:cBhvr additive="base">
                                        <p:cTn id="34" dur="500" fill="hold"/>
                                        <p:tgtEl>
                                          <p:spTgt spid="103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0-#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0-#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0-#ppt_w/2"/>
                                          </p:val>
                                        </p:tav>
                                        <p:tav tm="100000">
                                          <p:val>
                                            <p:strVal val="#ppt_x"/>
                                          </p:val>
                                        </p:tav>
                                      </p:tavLst>
                                    </p:anim>
                                    <p:anim calcmode="lin" valueType="num">
                                      <p:cBhvr additive="base">
                                        <p:cTn id="7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P spid="16" grpId="0" animBg="1"/>
      <p:bldP spid="17" grpId="0" animBg="1"/>
      <p:bldP spid="19" grpId="0" animBg="1"/>
      <p:bldP spid="22" grpId="0" animBg="1"/>
      <p:bldP spid="23" grpId="0" animBg="1"/>
      <p:bldP spid="24"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741D481-5FEC-4D56-A3DD-B183D0D4C9A8}"/>
              </a:ext>
            </a:extLst>
          </p:cNvPr>
          <p:cNvSpPr txBox="1"/>
          <p:nvPr/>
        </p:nvSpPr>
        <p:spPr>
          <a:xfrm>
            <a:off x="2855641" y="260649"/>
            <a:ext cx="7150547" cy="769441"/>
          </a:xfrm>
          <a:prstGeom prst="rect">
            <a:avLst/>
          </a:prstGeom>
          <a:noFill/>
        </p:spPr>
        <p:txBody>
          <a:bodyPr wrap="none" rtlCol="0">
            <a:spAutoFit/>
          </a:bodyPr>
          <a:lstStyle/>
          <a:p>
            <a:r>
              <a:rPr lang="nl-NL" sz="4400" b="1" dirty="0">
                <a:solidFill>
                  <a:srgbClr val="0000FF"/>
                </a:solidFill>
              </a:rPr>
              <a:t>Met wie vergelijk ik mezelf?</a:t>
            </a:r>
          </a:p>
        </p:txBody>
      </p:sp>
      <p:sp>
        <p:nvSpPr>
          <p:cNvPr id="3" name="Rectangle 2">
            <a:extLst>
              <a:ext uri="{FF2B5EF4-FFF2-40B4-BE49-F238E27FC236}">
                <a16:creationId xmlns:a16="http://schemas.microsoft.com/office/drawing/2014/main" id="{589C9059-58B6-4741-B584-B327AB55208D}"/>
              </a:ext>
            </a:extLst>
          </p:cNvPr>
          <p:cNvSpPr>
            <a:spLocks noChangeArrowheads="1"/>
          </p:cNvSpPr>
          <p:nvPr/>
        </p:nvSpPr>
        <p:spPr bwMode="auto">
          <a:xfrm>
            <a:off x="739756" y="1268761"/>
            <a:ext cx="5356244"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nl-NL" altLang="nl-NL" b="1" dirty="0">
                <a:solidFill>
                  <a:srgbClr val="0000FF"/>
                </a:solidFill>
                <a:ea typeface="Times New Roman" panose="02020603050405020304" pitchFamily="18" charset="0"/>
                <a:cs typeface="Times New Roman" panose="02020603050405020304" pitchFamily="18" charset="0"/>
              </a:rPr>
              <a:t>Soms is je referentiepunt: </a:t>
            </a:r>
          </a:p>
          <a:p>
            <a:pPr marL="285750" indent="-285750">
              <a:lnSpc>
                <a:spcPct val="150000"/>
              </a:lnSpc>
              <a:buFont typeface="Arial" panose="020B0604020202020204" pitchFamily="34" charset="0"/>
              <a:buChar char="•"/>
            </a:pPr>
            <a:r>
              <a:rPr lang="nl-NL" altLang="nl-NL" dirty="0">
                <a:solidFill>
                  <a:srgbClr val="0000FF"/>
                </a:solidFill>
                <a:ea typeface="Times New Roman" panose="02020603050405020304" pitchFamily="18" charset="0"/>
                <a:cs typeface="Times New Roman" panose="02020603050405020304" pitchFamily="18" charset="0"/>
              </a:rPr>
              <a:t>een waarde uit het verleden, </a:t>
            </a:r>
          </a:p>
          <a:p>
            <a:pPr marL="285750" indent="-285750">
              <a:lnSpc>
                <a:spcPct val="150000"/>
              </a:lnSpc>
              <a:buFont typeface="Arial" panose="020B0604020202020204" pitchFamily="34" charset="0"/>
              <a:buChar char="•"/>
            </a:pPr>
            <a:r>
              <a:rPr lang="nl-NL" altLang="nl-NL" dirty="0">
                <a:solidFill>
                  <a:srgbClr val="0000FF"/>
                </a:solidFill>
                <a:ea typeface="Times New Roman" panose="02020603050405020304" pitchFamily="18" charset="0"/>
                <a:cs typeface="Times New Roman" panose="02020603050405020304" pitchFamily="18" charset="0"/>
              </a:rPr>
              <a:t>soms in de toekomst, </a:t>
            </a:r>
          </a:p>
          <a:p>
            <a:pPr marL="285750" indent="-285750">
              <a:lnSpc>
                <a:spcPct val="150000"/>
              </a:lnSpc>
              <a:buFont typeface="Arial" panose="020B0604020202020204" pitchFamily="34" charset="0"/>
              <a:buChar char="•"/>
            </a:pPr>
            <a:r>
              <a:rPr lang="nl-NL" altLang="nl-NL" dirty="0">
                <a:solidFill>
                  <a:srgbClr val="0000FF"/>
                </a:solidFill>
                <a:ea typeface="Times New Roman" panose="02020603050405020304" pitchFamily="18" charset="0"/>
                <a:cs typeface="Times New Roman" panose="02020603050405020304" pitchFamily="18" charset="0"/>
              </a:rPr>
              <a:t>soms vergelijk je jezelf met iemand anders, </a:t>
            </a:r>
          </a:p>
          <a:p>
            <a:pPr marL="285750" indent="-285750">
              <a:lnSpc>
                <a:spcPct val="150000"/>
              </a:lnSpc>
              <a:buFont typeface="Arial" panose="020B0604020202020204" pitchFamily="34" charset="0"/>
              <a:buChar char="•"/>
            </a:pPr>
            <a:r>
              <a:rPr lang="nl-NL" altLang="nl-NL" dirty="0">
                <a:solidFill>
                  <a:srgbClr val="0000FF"/>
                </a:solidFill>
                <a:ea typeface="Times New Roman" panose="02020603050405020304" pitchFamily="18" charset="0"/>
                <a:cs typeface="Times New Roman" panose="02020603050405020304" pitchFamily="18" charset="0"/>
              </a:rPr>
              <a:t>soms met wat je zelf al eerder hebt behaald </a:t>
            </a:r>
          </a:p>
          <a:p>
            <a:pPr marL="285750" indent="-285750">
              <a:lnSpc>
                <a:spcPct val="150000"/>
              </a:lnSpc>
              <a:buFont typeface="Arial" panose="020B0604020202020204" pitchFamily="34" charset="0"/>
              <a:buChar char="•"/>
            </a:pPr>
            <a:r>
              <a:rPr lang="nl-NL" altLang="nl-NL" dirty="0">
                <a:solidFill>
                  <a:srgbClr val="0000FF"/>
                </a:solidFill>
                <a:ea typeface="Times New Roman" panose="02020603050405020304" pitchFamily="18" charset="0"/>
                <a:cs typeface="Times New Roman" panose="02020603050405020304" pitchFamily="18" charset="0"/>
              </a:rPr>
              <a:t>of wat je van plan bent te behalen.</a:t>
            </a:r>
          </a:p>
          <a:p>
            <a:pPr marL="285750" indent="-285750">
              <a:buFont typeface="Arial" panose="020B0604020202020204" pitchFamily="34" charset="0"/>
              <a:buChar char="•"/>
            </a:pPr>
            <a:endParaRPr lang="nl-NL" altLang="nl-NL" sz="1000" dirty="0">
              <a:solidFill>
                <a:srgbClr val="0000FF"/>
              </a:solidFill>
            </a:endParaRPr>
          </a:p>
        </p:txBody>
      </p:sp>
      <p:sp>
        <p:nvSpPr>
          <p:cNvPr id="6" name="Rechthoek 5">
            <a:extLst>
              <a:ext uri="{FF2B5EF4-FFF2-40B4-BE49-F238E27FC236}">
                <a16:creationId xmlns:a16="http://schemas.microsoft.com/office/drawing/2014/main" id="{606EEDF1-1224-436D-BE7A-60AC5BA6E40C}"/>
              </a:ext>
            </a:extLst>
          </p:cNvPr>
          <p:cNvSpPr/>
          <p:nvPr/>
        </p:nvSpPr>
        <p:spPr>
          <a:xfrm>
            <a:off x="10181347" y="6536378"/>
            <a:ext cx="316112" cy="276999"/>
          </a:xfrm>
          <a:prstGeom prst="rect">
            <a:avLst/>
          </a:prstGeom>
          <a:noFill/>
        </p:spPr>
        <p:txBody>
          <a:bodyPr wrap="none" lIns="91440" tIns="45720" rIns="91440" bIns="45720">
            <a:spAutoFit/>
          </a:bodyPr>
          <a:lstStyle/>
          <a:p>
            <a:pPr algn="ctr"/>
            <a:r>
              <a:rPr lang="nl-NL" sz="1200" dirty="0">
                <a:ln w="0"/>
                <a:solidFill>
                  <a:schemeClr val="bg1">
                    <a:lumMod val="85000"/>
                  </a:schemeClr>
                </a:solidFill>
                <a:effectLst>
                  <a:outerShdw blurRad="38100" dist="19050" dir="2700000" algn="tl" rotWithShape="0">
                    <a:schemeClr val="dk1">
                      <a:alpha val="40000"/>
                    </a:schemeClr>
                  </a:outerShdw>
                </a:effectLst>
              </a:rPr>
              <a:t>M</a:t>
            </a:r>
          </a:p>
        </p:txBody>
      </p:sp>
      <p:sp>
        <p:nvSpPr>
          <p:cNvPr id="7" name="Rectangle 2">
            <a:extLst>
              <a:ext uri="{FF2B5EF4-FFF2-40B4-BE49-F238E27FC236}">
                <a16:creationId xmlns:a16="http://schemas.microsoft.com/office/drawing/2014/main" id="{26B25D42-FF65-411B-BDAE-6F01A2085E15}"/>
              </a:ext>
            </a:extLst>
          </p:cNvPr>
          <p:cNvSpPr>
            <a:spLocks noChangeArrowheads="1"/>
          </p:cNvSpPr>
          <p:nvPr/>
        </p:nvSpPr>
        <p:spPr bwMode="auto">
          <a:xfrm>
            <a:off x="623214" y="4077073"/>
            <a:ext cx="7606680" cy="185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endParaRPr lang="nl-NL" altLang="nl-NL" sz="1000" dirty="0">
              <a:solidFill>
                <a:srgbClr val="0000FF"/>
              </a:solidFill>
            </a:endParaRPr>
          </a:p>
          <a:p>
            <a:pPr marL="228600" indent="-228600">
              <a:lnSpc>
                <a:spcPct val="150000"/>
              </a:lnSpc>
              <a:buFont typeface="+mj-lt"/>
              <a:buAutoNum type="arabicPeriod"/>
            </a:pPr>
            <a:r>
              <a:rPr lang="nl-NL" altLang="nl-NL" dirty="0">
                <a:solidFill>
                  <a:srgbClr val="0000FF"/>
                </a:solidFill>
                <a:ea typeface="Times New Roman" panose="02020603050405020304" pitchFamily="18" charset="0"/>
                <a:cs typeface="Times New Roman" panose="02020603050405020304" pitchFamily="18" charset="0"/>
              </a:rPr>
              <a:t>Wat is jouw referentiepunt als het gaat om aandacht?</a:t>
            </a:r>
            <a:endParaRPr lang="nl-NL" altLang="nl-NL" sz="1000" dirty="0">
              <a:solidFill>
                <a:srgbClr val="0000FF"/>
              </a:solidFill>
            </a:endParaRPr>
          </a:p>
          <a:p>
            <a:pPr marL="228600" indent="-228600">
              <a:lnSpc>
                <a:spcPct val="150000"/>
              </a:lnSpc>
              <a:buFont typeface="+mj-lt"/>
              <a:buAutoNum type="arabicPeriod"/>
            </a:pPr>
            <a:r>
              <a:rPr lang="nl-NL" altLang="nl-NL" dirty="0">
                <a:solidFill>
                  <a:srgbClr val="0000FF"/>
                </a:solidFill>
                <a:ea typeface="Times New Roman" panose="02020603050405020304" pitchFamily="18" charset="0"/>
                <a:cs typeface="Times New Roman" panose="02020603050405020304" pitchFamily="18" charset="0"/>
              </a:rPr>
              <a:t>Als het gaat om liefde? </a:t>
            </a:r>
            <a:endParaRPr lang="nl-NL" altLang="nl-NL" sz="1000" dirty="0">
              <a:solidFill>
                <a:srgbClr val="0000FF"/>
              </a:solidFill>
            </a:endParaRPr>
          </a:p>
          <a:p>
            <a:pPr marL="228600" indent="-228600">
              <a:lnSpc>
                <a:spcPct val="150000"/>
              </a:lnSpc>
              <a:buFont typeface="+mj-lt"/>
              <a:buAutoNum type="arabicPeriod"/>
            </a:pPr>
            <a:r>
              <a:rPr lang="nl-NL" altLang="nl-NL" dirty="0">
                <a:solidFill>
                  <a:srgbClr val="0000FF"/>
                </a:solidFill>
                <a:ea typeface="Times New Roman" panose="02020603050405020304" pitchFamily="18" charset="0"/>
                <a:cs typeface="Times New Roman" panose="02020603050405020304" pitchFamily="18" charset="0"/>
              </a:rPr>
              <a:t>Als het gaat om wat je inkomen is?</a:t>
            </a:r>
          </a:p>
          <a:p>
            <a:pPr marL="228600" indent="-228600">
              <a:lnSpc>
                <a:spcPct val="150000"/>
              </a:lnSpc>
              <a:buFont typeface="+mj-lt"/>
              <a:buAutoNum type="arabicPeriod"/>
            </a:pPr>
            <a:r>
              <a:rPr lang="nl-NL" altLang="nl-NL" dirty="0">
                <a:solidFill>
                  <a:srgbClr val="0000FF"/>
                </a:solidFill>
                <a:cs typeface="Times New Roman" panose="02020603050405020304" pitchFamily="18" charset="0"/>
              </a:rPr>
              <a:t>Als het gaat om waardering te krijgen?</a:t>
            </a:r>
            <a:endParaRPr lang="nl-NL" altLang="nl-NL" sz="3200" dirty="0">
              <a:solidFill>
                <a:srgbClr val="0000FF"/>
              </a:solidFill>
            </a:endParaRPr>
          </a:p>
        </p:txBody>
      </p:sp>
      <p:pic>
        <p:nvPicPr>
          <p:cNvPr id="2050" name="Picture 2" descr="Ouder blijft belangrijkste referentiepunt - Fokus Online">
            <a:extLst>
              <a:ext uri="{FF2B5EF4-FFF2-40B4-BE49-F238E27FC236}">
                <a16:creationId xmlns:a16="http://schemas.microsoft.com/office/drawing/2014/main" id="{0A6F6AB7-EFF4-E26F-5104-30FCADB98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32" r="17928"/>
          <a:stretch/>
        </p:blipFill>
        <p:spPr bwMode="auto">
          <a:xfrm>
            <a:off x="7109011" y="1452283"/>
            <a:ext cx="5082989" cy="339139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57384679-E5AC-7727-E578-9D553D5FF3BF}"/>
              </a:ext>
            </a:extLst>
          </p:cNvPr>
          <p:cNvSpPr txBox="1"/>
          <p:nvPr/>
        </p:nvSpPr>
        <p:spPr>
          <a:xfrm>
            <a:off x="7521388" y="5217459"/>
            <a:ext cx="4015523" cy="646331"/>
          </a:xfrm>
          <a:prstGeom prst="rect">
            <a:avLst/>
          </a:prstGeom>
          <a:noFill/>
        </p:spPr>
        <p:txBody>
          <a:bodyPr wrap="none" rtlCol="0">
            <a:spAutoFit/>
          </a:bodyPr>
          <a:lstStyle/>
          <a:p>
            <a:r>
              <a:rPr lang="nl-NL" dirty="0">
                <a:solidFill>
                  <a:srgbClr val="0000FF"/>
                </a:solidFill>
              </a:rPr>
              <a:t>Hoelang en hoeveel blijft één van jouw </a:t>
            </a:r>
          </a:p>
          <a:p>
            <a:r>
              <a:rPr lang="nl-NL" dirty="0">
                <a:solidFill>
                  <a:srgbClr val="0000FF"/>
                </a:solidFill>
              </a:rPr>
              <a:t>ouders jouw referentiepunt?</a:t>
            </a:r>
          </a:p>
        </p:txBody>
      </p:sp>
      <p:sp>
        <p:nvSpPr>
          <p:cNvPr id="5" name="Rechthoek 4">
            <a:extLst>
              <a:ext uri="{FF2B5EF4-FFF2-40B4-BE49-F238E27FC236}">
                <a16:creationId xmlns:a16="http://schemas.microsoft.com/office/drawing/2014/main" id="{FC64B305-ABE6-B186-B315-742B677F84D8}"/>
              </a:ext>
            </a:extLst>
          </p:cNvPr>
          <p:cNvSpPr/>
          <p:nvPr/>
        </p:nvSpPr>
        <p:spPr>
          <a:xfrm>
            <a:off x="3966714" y="5890047"/>
            <a:ext cx="3203121"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rgbClr val="FF0000"/>
                </a:solidFill>
              </a:rPr>
              <a:t>Ik ben ok!</a:t>
            </a:r>
            <a:endParaRPr lang="nl-NL" sz="54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368913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 calcmode="lin" valueType="num">
                                      <p:cBhvr additive="base">
                                        <p:cTn id="5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 calcmode="lin" valueType="num">
                                      <p:cBhvr additive="base">
                                        <p:cTn id="6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050"/>
                                        </p:tgtEl>
                                        <p:attrNameLst>
                                          <p:attrName>style.visibility</p:attrName>
                                        </p:attrNameLst>
                                      </p:cBhvr>
                                      <p:to>
                                        <p:strVal val="visible"/>
                                      </p:to>
                                    </p:set>
                                    <p:anim calcmode="lin" valueType="num">
                                      <p:cBhvr additive="base">
                                        <p:cTn id="67" dur="500" fill="hold"/>
                                        <p:tgtEl>
                                          <p:spTgt spid="2050"/>
                                        </p:tgtEl>
                                        <p:attrNameLst>
                                          <p:attrName>ppt_x</p:attrName>
                                        </p:attrNameLst>
                                      </p:cBhvr>
                                      <p:tavLst>
                                        <p:tav tm="0">
                                          <p:val>
                                            <p:strVal val="0-#ppt_w/2"/>
                                          </p:val>
                                        </p:tav>
                                        <p:tav tm="100000">
                                          <p:val>
                                            <p:strVal val="#ppt_x"/>
                                          </p:val>
                                        </p:tav>
                                      </p:tavLst>
                                    </p:anim>
                                    <p:anim calcmode="lin" valueType="num">
                                      <p:cBhvr additive="base">
                                        <p:cTn id="68" dur="500" fill="hold"/>
                                        <p:tgtEl>
                                          <p:spTgt spid="205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0-#ppt_w/2"/>
                                          </p:val>
                                        </p:tav>
                                        <p:tav tm="100000">
                                          <p:val>
                                            <p:strVal val="#ppt_x"/>
                                          </p:val>
                                        </p:tav>
                                      </p:tavLst>
                                    </p:anim>
                                    <p:anim calcmode="lin" valueType="num">
                                      <p:cBhvr additive="base">
                                        <p:cTn id="7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additive="base">
                                        <p:cTn id="77" dur="500" fill="hold"/>
                                        <p:tgtEl>
                                          <p:spTgt spid="5"/>
                                        </p:tgtEl>
                                        <p:attrNameLst>
                                          <p:attrName>ppt_x</p:attrName>
                                        </p:attrNameLst>
                                      </p:cBhvr>
                                      <p:tavLst>
                                        <p:tav tm="0">
                                          <p:val>
                                            <p:strVal val="0-#ppt_w/2"/>
                                          </p:val>
                                        </p:tav>
                                        <p:tav tm="100000">
                                          <p:val>
                                            <p:strVal val="#ppt_x"/>
                                          </p:val>
                                        </p:tav>
                                      </p:tavLst>
                                    </p:anim>
                                    <p:anim calcmode="lin" valueType="num">
                                      <p:cBhvr additive="base">
                                        <p:cTn id="7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1FCE567-3F8D-6E00-7156-7F09AF91DB83}"/>
              </a:ext>
            </a:extLst>
          </p:cNvPr>
          <p:cNvSpPr txBox="1"/>
          <p:nvPr/>
        </p:nvSpPr>
        <p:spPr>
          <a:xfrm>
            <a:off x="3013364" y="855314"/>
            <a:ext cx="5724780" cy="523220"/>
          </a:xfrm>
          <a:prstGeom prst="rect">
            <a:avLst/>
          </a:prstGeom>
          <a:noFill/>
        </p:spPr>
        <p:txBody>
          <a:bodyPr wrap="square" rtlCol="0">
            <a:spAutoFit/>
          </a:bodyPr>
          <a:lstStyle/>
          <a:p>
            <a:r>
              <a:rPr lang="nl-NL" sz="2800" dirty="0">
                <a:solidFill>
                  <a:srgbClr val="0000FF"/>
                </a:solidFill>
              </a:rPr>
              <a:t>Visualisatie Neurologische Niveaus</a:t>
            </a:r>
          </a:p>
        </p:txBody>
      </p:sp>
    </p:spTree>
    <p:extLst>
      <p:ext uri="{BB962C8B-B14F-4D97-AF65-F5344CB8AC3E}">
        <p14:creationId xmlns:p14="http://schemas.microsoft.com/office/powerpoint/2010/main" val="3756384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66E6F6F-74AF-E10F-52E1-40B65307DC71}"/>
              </a:ext>
            </a:extLst>
          </p:cNvPr>
          <p:cNvSpPr txBox="1"/>
          <p:nvPr/>
        </p:nvSpPr>
        <p:spPr>
          <a:xfrm>
            <a:off x="2423593" y="1"/>
            <a:ext cx="8144281" cy="769441"/>
          </a:xfrm>
          <a:prstGeom prst="rect">
            <a:avLst/>
          </a:prstGeom>
          <a:noFill/>
        </p:spPr>
        <p:txBody>
          <a:bodyPr wrap="none" rtlCol="0">
            <a:spAutoFit/>
          </a:bodyPr>
          <a:lstStyle/>
          <a:p>
            <a:r>
              <a:rPr lang="nl-NL" sz="4400" b="1" dirty="0">
                <a:solidFill>
                  <a:srgbClr val="0000FF"/>
                </a:solidFill>
              </a:rPr>
              <a:t>Leren denken over mijn denken</a:t>
            </a:r>
          </a:p>
        </p:txBody>
      </p:sp>
      <p:sp>
        <p:nvSpPr>
          <p:cNvPr id="3" name="Rectangle 2">
            <a:extLst>
              <a:ext uri="{FF2B5EF4-FFF2-40B4-BE49-F238E27FC236}">
                <a16:creationId xmlns:a16="http://schemas.microsoft.com/office/drawing/2014/main" id="{8A160A3E-E5A7-F7C1-148F-A815D475CF07}"/>
              </a:ext>
            </a:extLst>
          </p:cNvPr>
          <p:cNvSpPr>
            <a:spLocks noChangeArrowheads="1"/>
          </p:cNvSpPr>
          <p:nvPr/>
        </p:nvSpPr>
        <p:spPr bwMode="auto">
          <a:xfrm>
            <a:off x="2027548" y="692696"/>
            <a:ext cx="8136904" cy="170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nl-NL" altLang="nl-NL" b="1" dirty="0">
                <a:solidFill>
                  <a:srgbClr val="0000FF"/>
                </a:solidFill>
                <a:ea typeface="Times New Roman" panose="02020603050405020304" pitchFamily="18" charset="0"/>
                <a:cs typeface="Times New Roman" panose="02020603050405020304" pitchFamily="18" charset="0"/>
              </a:rPr>
              <a:t>Hoe mooi is het dat je nog beter leert nadenken over hoe je nadenkt! </a:t>
            </a:r>
          </a:p>
          <a:p>
            <a:pPr>
              <a:lnSpc>
                <a:spcPct val="150000"/>
              </a:lnSpc>
            </a:pPr>
            <a:r>
              <a:rPr lang="nl-NL" altLang="nl-NL" b="1" dirty="0">
                <a:solidFill>
                  <a:srgbClr val="0000FF"/>
                </a:solidFill>
                <a:ea typeface="Times New Roman" panose="02020603050405020304" pitchFamily="18" charset="0"/>
                <a:cs typeface="Times New Roman" panose="02020603050405020304" pitchFamily="18" charset="0"/>
              </a:rPr>
              <a:t>Hoe kies je waar je aan denkt?</a:t>
            </a:r>
          </a:p>
          <a:p>
            <a:pPr>
              <a:lnSpc>
                <a:spcPct val="150000"/>
              </a:lnSpc>
            </a:pPr>
            <a:r>
              <a:rPr lang="nl-NL" altLang="nl-NL" b="1" dirty="0">
                <a:solidFill>
                  <a:srgbClr val="0000FF"/>
                </a:solidFill>
                <a:ea typeface="Times New Roman" panose="02020603050405020304" pitchFamily="18" charset="0"/>
                <a:cs typeface="Times New Roman" panose="02020603050405020304" pitchFamily="18" charset="0"/>
              </a:rPr>
              <a:t>Hoe vorm je jouw mening/oordeel?</a:t>
            </a:r>
          </a:p>
          <a:p>
            <a:pPr>
              <a:lnSpc>
                <a:spcPct val="150000"/>
              </a:lnSpc>
            </a:pPr>
            <a:r>
              <a:rPr lang="nl-NL" altLang="nl-NL" b="1" dirty="0">
                <a:solidFill>
                  <a:srgbClr val="0000FF"/>
                </a:solidFill>
                <a:ea typeface="Times New Roman" panose="02020603050405020304" pitchFamily="18" charset="0"/>
                <a:cs typeface="Times New Roman" panose="02020603050405020304" pitchFamily="18" charset="0"/>
              </a:rPr>
              <a:t>Op welk niveau wil je denken en voelen? </a:t>
            </a:r>
          </a:p>
        </p:txBody>
      </p:sp>
      <p:pic>
        <p:nvPicPr>
          <p:cNvPr id="5" name="Afbeelding 4" descr="Afbeelding met tekst, lijn, diagram, Lettertype&#10;&#10;Automatisch gegenereerde beschrijving">
            <a:extLst>
              <a:ext uri="{FF2B5EF4-FFF2-40B4-BE49-F238E27FC236}">
                <a16:creationId xmlns:a16="http://schemas.microsoft.com/office/drawing/2014/main" id="{15303301-7C2A-6251-3692-B13E22899D84}"/>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11886" y="3204758"/>
            <a:ext cx="8855988" cy="3348237"/>
          </a:xfrm>
          <a:prstGeom prst="rect">
            <a:avLst/>
          </a:prstGeom>
        </p:spPr>
      </p:pic>
      <p:sp>
        <p:nvSpPr>
          <p:cNvPr id="6" name="Tekstvak 5">
            <a:extLst>
              <a:ext uri="{FF2B5EF4-FFF2-40B4-BE49-F238E27FC236}">
                <a16:creationId xmlns:a16="http://schemas.microsoft.com/office/drawing/2014/main" id="{94437EEF-35E4-F987-668E-4F024F54039D}"/>
              </a:ext>
            </a:extLst>
          </p:cNvPr>
          <p:cNvSpPr txBox="1"/>
          <p:nvPr/>
        </p:nvSpPr>
        <p:spPr>
          <a:xfrm>
            <a:off x="5496792" y="3148443"/>
            <a:ext cx="4769426" cy="467885"/>
          </a:xfrm>
          <a:prstGeom prst="rect">
            <a:avLst/>
          </a:prstGeom>
          <a:noFill/>
        </p:spPr>
        <p:txBody>
          <a:bodyPr wrap="square">
            <a:spAutoFit/>
          </a:bodyPr>
          <a:lstStyle/>
          <a:p>
            <a:pPr>
              <a:lnSpc>
                <a:spcPct val="150000"/>
              </a:lnSpc>
            </a:pPr>
            <a:r>
              <a:rPr lang="nl-NL" altLang="nl-NL" b="1" dirty="0">
                <a:solidFill>
                  <a:srgbClr val="FF0000"/>
                </a:solidFill>
                <a:ea typeface="Times New Roman" panose="02020603050405020304" pitchFamily="18" charset="0"/>
                <a:cs typeface="Times New Roman" panose="02020603050405020304" pitchFamily="18" charset="0"/>
              </a:rPr>
              <a:t>gedachten / meningen / oordelen</a:t>
            </a:r>
          </a:p>
        </p:txBody>
      </p:sp>
      <p:sp>
        <p:nvSpPr>
          <p:cNvPr id="7" name="Tekstvak 6">
            <a:extLst>
              <a:ext uri="{FF2B5EF4-FFF2-40B4-BE49-F238E27FC236}">
                <a16:creationId xmlns:a16="http://schemas.microsoft.com/office/drawing/2014/main" id="{DC19FA79-5BE8-02F8-FD24-C8B351409E61}"/>
              </a:ext>
            </a:extLst>
          </p:cNvPr>
          <p:cNvSpPr txBox="1"/>
          <p:nvPr/>
        </p:nvSpPr>
        <p:spPr>
          <a:xfrm>
            <a:off x="5496792" y="6390114"/>
            <a:ext cx="2815936" cy="467885"/>
          </a:xfrm>
          <a:prstGeom prst="rect">
            <a:avLst/>
          </a:prstGeom>
          <a:noFill/>
        </p:spPr>
        <p:txBody>
          <a:bodyPr wrap="square">
            <a:spAutoFit/>
          </a:bodyPr>
          <a:lstStyle/>
          <a:p>
            <a:pPr>
              <a:lnSpc>
                <a:spcPct val="150000"/>
              </a:lnSpc>
            </a:pPr>
            <a:r>
              <a:rPr lang="nl-NL" altLang="nl-NL" b="1" dirty="0">
                <a:solidFill>
                  <a:srgbClr val="FF0000"/>
                </a:solidFill>
                <a:ea typeface="Times New Roman" panose="02020603050405020304" pitchFamily="18" charset="0"/>
                <a:cs typeface="Times New Roman" panose="02020603050405020304" pitchFamily="18" charset="0"/>
              </a:rPr>
              <a:t>gevoelens</a:t>
            </a:r>
          </a:p>
        </p:txBody>
      </p:sp>
    </p:spTree>
    <p:extLst>
      <p:ext uri="{BB962C8B-B14F-4D97-AF65-F5344CB8AC3E}">
        <p14:creationId xmlns:p14="http://schemas.microsoft.com/office/powerpoint/2010/main" val="38584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09803" y="0"/>
            <a:ext cx="8229600" cy="850106"/>
          </a:xfrm>
        </p:spPr>
        <p:txBody>
          <a:bodyPr/>
          <a:lstStyle/>
          <a:p>
            <a:pPr algn="ctr"/>
            <a:r>
              <a:rPr lang="nl-NL" b="1" dirty="0">
                <a:solidFill>
                  <a:srgbClr val="0000FF"/>
                </a:solidFill>
              </a:rPr>
              <a:t>Neurologische niveaus</a:t>
            </a:r>
          </a:p>
        </p:txBody>
      </p:sp>
      <p:sp>
        <p:nvSpPr>
          <p:cNvPr id="3" name="Tijdelijke aanduiding voor inhoud 2"/>
          <p:cNvSpPr>
            <a:spLocks noGrp="1"/>
          </p:cNvSpPr>
          <p:nvPr>
            <p:ph idx="1"/>
          </p:nvPr>
        </p:nvSpPr>
        <p:spPr>
          <a:xfrm>
            <a:off x="484094" y="1009189"/>
            <a:ext cx="11026588" cy="5706484"/>
          </a:xfrm>
        </p:spPr>
        <p:txBody>
          <a:bodyPr>
            <a:noAutofit/>
          </a:bodyPr>
          <a:lstStyle/>
          <a:p>
            <a:pPr algn="ctr">
              <a:lnSpc>
                <a:spcPct val="100000"/>
              </a:lnSpc>
              <a:spcBef>
                <a:spcPts val="0"/>
              </a:spcBef>
              <a:buNone/>
            </a:pPr>
            <a:r>
              <a:rPr lang="nl-NL" sz="2000" b="1" dirty="0">
                <a:solidFill>
                  <a:srgbClr val="0000FF"/>
                </a:solidFill>
              </a:rPr>
              <a:t>6 Missie</a:t>
            </a:r>
            <a:r>
              <a:rPr lang="nl-NL" sz="2000" dirty="0">
                <a:solidFill>
                  <a:srgbClr val="0000FF"/>
                </a:solidFill>
              </a:rPr>
              <a:t>:</a:t>
            </a:r>
          </a:p>
          <a:p>
            <a:pPr algn="ctr">
              <a:lnSpc>
                <a:spcPct val="100000"/>
              </a:lnSpc>
              <a:spcBef>
                <a:spcPts val="0"/>
              </a:spcBef>
              <a:buNone/>
            </a:pPr>
            <a:r>
              <a:rPr lang="nl-NL" sz="2000" dirty="0">
                <a:solidFill>
                  <a:srgbClr val="0000FF"/>
                </a:solidFill>
              </a:rPr>
              <a:t>Hetgeen richting geeft aan ons leven: Zingeving, missie, doel.</a:t>
            </a:r>
          </a:p>
          <a:p>
            <a:pPr algn="ctr">
              <a:lnSpc>
                <a:spcPct val="100000"/>
              </a:lnSpc>
              <a:spcBef>
                <a:spcPts val="0"/>
              </a:spcBef>
              <a:buNone/>
            </a:pPr>
            <a:endParaRPr lang="nl-NL" sz="2000" dirty="0">
              <a:solidFill>
                <a:srgbClr val="0000FF"/>
              </a:solidFill>
            </a:endParaRPr>
          </a:p>
          <a:p>
            <a:pPr algn="ctr">
              <a:lnSpc>
                <a:spcPct val="100000"/>
              </a:lnSpc>
              <a:spcBef>
                <a:spcPts val="0"/>
              </a:spcBef>
              <a:buNone/>
            </a:pPr>
            <a:r>
              <a:rPr lang="nl-NL" sz="2000" b="1" dirty="0">
                <a:solidFill>
                  <a:srgbClr val="0000FF"/>
                </a:solidFill>
              </a:rPr>
              <a:t>5 Identiteit:</a:t>
            </a:r>
            <a:endParaRPr lang="nl-NL" sz="2000" dirty="0">
              <a:solidFill>
                <a:srgbClr val="0000FF"/>
              </a:solidFill>
            </a:endParaRPr>
          </a:p>
          <a:p>
            <a:pPr marL="0" indent="0" algn="ctr">
              <a:lnSpc>
                <a:spcPct val="100000"/>
              </a:lnSpc>
              <a:spcBef>
                <a:spcPts val="0"/>
              </a:spcBef>
              <a:buNone/>
            </a:pPr>
            <a:r>
              <a:rPr lang="nl-NL" sz="2000" dirty="0">
                <a:solidFill>
                  <a:srgbClr val="0000FF"/>
                </a:solidFill>
              </a:rPr>
              <a:t>Persoonlijkheid: ‘ik ben’. Op dit niveau spelen ook de emoties. Je zelfgevoel.</a:t>
            </a:r>
          </a:p>
          <a:p>
            <a:pPr marL="0" indent="0" algn="ctr">
              <a:lnSpc>
                <a:spcPct val="100000"/>
              </a:lnSpc>
              <a:spcBef>
                <a:spcPts val="0"/>
              </a:spcBef>
              <a:buNone/>
            </a:pPr>
            <a:endParaRPr lang="nl-NL" sz="2000" dirty="0">
              <a:solidFill>
                <a:srgbClr val="0000FF"/>
              </a:solidFill>
            </a:endParaRPr>
          </a:p>
          <a:p>
            <a:pPr algn="ctr">
              <a:lnSpc>
                <a:spcPct val="100000"/>
              </a:lnSpc>
              <a:spcBef>
                <a:spcPts val="0"/>
              </a:spcBef>
              <a:buNone/>
            </a:pPr>
            <a:r>
              <a:rPr lang="nl-NL" sz="2000" b="1" dirty="0">
                <a:solidFill>
                  <a:srgbClr val="0000FF"/>
                </a:solidFill>
              </a:rPr>
              <a:t>4 Waarden en Overtuigingen:</a:t>
            </a:r>
            <a:r>
              <a:rPr lang="nl-NL" sz="2000" dirty="0">
                <a:solidFill>
                  <a:srgbClr val="0000FF"/>
                </a:solidFill>
              </a:rPr>
              <a:t> 	</a:t>
            </a:r>
          </a:p>
          <a:p>
            <a:pPr algn="ctr">
              <a:lnSpc>
                <a:spcPct val="100000"/>
              </a:lnSpc>
              <a:spcBef>
                <a:spcPts val="0"/>
              </a:spcBef>
              <a:buNone/>
            </a:pPr>
            <a:r>
              <a:rPr lang="nl-NL" sz="2000" b="1" dirty="0">
                <a:solidFill>
                  <a:srgbClr val="0000FF"/>
                </a:solidFill>
              </a:rPr>
              <a:t>4a Waarden en normen:</a:t>
            </a:r>
            <a:r>
              <a:rPr lang="nl-NL" sz="2000" dirty="0">
                <a:solidFill>
                  <a:srgbClr val="0000FF"/>
                </a:solidFill>
              </a:rPr>
              <a:t> gedachten en ideeën over iets. Alles wat geen feit is.</a:t>
            </a:r>
          </a:p>
          <a:p>
            <a:pPr algn="ctr">
              <a:lnSpc>
                <a:spcPct val="100000"/>
              </a:lnSpc>
              <a:spcBef>
                <a:spcPts val="0"/>
              </a:spcBef>
              <a:buNone/>
            </a:pPr>
            <a:r>
              <a:rPr lang="nl-NL" sz="2000" b="1" dirty="0">
                <a:solidFill>
                  <a:srgbClr val="0000FF"/>
                </a:solidFill>
              </a:rPr>
              <a:t>4b Overtuigingen:</a:t>
            </a:r>
            <a:r>
              <a:rPr lang="nl-NL" sz="2000" dirty="0">
                <a:solidFill>
                  <a:srgbClr val="0000FF"/>
                </a:solidFill>
              </a:rPr>
              <a:t> Datgene wat voor jou belangrijk is en wat je aanneemt dat waar voor je is.</a:t>
            </a:r>
          </a:p>
          <a:p>
            <a:pPr algn="ctr">
              <a:lnSpc>
                <a:spcPct val="100000"/>
              </a:lnSpc>
              <a:spcBef>
                <a:spcPts val="0"/>
              </a:spcBef>
              <a:buNone/>
            </a:pPr>
            <a:endParaRPr lang="nl-NL" sz="2000" dirty="0">
              <a:solidFill>
                <a:srgbClr val="0000FF"/>
              </a:solidFill>
            </a:endParaRPr>
          </a:p>
          <a:p>
            <a:pPr algn="ctr">
              <a:lnSpc>
                <a:spcPct val="100000"/>
              </a:lnSpc>
              <a:spcBef>
                <a:spcPts val="0"/>
              </a:spcBef>
              <a:buNone/>
            </a:pPr>
            <a:r>
              <a:rPr lang="nl-NL" sz="2000" b="1" dirty="0">
                <a:solidFill>
                  <a:srgbClr val="0000FF"/>
                </a:solidFill>
              </a:rPr>
              <a:t>3 Vaardigheden:</a:t>
            </a:r>
          </a:p>
          <a:p>
            <a:pPr algn="ctr">
              <a:lnSpc>
                <a:spcPct val="100000"/>
              </a:lnSpc>
              <a:spcBef>
                <a:spcPts val="0"/>
              </a:spcBef>
              <a:buNone/>
            </a:pPr>
            <a:r>
              <a:rPr lang="nl-NL" sz="2000" dirty="0">
                <a:solidFill>
                  <a:srgbClr val="0000FF"/>
                </a:solidFill>
              </a:rPr>
              <a:t>Vermogens, hulpbronnen, kwaliteiten, wat je kunt.</a:t>
            </a:r>
          </a:p>
          <a:p>
            <a:pPr algn="ctr">
              <a:lnSpc>
                <a:spcPct val="100000"/>
              </a:lnSpc>
              <a:spcBef>
                <a:spcPts val="0"/>
              </a:spcBef>
              <a:buNone/>
            </a:pPr>
            <a:endParaRPr lang="nl-NL" sz="2000" dirty="0">
              <a:solidFill>
                <a:srgbClr val="0000FF"/>
              </a:solidFill>
            </a:endParaRPr>
          </a:p>
          <a:p>
            <a:pPr algn="ctr">
              <a:lnSpc>
                <a:spcPct val="100000"/>
              </a:lnSpc>
              <a:spcBef>
                <a:spcPts val="0"/>
              </a:spcBef>
              <a:buNone/>
            </a:pPr>
            <a:r>
              <a:rPr lang="nl-NL" sz="2000" b="1" dirty="0">
                <a:solidFill>
                  <a:srgbClr val="0000FF"/>
                </a:solidFill>
              </a:rPr>
              <a:t>2 Gedrag:</a:t>
            </a:r>
          </a:p>
          <a:p>
            <a:pPr algn="ctr">
              <a:lnSpc>
                <a:spcPct val="100000"/>
              </a:lnSpc>
              <a:spcBef>
                <a:spcPts val="0"/>
              </a:spcBef>
              <a:buNone/>
            </a:pPr>
            <a:r>
              <a:rPr lang="nl-NL" sz="2000" dirty="0">
                <a:solidFill>
                  <a:srgbClr val="0000FF"/>
                </a:solidFill>
              </a:rPr>
              <a:t> Alles wat je kunt zien en horen van de ander, wat je als het ware op video vast kunt leggen.</a:t>
            </a:r>
          </a:p>
          <a:p>
            <a:pPr algn="ctr">
              <a:lnSpc>
                <a:spcPct val="100000"/>
              </a:lnSpc>
              <a:spcBef>
                <a:spcPts val="0"/>
              </a:spcBef>
              <a:buNone/>
            </a:pPr>
            <a:endParaRPr lang="nl-NL" sz="2000" dirty="0">
              <a:solidFill>
                <a:srgbClr val="0000FF"/>
              </a:solidFill>
            </a:endParaRPr>
          </a:p>
          <a:p>
            <a:pPr algn="ctr">
              <a:lnSpc>
                <a:spcPct val="100000"/>
              </a:lnSpc>
              <a:spcBef>
                <a:spcPts val="0"/>
              </a:spcBef>
              <a:buNone/>
            </a:pPr>
            <a:r>
              <a:rPr lang="nl-NL" sz="2000" b="1" dirty="0">
                <a:solidFill>
                  <a:srgbClr val="0000FF"/>
                </a:solidFill>
              </a:rPr>
              <a:t>1 Omgeving:</a:t>
            </a:r>
          </a:p>
          <a:p>
            <a:pPr algn="ctr">
              <a:lnSpc>
                <a:spcPct val="100000"/>
              </a:lnSpc>
              <a:spcBef>
                <a:spcPts val="0"/>
              </a:spcBef>
              <a:buNone/>
            </a:pPr>
            <a:r>
              <a:rPr lang="nl-NL" sz="2000" dirty="0">
                <a:solidFill>
                  <a:srgbClr val="0000FF"/>
                </a:solidFill>
              </a:rPr>
              <a:t>Alles wat om je heen is, de context en de tijd.</a:t>
            </a:r>
          </a:p>
        </p:txBody>
      </p:sp>
      <p:sp>
        <p:nvSpPr>
          <p:cNvPr id="4" name="Rechthoek 3">
            <a:extLst>
              <a:ext uri="{FF2B5EF4-FFF2-40B4-BE49-F238E27FC236}">
                <a16:creationId xmlns:a16="http://schemas.microsoft.com/office/drawing/2014/main" id="{A5D7633D-FAF3-49B0-AD4C-CCFF4BBF7E72}"/>
              </a:ext>
            </a:extLst>
          </p:cNvPr>
          <p:cNvSpPr/>
          <p:nvPr/>
        </p:nvSpPr>
        <p:spPr>
          <a:xfrm>
            <a:off x="10203789" y="6536378"/>
            <a:ext cx="271228" cy="276999"/>
          </a:xfrm>
          <a:prstGeom prst="rect">
            <a:avLst/>
          </a:prstGeom>
          <a:noFill/>
        </p:spPr>
        <p:txBody>
          <a:bodyPr wrap="none" lIns="91440" tIns="45720" rIns="91440" bIns="45720">
            <a:spAutoFit/>
          </a:bodyPr>
          <a:lstStyle/>
          <a:p>
            <a:pPr algn="ctr"/>
            <a:r>
              <a:rPr lang="nl-NL" sz="1200" dirty="0">
                <a:ln w="0"/>
                <a:solidFill>
                  <a:schemeClr val="bg1">
                    <a:lumMod val="85000"/>
                  </a:schemeClr>
                </a:solidFill>
                <a:effectLst>
                  <a:outerShdw blurRad="38100" dist="19050" dir="2700000" algn="tl" rotWithShape="0">
                    <a:schemeClr val="dk1">
                      <a:alpha val="40000"/>
                    </a:schemeClr>
                  </a:outerShdw>
                </a:effectLst>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7" end="17"/>
                                            </p:txEl>
                                          </p:spTgt>
                                        </p:tgtEl>
                                        <p:attrNameLst>
                                          <p:attrName>style.visibility</p:attrName>
                                        </p:attrNameLst>
                                      </p:cBhvr>
                                      <p:to>
                                        <p:strVal val="visible"/>
                                      </p:to>
                                    </p:set>
                                    <p:anim calcmode="lin" valueType="num">
                                      <p:cBhvr additive="base">
                                        <p:cTn id="7" dur="500" fill="hold"/>
                                        <p:tgtEl>
                                          <p:spTgt spid="3">
                                            <p:txEl>
                                              <p:pRg st="17" end="1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6" end="16"/>
                                            </p:txEl>
                                          </p:spTgt>
                                        </p:tgtEl>
                                        <p:attrNameLst>
                                          <p:attrName>style.visibility</p:attrName>
                                        </p:attrNameLst>
                                      </p:cBhvr>
                                      <p:to>
                                        <p:strVal val="visible"/>
                                      </p:to>
                                    </p:set>
                                    <p:anim calcmode="lin" valueType="num">
                                      <p:cBhvr additive="base">
                                        <p:cTn id="13" dur="500" fill="hold"/>
                                        <p:tgtEl>
                                          <p:spTgt spid="3">
                                            <p:txEl>
                                              <p:pRg st="16" end="1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anim calcmode="lin" valueType="num">
                                      <p:cBhvr additive="base">
                                        <p:cTn id="19"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 calcmode="lin" valueType="num">
                                      <p:cBhvr additive="base">
                                        <p:cTn id="25"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 calcmode="lin" valueType="num">
                                      <p:cBhvr additive="base">
                                        <p:cTn id="6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anim calcmode="lin" valueType="num">
                                      <p:cBhvr additive="base">
                                        <p:cTn id="7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
                                            <p:txEl>
                                              <p:pRg st="0" end="0"/>
                                            </p:txEl>
                                          </p:spTgt>
                                        </p:tgtEl>
                                        <p:attrNameLst>
                                          <p:attrName>style.visibility</p:attrName>
                                        </p:attrNameLst>
                                      </p:cBhvr>
                                      <p:to>
                                        <p:strVal val="visible"/>
                                      </p:to>
                                    </p:set>
                                    <p:anim calcmode="lin" valueType="num">
                                      <p:cBhvr additive="base">
                                        <p:cTn id="7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rev="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213</TotalTime>
  <Words>1116</Words>
  <Application>Microsoft Office PowerPoint</Application>
  <PresentationFormat>Breedbeeld</PresentationFormat>
  <Paragraphs>273</Paragraphs>
  <Slides>28</Slides>
  <Notes>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28</vt:i4>
      </vt:variant>
    </vt:vector>
  </HeadingPairs>
  <TitlesOfParts>
    <vt:vector size="37" baseType="lpstr">
      <vt:lpstr>Aptos</vt:lpstr>
      <vt:lpstr>Aptos Display</vt:lpstr>
      <vt:lpstr>Arial</vt:lpstr>
      <vt:lpstr>Arial Black</vt:lpstr>
      <vt:lpstr>Brush Script MT</vt:lpstr>
      <vt:lpstr>Calibri</vt:lpstr>
      <vt:lpstr>Script MT Bold</vt:lpstr>
      <vt:lpstr>Times New Roman</vt:lpstr>
      <vt:lpstr>Kantoorthema</vt:lpstr>
      <vt:lpstr>bij de NLP-basiscursus “Je ongekende vermogens”</vt:lpstr>
      <vt:lpstr>Zonnestraaltjes</vt:lpstr>
      <vt:lpstr>Open Frame</vt:lpstr>
      <vt:lpstr>PowerPoint-presentatie</vt:lpstr>
      <vt:lpstr>PowerPoint-presentatie</vt:lpstr>
      <vt:lpstr>PowerPoint-presentatie</vt:lpstr>
      <vt:lpstr>PowerPoint-presentatie</vt:lpstr>
      <vt:lpstr>PowerPoint-presentatie</vt:lpstr>
      <vt:lpstr>Neurologische niveaus</vt:lpstr>
      <vt:lpstr>Wie ben ik? </vt:lpstr>
      <vt:lpstr>PowerPoint-presentatie</vt:lpstr>
      <vt:lpstr>PowerPoint-presentatie</vt:lpstr>
      <vt:lpstr>PowerPoint-presentatie</vt:lpstr>
      <vt:lpstr>Wat communiceer ik met mezelf?</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sytse tjallingii</dc:creator>
  <cp:lastModifiedBy>sytse tjallingii</cp:lastModifiedBy>
  <cp:revision>11</cp:revision>
  <dcterms:created xsi:type="dcterms:W3CDTF">2023-10-16T08:07:06Z</dcterms:created>
  <dcterms:modified xsi:type="dcterms:W3CDTF">2023-10-16T11:56:56Z</dcterms:modified>
</cp:coreProperties>
</file>