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5">
  <p:sldMasterIdLst>
    <p:sldMasterId id="2147483648" r:id="rId1"/>
  </p:sldMasterIdLst>
  <p:notesMasterIdLst>
    <p:notesMasterId r:id="rId54"/>
  </p:notesMasterIdLst>
  <p:sldIdLst>
    <p:sldId id="423" r:id="rId2"/>
    <p:sldId id="466" r:id="rId3"/>
    <p:sldId id="376" r:id="rId4"/>
    <p:sldId id="425" r:id="rId5"/>
    <p:sldId id="430" r:id="rId6"/>
    <p:sldId id="496" r:id="rId7"/>
    <p:sldId id="497" r:id="rId8"/>
    <p:sldId id="426" r:id="rId9"/>
    <p:sldId id="490" r:id="rId10"/>
    <p:sldId id="378" r:id="rId11"/>
    <p:sldId id="421" r:id="rId12"/>
    <p:sldId id="420" r:id="rId13"/>
    <p:sldId id="493" r:id="rId14"/>
    <p:sldId id="498" r:id="rId15"/>
    <p:sldId id="499" r:id="rId16"/>
    <p:sldId id="450" r:id="rId17"/>
    <p:sldId id="491" r:id="rId18"/>
    <p:sldId id="492" r:id="rId19"/>
    <p:sldId id="384" r:id="rId20"/>
    <p:sldId id="501" r:id="rId21"/>
    <p:sldId id="435" r:id="rId22"/>
    <p:sldId id="388" r:id="rId23"/>
    <p:sldId id="452" r:id="rId24"/>
    <p:sldId id="482" r:id="rId25"/>
    <p:sldId id="389" r:id="rId26"/>
    <p:sldId id="390" r:id="rId27"/>
    <p:sldId id="494" r:id="rId28"/>
    <p:sldId id="391" r:id="rId29"/>
    <p:sldId id="392" r:id="rId30"/>
    <p:sldId id="393" r:id="rId31"/>
    <p:sldId id="394" r:id="rId32"/>
    <p:sldId id="395" r:id="rId33"/>
    <p:sldId id="396" r:id="rId34"/>
    <p:sldId id="483" r:id="rId35"/>
    <p:sldId id="397" r:id="rId36"/>
    <p:sldId id="398" r:id="rId37"/>
    <p:sldId id="399" r:id="rId38"/>
    <p:sldId id="400" r:id="rId39"/>
    <p:sldId id="401" r:id="rId40"/>
    <p:sldId id="436" r:id="rId41"/>
    <p:sldId id="402" r:id="rId42"/>
    <p:sldId id="403" r:id="rId43"/>
    <p:sldId id="404" r:id="rId44"/>
    <p:sldId id="484" r:id="rId45"/>
    <p:sldId id="406" r:id="rId46"/>
    <p:sldId id="407" r:id="rId47"/>
    <p:sldId id="495" r:id="rId48"/>
    <p:sldId id="419" r:id="rId49"/>
    <p:sldId id="455" r:id="rId50"/>
    <p:sldId id="447" r:id="rId51"/>
    <p:sldId id="417" r:id="rId52"/>
    <p:sldId id="481" r:id="rId5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3CA2B6"/>
    <a:srgbClr val="EC3B18"/>
    <a:srgbClr val="740387"/>
    <a:srgbClr val="EAEAEA"/>
    <a:srgbClr val="3333CC"/>
    <a:srgbClr val="913533"/>
    <a:srgbClr val="CC0000"/>
    <a:srgbClr val="00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38" y="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3CD04-8BC8-4E4A-A248-A8A7CA586DA2}" type="datetimeFigureOut">
              <a:rPr lang="nl-NL" smtClean="0"/>
              <a:pPr/>
              <a:t>14-11-2023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1F733-FF5E-4945-91B8-D4E05BA47B7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91F733-FF5E-4945-91B8-D4E05BA47B7A}" type="slidenum">
              <a:rPr lang="nl-NL" smtClean="0"/>
              <a:pPr/>
              <a:t>9</a:t>
            </a:fld>
            <a:endParaRPr lang="nl-NL"/>
          </a:p>
        </p:txBody>
      </p:sp>
    </p:spTree>
    <p:extLst>
      <p:ext uri="{BB962C8B-B14F-4D97-AF65-F5344CB8AC3E}">
        <p14:creationId xmlns:p14="http://schemas.microsoft.com/office/powerpoint/2010/main" val="356824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9FF7C04-6C9D-46C0-8FAE-B20BAA86439B}"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E291F733-FF5E-4945-91B8-D4E05BA47B7A}" type="slidenum">
              <a:rPr lang="nl-NL" smtClean="0"/>
              <a:pPr/>
              <a:t>27</a:t>
            </a:fld>
            <a:endParaRPr lang="nl-NL"/>
          </a:p>
        </p:txBody>
      </p:sp>
    </p:spTree>
    <p:extLst>
      <p:ext uri="{BB962C8B-B14F-4D97-AF65-F5344CB8AC3E}">
        <p14:creationId xmlns:p14="http://schemas.microsoft.com/office/powerpoint/2010/main" val="85014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endParaRPr lang="en-US"/>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en-US"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DBA1A0E-9678-446F-9849-F245304C382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E7A16-F42B-4D73-8489-C7456E1A13B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10" Type="http://schemas.microsoft.com/office/2007/relationships/hdphoto" Target="../media/hdphoto4.wdp"/><Relationship Id="rId4" Type="http://schemas.openxmlformats.org/officeDocument/2006/relationships/image" Target="../media/image61.jpe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0.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sv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videos/basis%20essencieel/Awareness%20Test%202%20-%20NL%20Ondertitels.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jpe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7.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1475656"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waardevol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733256"/>
            <a:ext cx="9144000" cy="648072"/>
          </a:xfrm>
        </p:spPr>
        <p:txBody>
          <a:bodyPr>
            <a:normAutofit/>
          </a:bodyPr>
          <a:lstStyle/>
          <a:p>
            <a:r>
              <a:rPr lang="nl-NL" sz="3200" b="1" dirty="0">
                <a:solidFill>
                  <a:srgbClr val="FF0000"/>
                </a:solidFill>
              </a:rPr>
              <a:t>bij de NLP-basiscursus “Je ongekende vermogens”</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Najaar 2022 week 2</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a:off x="251520" y="1124744"/>
            <a:ext cx="8640960" cy="345638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06090"/>
          </a:xfrm>
        </p:spPr>
        <p:txBody>
          <a:bodyPr>
            <a:noAutofit/>
          </a:bodyPr>
          <a:lstStyle/>
          <a:p>
            <a:r>
              <a:rPr lang="nl-NL" b="1" dirty="0">
                <a:solidFill>
                  <a:srgbClr val="3333CC"/>
                </a:solidFill>
              </a:rPr>
              <a:t>Vooronderstellingen van NLP</a:t>
            </a:r>
          </a:p>
        </p:txBody>
      </p:sp>
      <p:sp>
        <p:nvSpPr>
          <p:cNvPr id="7" name="Tekstvak 6"/>
          <p:cNvSpPr txBox="1"/>
          <p:nvPr/>
        </p:nvSpPr>
        <p:spPr>
          <a:xfrm>
            <a:off x="472884" y="773946"/>
            <a:ext cx="7617535" cy="461665"/>
          </a:xfrm>
          <a:prstGeom prst="rect">
            <a:avLst/>
          </a:prstGeom>
          <a:noFill/>
        </p:spPr>
        <p:txBody>
          <a:bodyPr wrap="none" rtlCol="0">
            <a:spAutoFit/>
          </a:bodyPr>
          <a:lstStyle/>
          <a:p>
            <a:r>
              <a:rPr lang="nl-NL" sz="2400" b="1" dirty="0">
                <a:solidFill>
                  <a:srgbClr val="FF0000"/>
                </a:solidFill>
              </a:rPr>
              <a:t>Als je van een vooronderstelling uit gaat, werkt hij voor je.</a:t>
            </a:r>
          </a:p>
        </p:txBody>
      </p:sp>
      <p:sp>
        <p:nvSpPr>
          <p:cNvPr id="43009" name="Rectangle 1"/>
          <p:cNvSpPr>
            <a:spLocks noChangeArrowheads="1"/>
          </p:cNvSpPr>
          <p:nvPr/>
        </p:nvSpPr>
        <p:spPr bwMode="auto">
          <a:xfrm>
            <a:off x="230407" y="1249203"/>
            <a:ext cx="8712968" cy="461665"/>
          </a:xfrm>
          <a:prstGeom prst="rect">
            <a:avLst/>
          </a:prstGeom>
          <a:solidFill>
            <a:schemeClr val="accent6">
              <a:lumMod val="40000"/>
              <a:lumOff val="60000"/>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nl-NL" sz="2400" b="1" i="0" u="none" strike="noStrike" cap="none" normalizeH="0" baseline="0" dirty="0">
                <a:ln>
                  <a:noFill/>
                </a:ln>
                <a:solidFill>
                  <a:srgbClr val="3333CC"/>
                </a:solidFill>
                <a:effectLst/>
                <a:latin typeface="Arial" pitchFamily="34" charset="0"/>
                <a:cs typeface="Arial" pitchFamily="34" charset="0"/>
              </a:rPr>
              <a:t>Vooronderstelling </a:t>
            </a:r>
            <a:r>
              <a:rPr kumimoji="0" lang="nl-NL" sz="2000" b="0" i="0" u="none" strike="noStrike" cap="none" normalizeH="0" baseline="0" dirty="0">
                <a:ln>
                  <a:noFill/>
                </a:ln>
                <a:solidFill>
                  <a:srgbClr val="3333CC"/>
                </a:solidFill>
                <a:effectLst/>
                <a:latin typeface="Arial" pitchFamily="34" charset="0"/>
                <a:cs typeface="Arial" pitchFamily="34" charset="0"/>
              </a:rPr>
              <a:t>= aanname vooraf die je als waar aanneemt.</a:t>
            </a:r>
            <a:endParaRPr kumimoji="0" lang="nl-NL" sz="1400" b="0" i="0" u="none" strike="noStrike" cap="none" normalizeH="0" baseline="0" dirty="0">
              <a:ln>
                <a:noFill/>
              </a:ln>
              <a:solidFill>
                <a:srgbClr val="3333CC"/>
              </a:solidFill>
              <a:effectLst/>
              <a:latin typeface="Arial" pitchFamily="34" charset="0"/>
              <a:cs typeface="Arial" pitchFamily="34" charset="0"/>
            </a:endParaRPr>
          </a:p>
        </p:txBody>
      </p:sp>
      <p:sp>
        <p:nvSpPr>
          <p:cNvPr id="43010" name="AutoShape 2" descr="🙂"/>
          <p:cNvSpPr>
            <a:spLocks noChangeAspect="1" noChangeArrowheads="1"/>
          </p:cNvSpPr>
          <p:nvPr/>
        </p:nvSpPr>
        <p:spPr bwMode="auto">
          <a:xfrm>
            <a:off x="15506700" y="92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Rectangle 1">
            <a:extLst>
              <a:ext uri="{FF2B5EF4-FFF2-40B4-BE49-F238E27FC236}">
                <a16:creationId xmlns:a16="http://schemas.microsoft.com/office/drawing/2014/main" id="{D6BADF66-3311-4439-9D45-7B216B07A795}"/>
              </a:ext>
            </a:extLst>
          </p:cNvPr>
          <p:cNvSpPr>
            <a:spLocks noChangeArrowheads="1"/>
          </p:cNvSpPr>
          <p:nvPr/>
        </p:nvSpPr>
        <p:spPr bwMode="auto">
          <a:xfrm>
            <a:off x="266411" y="5041866"/>
            <a:ext cx="8640960" cy="1843518"/>
          </a:xfrm>
          <a:prstGeom prst="rect">
            <a:avLst/>
          </a:prstGeom>
          <a:solidFill>
            <a:schemeClr val="accent6">
              <a:lumMod val="40000"/>
              <a:lumOff val="60000"/>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nl-NL" sz="2000" b="1" i="0" u="none" strike="noStrike" cap="none" normalizeH="0" baseline="0" dirty="0">
                <a:ln>
                  <a:noFill/>
                </a:ln>
                <a:solidFill>
                  <a:srgbClr val="3333CC"/>
                </a:solidFill>
                <a:effectLst/>
                <a:latin typeface="Arial" pitchFamily="34" charset="0"/>
                <a:cs typeface="Arial" pitchFamily="34" charset="0"/>
              </a:rPr>
              <a:t>Vooronderstellingen van NLP</a:t>
            </a:r>
            <a:r>
              <a:rPr kumimoji="0" lang="nl-NL" sz="2000" b="0" i="0" u="none" strike="noStrike" cap="none" normalizeH="0" baseline="0" dirty="0">
                <a:ln>
                  <a:noFill/>
                </a:ln>
                <a:solidFill>
                  <a:srgbClr val="3333CC"/>
                </a:solidFill>
                <a:effectLst/>
                <a:latin typeface="Arial" pitchFamily="34" charset="0"/>
                <a:cs typeface="Arial" pitchFamily="34" charset="0"/>
              </a:rPr>
              <a:t> zijn overtuigingen waarvan gebleken is dat ze nuttig, zinvol en effectief zijn in de communicatie tussen mensen onderling of de communicatie die iemand met zichzelf voert.</a:t>
            </a:r>
            <a:endParaRPr kumimoji="0" lang="nl-NL" sz="4800" b="0" i="0" u="none" strike="noStrike" cap="none" normalizeH="0" baseline="0" dirty="0">
              <a:ln>
                <a:noFill/>
              </a:ln>
              <a:solidFill>
                <a:srgbClr val="3333CC"/>
              </a:solidFill>
              <a:effectLst/>
              <a:latin typeface="Arial" pitchFamily="34" charset="0"/>
              <a:cs typeface="Arial" pitchFamily="34" charset="0"/>
            </a:endParaRPr>
          </a:p>
        </p:txBody>
      </p:sp>
      <p:sp>
        <p:nvSpPr>
          <p:cNvPr id="3" name="Rechthoek 2">
            <a:extLst>
              <a:ext uri="{FF2B5EF4-FFF2-40B4-BE49-F238E27FC236}">
                <a16:creationId xmlns:a16="http://schemas.microsoft.com/office/drawing/2014/main" id="{9AAE6066-FA17-4139-ACFD-DBF6D2AE008A}"/>
              </a:ext>
            </a:extLst>
          </p:cNvPr>
          <p:cNvSpPr/>
          <p:nvPr/>
        </p:nvSpPr>
        <p:spPr>
          <a:xfrm>
            <a:off x="251520" y="1795359"/>
            <a:ext cx="8939218" cy="1138773"/>
          </a:xfrm>
          <a:prstGeom prst="rect">
            <a:avLst/>
          </a:prstGeom>
        </p:spPr>
        <p:txBody>
          <a:bodyPr wrap="square">
            <a:spAutoFit/>
          </a:bodyPr>
          <a:lstStyle/>
          <a:p>
            <a:pPr fontAlgn="base"/>
            <a:r>
              <a:rPr lang="nl-NL" i="1" dirty="0">
                <a:solidFill>
                  <a:srgbClr val="0000FF"/>
                </a:solidFill>
                <a:latin typeface="Open Sans"/>
              </a:rPr>
              <a:t>Voorbeeld van een vooronderstelling:</a:t>
            </a:r>
          </a:p>
          <a:p>
            <a:pPr fontAlgn="base"/>
            <a:r>
              <a:rPr lang="nl-NL" i="1" dirty="0">
                <a:solidFill>
                  <a:srgbClr val="0000FF"/>
                </a:solidFill>
                <a:latin typeface="Open Sans"/>
              </a:rPr>
              <a:t>Wanneer je in een restaurant gaat zitten, vraagt de ober: </a:t>
            </a:r>
          </a:p>
          <a:p>
            <a:pPr fontAlgn="base"/>
            <a:endParaRPr lang="nl-NL" sz="1200" i="1" dirty="0">
              <a:solidFill>
                <a:srgbClr val="0000FF"/>
              </a:solidFill>
              <a:latin typeface="Open Sans"/>
            </a:endParaRPr>
          </a:p>
          <a:p>
            <a:pPr fontAlgn="base"/>
            <a:r>
              <a:rPr lang="nl-NL" sz="2000" b="1" i="1" dirty="0">
                <a:solidFill>
                  <a:srgbClr val="0000FF"/>
                </a:solidFill>
                <a:latin typeface="Open Sans"/>
              </a:rPr>
              <a:t>“Wat zou je graag willen drinken?”  </a:t>
            </a:r>
          </a:p>
        </p:txBody>
      </p:sp>
      <p:sp>
        <p:nvSpPr>
          <p:cNvPr id="4" name="Rechthoek 3">
            <a:extLst>
              <a:ext uri="{FF2B5EF4-FFF2-40B4-BE49-F238E27FC236}">
                <a16:creationId xmlns:a16="http://schemas.microsoft.com/office/drawing/2014/main" id="{9BD64B16-F739-3502-10B9-F0732D669935}"/>
              </a:ext>
            </a:extLst>
          </p:cNvPr>
          <p:cNvSpPr/>
          <p:nvPr/>
        </p:nvSpPr>
        <p:spPr>
          <a:xfrm>
            <a:off x="266411" y="2985150"/>
            <a:ext cx="8939218" cy="1877437"/>
          </a:xfrm>
          <a:prstGeom prst="rect">
            <a:avLst/>
          </a:prstGeom>
        </p:spPr>
        <p:txBody>
          <a:bodyPr wrap="square">
            <a:spAutoFit/>
          </a:bodyPr>
          <a:lstStyle/>
          <a:p>
            <a:pPr fontAlgn="base"/>
            <a:r>
              <a:rPr lang="nl-NL" sz="2400" b="1" dirty="0">
                <a:solidFill>
                  <a:srgbClr val="FF0000"/>
                </a:solidFill>
              </a:rPr>
              <a:t>Wat is de vooronderstelling van de ober?</a:t>
            </a:r>
          </a:p>
          <a:p>
            <a:pPr fontAlgn="base"/>
            <a:endParaRPr lang="nl-NL" sz="2000" b="1" dirty="0">
              <a:solidFill>
                <a:srgbClr val="FF0000"/>
              </a:solidFill>
            </a:endParaRPr>
          </a:p>
          <a:p>
            <a:pPr fontAlgn="base"/>
            <a:r>
              <a:rPr lang="nl-NL" sz="2400" b="1" dirty="0">
                <a:solidFill>
                  <a:srgbClr val="FF0000"/>
                </a:solidFill>
              </a:rPr>
              <a:t>Dat je wat wilt drinken.</a:t>
            </a:r>
          </a:p>
          <a:p>
            <a:pPr fontAlgn="base"/>
            <a:endParaRPr lang="nl-NL" sz="1200" b="1" dirty="0">
              <a:solidFill>
                <a:srgbClr val="FF0000"/>
              </a:solidFill>
            </a:endParaRPr>
          </a:p>
          <a:p>
            <a:pPr fontAlgn="base"/>
            <a:r>
              <a:rPr lang="nl-NL" i="1" dirty="0">
                <a:solidFill>
                  <a:srgbClr val="0000FF"/>
                </a:solidFill>
                <a:latin typeface="Open Sans"/>
              </a:rPr>
              <a:t>De ogen van de meeste mensen gaan dan meteen richting menu om wat te bestellen. </a:t>
            </a:r>
          </a:p>
          <a:p>
            <a:pPr fontAlgn="base"/>
            <a:r>
              <a:rPr lang="nl-NL" i="1" dirty="0">
                <a:solidFill>
                  <a:srgbClr val="0000FF"/>
                </a:solidFill>
                <a:latin typeface="Open Sans"/>
              </a:rPr>
              <a:t>Vergelijk dat maar eens met “Wil je wat drinken?”</a:t>
            </a:r>
          </a:p>
        </p:txBody>
      </p:sp>
      <p:pic>
        <p:nvPicPr>
          <p:cNvPr id="6" name="Afbeelding 5" descr="Afbeelding met tekst&#10;&#10;Automatisch gegenereerde beschrijving">
            <a:extLst>
              <a:ext uri="{FF2B5EF4-FFF2-40B4-BE49-F238E27FC236}">
                <a16:creationId xmlns:a16="http://schemas.microsoft.com/office/drawing/2014/main" id="{7A4F7419-21A6-0B1C-83E8-D61B715F66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4248" y="1786399"/>
            <a:ext cx="1728192" cy="2400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09"/>
                                        </p:tgtEl>
                                        <p:attrNameLst>
                                          <p:attrName>style.visibility</p:attrName>
                                        </p:attrNameLst>
                                      </p:cBhvr>
                                      <p:to>
                                        <p:strVal val="visible"/>
                                      </p:to>
                                    </p:set>
                                    <p:anim calcmode="lin" valueType="num">
                                      <p:cBhvr additive="base">
                                        <p:cTn id="13" dur="500" fill="hold"/>
                                        <p:tgtEl>
                                          <p:spTgt spid="43009"/>
                                        </p:tgtEl>
                                        <p:attrNameLst>
                                          <p:attrName>ppt_x</p:attrName>
                                        </p:attrNameLst>
                                      </p:cBhvr>
                                      <p:tavLst>
                                        <p:tav tm="0">
                                          <p:val>
                                            <p:strVal val="0-#ppt_w/2"/>
                                          </p:val>
                                        </p:tav>
                                        <p:tav tm="100000">
                                          <p:val>
                                            <p:strVal val="#ppt_x"/>
                                          </p:val>
                                        </p:tav>
                                      </p:tavLst>
                                    </p:anim>
                                    <p:anim calcmode="lin" valueType="num">
                                      <p:cBhvr additive="base">
                                        <p:cTn id="14" dur="500" fill="hold"/>
                                        <p:tgtEl>
                                          <p:spTgt spid="430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009" grpId="0" animBg="1"/>
      <p:bldP spid="8" grpId="0" uiExpand="1" build="p" animBg="1"/>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614"/>
            <a:ext cx="8229600" cy="962114"/>
          </a:xfrm>
        </p:spPr>
        <p:txBody>
          <a:bodyPr>
            <a:noAutofit/>
          </a:bodyPr>
          <a:lstStyle/>
          <a:p>
            <a:pPr fontAlgn="base">
              <a:spcAft>
                <a:spcPct val="0"/>
              </a:spcAft>
            </a:pPr>
            <a:r>
              <a:rPr lang="nl-NL" sz="3200" b="1" i="1" dirty="0">
                <a:solidFill>
                  <a:srgbClr val="0000FF"/>
                </a:solidFill>
                <a:latin typeface="Brush Script MT" pitchFamily="66" charset="0"/>
                <a:ea typeface="+mn-ea"/>
                <a:cs typeface="+mn-cs"/>
              </a:rPr>
              <a:t>Vooronderstelling 1: </a:t>
            </a:r>
            <a:br>
              <a:rPr lang="nl-NL" sz="3200" b="1" i="1" dirty="0">
                <a:solidFill>
                  <a:srgbClr val="0000FF"/>
                </a:solidFill>
                <a:latin typeface="Brush Script MT" pitchFamily="66" charset="0"/>
                <a:ea typeface="+mn-ea"/>
                <a:cs typeface="+mn-cs"/>
              </a:rPr>
            </a:br>
            <a:r>
              <a:rPr lang="nl-NL" sz="4000" b="1" i="1" dirty="0">
                <a:solidFill>
                  <a:srgbClr val="0000FF"/>
                </a:solidFill>
                <a:latin typeface="Brush Script MT" pitchFamily="66" charset="0"/>
                <a:ea typeface="+mn-ea"/>
                <a:cs typeface="+mn-cs"/>
              </a:rPr>
              <a:t>Respect voor het ‘Model van de wereld’.</a:t>
            </a:r>
            <a:endParaRPr lang="nl-NL" sz="3200" b="1" i="1" dirty="0">
              <a:solidFill>
                <a:srgbClr val="0000FF"/>
              </a:solidFill>
              <a:latin typeface="Brush Script MT" pitchFamily="66" charset="0"/>
              <a:ea typeface="+mn-ea"/>
              <a:cs typeface="+mn-cs"/>
            </a:endParaRPr>
          </a:p>
        </p:txBody>
      </p:sp>
      <p:pic>
        <p:nvPicPr>
          <p:cNvPr id="35842" name="Picture 2" descr="Afbeeldingsresultaat voor wereldmod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678" y="3473840"/>
            <a:ext cx="7236296" cy="3001605"/>
          </a:xfrm>
          <a:prstGeom prst="rect">
            <a:avLst/>
          </a:prstGeom>
          <a:noFill/>
        </p:spPr>
      </p:pic>
      <p:grpSp>
        <p:nvGrpSpPr>
          <p:cNvPr id="9" name="Groep 8">
            <a:extLst>
              <a:ext uri="{FF2B5EF4-FFF2-40B4-BE49-F238E27FC236}">
                <a16:creationId xmlns:a16="http://schemas.microsoft.com/office/drawing/2014/main" id="{69340C5B-E546-4824-8083-4A8E610C145C}"/>
              </a:ext>
            </a:extLst>
          </p:cNvPr>
          <p:cNvGrpSpPr/>
          <p:nvPr/>
        </p:nvGrpSpPr>
        <p:grpSpPr>
          <a:xfrm>
            <a:off x="127715" y="2971193"/>
            <a:ext cx="4600111" cy="457257"/>
            <a:chOff x="127715" y="2971193"/>
            <a:chExt cx="4600111" cy="457257"/>
          </a:xfrm>
        </p:grpSpPr>
        <p:sp>
          <p:nvSpPr>
            <p:cNvPr id="10" name="Tekstvak 9"/>
            <p:cNvSpPr txBox="1"/>
            <p:nvPr/>
          </p:nvSpPr>
          <p:spPr>
            <a:xfrm>
              <a:off x="449924" y="3028340"/>
              <a:ext cx="4277902" cy="400110"/>
            </a:xfrm>
            <a:prstGeom prst="rect">
              <a:avLst/>
            </a:prstGeom>
            <a:noFill/>
          </p:spPr>
          <p:txBody>
            <a:bodyPr wrap="none" rtlCol="0">
              <a:spAutoFit/>
            </a:bodyPr>
            <a:lstStyle/>
            <a:p>
              <a:r>
                <a:rPr lang="nl-NL" sz="2000" b="1" dirty="0">
                  <a:solidFill>
                    <a:srgbClr val="FF0000"/>
                  </a:solidFill>
                </a:rPr>
                <a:t>Zoek de verschillen in wereldmodellen</a:t>
              </a:r>
            </a:p>
          </p:txBody>
        </p:sp>
        <p:pic>
          <p:nvPicPr>
            <p:cNvPr id="12" name="Afbeelding 25" descr="oefening.jpg">
              <a:extLst>
                <a:ext uri="{FF2B5EF4-FFF2-40B4-BE49-F238E27FC236}">
                  <a16:creationId xmlns:a16="http://schemas.microsoft.com/office/drawing/2014/main" id="{A17AC2DB-2790-444C-B5FA-88DEE87102C6}"/>
                </a:ext>
              </a:extLst>
            </p:cNvPr>
            <p:cNvPicPr>
              <a:picLocks noChangeAspect="1" noChangeArrowheads="1"/>
            </p:cNvPicPr>
            <p:nvPr/>
          </p:nvPicPr>
          <p:blipFill>
            <a:blip r:embed="rId3"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715" y="2971193"/>
              <a:ext cx="329485" cy="455275"/>
            </a:xfrm>
            <a:prstGeom prst="rect">
              <a:avLst/>
            </a:prstGeom>
            <a:noFill/>
          </p:spPr>
        </p:pic>
      </p:grpSp>
      <p:grpSp>
        <p:nvGrpSpPr>
          <p:cNvPr id="18" name="Groep 17">
            <a:extLst>
              <a:ext uri="{FF2B5EF4-FFF2-40B4-BE49-F238E27FC236}">
                <a16:creationId xmlns:a16="http://schemas.microsoft.com/office/drawing/2014/main" id="{182B7EA6-DCBB-4B48-816F-AAC0FFCA8435}"/>
              </a:ext>
            </a:extLst>
          </p:cNvPr>
          <p:cNvGrpSpPr/>
          <p:nvPr/>
        </p:nvGrpSpPr>
        <p:grpSpPr>
          <a:xfrm>
            <a:off x="215294" y="6410962"/>
            <a:ext cx="7021002" cy="491189"/>
            <a:chOff x="215294" y="6410962"/>
            <a:chExt cx="7021002" cy="491189"/>
          </a:xfrm>
        </p:grpSpPr>
        <p:sp>
          <p:nvSpPr>
            <p:cNvPr id="11" name="Tekstvak 10">
              <a:extLst>
                <a:ext uri="{FF2B5EF4-FFF2-40B4-BE49-F238E27FC236}">
                  <a16:creationId xmlns:a16="http://schemas.microsoft.com/office/drawing/2014/main" id="{78ACF737-3E02-4D17-A405-E0C7917A1B7D}"/>
                </a:ext>
              </a:extLst>
            </p:cNvPr>
            <p:cNvSpPr txBox="1"/>
            <p:nvPr/>
          </p:nvSpPr>
          <p:spPr>
            <a:xfrm>
              <a:off x="558634" y="6502041"/>
              <a:ext cx="6677662" cy="400110"/>
            </a:xfrm>
            <a:prstGeom prst="rect">
              <a:avLst/>
            </a:prstGeom>
            <a:noFill/>
          </p:spPr>
          <p:txBody>
            <a:bodyPr wrap="none" rtlCol="0">
              <a:spAutoFit/>
            </a:bodyPr>
            <a:lstStyle/>
            <a:p>
              <a:r>
                <a:rPr lang="nl-NL" sz="2000" b="1" dirty="0">
                  <a:solidFill>
                    <a:srgbClr val="FF0000"/>
                  </a:solidFill>
                </a:rPr>
                <a:t>Wat zijn de belangrijkste kenmerken van jouw wereldmodel?</a:t>
              </a:r>
            </a:p>
          </p:txBody>
        </p:sp>
        <p:pic>
          <p:nvPicPr>
            <p:cNvPr id="13" name="Afbeelding 25" descr="oefening.jpg">
              <a:extLst>
                <a:ext uri="{FF2B5EF4-FFF2-40B4-BE49-F238E27FC236}">
                  <a16:creationId xmlns:a16="http://schemas.microsoft.com/office/drawing/2014/main" id="{DD0BFC9D-969E-43CC-80A0-AF2DFF4DB195}"/>
                </a:ext>
              </a:extLst>
            </p:cNvPr>
            <p:cNvPicPr>
              <a:picLocks noChangeAspect="1" noChangeArrowheads="1"/>
            </p:cNvPicPr>
            <p:nvPr/>
          </p:nvPicPr>
          <p:blipFill>
            <a:blip r:embed="rId3"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5294" y="6410962"/>
              <a:ext cx="329485" cy="455275"/>
            </a:xfrm>
            <a:prstGeom prst="rect">
              <a:avLst/>
            </a:prstGeom>
            <a:noFill/>
          </p:spPr>
        </p:pic>
      </p:grpSp>
      <p:grpSp>
        <p:nvGrpSpPr>
          <p:cNvPr id="4" name="Groep 3">
            <a:extLst>
              <a:ext uri="{FF2B5EF4-FFF2-40B4-BE49-F238E27FC236}">
                <a16:creationId xmlns:a16="http://schemas.microsoft.com/office/drawing/2014/main" id="{1BB6B013-55F4-4EF4-9B1A-EFE65BD81070}"/>
              </a:ext>
            </a:extLst>
          </p:cNvPr>
          <p:cNvGrpSpPr/>
          <p:nvPr/>
        </p:nvGrpSpPr>
        <p:grpSpPr>
          <a:xfrm>
            <a:off x="0" y="1052736"/>
            <a:ext cx="1822575" cy="1981487"/>
            <a:chOff x="0" y="1052736"/>
            <a:chExt cx="1822575" cy="1981487"/>
          </a:xfrm>
        </p:grpSpPr>
        <p:pic>
          <p:nvPicPr>
            <p:cNvPr id="1026" name="Picture 2" descr="Afbeeldingsresultaat voor world glob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052736"/>
              <a:ext cx="1822575" cy="1822575"/>
            </a:xfrm>
            <a:prstGeom prst="rect">
              <a:avLst/>
            </a:prstGeom>
            <a:noFill/>
          </p:spPr>
        </p:pic>
        <p:sp>
          <p:nvSpPr>
            <p:cNvPr id="3" name="Rechthoek 2">
              <a:extLst>
                <a:ext uri="{FF2B5EF4-FFF2-40B4-BE49-F238E27FC236}">
                  <a16:creationId xmlns:a16="http://schemas.microsoft.com/office/drawing/2014/main" id="{17DD4D9C-210C-44E1-966D-1B716C8D5491}"/>
                </a:ext>
              </a:extLst>
            </p:cNvPr>
            <p:cNvSpPr/>
            <p:nvPr/>
          </p:nvSpPr>
          <p:spPr>
            <a:xfrm>
              <a:off x="1288074" y="2634113"/>
              <a:ext cx="314509" cy="400110"/>
            </a:xfrm>
            <a:prstGeom prst="rect">
              <a:avLst/>
            </a:prstGeom>
            <a:noFill/>
          </p:spPr>
          <p:txBody>
            <a:bodyPr wrap="none" lIns="91440" tIns="45720" rIns="91440" bIns="45720">
              <a:spAutoFit/>
            </a:bodyPr>
            <a:lstStyle/>
            <a:p>
              <a:pPr algn="ctr"/>
              <a:r>
                <a:rPr lang="nl-NL" sz="2000" b="1" cap="none" spc="0" dirty="0">
                  <a:ln w="0"/>
                  <a:solidFill>
                    <a:srgbClr val="0000FF"/>
                  </a:solidFill>
                  <a:effectLst>
                    <a:outerShdw blurRad="38100" dist="19050" dir="2700000" algn="tl" rotWithShape="0">
                      <a:schemeClr val="dk1">
                        <a:alpha val="40000"/>
                      </a:schemeClr>
                    </a:outerShdw>
                  </a:effectLst>
                </a:rPr>
                <a:t>1</a:t>
              </a:r>
            </a:p>
          </p:txBody>
        </p:sp>
      </p:grpSp>
      <p:grpSp>
        <p:nvGrpSpPr>
          <p:cNvPr id="5" name="Groep 4">
            <a:extLst>
              <a:ext uri="{FF2B5EF4-FFF2-40B4-BE49-F238E27FC236}">
                <a16:creationId xmlns:a16="http://schemas.microsoft.com/office/drawing/2014/main" id="{83FB74C3-4DC7-4936-9123-E3C3FF4C8888}"/>
              </a:ext>
            </a:extLst>
          </p:cNvPr>
          <p:cNvGrpSpPr/>
          <p:nvPr/>
        </p:nvGrpSpPr>
        <p:grpSpPr>
          <a:xfrm>
            <a:off x="1763688" y="1052736"/>
            <a:ext cx="1826568" cy="1988098"/>
            <a:chOff x="1763688" y="1052736"/>
            <a:chExt cx="1826568" cy="1988098"/>
          </a:xfrm>
        </p:grpSpPr>
        <p:pic>
          <p:nvPicPr>
            <p:cNvPr id="1028" name="Picture 4" descr="Afbeeldingsresultaat voor world glob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63688" y="1052736"/>
              <a:ext cx="1826568" cy="1826568"/>
            </a:xfrm>
            <a:prstGeom prst="rect">
              <a:avLst/>
            </a:prstGeom>
            <a:noFill/>
          </p:spPr>
        </p:pic>
        <p:sp>
          <p:nvSpPr>
            <p:cNvPr id="14" name="Rechthoek 13">
              <a:extLst>
                <a:ext uri="{FF2B5EF4-FFF2-40B4-BE49-F238E27FC236}">
                  <a16:creationId xmlns:a16="http://schemas.microsoft.com/office/drawing/2014/main" id="{BAC4500D-3704-4E82-8763-C83D86953586}"/>
                </a:ext>
              </a:extLst>
            </p:cNvPr>
            <p:cNvSpPr/>
            <p:nvPr/>
          </p:nvSpPr>
          <p:spPr>
            <a:xfrm>
              <a:off x="3114632" y="2640724"/>
              <a:ext cx="314510" cy="400110"/>
            </a:xfrm>
            <a:prstGeom prst="rect">
              <a:avLst/>
            </a:prstGeom>
            <a:noFill/>
          </p:spPr>
          <p:txBody>
            <a:bodyPr wrap="none" lIns="91440" tIns="45720" rIns="91440" bIns="45720">
              <a:spAutoFit/>
            </a:bodyPr>
            <a:lstStyle/>
            <a:p>
              <a:pPr algn="ctr"/>
              <a:r>
                <a:rPr lang="nl-NL" sz="2000" b="1" dirty="0">
                  <a:ln w="0"/>
                  <a:solidFill>
                    <a:srgbClr val="0000FF"/>
                  </a:solidFill>
                  <a:effectLst>
                    <a:outerShdw blurRad="38100" dist="19050" dir="2700000" algn="tl" rotWithShape="0">
                      <a:schemeClr val="dk1">
                        <a:alpha val="40000"/>
                      </a:schemeClr>
                    </a:outerShdw>
                  </a:effectLst>
                </a:rPr>
                <a:t>2</a:t>
              </a:r>
              <a:endParaRPr lang="nl-NL" sz="2000" b="1" cap="none" spc="0" dirty="0">
                <a:ln w="0"/>
                <a:solidFill>
                  <a:srgbClr val="0000FF"/>
                </a:solidFill>
                <a:effectLst>
                  <a:outerShdw blurRad="38100" dist="19050" dir="2700000" algn="tl" rotWithShape="0">
                    <a:schemeClr val="dk1">
                      <a:alpha val="40000"/>
                    </a:schemeClr>
                  </a:outerShdw>
                </a:effectLst>
              </a:endParaRPr>
            </a:p>
          </p:txBody>
        </p:sp>
      </p:grpSp>
      <p:grpSp>
        <p:nvGrpSpPr>
          <p:cNvPr id="6" name="Groep 5">
            <a:extLst>
              <a:ext uri="{FF2B5EF4-FFF2-40B4-BE49-F238E27FC236}">
                <a16:creationId xmlns:a16="http://schemas.microsoft.com/office/drawing/2014/main" id="{B0B790E9-D4D8-43CB-BAF9-A4AF3792D335}"/>
              </a:ext>
            </a:extLst>
          </p:cNvPr>
          <p:cNvGrpSpPr/>
          <p:nvPr/>
        </p:nvGrpSpPr>
        <p:grpSpPr>
          <a:xfrm>
            <a:off x="3491880" y="1052736"/>
            <a:ext cx="1885287" cy="1975604"/>
            <a:chOff x="3491880" y="1052736"/>
            <a:chExt cx="1885287" cy="1975604"/>
          </a:xfrm>
        </p:grpSpPr>
        <p:pic>
          <p:nvPicPr>
            <p:cNvPr id="103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1052736"/>
              <a:ext cx="1816708" cy="1781432"/>
            </a:xfrm>
            <a:prstGeom prst="rect">
              <a:avLst/>
            </a:prstGeom>
            <a:noFill/>
            <a:ln w="9525">
              <a:noFill/>
              <a:miter lim="800000"/>
              <a:headEnd/>
              <a:tailEnd/>
            </a:ln>
          </p:spPr>
        </p:pic>
        <p:sp>
          <p:nvSpPr>
            <p:cNvPr id="15" name="Rechthoek 14">
              <a:extLst>
                <a:ext uri="{FF2B5EF4-FFF2-40B4-BE49-F238E27FC236}">
                  <a16:creationId xmlns:a16="http://schemas.microsoft.com/office/drawing/2014/main" id="{2060DEBE-7018-4093-86C4-55EDD2576550}"/>
                </a:ext>
              </a:extLst>
            </p:cNvPr>
            <p:cNvSpPr/>
            <p:nvPr/>
          </p:nvSpPr>
          <p:spPr>
            <a:xfrm>
              <a:off x="5062657" y="2628230"/>
              <a:ext cx="314510" cy="400110"/>
            </a:xfrm>
            <a:prstGeom prst="rect">
              <a:avLst/>
            </a:prstGeom>
            <a:noFill/>
          </p:spPr>
          <p:txBody>
            <a:bodyPr wrap="none" lIns="91440" tIns="45720" rIns="91440" bIns="45720">
              <a:spAutoFit/>
            </a:bodyPr>
            <a:lstStyle/>
            <a:p>
              <a:pPr algn="ctr"/>
              <a:r>
                <a:rPr lang="nl-NL" sz="2000" b="1" dirty="0">
                  <a:ln w="0"/>
                  <a:solidFill>
                    <a:srgbClr val="0000FF"/>
                  </a:solidFill>
                  <a:effectLst>
                    <a:outerShdw blurRad="38100" dist="19050" dir="2700000" algn="tl" rotWithShape="0">
                      <a:schemeClr val="dk1">
                        <a:alpha val="40000"/>
                      </a:schemeClr>
                    </a:outerShdw>
                  </a:effectLst>
                </a:rPr>
                <a:t>3</a:t>
              </a:r>
              <a:endParaRPr lang="nl-NL" sz="2000" b="1" cap="none" spc="0" dirty="0">
                <a:ln w="0"/>
                <a:solidFill>
                  <a:srgbClr val="0000FF"/>
                </a:solidFill>
                <a:effectLst>
                  <a:outerShdw blurRad="38100" dist="19050" dir="2700000" algn="tl" rotWithShape="0">
                    <a:schemeClr val="dk1">
                      <a:alpha val="40000"/>
                    </a:schemeClr>
                  </a:outerShdw>
                </a:effectLst>
              </a:endParaRPr>
            </a:p>
          </p:txBody>
        </p:sp>
      </p:grpSp>
      <p:grpSp>
        <p:nvGrpSpPr>
          <p:cNvPr id="7" name="Groep 6">
            <a:extLst>
              <a:ext uri="{FF2B5EF4-FFF2-40B4-BE49-F238E27FC236}">
                <a16:creationId xmlns:a16="http://schemas.microsoft.com/office/drawing/2014/main" id="{12BCCC8A-A157-42AA-82E0-AFA90C12C88A}"/>
              </a:ext>
            </a:extLst>
          </p:cNvPr>
          <p:cNvGrpSpPr/>
          <p:nvPr/>
        </p:nvGrpSpPr>
        <p:grpSpPr>
          <a:xfrm>
            <a:off x="5335527" y="908720"/>
            <a:ext cx="1972777" cy="2166646"/>
            <a:chOff x="5335527" y="908720"/>
            <a:chExt cx="1972777" cy="2166646"/>
          </a:xfrm>
        </p:grpSpPr>
        <p:pic>
          <p:nvPicPr>
            <p:cNvPr id="1033" name="Picture 9" descr="Afbeeldingsresultaat voor world glob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5527" y="908720"/>
              <a:ext cx="1972777" cy="2166368"/>
            </a:xfrm>
            <a:prstGeom prst="rect">
              <a:avLst/>
            </a:prstGeom>
            <a:noFill/>
          </p:spPr>
        </p:pic>
        <p:sp>
          <p:nvSpPr>
            <p:cNvPr id="16" name="Rechthoek 15">
              <a:extLst>
                <a:ext uri="{FF2B5EF4-FFF2-40B4-BE49-F238E27FC236}">
                  <a16:creationId xmlns:a16="http://schemas.microsoft.com/office/drawing/2014/main" id="{78DC455F-296B-4052-A78B-88B631B2DB1F}"/>
                </a:ext>
              </a:extLst>
            </p:cNvPr>
            <p:cNvSpPr/>
            <p:nvPr/>
          </p:nvSpPr>
          <p:spPr>
            <a:xfrm>
              <a:off x="6921786" y="2675256"/>
              <a:ext cx="314510" cy="400110"/>
            </a:xfrm>
            <a:prstGeom prst="rect">
              <a:avLst/>
            </a:prstGeom>
            <a:noFill/>
          </p:spPr>
          <p:txBody>
            <a:bodyPr wrap="none" lIns="91440" tIns="45720" rIns="91440" bIns="45720">
              <a:spAutoFit/>
            </a:bodyPr>
            <a:lstStyle/>
            <a:p>
              <a:pPr algn="ctr"/>
              <a:r>
                <a:rPr lang="nl-NL" sz="2000" b="1" dirty="0">
                  <a:ln w="0"/>
                  <a:solidFill>
                    <a:srgbClr val="0000FF"/>
                  </a:solidFill>
                  <a:effectLst>
                    <a:outerShdw blurRad="38100" dist="19050" dir="2700000" algn="tl" rotWithShape="0">
                      <a:schemeClr val="dk1">
                        <a:alpha val="40000"/>
                      </a:schemeClr>
                    </a:outerShdw>
                  </a:effectLst>
                </a:rPr>
                <a:t>4</a:t>
              </a:r>
              <a:endParaRPr lang="nl-NL" sz="2000" b="1" cap="none" spc="0" dirty="0">
                <a:ln w="0"/>
                <a:solidFill>
                  <a:srgbClr val="0000FF"/>
                </a:solidFill>
                <a:effectLst>
                  <a:outerShdw blurRad="38100" dist="19050" dir="2700000" algn="tl" rotWithShape="0">
                    <a:schemeClr val="dk1">
                      <a:alpha val="40000"/>
                    </a:schemeClr>
                  </a:outerShdw>
                </a:effectLst>
              </a:endParaRPr>
            </a:p>
          </p:txBody>
        </p:sp>
      </p:grpSp>
      <p:grpSp>
        <p:nvGrpSpPr>
          <p:cNvPr id="8" name="Groep 7">
            <a:extLst>
              <a:ext uri="{FF2B5EF4-FFF2-40B4-BE49-F238E27FC236}">
                <a16:creationId xmlns:a16="http://schemas.microsoft.com/office/drawing/2014/main" id="{51472C14-70B7-46B7-BFD3-1FD6E8A3F97A}"/>
              </a:ext>
            </a:extLst>
          </p:cNvPr>
          <p:cNvGrpSpPr/>
          <p:nvPr/>
        </p:nvGrpSpPr>
        <p:grpSpPr>
          <a:xfrm>
            <a:off x="7199784" y="908720"/>
            <a:ext cx="1908720" cy="2166646"/>
            <a:chOff x="7199784" y="908720"/>
            <a:chExt cx="1908720" cy="2166646"/>
          </a:xfrm>
        </p:grpSpPr>
        <p:pic>
          <p:nvPicPr>
            <p:cNvPr id="1035" name="Picture 11" descr="Afbeeldingsresultaat voor world globe"/>
            <p:cNvPicPr>
              <a:picLocks noChangeAspect="1" noChangeArrowheads="1"/>
            </p:cNvPicPr>
            <p:nvPr/>
          </p:nvPicPr>
          <p:blipFill>
            <a:blip r:embed="rId8" cstate="email">
              <a:lum bright="-20000" contrast="60000"/>
              <a:extLst>
                <a:ext uri="{28A0092B-C50C-407E-A947-70E740481C1C}">
                  <a14:useLocalDpi xmlns:a14="http://schemas.microsoft.com/office/drawing/2010/main"/>
                </a:ext>
              </a:extLst>
            </a:blip>
            <a:srcRect/>
            <a:stretch>
              <a:fillRect/>
            </a:stretch>
          </p:blipFill>
          <p:spPr bwMode="auto">
            <a:xfrm>
              <a:off x="7199784" y="908720"/>
              <a:ext cx="1908720" cy="1908720"/>
            </a:xfrm>
            <a:prstGeom prst="rect">
              <a:avLst/>
            </a:prstGeom>
            <a:noFill/>
          </p:spPr>
        </p:pic>
        <p:sp>
          <p:nvSpPr>
            <p:cNvPr id="17" name="Rechthoek 16">
              <a:extLst>
                <a:ext uri="{FF2B5EF4-FFF2-40B4-BE49-F238E27FC236}">
                  <a16:creationId xmlns:a16="http://schemas.microsoft.com/office/drawing/2014/main" id="{3F65A23C-3E23-46C4-A430-3D371696DD24}"/>
                </a:ext>
              </a:extLst>
            </p:cNvPr>
            <p:cNvSpPr/>
            <p:nvPr/>
          </p:nvSpPr>
          <p:spPr>
            <a:xfrm>
              <a:off x="8780616" y="2675256"/>
              <a:ext cx="314510" cy="400110"/>
            </a:xfrm>
            <a:prstGeom prst="rect">
              <a:avLst/>
            </a:prstGeom>
            <a:noFill/>
          </p:spPr>
          <p:txBody>
            <a:bodyPr wrap="none" lIns="91440" tIns="45720" rIns="91440" bIns="45720">
              <a:spAutoFit/>
            </a:bodyPr>
            <a:lstStyle/>
            <a:p>
              <a:pPr algn="ctr"/>
              <a:r>
                <a:rPr lang="nl-NL" sz="2000" b="1" dirty="0">
                  <a:ln w="0"/>
                  <a:solidFill>
                    <a:srgbClr val="0000FF"/>
                  </a:solidFill>
                  <a:effectLst>
                    <a:outerShdw blurRad="38100" dist="19050" dir="2700000" algn="tl" rotWithShape="0">
                      <a:schemeClr val="dk1">
                        <a:alpha val="40000"/>
                      </a:schemeClr>
                    </a:outerShdw>
                  </a:effectLst>
                </a:rPr>
                <a:t>5</a:t>
              </a:r>
              <a:endParaRPr lang="nl-NL" sz="2000" b="1" cap="none" spc="0" dirty="0">
                <a:ln w="0"/>
                <a:solidFill>
                  <a:srgbClr val="0000FF"/>
                </a:solidFill>
                <a:effectLst>
                  <a:outerShdw blurRad="38100" dist="19050" dir="2700000" algn="tl" rotWithShape="0">
                    <a:schemeClr val="dk1">
                      <a:alpha val="40000"/>
                    </a:scheme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5842"/>
                                        </p:tgtEl>
                                        <p:attrNameLst>
                                          <p:attrName>style.visibility</p:attrName>
                                        </p:attrNameLst>
                                      </p:cBhvr>
                                      <p:to>
                                        <p:strVal val="visible"/>
                                      </p:to>
                                    </p:set>
                                    <p:anim calcmode="lin" valueType="num">
                                      <p:cBhvr additive="base">
                                        <p:cTn id="43" dur="500" fill="hold"/>
                                        <p:tgtEl>
                                          <p:spTgt spid="35842"/>
                                        </p:tgtEl>
                                        <p:attrNameLst>
                                          <p:attrName>ppt_x</p:attrName>
                                        </p:attrNameLst>
                                      </p:cBhvr>
                                      <p:tavLst>
                                        <p:tav tm="0">
                                          <p:val>
                                            <p:strVal val="0-#ppt_w/2"/>
                                          </p:val>
                                        </p:tav>
                                        <p:tav tm="100000">
                                          <p:val>
                                            <p:strVal val="#ppt_x"/>
                                          </p:val>
                                        </p:tav>
                                      </p:tavLst>
                                    </p:anim>
                                    <p:anim calcmode="lin" valueType="num">
                                      <p:cBhvr additive="base">
                                        <p:cTn id="44"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9512" y="116632"/>
            <a:ext cx="89644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269875" algn="l"/>
              </a:tabLst>
            </a:pPr>
            <a:r>
              <a:rPr lang="nl-NL" sz="3200" b="1" i="1" dirty="0">
                <a:solidFill>
                  <a:srgbClr val="0000FF"/>
                </a:solidFill>
                <a:latin typeface="Brush Script MT" pitchFamily="66" charset="0"/>
              </a:rPr>
              <a:t>Vooronderstelling No.1: </a:t>
            </a:r>
          </a:p>
          <a:p>
            <a:pPr marR="0" lvl="0" algn="l" defTabSz="914400" rtl="0" eaLnBrk="1" fontAlgn="base" latinLnBrk="0" hangingPunct="1">
              <a:lnSpc>
                <a:spcPct val="100000"/>
              </a:lnSpc>
              <a:spcBef>
                <a:spcPct val="0"/>
              </a:spcBef>
              <a:spcAft>
                <a:spcPct val="0"/>
              </a:spcAft>
              <a:buClrTx/>
              <a:buSzTx/>
              <a:tabLst>
                <a:tab pos="269875" algn="l"/>
              </a:tabLst>
            </a:pPr>
            <a:r>
              <a:rPr lang="nl-NL" sz="4400" b="1" i="1" dirty="0">
                <a:solidFill>
                  <a:srgbClr val="0000FF"/>
                </a:solidFill>
                <a:latin typeface="Brush Script MT" pitchFamily="66" charset="0"/>
              </a:rPr>
              <a:t>Respect voor andermans model van de wereld en dat van mijzelf!.</a:t>
            </a:r>
          </a:p>
        </p:txBody>
      </p:sp>
      <p:pic>
        <p:nvPicPr>
          <p:cNvPr id="55298" name="Picture 2" descr="Afbeeldingsresultaat voor respect voor iederee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344" y="2483401"/>
            <a:ext cx="8223101" cy="2448272"/>
          </a:xfrm>
          <a:prstGeom prst="rect">
            <a:avLst/>
          </a:prstGeom>
          <a:noFill/>
        </p:spPr>
      </p:pic>
      <p:sp>
        <p:nvSpPr>
          <p:cNvPr id="6" name="Rechthoek 5"/>
          <p:cNvSpPr/>
          <p:nvPr/>
        </p:nvSpPr>
        <p:spPr>
          <a:xfrm>
            <a:off x="320344" y="4223787"/>
            <a:ext cx="1855508" cy="707886"/>
          </a:xfrm>
          <a:prstGeom prst="rect">
            <a:avLst/>
          </a:prstGeom>
        </p:spPr>
        <p:txBody>
          <a:bodyPr wrap="none">
            <a:spAutoFit/>
          </a:bodyPr>
          <a:lstStyle/>
          <a:p>
            <a:r>
              <a:rPr lang="nl-NL" sz="4000" b="1" dirty="0">
                <a:solidFill>
                  <a:srgbClr val="3333CC"/>
                </a:solidFill>
                <a:ea typeface="MS Mincho" pitchFamily="49" charset="-128"/>
                <a:cs typeface="Times New Roman" pitchFamily="18" charset="0"/>
              </a:rPr>
              <a:t>Respect</a:t>
            </a:r>
            <a:endParaRPr lang="nl-NL" sz="4000" dirty="0"/>
          </a:p>
        </p:txBody>
      </p:sp>
      <p:sp>
        <p:nvSpPr>
          <p:cNvPr id="8" name="Tekstvak 7">
            <a:extLst>
              <a:ext uri="{FF2B5EF4-FFF2-40B4-BE49-F238E27FC236}">
                <a16:creationId xmlns:a16="http://schemas.microsoft.com/office/drawing/2014/main" id="{545455CD-9294-4268-9EBD-16271109036D}"/>
              </a:ext>
            </a:extLst>
          </p:cNvPr>
          <p:cNvSpPr txBox="1"/>
          <p:nvPr/>
        </p:nvSpPr>
        <p:spPr>
          <a:xfrm>
            <a:off x="1547664" y="5252581"/>
            <a:ext cx="7429598" cy="1384995"/>
          </a:xfrm>
          <a:prstGeom prst="rect">
            <a:avLst/>
          </a:prstGeom>
          <a:noFill/>
        </p:spPr>
        <p:txBody>
          <a:bodyPr wrap="none" rtlCol="0">
            <a:spAutoFit/>
          </a:bodyPr>
          <a:lstStyle/>
          <a:p>
            <a:r>
              <a:rPr lang="nl-NL" sz="2800" b="1" dirty="0">
                <a:solidFill>
                  <a:srgbClr val="FF0000"/>
                </a:solidFill>
              </a:rPr>
              <a:t>Bij welk persoon in jouw omgeving</a:t>
            </a:r>
          </a:p>
          <a:p>
            <a:r>
              <a:rPr lang="nl-NL" sz="2800" b="1" dirty="0">
                <a:solidFill>
                  <a:srgbClr val="FF0000"/>
                </a:solidFill>
              </a:rPr>
              <a:t>is dit een uitdaging voor jou?</a:t>
            </a:r>
          </a:p>
          <a:p>
            <a:r>
              <a:rPr lang="nl-NL" sz="2800" b="1" dirty="0">
                <a:solidFill>
                  <a:srgbClr val="FF0000"/>
                </a:solidFill>
              </a:rPr>
              <a:t>Wat zou het opleveren om wel respect te tonen?</a:t>
            </a:r>
          </a:p>
        </p:txBody>
      </p:sp>
      <p:pic>
        <p:nvPicPr>
          <p:cNvPr id="9" name="Afbeelding 25" descr="oefening.jpg">
            <a:extLst>
              <a:ext uri="{FF2B5EF4-FFF2-40B4-BE49-F238E27FC236}">
                <a16:creationId xmlns:a16="http://schemas.microsoft.com/office/drawing/2014/main" id="{6B41EC6A-FFE6-43C6-B3EB-FF19B9BC2473}"/>
              </a:ext>
            </a:extLst>
          </p:cNvPr>
          <p:cNvPicPr>
            <a:picLocks noChangeAspect="1" noChangeArrowheads="1"/>
          </p:cNvPicPr>
          <p:nvPr/>
        </p:nvPicPr>
        <p:blipFill>
          <a:blip r:embed="rId3"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544" y="5359450"/>
            <a:ext cx="924987" cy="1278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5298"/>
                                        </p:tgtEl>
                                        <p:attrNameLst>
                                          <p:attrName>style.visibility</p:attrName>
                                        </p:attrNameLst>
                                      </p:cBhvr>
                                      <p:to>
                                        <p:strVal val="visible"/>
                                      </p:to>
                                    </p:set>
                                    <p:anim calcmode="lin" valueType="num">
                                      <p:cBhvr additive="base">
                                        <p:cTn id="13" dur="500" fill="hold"/>
                                        <p:tgtEl>
                                          <p:spTgt spid="55298"/>
                                        </p:tgtEl>
                                        <p:attrNameLst>
                                          <p:attrName>ppt_x</p:attrName>
                                        </p:attrNameLst>
                                      </p:cBhvr>
                                      <p:tavLst>
                                        <p:tav tm="0">
                                          <p:val>
                                            <p:strVal val="0-#ppt_w/2"/>
                                          </p:val>
                                        </p:tav>
                                        <p:tav tm="100000">
                                          <p:val>
                                            <p:strVal val="#ppt_x"/>
                                          </p:val>
                                        </p:tav>
                                      </p:tavLst>
                                    </p:anim>
                                    <p:anim calcmode="lin" valueType="num">
                                      <p:cBhvr additive="base">
                                        <p:cTn id="14" dur="500" fill="hold"/>
                                        <p:tgtEl>
                                          <p:spTgt spid="5529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brandkraan&#10;&#10;Automatisch gegenereerde beschrijving">
            <a:extLst>
              <a:ext uri="{FF2B5EF4-FFF2-40B4-BE49-F238E27FC236}">
                <a16:creationId xmlns:a16="http://schemas.microsoft.com/office/drawing/2014/main" id="{FBDD2061-63F6-46CD-9EFC-853FC255C3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0110"/>
            <a:ext cx="9144000" cy="6757779"/>
          </a:xfrm>
          <a:prstGeom prst="rect">
            <a:avLst/>
          </a:prstGeom>
        </p:spPr>
      </p:pic>
      <p:pic>
        <p:nvPicPr>
          <p:cNvPr id="14" name="Afbeelding 13">
            <a:extLst>
              <a:ext uri="{FF2B5EF4-FFF2-40B4-BE49-F238E27FC236}">
                <a16:creationId xmlns:a16="http://schemas.microsoft.com/office/drawing/2014/main" id="{AB498EF3-D8E2-4E0E-8701-4F236FEC89A2}"/>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8654" y="2428181"/>
            <a:ext cx="1714821" cy="1551046"/>
          </a:xfrm>
          <a:prstGeom prst="rect">
            <a:avLst/>
          </a:prstGeom>
        </p:spPr>
      </p:pic>
      <p:pic>
        <p:nvPicPr>
          <p:cNvPr id="3" name="Afbeelding 2">
            <a:extLst>
              <a:ext uri="{FF2B5EF4-FFF2-40B4-BE49-F238E27FC236}">
                <a16:creationId xmlns:a16="http://schemas.microsoft.com/office/drawing/2014/main" id="{16E6AEDE-3919-D659-BD70-470FD918782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7124" y="5344990"/>
            <a:ext cx="1409524" cy="1447619"/>
          </a:xfrm>
          <a:prstGeom prst="rect">
            <a:avLst/>
          </a:prstGeom>
        </p:spPr>
      </p:pic>
      <p:pic>
        <p:nvPicPr>
          <p:cNvPr id="5" name="Afbeelding 4">
            <a:extLst>
              <a:ext uri="{FF2B5EF4-FFF2-40B4-BE49-F238E27FC236}">
                <a16:creationId xmlns:a16="http://schemas.microsoft.com/office/drawing/2014/main" id="{9B96387E-59BA-649C-78F6-F6E2FAF52E7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57969" y="5517232"/>
            <a:ext cx="1380952" cy="1313011"/>
          </a:xfrm>
          <a:prstGeom prst="rect">
            <a:avLst/>
          </a:prstGeom>
        </p:spPr>
      </p:pic>
      <p:sp>
        <p:nvSpPr>
          <p:cNvPr id="9" name="Tekstballon: rechthoek met afgeronde hoeken 8">
            <a:extLst>
              <a:ext uri="{FF2B5EF4-FFF2-40B4-BE49-F238E27FC236}">
                <a16:creationId xmlns:a16="http://schemas.microsoft.com/office/drawing/2014/main" id="{3DC476E2-8F08-CFC7-B0B3-48FAD8A4C720}"/>
              </a:ext>
            </a:extLst>
          </p:cNvPr>
          <p:cNvSpPr/>
          <p:nvPr/>
        </p:nvSpPr>
        <p:spPr>
          <a:xfrm>
            <a:off x="5508104" y="1386573"/>
            <a:ext cx="1512168" cy="1054209"/>
          </a:xfrm>
          <a:prstGeom prst="wedgeRoundRectCallout">
            <a:avLst>
              <a:gd name="adj1" fmla="val -68600"/>
              <a:gd name="adj2" fmla="val 92316"/>
              <a:gd name="adj3" fmla="val 16667"/>
            </a:avLst>
          </a:prstGeom>
          <a:solidFill>
            <a:srgbClr val="FFFFFF"/>
          </a:solidFill>
          <a:ln>
            <a:solidFill>
              <a:srgbClr val="EC3B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EC3B18"/>
                </a:solidFill>
              </a:rPr>
              <a:t>Het is een  muur</a:t>
            </a:r>
          </a:p>
        </p:txBody>
      </p:sp>
      <p:sp>
        <p:nvSpPr>
          <p:cNvPr id="11" name="Gedachtewolkje: wolk 10">
            <a:extLst>
              <a:ext uri="{FF2B5EF4-FFF2-40B4-BE49-F238E27FC236}">
                <a16:creationId xmlns:a16="http://schemas.microsoft.com/office/drawing/2014/main" id="{051DA0AB-8B87-B784-DA60-BA816D108812}"/>
              </a:ext>
            </a:extLst>
          </p:cNvPr>
          <p:cNvSpPr/>
          <p:nvPr/>
        </p:nvSpPr>
        <p:spPr>
          <a:xfrm>
            <a:off x="7146450" y="2427487"/>
            <a:ext cx="1997550" cy="1054209"/>
          </a:xfrm>
          <a:prstGeom prst="cloudCallout">
            <a:avLst>
              <a:gd name="adj1" fmla="val -44985"/>
              <a:gd name="adj2" fmla="val 57079"/>
            </a:avLst>
          </a:prstGeom>
          <a:solidFill>
            <a:srgbClr val="FFFF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00FF"/>
                </a:solidFill>
              </a:rPr>
              <a:t>Het is een touw!</a:t>
            </a:r>
          </a:p>
        </p:txBody>
      </p:sp>
      <p:sp>
        <p:nvSpPr>
          <p:cNvPr id="13" name="Tekstvak 12">
            <a:extLst>
              <a:ext uri="{FF2B5EF4-FFF2-40B4-BE49-F238E27FC236}">
                <a16:creationId xmlns:a16="http://schemas.microsoft.com/office/drawing/2014/main" id="{C1557486-419A-9C62-8E97-4D8ABF19D884}"/>
              </a:ext>
            </a:extLst>
          </p:cNvPr>
          <p:cNvSpPr txBox="1"/>
          <p:nvPr/>
        </p:nvSpPr>
        <p:spPr>
          <a:xfrm>
            <a:off x="2555776" y="65391"/>
            <a:ext cx="4320480" cy="461665"/>
          </a:xfrm>
          <a:prstGeom prst="rect">
            <a:avLst/>
          </a:prstGeom>
          <a:solidFill>
            <a:srgbClr val="FFFFFF"/>
          </a:solidFill>
          <a:ln>
            <a:noFill/>
          </a:ln>
        </p:spPr>
        <p:txBody>
          <a:bodyPr wrap="square" rtlCol="0">
            <a:spAutoFit/>
          </a:bodyPr>
          <a:lstStyle/>
          <a:p>
            <a:r>
              <a:rPr lang="nl-NL" sz="2400" b="1" dirty="0">
                <a:solidFill>
                  <a:srgbClr val="0000FF"/>
                </a:solidFill>
              </a:rPr>
              <a:t>Zes blinden en hun wereldmodel</a:t>
            </a:r>
          </a:p>
        </p:txBody>
      </p:sp>
      <p:sp>
        <p:nvSpPr>
          <p:cNvPr id="15" name="Tekstballon: ovaal 14">
            <a:extLst>
              <a:ext uri="{FF2B5EF4-FFF2-40B4-BE49-F238E27FC236}">
                <a16:creationId xmlns:a16="http://schemas.microsoft.com/office/drawing/2014/main" id="{94F88634-E393-48FB-3DEB-0C0769E1703A}"/>
              </a:ext>
            </a:extLst>
          </p:cNvPr>
          <p:cNvSpPr/>
          <p:nvPr/>
        </p:nvSpPr>
        <p:spPr>
          <a:xfrm>
            <a:off x="1367644" y="933275"/>
            <a:ext cx="1512168" cy="1008112"/>
          </a:xfrm>
          <a:prstGeom prst="wedgeEllipseCallout">
            <a:avLst>
              <a:gd name="adj1" fmla="val 107363"/>
              <a:gd name="adj2" fmla="val 246"/>
            </a:avLst>
          </a:prstGeom>
          <a:solidFill>
            <a:srgbClr val="FFFFFF"/>
          </a:solidFill>
          <a:ln>
            <a:solidFill>
              <a:srgbClr val="3CA2B6"/>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2000" b="1" dirty="0">
                <a:solidFill>
                  <a:srgbClr val="3CA2B6"/>
                </a:solidFill>
              </a:rPr>
              <a:t>Het is een waaier</a:t>
            </a:r>
          </a:p>
        </p:txBody>
      </p:sp>
    </p:spTree>
    <p:extLst>
      <p:ext uri="{BB962C8B-B14F-4D97-AF65-F5344CB8AC3E}">
        <p14:creationId xmlns:p14="http://schemas.microsoft.com/office/powerpoint/2010/main" val="38670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DAAD87E-79F0-936F-306B-224F791FFDD7}"/>
              </a:ext>
            </a:extLst>
          </p:cNvPr>
          <p:cNvSpPr>
            <a:spLocks noChangeArrowheads="1"/>
          </p:cNvSpPr>
          <p:nvPr/>
        </p:nvSpPr>
        <p:spPr bwMode="auto">
          <a:xfrm>
            <a:off x="179512" y="120056"/>
            <a:ext cx="896448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269875" algn="l"/>
              </a:tabLst>
            </a:pPr>
            <a:r>
              <a:rPr lang="nl-NL" sz="3200" b="1" i="1" dirty="0">
                <a:solidFill>
                  <a:srgbClr val="0000FF"/>
                </a:solidFill>
                <a:latin typeface="Brush Script MT" pitchFamily="66" charset="0"/>
              </a:rPr>
              <a:t>Vooronderstelling No.7: </a:t>
            </a:r>
          </a:p>
          <a:p>
            <a:pPr marR="0" lvl="0" algn="l" defTabSz="914400" rtl="0" eaLnBrk="1" fontAlgn="base" latinLnBrk="0" hangingPunct="1">
              <a:lnSpc>
                <a:spcPct val="100000"/>
              </a:lnSpc>
              <a:spcBef>
                <a:spcPct val="0"/>
              </a:spcBef>
              <a:spcAft>
                <a:spcPct val="0"/>
              </a:spcAft>
              <a:buClrTx/>
              <a:buSzTx/>
              <a:tabLst>
                <a:tab pos="269875" algn="l"/>
              </a:tabLst>
            </a:pPr>
            <a:r>
              <a:rPr lang="nl-NL" sz="4400" b="1" i="1" dirty="0">
                <a:solidFill>
                  <a:srgbClr val="0000FF"/>
                </a:solidFill>
                <a:latin typeface="Brush Script MT" pitchFamily="66" charset="0"/>
              </a:rPr>
              <a:t>Elk gedrag heeft een positieve intentie.</a:t>
            </a:r>
          </a:p>
        </p:txBody>
      </p:sp>
      <p:pic>
        <p:nvPicPr>
          <p:cNvPr id="6" name="Afbeelding 5">
            <a:extLst>
              <a:ext uri="{FF2B5EF4-FFF2-40B4-BE49-F238E27FC236}">
                <a16:creationId xmlns:a16="http://schemas.microsoft.com/office/drawing/2014/main" id="{B5BBAA87-9DD2-ECD1-29E1-FE2C5FB2885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98602" y="1307557"/>
            <a:ext cx="2304256" cy="3282364"/>
          </a:xfrm>
          <a:prstGeom prst="rect">
            <a:avLst/>
          </a:prstGeom>
        </p:spPr>
      </p:pic>
      <p:pic>
        <p:nvPicPr>
          <p:cNvPr id="7" name="Afbeelding 6">
            <a:extLst>
              <a:ext uri="{FF2B5EF4-FFF2-40B4-BE49-F238E27FC236}">
                <a16:creationId xmlns:a16="http://schemas.microsoft.com/office/drawing/2014/main" id="{AEDAD923-4AF4-81BB-33C4-01D740D2279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05112" y="1596394"/>
            <a:ext cx="2304256" cy="3021855"/>
          </a:xfrm>
          <a:prstGeom prst="rect">
            <a:avLst/>
          </a:prstGeom>
        </p:spPr>
      </p:pic>
      <p:sp>
        <p:nvSpPr>
          <p:cNvPr id="8" name="Rechthoek 7">
            <a:extLst>
              <a:ext uri="{FF2B5EF4-FFF2-40B4-BE49-F238E27FC236}">
                <a16:creationId xmlns:a16="http://schemas.microsoft.com/office/drawing/2014/main" id="{762AA94C-8AA3-152A-E8B4-88B0F1EB4E2B}"/>
              </a:ext>
            </a:extLst>
          </p:cNvPr>
          <p:cNvSpPr/>
          <p:nvPr/>
        </p:nvSpPr>
        <p:spPr>
          <a:xfrm>
            <a:off x="40847" y="3610382"/>
            <a:ext cx="2273571" cy="1077218"/>
          </a:xfrm>
          <a:prstGeom prst="rect">
            <a:avLst/>
          </a:prstGeom>
          <a:noFill/>
        </p:spPr>
        <p:txBody>
          <a:bodyPr wrap="none" lIns="91440" tIns="45720" rIns="91440" bIns="45720">
            <a:spAutoFit/>
          </a:bodyPr>
          <a:lstStyle/>
          <a:p>
            <a:r>
              <a:rPr lang="nl-NL" sz="3200" b="1" dirty="0">
                <a:ln w="0"/>
                <a:solidFill>
                  <a:srgbClr val="FF0000"/>
                </a:solidFill>
                <a:effectLst>
                  <a:outerShdw blurRad="38100" dist="19050" dir="2700000" algn="tl" rotWithShape="0">
                    <a:schemeClr val="dk1">
                      <a:alpha val="40000"/>
                    </a:schemeClr>
                  </a:outerShdw>
                </a:effectLst>
              </a:rPr>
              <a:t>Gedrag:</a:t>
            </a:r>
          </a:p>
          <a:p>
            <a:r>
              <a:rPr lang="nl-NL" sz="3200" b="1" dirty="0">
                <a:ln w="0"/>
                <a:solidFill>
                  <a:srgbClr val="FF0000"/>
                </a:solidFill>
                <a:effectLst>
                  <a:outerShdw blurRad="38100" dist="19050" dir="2700000" algn="tl" rotWithShape="0">
                    <a:schemeClr val="dk1">
                      <a:alpha val="40000"/>
                    </a:schemeClr>
                  </a:outerShdw>
                </a:effectLst>
              </a:rPr>
              <a:t>Schreeuwen</a:t>
            </a:r>
            <a:endParaRPr lang="nl-NL" sz="3200" b="1" cap="none" spc="0" dirty="0">
              <a:ln w="0"/>
              <a:solidFill>
                <a:srgbClr val="FF0000"/>
              </a:solidFill>
              <a:effectLst>
                <a:outerShdw blurRad="38100" dist="19050" dir="2700000" algn="tl" rotWithShape="0">
                  <a:schemeClr val="dk1">
                    <a:alpha val="40000"/>
                  </a:schemeClr>
                </a:outerShdw>
              </a:effectLst>
            </a:endParaRPr>
          </a:p>
        </p:txBody>
      </p:sp>
      <p:sp>
        <p:nvSpPr>
          <p:cNvPr id="9" name="Rechthoek 8">
            <a:extLst>
              <a:ext uri="{FF2B5EF4-FFF2-40B4-BE49-F238E27FC236}">
                <a16:creationId xmlns:a16="http://schemas.microsoft.com/office/drawing/2014/main" id="{89156DBF-2421-6B8F-026D-BB30456A75FE}"/>
              </a:ext>
            </a:extLst>
          </p:cNvPr>
          <p:cNvSpPr/>
          <p:nvPr/>
        </p:nvSpPr>
        <p:spPr>
          <a:xfrm>
            <a:off x="4948440" y="3652845"/>
            <a:ext cx="3147015" cy="1077218"/>
          </a:xfrm>
          <a:prstGeom prst="rect">
            <a:avLst/>
          </a:prstGeom>
          <a:noFill/>
        </p:spPr>
        <p:txBody>
          <a:bodyPr wrap="none" lIns="91440" tIns="45720" rIns="91440" bIns="45720">
            <a:spAutoFit/>
          </a:bodyPr>
          <a:lstStyle/>
          <a:p>
            <a:r>
              <a:rPr lang="nl-NL" sz="3200" b="1" dirty="0">
                <a:ln w="0"/>
                <a:solidFill>
                  <a:srgbClr val="FF0000"/>
                </a:solidFill>
                <a:effectLst>
                  <a:outerShdw blurRad="38100" dist="19050" dir="2700000" algn="tl" rotWithShape="0">
                    <a:schemeClr val="dk1">
                      <a:alpha val="40000"/>
                    </a:schemeClr>
                  </a:outerShdw>
                </a:effectLst>
              </a:rPr>
              <a:t>Resultaat: </a:t>
            </a:r>
          </a:p>
          <a:p>
            <a:pPr algn="ctr"/>
            <a:r>
              <a:rPr lang="nl-NL" sz="3200" b="1" dirty="0">
                <a:ln w="0"/>
                <a:solidFill>
                  <a:srgbClr val="FF0000"/>
                </a:solidFill>
                <a:effectLst>
                  <a:outerShdw blurRad="38100" dist="19050" dir="2700000" algn="tl" rotWithShape="0">
                    <a:schemeClr val="dk1">
                      <a:alpha val="40000"/>
                    </a:schemeClr>
                  </a:outerShdw>
                </a:effectLst>
              </a:rPr>
              <a:t>terugschreeuwen</a:t>
            </a:r>
            <a:endParaRPr lang="nl-NL" sz="3200" b="1" cap="none" spc="0" dirty="0">
              <a:ln w="0"/>
              <a:solidFill>
                <a:srgbClr val="FF0000"/>
              </a:solidFill>
              <a:effectLst>
                <a:outerShdw blurRad="38100" dist="19050" dir="2700000" algn="tl" rotWithShape="0">
                  <a:schemeClr val="dk1">
                    <a:alpha val="40000"/>
                  </a:schemeClr>
                </a:outerShdw>
              </a:effectLst>
            </a:endParaRPr>
          </a:p>
        </p:txBody>
      </p:sp>
      <p:sp>
        <p:nvSpPr>
          <p:cNvPr id="10" name="Rechthoek 9">
            <a:extLst>
              <a:ext uri="{FF2B5EF4-FFF2-40B4-BE49-F238E27FC236}">
                <a16:creationId xmlns:a16="http://schemas.microsoft.com/office/drawing/2014/main" id="{F52AC3EC-6112-5D7D-F5FF-EC0076529921}"/>
              </a:ext>
            </a:extLst>
          </p:cNvPr>
          <p:cNvSpPr/>
          <p:nvPr/>
        </p:nvSpPr>
        <p:spPr>
          <a:xfrm>
            <a:off x="125843" y="4865534"/>
            <a:ext cx="7076104" cy="584775"/>
          </a:xfrm>
          <a:prstGeom prst="rect">
            <a:avLst/>
          </a:prstGeom>
          <a:noFill/>
        </p:spPr>
        <p:txBody>
          <a:bodyPr wrap="none" lIns="91440" tIns="45720" rIns="91440" bIns="45720">
            <a:spAutoFit/>
          </a:bodyPr>
          <a:lstStyle/>
          <a:p>
            <a:pPr algn="ctr"/>
            <a:r>
              <a:rPr lang="nl-NL" sz="3200" b="1" dirty="0">
                <a:ln w="0"/>
                <a:solidFill>
                  <a:srgbClr val="FF0000"/>
                </a:solidFill>
                <a:effectLst>
                  <a:outerShdw blurRad="38100" dist="19050" dir="2700000" algn="tl" rotWithShape="0">
                    <a:schemeClr val="dk1">
                      <a:alpha val="40000"/>
                    </a:schemeClr>
                  </a:outerShdw>
                </a:effectLst>
              </a:rPr>
              <a:t>Wat is de Positieve intentie van de man?</a:t>
            </a:r>
            <a:endParaRPr lang="nl-NL" sz="3200" b="1" cap="none" spc="0" dirty="0">
              <a:ln w="0"/>
              <a:solidFill>
                <a:srgbClr val="FF0000"/>
              </a:solidFill>
              <a:effectLst>
                <a:outerShdw blurRad="38100" dist="19050" dir="2700000" algn="tl" rotWithShape="0">
                  <a:schemeClr val="dk1">
                    <a:alpha val="40000"/>
                  </a:schemeClr>
                </a:outerShdw>
              </a:effectLst>
            </a:endParaRPr>
          </a:p>
        </p:txBody>
      </p:sp>
      <p:sp>
        <p:nvSpPr>
          <p:cNvPr id="11" name="Rechthoek 10">
            <a:extLst>
              <a:ext uri="{FF2B5EF4-FFF2-40B4-BE49-F238E27FC236}">
                <a16:creationId xmlns:a16="http://schemas.microsoft.com/office/drawing/2014/main" id="{8339C7BE-7CA8-520F-4BEE-6251853822CF}"/>
              </a:ext>
            </a:extLst>
          </p:cNvPr>
          <p:cNvSpPr/>
          <p:nvPr/>
        </p:nvSpPr>
        <p:spPr>
          <a:xfrm>
            <a:off x="8536" y="5904859"/>
            <a:ext cx="7622536" cy="584775"/>
          </a:xfrm>
          <a:prstGeom prst="rect">
            <a:avLst/>
          </a:prstGeom>
          <a:noFill/>
        </p:spPr>
        <p:txBody>
          <a:bodyPr wrap="none" lIns="91440" tIns="45720" rIns="91440" bIns="45720">
            <a:spAutoFit/>
          </a:bodyPr>
          <a:lstStyle/>
          <a:p>
            <a:pPr algn="ctr"/>
            <a:r>
              <a:rPr lang="nl-NL" sz="3200" b="1" dirty="0">
                <a:ln w="0"/>
                <a:solidFill>
                  <a:srgbClr val="FF0000"/>
                </a:solidFill>
                <a:effectLst>
                  <a:outerShdw blurRad="38100" dist="19050" dir="2700000" algn="tl" rotWithShape="0">
                    <a:schemeClr val="dk1">
                      <a:alpha val="40000"/>
                    </a:schemeClr>
                  </a:outerShdw>
                </a:effectLst>
              </a:rPr>
              <a:t>Wat is de Positieve intentie van de vrouw?</a:t>
            </a:r>
            <a:endParaRPr lang="nl-NL" sz="3200" b="1" cap="none" spc="0" dirty="0">
              <a:ln w="0"/>
              <a:solidFill>
                <a:srgbClr val="FF0000"/>
              </a:solidFill>
              <a:effectLst>
                <a:outerShdw blurRad="38100" dist="19050" dir="2700000" algn="tl" rotWithShape="0">
                  <a:schemeClr val="dk1">
                    <a:alpha val="40000"/>
                  </a:schemeClr>
                </a:outerShdw>
              </a:effectLst>
            </a:endParaRPr>
          </a:p>
        </p:txBody>
      </p:sp>
      <p:sp>
        <p:nvSpPr>
          <p:cNvPr id="12" name="Rechthoek 11">
            <a:extLst>
              <a:ext uri="{FF2B5EF4-FFF2-40B4-BE49-F238E27FC236}">
                <a16:creationId xmlns:a16="http://schemas.microsoft.com/office/drawing/2014/main" id="{E64C3C3D-E6C1-0776-54C9-B48E4F343C04}"/>
              </a:ext>
            </a:extLst>
          </p:cNvPr>
          <p:cNvSpPr/>
          <p:nvPr/>
        </p:nvSpPr>
        <p:spPr>
          <a:xfrm>
            <a:off x="129010" y="5408474"/>
            <a:ext cx="8296887" cy="461665"/>
          </a:xfrm>
          <a:prstGeom prst="rect">
            <a:avLst/>
          </a:prstGeom>
          <a:noFill/>
        </p:spPr>
        <p:txBody>
          <a:bodyPr wrap="none" lIns="91440" tIns="45720" rIns="91440" bIns="45720">
            <a:spAutoFit/>
          </a:bodyPr>
          <a:lstStyle/>
          <a:p>
            <a:pPr algn="ctr"/>
            <a:r>
              <a:rPr lang="nl-NL" sz="2400" dirty="0">
                <a:ln w="0"/>
                <a:solidFill>
                  <a:srgbClr val="0000FF"/>
                </a:solidFill>
              </a:rPr>
              <a:t>Zou kunnen zijn: betere relatie, aandacht, eigen verhaal vertellen</a:t>
            </a:r>
            <a:endParaRPr lang="nl-NL" sz="2400" cap="none" spc="0" dirty="0">
              <a:ln w="0"/>
              <a:solidFill>
                <a:srgbClr val="0000FF"/>
              </a:solidFill>
            </a:endParaRPr>
          </a:p>
        </p:txBody>
      </p:sp>
      <p:sp>
        <p:nvSpPr>
          <p:cNvPr id="13" name="Rechthoek 12">
            <a:extLst>
              <a:ext uri="{FF2B5EF4-FFF2-40B4-BE49-F238E27FC236}">
                <a16:creationId xmlns:a16="http://schemas.microsoft.com/office/drawing/2014/main" id="{E587C9DD-9670-8178-19A3-E721756B75D6}"/>
              </a:ext>
            </a:extLst>
          </p:cNvPr>
          <p:cNvSpPr/>
          <p:nvPr/>
        </p:nvSpPr>
        <p:spPr>
          <a:xfrm>
            <a:off x="107504" y="6456085"/>
            <a:ext cx="7655877" cy="461665"/>
          </a:xfrm>
          <a:prstGeom prst="rect">
            <a:avLst/>
          </a:prstGeom>
          <a:noFill/>
        </p:spPr>
        <p:txBody>
          <a:bodyPr wrap="none" lIns="91440" tIns="45720" rIns="91440" bIns="45720">
            <a:spAutoFit/>
          </a:bodyPr>
          <a:lstStyle/>
          <a:p>
            <a:pPr algn="ctr"/>
            <a:r>
              <a:rPr lang="nl-NL" sz="2400" dirty="0">
                <a:ln w="0"/>
                <a:solidFill>
                  <a:srgbClr val="0000FF"/>
                </a:solidFill>
              </a:rPr>
              <a:t>Zou kunnen zijn: goede relatie, respect krijgen, zichzelf zijn.</a:t>
            </a:r>
            <a:endParaRPr lang="nl-NL" sz="2400" cap="none" spc="0" dirty="0">
              <a:ln w="0"/>
              <a:solidFill>
                <a:srgbClr val="0000FF"/>
              </a:solidFill>
            </a:endParaRPr>
          </a:p>
        </p:txBody>
      </p:sp>
    </p:spTree>
    <p:extLst>
      <p:ext uri="{BB962C8B-B14F-4D97-AF65-F5344CB8AC3E}">
        <p14:creationId xmlns:p14="http://schemas.microsoft.com/office/powerpoint/2010/main" val="7536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F01839-8D9D-9A77-6896-7386768DA850}"/>
              </a:ext>
            </a:extLst>
          </p:cNvPr>
          <p:cNvSpPr>
            <a:spLocks noChangeArrowheads="1"/>
          </p:cNvSpPr>
          <p:nvPr/>
        </p:nvSpPr>
        <p:spPr bwMode="auto">
          <a:xfrm>
            <a:off x="179512" y="0"/>
            <a:ext cx="896448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269875" algn="l"/>
              </a:tabLst>
            </a:pPr>
            <a:r>
              <a:rPr lang="nl-NL" sz="3200" b="1" i="1" dirty="0">
                <a:solidFill>
                  <a:srgbClr val="0000FF"/>
                </a:solidFill>
                <a:latin typeface="Brush Script MT" pitchFamily="66" charset="0"/>
              </a:rPr>
              <a:t>Vooronderstelling No.8: </a:t>
            </a:r>
          </a:p>
          <a:p>
            <a:pPr marR="0" lvl="0" algn="l" defTabSz="914400" rtl="0" eaLnBrk="1" fontAlgn="base" latinLnBrk="0" hangingPunct="1">
              <a:lnSpc>
                <a:spcPct val="100000"/>
              </a:lnSpc>
              <a:spcBef>
                <a:spcPct val="0"/>
              </a:spcBef>
              <a:spcAft>
                <a:spcPct val="0"/>
              </a:spcAft>
              <a:buClrTx/>
              <a:buSzTx/>
              <a:tabLst>
                <a:tab pos="269875" algn="l"/>
              </a:tabLst>
            </a:pPr>
            <a:r>
              <a:rPr lang="nl-NL" sz="4400" b="1" i="1" dirty="0">
                <a:solidFill>
                  <a:srgbClr val="0000FF"/>
                </a:solidFill>
                <a:latin typeface="Brush Script MT" pitchFamily="66" charset="0"/>
              </a:rPr>
              <a:t>Iemands gedrag staat niet voor de persoon die hij is. </a:t>
            </a:r>
          </a:p>
          <a:p>
            <a:pPr marR="0" lvl="0" algn="l" defTabSz="914400" rtl="0" eaLnBrk="1" fontAlgn="base" latinLnBrk="0" hangingPunct="1">
              <a:lnSpc>
                <a:spcPct val="100000"/>
              </a:lnSpc>
              <a:spcBef>
                <a:spcPct val="0"/>
              </a:spcBef>
              <a:spcAft>
                <a:spcPct val="0"/>
              </a:spcAft>
              <a:buClrTx/>
              <a:buSzTx/>
              <a:tabLst>
                <a:tab pos="269875" algn="l"/>
              </a:tabLst>
            </a:pPr>
            <a:r>
              <a:rPr lang="nl-NL" sz="4400" b="1" i="1" dirty="0">
                <a:solidFill>
                  <a:srgbClr val="0000FF"/>
                </a:solidFill>
                <a:latin typeface="Brush Script MT" pitchFamily="66" charset="0"/>
              </a:rPr>
              <a:t>(accepteer de persoon, niet persé het gedrag)</a:t>
            </a:r>
          </a:p>
        </p:txBody>
      </p:sp>
      <p:pic>
        <p:nvPicPr>
          <p:cNvPr id="3074" name="Picture 2">
            <a:extLst>
              <a:ext uri="{FF2B5EF4-FFF2-40B4-BE49-F238E27FC236}">
                <a16:creationId xmlns:a16="http://schemas.microsoft.com/office/drawing/2014/main" id="{45DB3A50-64DC-D881-90DA-4799948C55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2697857"/>
            <a:ext cx="414908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41C86E3-633B-94D5-30BC-DB6A36FB23E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76" y="6010225"/>
            <a:ext cx="4149080" cy="8477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A188923D-9350-5A66-D298-1872C5F557B0}"/>
              </a:ext>
            </a:extLst>
          </p:cNvPr>
          <p:cNvSpPr txBox="1"/>
          <p:nvPr/>
        </p:nvSpPr>
        <p:spPr>
          <a:xfrm>
            <a:off x="5076056" y="2718048"/>
            <a:ext cx="3490892" cy="830997"/>
          </a:xfrm>
          <a:prstGeom prst="rect">
            <a:avLst/>
          </a:prstGeom>
          <a:noFill/>
        </p:spPr>
        <p:txBody>
          <a:bodyPr wrap="none" rtlCol="0">
            <a:spAutoFit/>
          </a:bodyPr>
          <a:lstStyle/>
          <a:p>
            <a:r>
              <a:rPr lang="nl-NL" sz="2400" dirty="0">
                <a:solidFill>
                  <a:srgbClr val="0000FF"/>
                </a:solidFill>
              </a:rPr>
              <a:t>Wees aardig voor mensen </a:t>
            </a:r>
          </a:p>
          <a:p>
            <a:r>
              <a:rPr lang="nl-NL" sz="2400" dirty="0">
                <a:solidFill>
                  <a:srgbClr val="0000FF"/>
                </a:solidFill>
              </a:rPr>
              <a:t>(met onaardig gedrag).</a:t>
            </a:r>
          </a:p>
        </p:txBody>
      </p:sp>
      <p:sp>
        <p:nvSpPr>
          <p:cNvPr id="7" name="Tekstvak 6">
            <a:extLst>
              <a:ext uri="{FF2B5EF4-FFF2-40B4-BE49-F238E27FC236}">
                <a16:creationId xmlns:a16="http://schemas.microsoft.com/office/drawing/2014/main" id="{5FC978DA-20D6-C0CC-8EB4-70CF01672C8A}"/>
              </a:ext>
            </a:extLst>
          </p:cNvPr>
          <p:cNvSpPr txBox="1"/>
          <p:nvPr/>
        </p:nvSpPr>
        <p:spPr>
          <a:xfrm>
            <a:off x="5076056" y="5548882"/>
            <a:ext cx="3133422" cy="1200329"/>
          </a:xfrm>
          <a:prstGeom prst="rect">
            <a:avLst/>
          </a:prstGeom>
          <a:noFill/>
        </p:spPr>
        <p:txBody>
          <a:bodyPr wrap="none" rtlCol="0">
            <a:spAutoFit/>
          </a:bodyPr>
          <a:lstStyle/>
          <a:p>
            <a:r>
              <a:rPr lang="nl-NL" sz="2400" dirty="0">
                <a:solidFill>
                  <a:srgbClr val="0000FF"/>
                </a:solidFill>
              </a:rPr>
              <a:t>Deze personen hebben </a:t>
            </a:r>
          </a:p>
          <a:p>
            <a:r>
              <a:rPr lang="nl-NL" sz="2400" dirty="0">
                <a:solidFill>
                  <a:srgbClr val="0000FF"/>
                </a:solidFill>
              </a:rPr>
              <a:t>het aardige gedrag </a:t>
            </a:r>
          </a:p>
          <a:p>
            <a:r>
              <a:rPr lang="nl-NL" sz="2400" dirty="0">
                <a:solidFill>
                  <a:srgbClr val="0000FF"/>
                </a:solidFill>
              </a:rPr>
              <a:t>het meest nodig</a:t>
            </a:r>
          </a:p>
        </p:txBody>
      </p:sp>
    </p:spTree>
    <p:extLst>
      <p:ext uri="{BB962C8B-B14F-4D97-AF65-F5344CB8AC3E}">
        <p14:creationId xmlns:p14="http://schemas.microsoft.com/office/powerpoint/2010/main" val="18837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0-#ppt_w/2"/>
                                          </p:val>
                                        </p:tav>
                                        <p:tav tm="100000">
                                          <p:val>
                                            <p:strVal val="#ppt_x"/>
                                          </p:val>
                                        </p:tav>
                                      </p:tavLst>
                                    </p:anim>
                                    <p:anim calcmode="lin" valueType="num">
                                      <p:cBhvr additive="base">
                                        <p:cTn id="2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78851" name="Rectangle 3"/>
          <p:cNvSpPr>
            <a:spLocks noChangeArrowheads="1"/>
          </p:cNvSpPr>
          <p:nvPr/>
        </p:nvSpPr>
        <p:spPr bwMode="auto">
          <a:xfrm>
            <a:off x="23983" y="308699"/>
            <a:ext cx="57961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3200" b="1" i="1" dirty="0">
                <a:solidFill>
                  <a:srgbClr val="0000FF"/>
                </a:solidFill>
                <a:latin typeface="Brush Script MT" pitchFamily="66" charset="0"/>
              </a:rPr>
              <a:t>Vooronderstelling 3:</a:t>
            </a:r>
          </a:p>
          <a:p>
            <a:pPr lvl="0" algn="ctr" fontAlgn="base">
              <a:spcBef>
                <a:spcPct val="0"/>
              </a:spcBef>
              <a:spcAft>
                <a:spcPct val="0"/>
              </a:spcAft>
            </a:pPr>
            <a:r>
              <a:rPr lang="nl-NL" sz="3200" b="1" i="1" dirty="0">
                <a:solidFill>
                  <a:srgbClr val="0000FF"/>
                </a:solidFill>
                <a:latin typeface="Brush Script MT" pitchFamily="66" charset="0"/>
              </a:rPr>
              <a:t>Lichaam en geest beïnvloeden elkaar.</a:t>
            </a:r>
            <a:endParaRPr lang="nl-NL" sz="4800" b="1" i="1" dirty="0">
              <a:solidFill>
                <a:srgbClr val="0000FF"/>
              </a:solidFill>
              <a:latin typeface="Brush Script MT" pitchFamily="66" charset="0"/>
            </a:endParaRPr>
          </a:p>
        </p:txBody>
      </p:sp>
      <p:sp>
        <p:nvSpPr>
          <p:cNvPr id="7" name="Rectangle 3"/>
          <p:cNvSpPr>
            <a:spLocks noChangeArrowheads="1"/>
          </p:cNvSpPr>
          <p:nvPr/>
        </p:nvSpPr>
        <p:spPr bwMode="auto">
          <a:xfrm>
            <a:off x="0" y="2889226"/>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nl-NL" sz="2200" b="0" i="0" u="none" strike="noStrike" cap="none" normalizeH="0" baseline="0" dirty="0">
                <a:ln>
                  <a:noFill/>
                </a:ln>
                <a:solidFill>
                  <a:srgbClr val="0000FF"/>
                </a:solidFill>
                <a:effectLst/>
                <a:latin typeface="Arial" pitchFamily="34" charset="0"/>
                <a:ea typeface="MS Mincho" pitchFamily="49" charset="-128"/>
                <a:cs typeface="Arial" pitchFamily="34" charset="0"/>
              </a:rPr>
              <a:t>Maak een cirkel met de wijsvinger en de duim van je linkerhand.</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endParaRPr kumimoji="0" lang="nl-NL" sz="2200" b="0" i="0" u="none" strike="noStrike" cap="none" normalizeH="0" baseline="0" dirty="0">
              <a:ln>
                <a:noFill/>
              </a:ln>
              <a:solidFill>
                <a:srgbClr val="0000FF"/>
              </a:solidFill>
              <a:effectLst/>
              <a:latin typeface="Arial" pitchFamily="34" charset="0"/>
              <a:cs typeface="Arial" pitchFamily="34" charset="0"/>
            </a:endParaRPr>
          </a:p>
          <a:p>
            <a:pPr marL="514350" indent="-514350" eaLnBrk="0" fontAlgn="base" hangingPunct="0">
              <a:spcBef>
                <a:spcPct val="0"/>
              </a:spcBef>
              <a:spcAft>
                <a:spcPct val="0"/>
              </a:spcAft>
              <a:buFont typeface="+mj-lt"/>
              <a:buAutoNum type="arabicPeriod"/>
            </a:pPr>
            <a:r>
              <a:rPr lang="nl-NL" sz="2200" dirty="0">
                <a:solidFill>
                  <a:srgbClr val="0000FF"/>
                </a:solidFill>
                <a:latin typeface="Arial" pitchFamily="34" charset="0"/>
                <a:ea typeface="MS Mincho" pitchFamily="49" charset="-128"/>
                <a:cs typeface="Arial" pitchFamily="34" charset="0"/>
              </a:rPr>
              <a:t>Koppel de wijsvinger en de duim van je rechterhand door de eerste cirkel. De cirkels zijn met elkaar verbonden en zullen alleen los komen door je handen uit elkaar te trekken.</a:t>
            </a:r>
          </a:p>
          <a:p>
            <a:pPr marL="514350" indent="-514350" eaLnBrk="0" fontAlgn="base" hangingPunct="0">
              <a:spcBef>
                <a:spcPct val="0"/>
              </a:spcBef>
              <a:spcAft>
                <a:spcPct val="0"/>
              </a:spcAft>
              <a:buFont typeface="+mj-lt"/>
              <a:buAutoNum type="arabicPeriod"/>
            </a:pPr>
            <a:endParaRPr lang="nl-NL" sz="2200" dirty="0">
              <a:solidFill>
                <a:srgbClr val="0000FF"/>
              </a:solidFill>
              <a:latin typeface="Arial" pitchFamily="34" charset="0"/>
              <a:ea typeface="MS Mincho" pitchFamily="49" charset="-128"/>
              <a:cs typeface="Arial" pitchFamily="34" charset="0"/>
            </a:endParaRPr>
          </a:p>
          <a:p>
            <a:pPr marL="514350" indent="-514350" eaLnBrk="0" fontAlgn="base" hangingPunct="0">
              <a:spcBef>
                <a:spcPct val="0"/>
              </a:spcBef>
              <a:spcAft>
                <a:spcPct val="0"/>
              </a:spcAft>
              <a:buFont typeface="+mj-lt"/>
              <a:buAutoNum type="arabicPeriod"/>
            </a:pPr>
            <a:r>
              <a:rPr lang="nl-NL" sz="2200" dirty="0">
                <a:solidFill>
                  <a:srgbClr val="0000FF"/>
                </a:solidFill>
                <a:latin typeface="Arial" pitchFamily="34" charset="0"/>
                <a:ea typeface="MS Mincho" pitchFamily="49" charset="-128"/>
                <a:cs typeface="Arial" pitchFamily="34" charset="0"/>
              </a:rPr>
              <a:t>Denk aan een zeer onaangename, vreselijke situatie en probeer de cirkel te doorbreken door te trekken. Hoeveel kracht heb je nodig?</a:t>
            </a:r>
          </a:p>
          <a:p>
            <a:pPr marL="514350" indent="-514350" eaLnBrk="0" fontAlgn="base" hangingPunct="0">
              <a:spcBef>
                <a:spcPct val="0"/>
              </a:spcBef>
              <a:spcAft>
                <a:spcPct val="0"/>
              </a:spcAft>
              <a:buFont typeface="+mj-lt"/>
              <a:buAutoNum type="arabicPeriod"/>
            </a:pPr>
            <a:endParaRPr lang="nl-NL" sz="2200" dirty="0">
              <a:solidFill>
                <a:srgbClr val="0000FF"/>
              </a:solidFill>
              <a:latin typeface="Arial" pitchFamily="34" charset="0"/>
              <a:ea typeface="MS Mincho" pitchFamily="49" charset="-128"/>
              <a:cs typeface="Arial" pitchFamily="34" charset="0"/>
            </a:endParaRPr>
          </a:p>
          <a:p>
            <a:pPr marL="514350" indent="-514350" eaLnBrk="0" fontAlgn="base" hangingPunct="0">
              <a:spcBef>
                <a:spcPct val="0"/>
              </a:spcBef>
              <a:spcAft>
                <a:spcPct val="0"/>
              </a:spcAft>
              <a:buFont typeface="+mj-lt"/>
              <a:buAutoNum type="arabicPeriod"/>
            </a:pPr>
            <a:r>
              <a:rPr lang="nl-NL" sz="2200" dirty="0">
                <a:solidFill>
                  <a:srgbClr val="0000FF"/>
                </a:solidFill>
                <a:latin typeface="Arial" pitchFamily="34" charset="0"/>
                <a:ea typeface="MS Mincho" pitchFamily="49" charset="-128"/>
                <a:cs typeface="Arial" pitchFamily="34" charset="0"/>
              </a:rPr>
              <a:t>Denk aan een prettige, succesvolle situatie en trek opnieuw. Wat is het verschil?</a:t>
            </a:r>
          </a:p>
        </p:txBody>
      </p:sp>
      <p:grpSp>
        <p:nvGrpSpPr>
          <p:cNvPr id="2" name="Groep 1">
            <a:extLst>
              <a:ext uri="{FF2B5EF4-FFF2-40B4-BE49-F238E27FC236}">
                <a16:creationId xmlns:a16="http://schemas.microsoft.com/office/drawing/2014/main" id="{A98EEF61-91ED-4D17-BE8E-E40F39006F31}"/>
              </a:ext>
            </a:extLst>
          </p:cNvPr>
          <p:cNvGrpSpPr/>
          <p:nvPr/>
        </p:nvGrpSpPr>
        <p:grpSpPr>
          <a:xfrm>
            <a:off x="209481" y="2060848"/>
            <a:ext cx="2634327" cy="653897"/>
            <a:chOff x="209481" y="2060848"/>
            <a:chExt cx="2634327" cy="653897"/>
          </a:xfrm>
        </p:grpSpPr>
        <p:pic>
          <p:nvPicPr>
            <p:cNvPr id="78849" name="Afbeelding 25" descr="oefening.jpg"/>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9481" y="2060848"/>
              <a:ext cx="505519" cy="653897"/>
            </a:xfrm>
            <a:prstGeom prst="rect">
              <a:avLst/>
            </a:prstGeom>
            <a:noFill/>
          </p:spPr>
        </p:pic>
        <p:sp>
          <p:nvSpPr>
            <p:cNvPr id="9" name="Rectangle 3">
              <a:extLst>
                <a:ext uri="{FF2B5EF4-FFF2-40B4-BE49-F238E27FC236}">
                  <a16:creationId xmlns:a16="http://schemas.microsoft.com/office/drawing/2014/main" id="{14317373-ACC8-4754-AFF2-3E4DCB84E245}"/>
                </a:ext>
              </a:extLst>
            </p:cNvPr>
            <p:cNvSpPr>
              <a:spLocks noChangeArrowheads="1"/>
            </p:cNvSpPr>
            <p:nvPr/>
          </p:nvSpPr>
          <p:spPr bwMode="auto">
            <a:xfrm>
              <a:off x="611560" y="2314634"/>
              <a:ext cx="22322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2000" i="1" dirty="0">
                  <a:solidFill>
                    <a:srgbClr val="0000FF"/>
                  </a:solidFill>
                  <a:latin typeface="Arial" pitchFamily="34" charset="0"/>
                  <a:ea typeface="MS Mincho" pitchFamily="49" charset="-128"/>
                  <a:cs typeface="Arial" pitchFamily="34" charset="0"/>
                </a:rPr>
                <a:t>O</a:t>
              </a:r>
              <a:r>
                <a:rPr lang="nl-NL" sz="2000" i="1" dirty="0" bmk="">
                  <a:solidFill>
                    <a:srgbClr val="0000FF"/>
                  </a:solidFill>
                  <a:latin typeface="Arial" pitchFamily="34" charset="0"/>
                  <a:ea typeface="MS Mincho" pitchFamily="49" charset="-128"/>
                  <a:cs typeface="Arial" pitchFamily="34" charset="0"/>
                </a:rPr>
                <a:t>efening blz 17: </a:t>
              </a:r>
              <a:endParaRPr kumimoji="0" lang="nl-NL" sz="1600" i="1" u="none" strike="noStrike" cap="none" normalizeH="0" baseline="0" dirty="0">
                <a:ln>
                  <a:noFill/>
                </a:ln>
                <a:solidFill>
                  <a:srgbClr val="0000FF"/>
                </a:solidFill>
                <a:effectLst/>
                <a:latin typeface="Arial" pitchFamily="34" charset="0"/>
                <a:cs typeface="Arial" pitchFamily="34" charset="0"/>
              </a:endParaRPr>
            </a:p>
          </p:txBody>
        </p:sp>
      </p:grpSp>
      <p:sp>
        <p:nvSpPr>
          <p:cNvPr id="3" name="Tekstvak 2">
            <a:extLst>
              <a:ext uri="{FF2B5EF4-FFF2-40B4-BE49-F238E27FC236}">
                <a16:creationId xmlns:a16="http://schemas.microsoft.com/office/drawing/2014/main" id="{3CAD7F14-D0BE-3142-0213-6FEC61364B41}"/>
              </a:ext>
            </a:extLst>
          </p:cNvPr>
          <p:cNvSpPr txBox="1"/>
          <p:nvPr/>
        </p:nvSpPr>
        <p:spPr>
          <a:xfrm>
            <a:off x="5940152" y="73962"/>
            <a:ext cx="3024336" cy="457200"/>
          </a:xfrm>
          <a:prstGeom prst="rect">
            <a:avLst/>
          </a:prstGeom>
          <a:noFill/>
        </p:spPr>
        <p:txBody>
          <a:bodyPr wrap="square" rtlCol="0">
            <a:spAutoFit/>
          </a:bodyPr>
          <a:lstStyle/>
          <a:p>
            <a:endParaRPr lang="nl-NL" dirty="0"/>
          </a:p>
        </p:txBody>
      </p:sp>
      <p:pic>
        <p:nvPicPr>
          <p:cNvPr id="6" name="Afbeelding 5">
            <a:extLst>
              <a:ext uri="{FF2B5EF4-FFF2-40B4-BE49-F238E27FC236}">
                <a16:creationId xmlns:a16="http://schemas.microsoft.com/office/drawing/2014/main" id="{E928DB96-CC2E-A98D-456E-55FEAC7279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0481" y="81931"/>
            <a:ext cx="3228571" cy="2733333"/>
          </a:xfrm>
          <a:prstGeom prst="rect">
            <a:avLst/>
          </a:prstGeom>
        </p:spPr>
      </p:pic>
      <p:pic>
        <p:nvPicPr>
          <p:cNvPr id="11" name="Afbeelding 10">
            <a:extLst>
              <a:ext uri="{FF2B5EF4-FFF2-40B4-BE49-F238E27FC236}">
                <a16:creationId xmlns:a16="http://schemas.microsoft.com/office/drawing/2014/main" id="{0A3BC0B6-4F95-445E-5241-C8B4901C9A5B}"/>
              </a:ext>
            </a:extLst>
          </p:cNvPr>
          <p:cNvPicPr>
            <a:picLocks noChangeAspect="1"/>
          </p:cNvPicPr>
          <p:nvPr/>
        </p:nvPicPr>
        <p:blipFill>
          <a:blip r:embed="rId4">
            <a:clrChange>
              <a:clrFrom>
                <a:srgbClr val="FFFBFD"/>
              </a:clrFrom>
              <a:clrTo>
                <a:srgbClr val="FFFBFD">
                  <a:alpha val="0"/>
                </a:srgbClr>
              </a:clrTo>
            </a:clrChange>
            <a:extLst>
              <a:ext uri="{28A0092B-C50C-407E-A947-70E740481C1C}">
                <a14:useLocalDpi xmlns:a14="http://schemas.microsoft.com/office/drawing/2010/main"/>
              </a:ext>
            </a:extLst>
          </a:blip>
          <a:stretch>
            <a:fillRect/>
          </a:stretch>
        </p:blipFill>
        <p:spPr>
          <a:xfrm>
            <a:off x="5488221" y="20942"/>
            <a:ext cx="3228571" cy="2733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2045"/>
            <a:ext cx="8229600" cy="866675"/>
          </a:xfrm>
        </p:spPr>
        <p:txBody>
          <a:bodyPr>
            <a:noAutofit/>
          </a:bodyPr>
          <a:lstStyle/>
          <a:p>
            <a:pPr algn="l"/>
            <a:r>
              <a:rPr lang="nl-NL" sz="4000" b="1" i="1" dirty="0">
                <a:solidFill>
                  <a:srgbClr val="0000FF"/>
                </a:solidFill>
                <a:latin typeface="Brush Script MT" pitchFamily="66" charset="0"/>
                <a:ea typeface="+mn-ea"/>
                <a:cs typeface="+mn-cs"/>
              </a:rPr>
              <a:t>Vooronderstelling 4: De kaart is niet het gebied</a:t>
            </a:r>
          </a:p>
        </p:txBody>
      </p:sp>
      <p:sp>
        <p:nvSpPr>
          <p:cNvPr id="3" name="Tijdelijke aanduiding voor inhoud 2"/>
          <p:cNvSpPr>
            <a:spLocks noGrp="1"/>
          </p:cNvSpPr>
          <p:nvPr>
            <p:ph idx="1"/>
          </p:nvPr>
        </p:nvSpPr>
        <p:spPr>
          <a:xfrm>
            <a:off x="200100" y="878543"/>
            <a:ext cx="3985269" cy="1398329"/>
          </a:xfrm>
        </p:spPr>
        <p:txBody>
          <a:bodyPr>
            <a:normAutofit/>
          </a:bodyPr>
          <a:lstStyle/>
          <a:p>
            <a:pPr marL="0" lvl="0" indent="0">
              <a:buNone/>
            </a:pPr>
            <a:r>
              <a:rPr lang="nl-NL" sz="2400" b="1" i="1" dirty="0">
                <a:solidFill>
                  <a:srgbClr val="0000FF"/>
                </a:solidFill>
              </a:rPr>
              <a:t>De woorden die wij gebruiken </a:t>
            </a:r>
          </a:p>
          <a:p>
            <a:pPr marL="0" lvl="0" indent="0">
              <a:buNone/>
            </a:pPr>
            <a:r>
              <a:rPr lang="nl-NL" sz="2400" b="1" i="1" dirty="0">
                <a:solidFill>
                  <a:srgbClr val="0000FF"/>
                </a:solidFill>
              </a:rPr>
              <a:t>zijn NIET de gebeurtenis </a:t>
            </a:r>
          </a:p>
          <a:p>
            <a:pPr marL="0" lvl="0" indent="0">
              <a:buNone/>
            </a:pPr>
            <a:r>
              <a:rPr lang="nl-NL" sz="2400" b="1" i="1" dirty="0">
                <a:solidFill>
                  <a:srgbClr val="0000FF"/>
                </a:solidFill>
              </a:rPr>
              <a:t>of de zaak die zij weergeven.</a:t>
            </a:r>
            <a:endParaRPr lang="nl-NL" sz="2400" i="1" dirty="0">
              <a:solidFill>
                <a:srgbClr val="0000FF"/>
              </a:solidFill>
            </a:endParaRPr>
          </a:p>
          <a:p>
            <a:endParaRPr lang="nl-NL" sz="2400" dirty="0"/>
          </a:p>
        </p:txBody>
      </p:sp>
      <p:sp>
        <p:nvSpPr>
          <p:cNvPr id="79873" name="Rectangle 1"/>
          <p:cNvSpPr>
            <a:spLocks noChangeArrowheads="1"/>
          </p:cNvSpPr>
          <p:nvPr/>
        </p:nvSpPr>
        <p:spPr bwMode="auto">
          <a:xfrm>
            <a:off x="162000" y="5087317"/>
            <a:ext cx="8352928" cy="172863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1" u="none" strike="noStrike" cap="none" normalizeH="0" baseline="0" dirty="0">
                <a:ln>
                  <a:noFill/>
                </a:ln>
                <a:solidFill>
                  <a:srgbClr val="0000FF"/>
                </a:solidFill>
                <a:effectLst/>
                <a:latin typeface="Cambria" pitchFamily="18" charset="0"/>
                <a:ea typeface="Times New Roman" pitchFamily="18" charset="0"/>
                <a:cs typeface="Times New Roman" pitchFamily="18" charset="0"/>
              </a:rPr>
              <a:t>Gelukkige mensen hebben niet het beste van alles.</a:t>
            </a:r>
            <a:endParaRPr kumimoji="0" lang="nl-NL" sz="2800" b="1" i="1" u="none" strike="noStrike" cap="none" normalizeH="0" baseline="0" dirty="0">
              <a:ln>
                <a:noFill/>
              </a:ln>
              <a:solidFill>
                <a:srgbClr val="0000FF"/>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1" u="none" strike="noStrike" cap="none" normalizeH="0" baseline="0" dirty="0">
                <a:ln>
                  <a:noFill/>
                </a:ln>
                <a:solidFill>
                  <a:srgbClr val="0000FF"/>
                </a:solidFill>
                <a:effectLst/>
                <a:latin typeface="Cambria" pitchFamily="18" charset="0"/>
                <a:ea typeface="Times New Roman" pitchFamily="18" charset="0"/>
                <a:cs typeface="Times New Roman" pitchFamily="18" charset="0"/>
              </a:rPr>
              <a:t>Gelukkige mensen maken het beste van alles.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2400" b="0" i="1" u="none" strike="noStrike" cap="none" normalizeH="0" baseline="0" dirty="0">
              <a:ln>
                <a:noFill/>
              </a:ln>
              <a:solidFill>
                <a:srgbClr val="0000FF"/>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2400" i="1" dirty="0">
                <a:solidFill>
                  <a:srgbClr val="0000FF"/>
                </a:solidFill>
                <a:latin typeface="Arial" pitchFamily="34" charset="0"/>
                <a:cs typeface="Arial" pitchFamily="34" charset="0"/>
              </a:rPr>
              <a:t>Een man van 92………  </a:t>
            </a:r>
            <a:r>
              <a:rPr kumimoji="0" lang="nl-NL" sz="1600" b="0" i="1" u="none" strike="noStrike" cap="none" normalizeH="0" baseline="0" dirty="0">
                <a:ln>
                  <a:noFill/>
                </a:ln>
                <a:solidFill>
                  <a:srgbClr val="0000FF"/>
                </a:solidFill>
                <a:effectLst/>
                <a:latin typeface="Arial" pitchFamily="34" charset="0"/>
                <a:cs typeface="Arial" pitchFamily="34" charset="0"/>
              </a:rPr>
              <a:t>(Handboek blz 17)</a:t>
            </a:r>
          </a:p>
        </p:txBody>
      </p:sp>
      <p:grpSp>
        <p:nvGrpSpPr>
          <p:cNvPr id="14" name="Groep 13">
            <a:extLst>
              <a:ext uri="{FF2B5EF4-FFF2-40B4-BE49-F238E27FC236}">
                <a16:creationId xmlns:a16="http://schemas.microsoft.com/office/drawing/2014/main" id="{03EBD055-C484-DF98-DF5C-6DC0281B85A9}"/>
              </a:ext>
            </a:extLst>
          </p:cNvPr>
          <p:cNvGrpSpPr/>
          <p:nvPr/>
        </p:nvGrpSpPr>
        <p:grpSpPr>
          <a:xfrm>
            <a:off x="5184562" y="1557730"/>
            <a:ext cx="3269204" cy="3589680"/>
            <a:chOff x="5184562" y="1557730"/>
            <a:chExt cx="3269204" cy="3589680"/>
          </a:xfrm>
        </p:grpSpPr>
        <p:pic>
          <p:nvPicPr>
            <p:cNvPr id="6" name="Picture 2">
              <a:extLst>
                <a:ext uri="{FF2B5EF4-FFF2-40B4-BE49-F238E27FC236}">
                  <a16:creationId xmlns:a16="http://schemas.microsoft.com/office/drawing/2014/main" id="{CEA1A3D6-2514-CC1A-85B0-07FC67E80DC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84562" y="2477899"/>
              <a:ext cx="3265551" cy="2669511"/>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A4F11EF-0962-7BD6-D18A-A6B2C2B63D78}"/>
                </a:ext>
              </a:extLst>
            </p:cNvPr>
            <p:cNvSpPr txBox="1"/>
            <p:nvPr/>
          </p:nvSpPr>
          <p:spPr>
            <a:xfrm>
              <a:off x="5188215" y="1557730"/>
              <a:ext cx="3265551" cy="954107"/>
            </a:xfrm>
            <a:prstGeom prst="rect">
              <a:avLst/>
            </a:prstGeom>
            <a:noFill/>
          </p:spPr>
          <p:txBody>
            <a:bodyPr wrap="square">
              <a:spAutoFit/>
            </a:bodyPr>
            <a:lstStyle/>
            <a:p>
              <a:r>
                <a:rPr lang="nl-NL" sz="2800" b="1" i="1" dirty="0">
                  <a:solidFill>
                    <a:srgbClr val="0000FF"/>
                  </a:solidFill>
                  <a:latin typeface="Brush Script MT" pitchFamily="66" charset="0"/>
                  <a:ea typeface="+mn-ea"/>
                  <a:cs typeface="+mn-cs"/>
                </a:rPr>
                <a:t>Luchtfoto is dichter bij de werkelijkheid = gebied</a:t>
              </a:r>
              <a:endParaRPr lang="nl-NL" sz="2800" dirty="0"/>
            </a:p>
          </p:txBody>
        </p:sp>
      </p:grpSp>
      <p:grpSp>
        <p:nvGrpSpPr>
          <p:cNvPr id="13" name="Groep 12">
            <a:extLst>
              <a:ext uri="{FF2B5EF4-FFF2-40B4-BE49-F238E27FC236}">
                <a16:creationId xmlns:a16="http://schemas.microsoft.com/office/drawing/2014/main" id="{9B04B0B4-55C2-1FEF-A14F-7BAB3F1DC052}"/>
              </a:ext>
            </a:extLst>
          </p:cNvPr>
          <p:cNvGrpSpPr/>
          <p:nvPr/>
        </p:nvGrpSpPr>
        <p:grpSpPr>
          <a:xfrm>
            <a:off x="467544" y="2052332"/>
            <a:ext cx="2895238" cy="3112995"/>
            <a:chOff x="467544" y="2052332"/>
            <a:chExt cx="2895238" cy="3112995"/>
          </a:xfrm>
        </p:grpSpPr>
        <p:pic>
          <p:nvPicPr>
            <p:cNvPr id="8" name="Afbeelding 7">
              <a:extLst>
                <a:ext uri="{FF2B5EF4-FFF2-40B4-BE49-F238E27FC236}">
                  <a16:creationId xmlns:a16="http://schemas.microsoft.com/office/drawing/2014/main" id="{4B96BF6D-0E3A-40A7-1C99-9C2BB2D6E7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2498660"/>
              <a:ext cx="2895238" cy="2666667"/>
            </a:xfrm>
            <a:prstGeom prst="rect">
              <a:avLst/>
            </a:prstGeom>
          </p:spPr>
        </p:pic>
        <p:sp>
          <p:nvSpPr>
            <p:cNvPr id="12" name="Tekstvak 11">
              <a:extLst>
                <a:ext uri="{FF2B5EF4-FFF2-40B4-BE49-F238E27FC236}">
                  <a16:creationId xmlns:a16="http://schemas.microsoft.com/office/drawing/2014/main" id="{66A3DA42-D2DA-CFEC-D5F6-C735EE95BD1B}"/>
                </a:ext>
              </a:extLst>
            </p:cNvPr>
            <p:cNvSpPr txBox="1"/>
            <p:nvPr/>
          </p:nvSpPr>
          <p:spPr>
            <a:xfrm>
              <a:off x="1674582" y="2052332"/>
              <a:ext cx="1345237" cy="523220"/>
            </a:xfrm>
            <a:prstGeom prst="rect">
              <a:avLst/>
            </a:prstGeom>
            <a:noFill/>
          </p:spPr>
          <p:txBody>
            <a:bodyPr wrap="square">
              <a:spAutoFit/>
            </a:bodyPr>
            <a:lstStyle/>
            <a:p>
              <a:r>
                <a:rPr lang="nl-NL" sz="2800" b="1" i="1" dirty="0">
                  <a:solidFill>
                    <a:srgbClr val="0000FF"/>
                  </a:solidFill>
                  <a:latin typeface="Brush Script MT" pitchFamily="66" charset="0"/>
                  <a:ea typeface="+mn-ea"/>
                  <a:cs typeface="+mn-cs"/>
                </a:rPr>
                <a:t>kaart </a:t>
              </a:r>
              <a:endParaRPr lang="nl-NL" sz="2800" dirty="0"/>
            </a:p>
          </p:txBody>
        </p:sp>
      </p:grpSp>
    </p:spTree>
    <p:extLst>
      <p:ext uri="{BB962C8B-B14F-4D97-AF65-F5344CB8AC3E}">
        <p14:creationId xmlns:p14="http://schemas.microsoft.com/office/powerpoint/2010/main" val="9575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9873">
                                            <p:txEl>
                                              <p:pRg st="0" end="0"/>
                                            </p:txEl>
                                          </p:spTgt>
                                        </p:tgtEl>
                                        <p:attrNameLst>
                                          <p:attrName>style.visibility</p:attrName>
                                        </p:attrNameLst>
                                      </p:cBhvr>
                                      <p:to>
                                        <p:strVal val="visible"/>
                                      </p:to>
                                    </p:set>
                                    <p:anim calcmode="lin" valueType="num">
                                      <p:cBhvr additive="base">
                                        <p:cTn id="37" dur="500" fill="hold"/>
                                        <p:tgtEl>
                                          <p:spTgt spid="7987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98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9873">
                                            <p:txEl>
                                              <p:pRg st="1" end="1"/>
                                            </p:txEl>
                                          </p:spTgt>
                                        </p:tgtEl>
                                        <p:attrNameLst>
                                          <p:attrName>style.visibility</p:attrName>
                                        </p:attrNameLst>
                                      </p:cBhvr>
                                      <p:to>
                                        <p:strVal val="visible"/>
                                      </p:to>
                                    </p:set>
                                    <p:anim calcmode="lin" valueType="num">
                                      <p:cBhvr additive="base">
                                        <p:cTn id="43" dur="500" fill="hold"/>
                                        <p:tgtEl>
                                          <p:spTgt spid="7987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98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9873">
                                            <p:txEl>
                                              <p:pRg st="3" end="3"/>
                                            </p:txEl>
                                          </p:spTgt>
                                        </p:tgtEl>
                                        <p:attrNameLst>
                                          <p:attrName>style.visibility</p:attrName>
                                        </p:attrNameLst>
                                      </p:cBhvr>
                                      <p:to>
                                        <p:strVal val="visible"/>
                                      </p:to>
                                    </p:set>
                                    <p:anim calcmode="lin" valueType="num">
                                      <p:cBhvr additive="base">
                                        <p:cTn id="49" dur="500" fill="hold"/>
                                        <p:tgtEl>
                                          <p:spTgt spid="79873">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987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987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D6A57-E3CF-4BF2-ADCE-2E8B5094F414}"/>
              </a:ext>
            </a:extLst>
          </p:cNvPr>
          <p:cNvSpPr>
            <a:spLocks noGrp="1"/>
          </p:cNvSpPr>
          <p:nvPr>
            <p:ph type="title"/>
          </p:nvPr>
        </p:nvSpPr>
        <p:spPr>
          <a:xfrm>
            <a:off x="2120104" y="64127"/>
            <a:ext cx="2078153" cy="1143000"/>
          </a:xfrm>
        </p:spPr>
        <p:txBody>
          <a:bodyPr>
            <a:noAutofit/>
          </a:bodyPr>
          <a:lstStyle/>
          <a:p>
            <a:pPr algn="l"/>
            <a:r>
              <a:rPr lang="nl-NL" sz="6000" b="1" dirty="0">
                <a:solidFill>
                  <a:srgbClr val="0000FF"/>
                </a:solidFill>
              </a:rPr>
              <a:t>kaart</a:t>
            </a:r>
          </a:p>
        </p:txBody>
      </p:sp>
      <p:pic>
        <p:nvPicPr>
          <p:cNvPr id="1026" name="Picture 2" descr="Wat maakt de mens? Een zoon, zijn vader en Alzheimer - De ...">
            <a:extLst>
              <a:ext uri="{FF2B5EF4-FFF2-40B4-BE49-F238E27FC236}">
                <a16:creationId xmlns:a16="http://schemas.microsoft.com/office/drawing/2014/main" id="{91B0626B-9F00-4BC0-952C-7CEB20C6043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20" y="1417638"/>
            <a:ext cx="4156291" cy="549781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C9163418-D1C1-43F9-9163-3B014B749E75}"/>
              </a:ext>
            </a:extLst>
          </p:cNvPr>
          <p:cNvSpPr txBox="1"/>
          <p:nvPr/>
        </p:nvSpPr>
        <p:spPr>
          <a:xfrm>
            <a:off x="4382109" y="1961473"/>
            <a:ext cx="4247040" cy="1323439"/>
          </a:xfrm>
          <a:prstGeom prst="rect">
            <a:avLst/>
          </a:prstGeom>
          <a:noFill/>
        </p:spPr>
        <p:txBody>
          <a:bodyPr wrap="square" rtlCol="0">
            <a:spAutoFit/>
          </a:bodyPr>
          <a:lstStyle/>
          <a:p>
            <a:r>
              <a:rPr lang="nl-NL" sz="2000" dirty="0">
                <a:solidFill>
                  <a:srgbClr val="0000FF"/>
                </a:solidFill>
              </a:rPr>
              <a:t>Een jongeman die zijn zieke vader met Alzheimer verzorgt, werd gevraagd: </a:t>
            </a:r>
          </a:p>
          <a:p>
            <a:r>
              <a:rPr lang="nl-NL" sz="2000" dirty="0">
                <a:solidFill>
                  <a:srgbClr val="0000FF"/>
                </a:solidFill>
              </a:rPr>
              <a:t>Weet jouw vader nog wel dat jij zijn zoon bent?</a:t>
            </a:r>
          </a:p>
        </p:txBody>
      </p:sp>
      <p:sp>
        <p:nvSpPr>
          <p:cNvPr id="14" name="Tekstvak 13">
            <a:extLst>
              <a:ext uri="{FF2B5EF4-FFF2-40B4-BE49-F238E27FC236}">
                <a16:creationId xmlns:a16="http://schemas.microsoft.com/office/drawing/2014/main" id="{7900D397-2DA7-4187-AAEC-FC94E60A248E}"/>
              </a:ext>
            </a:extLst>
          </p:cNvPr>
          <p:cNvSpPr txBox="1"/>
          <p:nvPr/>
        </p:nvSpPr>
        <p:spPr>
          <a:xfrm>
            <a:off x="4499993" y="4353691"/>
            <a:ext cx="4392488" cy="1015663"/>
          </a:xfrm>
          <a:prstGeom prst="rect">
            <a:avLst/>
          </a:prstGeom>
          <a:noFill/>
        </p:spPr>
        <p:txBody>
          <a:bodyPr wrap="square" rtlCol="0">
            <a:spAutoFit/>
          </a:bodyPr>
          <a:lstStyle/>
          <a:p>
            <a:r>
              <a:rPr lang="nl-NL" sz="2000" dirty="0">
                <a:solidFill>
                  <a:srgbClr val="0000FF"/>
                </a:solidFill>
              </a:rPr>
              <a:t>De jongeman antwoorde:</a:t>
            </a:r>
          </a:p>
          <a:p>
            <a:r>
              <a:rPr lang="nl-NL" sz="2000" dirty="0">
                <a:solidFill>
                  <a:srgbClr val="0000FF"/>
                </a:solidFill>
              </a:rPr>
              <a:t>Dat is niet belangrijk. Belangrijk is dat ik weet dat hij mijn vader is!</a:t>
            </a:r>
          </a:p>
        </p:txBody>
      </p:sp>
      <p:grpSp>
        <p:nvGrpSpPr>
          <p:cNvPr id="21" name="Groep 20">
            <a:extLst>
              <a:ext uri="{FF2B5EF4-FFF2-40B4-BE49-F238E27FC236}">
                <a16:creationId xmlns:a16="http://schemas.microsoft.com/office/drawing/2014/main" id="{0AE7F30B-62D9-4C07-BDE6-3E9FB6043A48}"/>
              </a:ext>
            </a:extLst>
          </p:cNvPr>
          <p:cNvGrpSpPr/>
          <p:nvPr/>
        </p:nvGrpSpPr>
        <p:grpSpPr>
          <a:xfrm>
            <a:off x="3995936" y="332656"/>
            <a:ext cx="1080120" cy="792088"/>
            <a:chOff x="6228184" y="1196752"/>
            <a:chExt cx="576064" cy="584837"/>
          </a:xfrm>
        </p:grpSpPr>
        <p:cxnSp>
          <p:nvCxnSpPr>
            <p:cNvPr id="13" name="Rechte verbindingslijn 12">
              <a:extLst>
                <a:ext uri="{FF2B5EF4-FFF2-40B4-BE49-F238E27FC236}">
                  <a16:creationId xmlns:a16="http://schemas.microsoft.com/office/drawing/2014/main" id="{BA73BEF4-5E56-4185-89A7-A406BC9214F8}"/>
                </a:ext>
              </a:extLst>
            </p:cNvPr>
            <p:cNvCxnSpPr>
              <a:cxnSpLocks/>
            </p:cNvCxnSpPr>
            <p:nvPr/>
          </p:nvCxnSpPr>
          <p:spPr>
            <a:xfrm>
              <a:off x="6228184" y="1417638"/>
              <a:ext cx="57606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D986C0B-AD69-4EDB-AF0F-60462A57BB73}"/>
                </a:ext>
              </a:extLst>
            </p:cNvPr>
            <p:cNvCxnSpPr>
              <a:cxnSpLocks/>
            </p:cNvCxnSpPr>
            <p:nvPr/>
          </p:nvCxnSpPr>
          <p:spPr>
            <a:xfrm>
              <a:off x="6228184" y="1619420"/>
              <a:ext cx="57606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274FBB75-202F-4DDC-A06E-32A4AD915D27}"/>
                </a:ext>
              </a:extLst>
            </p:cNvPr>
            <p:cNvCxnSpPr>
              <a:cxnSpLocks/>
            </p:cNvCxnSpPr>
            <p:nvPr/>
          </p:nvCxnSpPr>
          <p:spPr>
            <a:xfrm flipV="1">
              <a:off x="6416607" y="1196752"/>
              <a:ext cx="243625" cy="58483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 name="Titel 1">
            <a:extLst>
              <a:ext uri="{FF2B5EF4-FFF2-40B4-BE49-F238E27FC236}">
                <a16:creationId xmlns:a16="http://schemas.microsoft.com/office/drawing/2014/main" id="{8D2848F1-6BC0-5407-5838-2C074773F9A8}"/>
              </a:ext>
            </a:extLst>
          </p:cNvPr>
          <p:cNvSpPr txBox="1">
            <a:spLocks/>
          </p:cNvSpPr>
          <p:nvPr/>
        </p:nvSpPr>
        <p:spPr>
          <a:xfrm>
            <a:off x="5076056" y="71104"/>
            <a:ext cx="244800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rgbClr val="0000FF"/>
                </a:solidFill>
              </a:rPr>
              <a:t>gebied </a:t>
            </a:r>
          </a:p>
        </p:txBody>
      </p:sp>
    </p:spTree>
    <p:extLst>
      <p:ext uri="{BB962C8B-B14F-4D97-AF65-F5344CB8AC3E}">
        <p14:creationId xmlns:p14="http://schemas.microsoft.com/office/powerpoint/2010/main" val="1356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68953" y="327721"/>
            <a:ext cx="69910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D</a:t>
            </a:r>
            <a:r>
              <a:rPr kumimoji="0" lang="nl-NL" sz="32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e tempel met de </a:t>
            </a:r>
            <a:r>
              <a:rPr kumimoji="0" lang="nl-NL" sz="3200" b="1" i="0" u="none" strike="noStrike" cap="none" normalizeH="0" baseline="0" dirty="0" bmk="">
                <a:ln>
                  <a:noFill/>
                </a:ln>
                <a:solidFill>
                  <a:srgbClr val="0000FF"/>
                </a:solidFill>
                <a:effectLst/>
                <a:latin typeface="Arial" pitchFamily="34" charset="0"/>
                <a:ea typeface="Times New Roman" pitchFamily="18" charset="0"/>
                <a:cs typeface="Times New Roman" pitchFamily="18" charset="0"/>
              </a:rPr>
              <a:t>duizend</a:t>
            </a:r>
            <a:r>
              <a:rPr kumimoji="0" lang="nl-NL" sz="3200" b="1" i="0" u="none" strike="noStrike" cap="none" normalizeH="0" baseline="0" dirty="0" bmk="_Toc406424901">
                <a:ln>
                  <a:noFill/>
                </a:ln>
                <a:solidFill>
                  <a:srgbClr val="0000FF"/>
                </a:solidFill>
                <a:effectLst/>
                <a:latin typeface="Arial" pitchFamily="34" charset="0"/>
                <a:ea typeface="MS Mincho" pitchFamily="49" charset="-128"/>
                <a:cs typeface="Times New Roman" pitchFamily="18" charset="0"/>
              </a:rPr>
              <a:t> spiegels</a:t>
            </a:r>
            <a:endParaRPr kumimoji="0" lang="nl-NL" sz="2800" b="0" i="0" u="none" strike="noStrike" cap="none" normalizeH="0" baseline="0" dirty="0">
              <a:ln>
                <a:noFill/>
              </a:ln>
              <a:solidFill>
                <a:srgbClr val="0000FF"/>
              </a:solidFill>
              <a:effectLst/>
              <a:latin typeface="Arial" pitchFamily="34" charset="0"/>
              <a:cs typeface="Arial" pitchFamily="34" charset="0"/>
            </a:endParaRPr>
          </a:p>
        </p:txBody>
      </p:sp>
      <p:pic>
        <p:nvPicPr>
          <p:cNvPr id="3" name="Afbeelding 2" descr="D:\Mijn afbeeldingen\bange hond.jpg"/>
          <p:cNvPicPr/>
          <p:nvPr/>
        </p:nvPicPr>
        <p:blipFill>
          <a:blip r:embed="rId2" cstate="print">
            <a:lum contrast="30000"/>
            <a:extLst>
              <a:ext uri="{28A0092B-C50C-407E-A947-70E740481C1C}">
                <a14:useLocalDpi xmlns:a14="http://schemas.microsoft.com/office/drawing/2010/main"/>
              </a:ext>
            </a:extLst>
          </a:blip>
          <a:srcRect/>
          <a:stretch>
            <a:fillRect/>
          </a:stretch>
        </p:blipFill>
        <p:spPr bwMode="auto">
          <a:xfrm flipH="1">
            <a:off x="467544" y="2348880"/>
            <a:ext cx="3303562" cy="2333625"/>
          </a:xfrm>
          <a:prstGeom prst="rect">
            <a:avLst/>
          </a:prstGeom>
          <a:noFill/>
          <a:ln w="9525">
            <a:noFill/>
            <a:miter lim="800000"/>
            <a:headEnd/>
            <a:tailEnd/>
          </a:ln>
        </p:spPr>
      </p:pic>
      <p:pic>
        <p:nvPicPr>
          <p:cNvPr id="4" name="Afbeelding 3" descr="http://www.dierenhulpzondergrenzen.com/Images/kids/Kleurplaat/BlijeHon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348880"/>
            <a:ext cx="2019300" cy="2809875"/>
          </a:xfrm>
          <a:prstGeom prst="rect">
            <a:avLst/>
          </a:prstGeom>
          <a:noFill/>
          <a:ln w="9525">
            <a:noFill/>
            <a:miter lim="800000"/>
            <a:headEnd/>
            <a:tailEnd/>
          </a:ln>
        </p:spPr>
      </p:pic>
      <p:pic>
        <p:nvPicPr>
          <p:cNvPr id="5" name="Afbeelding 4" descr="D:\Mijn afbeeldingen\bange hond.jpg"/>
          <p:cNvPicPr/>
          <p:nvPr/>
        </p:nvPicPr>
        <p:blipFill>
          <a:blip r:embed="rId4" cstate="email">
            <a:lum contrast="30000"/>
            <a:extLst>
              <a:ext uri="{28A0092B-C50C-407E-A947-70E740481C1C}">
                <a14:useLocalDpi xmlns:a14="http://schemas.microsoft.com/office/drawing/2010/main"/>
              </a:ext>
            </a:extLst>
          </a:blip>
          <a:srcRect/>
          <a:stretch>
            <a:fillRect/>
          </a:stretch>
        </p:blipFill>
        <p:spPr bwMode="auto">
          <a:xfrm>
            <a:off x="3491880" y="1412776"/>
            <a:ext cx="1080120" cy="1359768"/>
          </a:xfrm>
          <a:prstGeom prst="rect">
            <a:avLst/>
          </a:prstGeom>
          <a:noFill/>
          <a:ln w="9525">
            <a:noFill/>
            <a:miter lim="800000"/>
            <a:headEnd/>
            <a:tailEnd/>
          </a:ln>
        </p:spPr>
      </p:pic>
      <p:pic>
        <p:nvPicPr>
          <p:cNvPr id="6" name="Afbeelding 5" descr="D:\Mijn afbeeldingen\bange hond.jpg"/>
          <p:cNvPicPr/>
          <p:nvPr/>
        </p:nvPicPr>
        <p:blipFill>
          <a:blip r:embed="rId4" cstate="email">
            <a:lum contrast="30000"/>
            <a:extLst>
              <a:ext uri="{28A0092B-C50C-407E-A947-70E740481C1C}">
                <a14:useLocalDpi xmlns:a14="http://schemas.microsoft.com/office/drawing/2010/main"/>
              </a:ext>
            </a:extLst>
          </a:blip>
          <a:srcRect/>
          <a:stretch>
            <a:fillRect/>
          </a:stretch>
        </p:blipFill>
        <p:spPr bwMode="auto">
          <a:xfrm>
            <a:off x="3779912" y="2780928"/>
            <a:ext cx="1080120" cy="1359768"/>
          </a:xfrm>
          <a:prstGeom prst="rect">
            <a:avLst/>
          </a:prstGeom>
          <a:noFill/>
          <a:ln w="9525">
            <a:noFill/>
            <a:miter lim="800000"/>
            <a:headEnd/>
            <a:tailEnd/>
          </a:ln>
        </p:spPr>
      </p:pic>
      <p:pic>
        <p:nvPicPr>
          <p:cNvPr id="7" name="Afbeelding 6" descr="D:\Mijn afbeeldingen\bange hond.jpg"/>
          <p:cNvPicPr/>
          <p:nvPr/>
        </p:nvPicPr>
        <p:blipFill>
          <a:blip r:embed="rId4" cstate="email">
            <a:lum contrast="30000"/>
            <a:extLst>
              <a:ext uri="{28A0092B-C50C-407E-A947-70E740481C1C}">
                <a14:useLocalDpi xmlns:a14="http://schemas.microsoft.com/office/drawing/2010/main"/>
              </a:ext>
            </a:extLst>
          </a:blip>
          <a:srcRect/>
          <a:stretch>
            <a:fillRect/>
          </a:stretch>
        </p:blipFill>
        <p:spPr bwMode="auto">
          <a:xfrm>
            <a:off x="3563888" y="4077072"/>
            <a:ext cx="1080120" cy="1359768"/>
          </a:xfrm>
          <a:prstGeom prst="rect">
            <a:avLst/>
          </a:prstGeom>
          <a:noFill/>
          <a:ln w="9525">
            <a:noFill/>
            <a:miter lim="800000"/>
            <a:headEnd/>
            <a:tailEnd/>
          </a:ln>
        </p:spPr>
      </p:pic>
      <p:pic>
        <p:nvPicPr>
          <p:cNvPr id="8" name="Afbeelding 7" descr="D:\Mijn afbeeldingen\bange hond.jpg"/>
          <p:cNvPicPr/>
          <p:nvPr/>
        </p:nvPicPr>
        <p:blipFill>
          <a:blip r:embed="rId4" cstate="email">
            <a:lum contrast="30000"/>
            <a:extLst>
              <a:ext uri="{28A0092B-C50C-407E-A947-70E740481C1C}">
                <a14:useLocalDpi xmlns:a14="http://schemas.microsoft.com/office/drawing/2010/main"/>
              </a:ext>
            </a:extLst>
          </a:blip>
          <a:srcRect/>
          <a:stretch>
            <a:fillRect/>
          </a:stretch>
        </p:blipFill>
        <p:spPr bwMode="auto">
          <a:xfrm>
            <a:off x="2699792" y="5013176"/>
            <a:ext cx="1080120" cy="1359768"/>
          </a:xfrm>
          <a:prstGeom prst="rect">
            <a:avLst/>
          </a:prstGeom>
          <a:noFill/>
          <a:ln w="9525">
            <a:noFill/>
            <a:miter lim="800000"/>
            <a:headEnd/>
            <a:tailEnd/>
          </a:ln>
        </p:spPr>
      </p:pic>
      <p:pic>
        <p:nvPicPr>
          <p:cNvPr id="9" name="Afbeelding 8" descr="http://www.dierenhulpzondergrenzen.com/Images/kids/Kleurplaat/BlijeHond.jpg"/>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596336" y="1268760"/>
            <a:ext cx="1115616" cy="1162075"/>
          </a:xfrm>
          <a:prstGeom prst="rect">
            <a:avLst/>
          </a:prstGeom>
          <a:noFill/>
          <a:ln w="9525">
            <a:noFill/>
            <a:miter lim="800000"/>
            <a:headEnd/>
            <a:tailEnd/>
          </a:ln>
        </p:spPr>
      </p:pic>
      <p:pic>
        <p:nvPicPr>
          <p:cNvPr id="10" name="Afbeelding 9" descr="http://www.dierenhulpzondergrenzen.com/Images/kids/Kleurplaat/BlijeHond.jpg"/>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028384" y="2636912"/>
            <a:ext cx="1115616" cy="1162075"/>
          </a:xfrm>
          <a:prstGeom prst="rect">
            <a:avLst/>
          </a:prstGeom>
          <a:noFill/>
          <a:ln w="9525">
            <a:noFill/>
            <a:miter lim="800000"/>
            <a:headEnd/>
            <a:tailEnd/>
          </a:ln>
        </p:spPr>
      </p:pic>
      <p:pic>
        <p:nvPicPr>
          <p:cNvPr id="11" name="Afbeelding 10" descr="http://www.dierenhulpzondergrenzen.com/Images/kids/Kleurplaat/BlijeHond.jpg"/>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028384" y="4005064"/>
            <a:ext cx="1115616" cy="1162075"/>
          </a:xfrm>
          <a:prstGeom prst="rect">
            <a:avLst/>
          </a:prstGeom>
          <a:noFill/>
          <a:ln w="9525">
            <a:noFill/>
            <a:miter lim="800000"/>
            <a:headEnd/>
            <a:tailEnd/>
          </a:ln>
        </p:spPr>
      </p:pic>
      <p:pic>
        <p:nvPicPr>
          <p:cNvPr id="12" name="Afbeelding 11" descr="http://www.dierenhulpzondergrenzen.com/Images/kids/Kleurplaat/BlijeHond.jpg"/>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452320" y="5373216"/>
            <a:ext cx="1115616" cy="1162075"/>
          </a:xfrm>
          <a:prstGeom prst="rect">
            <a:avLst/>
          </a:prstGeom>
          <a:noFill/>
          <a:ln w="9525">
            <a:noFill/>
            <a:miter lim="800000"/>
            <a:headEnd/>
            <a:tailEnd/>
          </a:ln>
        </p:spPr>
      </p:pic>
      <p:sp>
        <p:nvSpPr>
          <p:cNvPr id="2" name="Tekstvak 1">
            <a:extLst>
              <a:ext uri="{FF2B5EF4-FFF2-40B4-BE49-F238E27FC236}">
                <a16:creationId xmlns:a16="http://schemas.microsoft.com/office/drawing/2014/main" id="{B15262E6-8E92-4C4B-848A-AF553788E8C5}"/>
              </a:ext>
            </a:extLst>
          </p:cNvPr>
          <p:cNvSpPr txBox="1"/>
          <p:nvPr/>
        </p:nvSpPr>
        <p:spPr>
          <a:xfrm>
            <a:off x="122501" y="6530279"/>
            <a:ext cx="8933921" cy="369332"/>
          </a:xfrm>
          <a:prstGeom prst="rect">
            <a:avLst/>
          </a:prstGeom>
          <a:noFill/>
        </p:spPr>
        <p:txBody>
          <a:bodyPr wrap="none" rtlCol="0">
            <a:spAutoFit/>
          </a:bodyPr>
          <a:lstStyle/>
          <a:p>
            <a:r>
              <a:rPr lang="nl-NL" dirty="0">
                <a:solidFill>
                  <a:srgbClr val="0000FF"/>
                </a:solidFill>
              </a:rPr>
              <a:t>Neem je  voor om een dag lang iedereen te groeten die je ontmoet, wat krijg je ervoor terug?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0-#ppt_w/2"/>
                                          </p:val>
                                        </p:tav>
                                        <p:tav tm="100000">
                                          <p:val>
                                            <p:strVal val="#ppt_x"/>
                                          </p:val>
                                        </p:tav>
                                      </p:tavLst>
                                    </p:anim>
                                    <p:anim calcmode="lin" valueType="num">
                                      <p:cBhvr additive="base">
                                        <p:cTn id="6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88640"/>
            <a:ext cx="2389920" cy="2376264"/>
          </a:xfrm>
          <a:prstGeom prst="rect">
            <a:avLst/>
          </a:prstGeom>
          <a:noFill/>
        </p:spPr>
      </p:pic>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00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81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18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33540" y="266747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851920" y="620688"/>
            <a:ext cx="4104456" cy="504056"/>
          </a:xfrm>
        </p:spPr>
        <p:txBody>
          <a:bodyPr>
            <a:noAutofit/>
          </a:bodyPr>
          <a:lstStyle/>
          <a:p>
            <a:r>
              <a:rPr lang="en-US" b="1" dirty="0" err="1">
                <a:solidFill>
                  <a:srgbClr val="0000FF"/>
                </a:solidFill>
              </a:rPr>
              <a:t>Zonnestraaltjes</a:t>
            </a:r>
            <a:endParaRPr lang="nl-NL" b="1" dirty="0">
              <a:solidFill>
                <a:srgbClr val="0000FF"/>
              </a:solidFill>
            </a:endParaRPr>
          </a:p>
        </p:txBody>
      </p:sp>
      <p:pic>
        <p:nvPicPr>
          <p:cNvPr id="21" name="Afbeelding 20" descr="blij 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445224"/>
            <a:ext cx="1395966" cy="1412776"/>
          </a:xfrm>
          <a:prstGeom prst="rect">
            <a:avLst/>
          </a:prstGeom>
        </p:spPr>
      </p:pic>
      <p:pic>
        <p:nvPicPr>
          <p:cNvPr id="22" name="Afbeelding 21" descr="blij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68144" y="5445224"/>
            <a:ext cx="1581209" cy="1412776"/>
          </a:xfrm>
          <a:prstGeom prst="rect">
            <a:avLst/>
          </a:prstGeom>
        </p:spPr>
      </p:pic>
      <p:pic>
        <p:nvPicPr>
          <p:cNvPr id="23" name="Afbeelding 22" descr="blij-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31640" y="5445224"/>
            <a:ext cx="1332941" cy="1412776"/>
          </a:xfrm>
          <a:prstGeom prst="rect">
            <a:avLst/>
          </a:prstGeom>
        </p:spPr>
      </p:pic>
      <p:pic>
        <p:nvPicPr>
          <p:cNvPr id="24" name="Afbeelding 23" descr="blij5.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35896" y="5445224"/>
            <a:ext cx="1130222" cy="1412776"/>
          </a:xfrm>
          <a:prstGeom prst="rect">
            <a:avLst/>
          </a:prstGeom>
        </p:spPr>
      </p:pic>
      <p:pic>
        <p:nvPicPr>
          <p:cNvPr id="25" name="Afbeelding 24" descr="blij-gezicht 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27784" y="5445224"/>
            <a:ext cx="1061705" cy="1412776"/>
          </a:xfrm>
          <a:prstGeom prst="rect">
            <a:avLst/>
          </a:prstGeom>
        </p:spPr>
      </p:pic>
      <p:sp>
        <p:nvSpPr>
          <p:cNvPr id="27" name="PIJL-OMLAAG 26"/>
          <p:cNvSpPr/>
          <p:nvPr/>
        </p:nvSpPr>
        <p:spPr>
          <a:xfrm rot="18367347">
            <a:off x="4402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644008" y="5445225"/>
            <a:ext cx="1327958" cy="1412776"/>
          </a:xfrm>
          <a:prstGeom prst="rect">
            <a:avLst/>
          </a:prstGeom>
        </p:spPr>
      </p:pic>
      <p:sp>
        <p:nvSpPr>
          <p:cNvPr id="29" name="PIJL-OMLAAG 28"/>
          <p:cNvSpPr/>
          <p:nvPr/>
        </p:nvSpPr>
        <p:spPr>
          <a:xfrm rot="19567209">
            <a:off x="2696238" y="2217905"/>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0-#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0-#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P spid="18" grpId="0" animBg="1"/>
      <p:bldP spid="27" grpId="0" animBg="1"/>
      <p:bldP spid="29"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t met oorwarmers van fleece voor de winter | Atlas For Men">
            <a:extLst>
              <a:ext uri="{FF2B5EF4-FFF2-40B4-BE49-F238E27FC236}">
                <a16:creationId xmlns:a16="http://schemas.microsoft.com/office/drawing/2014/main" id="{EEB9713C-17B9-EF3B-32C8-87B58E47AC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0250" y="1206778"/>
            <a:ext cx="1291281" cy="148478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1ABA71E7-B976-633E-3816-1C0643D323AE}"/>
              </a:ext>
            </a:extLst>
          </p:cNvPr>
          <p:cNvPicPr/>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3347864" y="764704"/>
            <a:ext cx="2285507" cy="5903732"/>
          </a:xfrm>
          <a:prstGeom prst="rect">
            <a:avLst/>
          </a:prstGeom>
        </p:spPr>
      </p:pic>
      <p:grpSp>
        <p:nvGrpSpPr>
          <p:cNvPr id="5" name="Group 14">
            <a:extLst>
              <a:ext uri="{FF2B5EF4-FFF2-40B4-BE49-F238E27FC236}">
                <a16:creationId xmlns:a16="http://schemas.microsoft.com/office/drawing/2014/main" id="{14990384-88D0-082A-F969-DB675753B901}"/>
              </a:ext>
            </a:extLst>
          </p:cNvPr>
          <p:cNvGrpSpPr>
            <a:grpSpLocks/>
          </p:cNvGrpSpPr>
          <p:nvPr/>
        </p:nvGrpSpPr>
        <p:grpSpPr bwMode="auto">
          <a:xfrm>
            <a:off x="5347495" y="1115866"/>
            <a:ext cx="1492250" cy="4670920"/>
            <a:chOff x="785" y="1843"/>
            <a:chExt cx="2351" cy="7533"/>
          </a:xfrm>
        </p:grpSpPr>
        <p:pic>
          <p:nvPicPr>
            <p:cNvPr id="6" name="Afbeelding 1" descr="http://oefenmateriaalank.weebly.com/uploads/1/5/0/7/15075518/3751682_orig.jpg?1">
              <a:extLst>
                <a:ext uri="{FF2B5EF4-FFF2-40B4-BE49-F238E27FC236}">
                  <a16:creationId xmlns:a16="http://schemas.microsoft.com/office/drawing/2014/main" id="{B439DFA1-93E1-C07E-507C-521AB4A54D4B}"/>
                </a:ext>
              </a:extLst>
            </p:cNvPr>
            <p:cNvPicPr>
              <a:picLocks noChangeAspect="1" noChangeArrowheads="1"/>
            </p:cNvPicPr>
            <p:nvPr/>
          </p:nvPicPr>
          <p:blipFill>
            <a:blip r:embed="rId4" cstate="email">
              <a:clrChange>
                <a:clrFrom>
                  <a:srgbClr val="FFFEFF"/>
                </a:clrFrom>
                <a:clrTo>
                  <a:srgbClr val="FFFEFF">
                    <a:alpha val="0"/>
                  </a:srgbClr>
                </a:clrTo>
              </a:clrChange>
              <a:lum bright="-10000" contrast="30000"/>
              <a:extLst>
                <a:ext uri="{28A0092B-C50C-407E-A947-70E740481C1C}">
                  <a14:useLocalDpi xmlns:a14="http://schemas.microsoft.com/office/drawing/2010/main"/>
                </a:ext>
              </a:extLst>
            </a:blip>
            <a:srcRect/>
            <a:stretch>
              <a:fillRect/>
            </a:stretch>
          </p:blipFill>
          <p:spPr bwMode="auto">
            <a:xfrm>
              <a:off x="1040" y="6245"/>
              <a:ext cx="1470" cy="1071"/>
            </a:xfrm>
            <a:prstGeom prst="rect">
              <a:avLst/>
            </a:prstGeom>
            <a:noFill/>
            <a:ln w="9525">
              <a:noFill/>
              <a:miter lim="800000"/>
              <a:headEnd/>
              <a:tailEnd/>
            </a:ln>
          </p:spPr>
        </p:pic>
        <p:pic>
          <p:nvPicPr>
            <p:cNvPr id="7" name="Afbeelding 2" descr="http://oefenmateriaalank.weebly.com/uploads/1/5/0/7/15075518/3751682_orig.jpg?1">
              <a:extLst>
                <a:ext uri="{FF2B5EF4-FFF2-40B4-BE49-F238E27FC236}">
                  <a16:creationId xmlns:a16="http://schemas.microsoft.com/office/drawing/2014/main" id="{D9EFD433-CA43-9426-1EA3-C8CC2A0CDB11}"/>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 y="7216"/>
              <a:ext cx="1849" cy="2160"/>
            </a:xfrm>
            <a:prstGeom prst="rect">
              <a:avLst/>
            </a:prstGeom>
            <a:noFill/>
            <a:ln w="9525">
              <a:noFill/>
              <a:miter lim="800000"/>
              <a:headEnd/>
              <a:tailEnd/>
            </a:ln>
          </p:spPr>
        </p:pic>
        <p:pic>
          <p:nvPicPr>
            <p:cNvPr id="8" name="Afbeelding 3" descr="http://oefenmateriaalank.weebly.com/uploads/1/5/0/7/15075518/3751682_orig.jpg?1">
              <a:extLst>
                <a:ext uri="{FF2B5EF4-FFF2-40B4-BE49-F238E27FC236}">
                  <a16:creationId xmlns:a16="http://schemas.microsoft.com/office/drawing/2014/main" id="{7A48DCAE-5353-D41A-FAEF-3F0795E8BCC0}"/>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5" y="1843"/>
              <a:ext cx="2001" cy="1172"/>
            </a:xfrm>
            <a:prstGeom prst="rect">
              <a:avLst/>
            </a:prstGeom>
            <a:noFill/>
            <a:ln w="9525">
              <a:noFill/>
              <a:miter lim="800000"/>
              <a:headEnd/>
              <a:tailEnd/>
            </a:ln>
          </p:spPr>
        </p:pic>
        <p:pic>
          <p:nvPicPr>
            <p:cNvPr id="9" name="Afbeelding 4" descr="http://oefenmateriaalank.weebly.com/uploads/1/5/0/7/15075518/3751682_orig.jpg?1">
              <a:extLst>
                <a:ext uri="{FF2B5EF4-FFF2-40B4-BE49-F238E27FC236}">
                  <a16:creationId xmlns:a16="http://schemas.microsoft.com/office/drawing/2014/main" id="{9A110605-4806-77B3-60E9-41E6FC60883D}"/>
                </a:ext>
              </a:extLst>
            </p:cNvPr>
            <p:cNvPicPr>
              <a:picLocks noChangeAspect="1" noChangeArrowheads="1"/>
            </p:cNvPicPr>
            <p:nvPr/>
          </p:nvPicPr>
          <p:blipFill>
            <a:blip r:embed="rId7" cstate="email">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1403" y="3015"/>
              <a:ext cx="1063" cy="1590"/>
            </a:xfrm>
            <a:prstGeom prst="rect">
              <a:avLst/>
            </a:prstGeom>
            <a:noFill/>
            <a:ln w="9525">
              <a:noFill/>
              <a:miter lim="800000"/>
              <a:headEnd/>
              <a:tailEnd/>
            </a:ln>
          </p:spPr>
        </p:pic>
        <p:pic>
          <p:nvPicPr>
            <p:cNvPr id="10" name="Afbeelding 5" descr="http://oefenmateriaalank.weebly.com/uploads/1/5/0/7/15075518/3751682_orig.jpg?1">
              <a:extLst>
                <a:ext uri="{FF2B5EF4-FFF2-40B4-BE49-F238E27FC236}">
                  <a16:creationId xmlns:a16="http://schemas.microsoft.com/office/drawing/2014/main" id="{9846C20C-67A2-AA94-E792-2BFF50E6818B}"/>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18" y="4639"/>
              <a:ext cx="1258" cy="1607"/>
            </a:xfrm>
            <a:prstGeom prst="rect">
              <a:avLst/>
            </a:prstGeom>
            <a:noFill/>
            <a:ln w="9525">
              <a:noFill/>
              <a:miter lim="800000"/>
              <a:headEnd/>
              <a:tailEnd/>
            </a:ln>
          </p:spPr>
        </p:pic>
      </p:grpSp>
      <p:grpSp>
        <p:nvGrpSpPr>
          <p:cNvPr id="11" name="Group 35">
            <a:extLst>
              <a:ext uri="{FF2B5EF4-FFF2-40B4-BE49-F238E27FC236}">
                <a16:creationId xmlns:a16="http://schemas.microsoft.com/office/drawing/2014/main" id="{8B21C433-4AC2-373E-ACF4-220A3CB34D1A}"/>
              </a:ext>
            </a:extLst>
          </p:cNvPr>
          <p:cNvGrpSpPr>
            <a:grpSpLocks/>
          </p:cNvGrpSpPr>
          <p:nvPr/>
        </p:nvGrpSpPr>
        <p:grpSpPr bwMode="auto">
          <a:xfrm rot="1740156">
            <a:off x="6307141" y="2424516"/>
            <a:ext cx="1892300" cy="1438275"/>
            <a:chOff x="4579" y="1224"/>
            <a:chExt cx="1169" cy="906"/>
          </a:xfrm>
        </p:grpSpPr>
        <p:sp>
          <p:nvSpPr>
            <p:cNvPr id="12" name="AutoShape 11">
              <a:extLst>
                <a:ext uri="{FF2B5EF4-FFF2-40B4-BE49-F238E27FC236}">
                  <a16:creationId xmlns:a16="http://schemas.microsoft.com/office/drawing/2014/main" id="{0D02157B-143E-F8C4-1CF4-430A083013DA}"/>
                </a:ext>
              </a:extLst>
            </p:cNvPr>
            <p:cNvSpPr>
              <a:spLocks noChangeArrowheads="1"/>
            </p:cNvSpPr>
            <p:nvPr/>
          </p:nvSpPr>
          <p:spPr bwMode="auto">
            <a:xfrm rot="-1742448">
              <a:off x="4579" y="1224"/>
              <a:ext cx="1169" cy="906"/>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13" name="WordArt 12">
              <a:extLst>
                <a:ext uri="{FF2B5EF4-FFF2-40B4-BE49-F238E27FC236}">
                  <a16:creationId xmlns:a16="http://schemas.microsoft.com/office/drawing/2014/main" id="{A490EF6E-6155-B3D8-7703-657183DB1682}"/>
                </a:ext>
              </a:extLst>
            </p:cNvPr>
            <p:cNvSpPr>
              <a:spLocks noChangeArrowheads="1" noChangeShapeType="1"/>
            </p:cNvSpPr>
            <p:nvPr/>
          </p:nvSpPr>
          <p:spPr bwMode="auto">
            <a:xfrm rot="-1759665">
              <a:off x="4700" y="1483"/>
              <a:ext cx="900" cy="371"/>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FF0000"/>
                  </a:solidFill>
                  <a:latin typeface="Arial Black"/>
                </a:rPr>
                <a:t>Externe</a:t>
              </a:r>
            </a:p>
            <a:p>
              <a:pPr algn="ctr"/>
              <a:r>
                <a:rPr lang="nl-NL" sz="3600" kern="10" dirty="0">
                  <a:ln w="9525">
                    <a:solidFill>
                      <a:srgbClr val="000000"/>
                    </a:solidFill>
                    <a:round/>
                    <a:headEnd/>
                    <a:tailEnd/>
                  </a:ln>
                  <a:solidFill>
                    <a:srgbClr val="FF0000"/>
                  </a:solidFill>
                  <a:latin typeface="Arial Black"/>
                </a:rPr>
                <a:t>Prikkel</a:t>
              </a:r>
            </a:p>
          </p:txBody>
        </p:sp>
      </p:grpSp>
      <p:sp>
        <p:nvSpPr>
          <p:cNvPr id="14" name="AutoShape 27">
            <a:extLst>
              <a:ext uri="{FF2B5EF4-FFF2-40B4-BE49-F238E27FC236}">
                <a16:creationId xmlns:a16="http://schemas.microsoft.com/office/drawing/2014/main" id="{C67A4417-260E-F654-6787-ECE05AB473E7}"/>
              </a:ext>
            </a:extLst>
          </p:cNvPr>
          <p:cNvSpPr>
            <a:spLocks noChangeArrowheads="1"/>
          </p:cNvSpPr>
          <p:nvPr/>
        </p:nvSpPr>
        <p:spPr bwMode="auto">
          <a:xfrm>
            <a:off x="117425" y="2622594"/>
            <a:ext cx="2263420"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3600" b="1" dirty="0">
                <a:solidFill>
                  <a:srgbClr val="3333CC"/>
                </a:solidFill>
              </a:rPr>
              <a:t>Voorstelling</a:t>
            </a:r>
          </a:p>
        </p:txBody>
      </p:sp>
      <p:sp>
        <p:nvSpPr>
          <p:cNvPr id="16" name="WordArt 13">
            <a:extLst>
              <a:ext uri="{FF2B5EF4-FFF2-40B4-BE49-F238E27FC236}">
                <a16:creationId xmlns:a16="http://schemas.microsoft.com/office/drawing/2014/main" id="{3AA4C4D2-553D-9EF5-34E6-40AA578B9A1A}"/>
              </a:ext>
            </a:extLst>
          </p:cNvPr>
          <p:cNvSpPr>
            <a:spLocks noChangeArrowheads="1" noChangeShapeType="1"/>
          </p:cNvSpPr>
          <p:nvPr/>
        </p:nvSpPr>
        <p:spPr bwMode="auto">
          <a:xfrm rot="16200000">
            <a:off x="2447060" y="2992158"/>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1" name="AutoShape 17">
            <a:extLst>
              <a:ext uri="{FF2B5EF4-FFF2-40B4-BE49-F238E27FC236}">
                <a16:creationId xmlns:a16="http://schemas.microsoft.com/office/drawing/2014/main" id="{8C21DDC0-A832-81C8-4D44-7455E2FFC495}"/>
              </a:ext>
            </a:extLst>
          </p:cNvPr>
          <p:cNvSpPr>
            <a:spLocks noChangeArrowheads="1"/>
          </p:cNvSpPr>
          <p:nvPr/>
        </p:nvSpPr>
        <p:spPr bwMode="auto">
          <a:xfrm>
            <a:off x="4692382" y="2503595"/>
            <a:ext cx="810616" cy="1317706"/>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2" name="AutoShape 17">
            <a:extLst>
              <a:ext uri="{FF2B5EF4-FFF2-40B4-BE49-F238E27FC236}">
                <a16:creationId xmlns:a16="http://schemas.microsoft.com/office/drawing/2014/main" id="{4D0A691F-841B-CB28-5E0E-685CD7658175}"/>
              </a:ext>
            </a:extLst>
          </p:cNvPr>
          <p:cNvSpPr>
            <a:spLocks noChangeArrowheads="1"/>
          </p:cNvSpPr>
          <p:nvPr/>
        </p:nvSpPr>
        <p:spPr bwMode="auto">
          <a:xfrm>
            <a:off x="2503515" y="2503595"/>
            <a:ext cx="810616" cy="1317706"/>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3" name="Tekstvak 2">
            <a:extLst>
              <a:ext uri="{FF2B5EF4-FFF2-40B4-BE49-F238E27FC236}">
                <a16:creationId xmlns:a16="http://schemas.microsoft.com/office/drawing/2014/main" id="{16C7D9B7-EC61-4B94-AD22-979766AF7060}"/>
              </a:ext>
            </a:extLst>
          </p:cNvPr>
          <p:cNvSpPr txBox="1"/>
          <p:nvPr/>
        </p:nvSpPr>
        <p:spPr>
          <a:xfrm>
            <a:off x="251520" y="189564"/>
            <a:ext cx="7145546" cy="523220"/>
          </a:xfrm>
          <a:prstGeom prst="rect">
            <a:avLst/>
          </a:prstGeom>
          <a:noFill/>
        </p:spPr>
        <p:txBody>
          <a:bodyPr wrap="none" rtlCol="0">
            <a:spAutoFit/>
          </a:bodyPr>
          <a:lstStyle/>
          <a:p>
            <a:r>
              <a:rPr lang="nl-NL" sz="2800" dirty="0">
                <a:solidFill>
                  <a:srgbClr val="0000FF"/>
                </a:solidFill>
              </a:rPr>
              <a:t>Hoe maken wij de ‘kaart’ = interne voorstelling?</a:t>
            </a:r>
          </a:p>
        </p:txBody>
      </p:sp>
      <p:pic>
        <p:nvPicPr>
          <p:cNvPr id="17" name="Afbeelding 16">
            <a:extLst>
              <a:ext uri="{FF2B5EF4-FFF2-40B4-BE49-F238E27FC236}">
                <a16:creationId xmlns:a16="http://schemas.microsoft.com/office/drawing/2014/main" id="{8E773289-0322-AF33-C91C-2B19687930E3}"/>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666420" y="1099721"/>
            <a:ext cx="1285714" cy="1485714"/>
          </a:xfrm>
          <a:prstGeom prst="rect">
            <a:avLst/>
          </a:prstGeom>
        </p:spPr>
      </p:pic>
      <p:sp>
        <p:nvSpPr>
          <p:cNvPr id="18" name="Tekstvak 17">
            <a:extLst>
              <a:ext uri="{FF2B5EF4-FFF2-40B4-BE49-F238E27FC236}">
                <a16:creationId xmlns:a16="http://schemas.microsoft.com/office/drawing/2014/main" id="{E7ABDFE6-6C74-F40E-CA8D-9DC5D1491A23}"/>
              </a:ext>
            </a:extLst>
          </p:cNvPr>
          <p:cNvSpPr txBox="1"/>
          <p:nvPr/>
        </p:nvSpPr>
        <p:spPr>
          <a:xfrm>
            <a:off x="5463955" y="5914826"/>
            <a:ext cx="1126864" cy="369332"/>
          </a:xfrm>
          <a:prstGeom prst="rect">
            <a:avLst/>
          </a:prstGeom>
          <a:noFill/>
        </p:spPr>
        <p:txBody>
          <a:bodyPr wrap="square" rtlCol="0">
            <a:spAutoFit/>
          </a:bodyPr>
          <a:lstStyle/>
          <a:p>
            <a:r>
              <a:rPr lang="nl-NL" b="1" dirty="0">
                <a:solidFill>
                  <a:srgbClr val="0000FF"/>
                </a:solidFill>
              </a:rPr>
              <a:t>zintuigen</a:t>
            </a:r>
          </a:p>
        </p:txBody>
      </p:sp>
    </p:spTree>
    <p:extLst>
      <p:ext uri="{BB962C8B-B14F-4D97-AF65-F5344CB8AC3E}">
        <p14:creationId xmlns:p14="http://schemas.microsoft.com/office/powerpoint/2010/main" val="23841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0-#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p:bldP spid="21" grpId="0" animBg="1"/>
      <p:bldP spid="22"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 name="Tekstvak 26"/>
          <p:cNvSpPr txBox="1"/>
          <p:nvPr/>
        </p:nvSpPr>
        <p:spPr>
          <a:xfrm>
            <a:off x="6570663" y="620688"/>
            <a:ext cx="2573337" cy="6401753"/>
          </a:xfrm>
          <a:prstGeom prst="rect">
            <a:avLst/>
          </a:prstGeom>
          <a:solidFill>
            <a:schemeClr val="accent1">
              <a:lumMod val="40000"/>
              <a:lumOff val="60000"/>
            </a:schemeClr>
          </a:solidFill>
        </p:spPr>
        <p:txBody>
          <a:bodyPr wrap="square" rtlCol="0">
            <a:spAutoFit/>
          </a:bodyPr>
          <a:lstStyle/>
          <a:p>
            <a:pPr algn="ctr"/>
            <a:r>
              <a:rPr lang="nl-NL" sz="3200" b="1" dirty="0">
                <a:solidFill>
                  <a:srgbClr val="0070C0"/>
                </a:solidFill>
              </a:rPr>
              <a:t>Het Gebied</a:t>
            </a:r>
          </a:p>
          <a:p>
            <a:pPr algn="ctr"/>
            <a:endParaRPr lang="nl-NL" sz="2400" b="1" dirty="0"/>
          </a:p>
          <a:p>
            <a:pPr algn="ctr"/>
            <a:endParaRPr lang="nl-NL" sz="2400" b="1" dirty="0"/>
          </a:p>
          <a:p>
            <a:pPr algn="ctr"/>
            <a:endParaRPr lang="nl-NL" sz="2400" b="1" dirty="0"/>
          </a:p>
          <a:p>
            <a:pPr algn="ctr"/>
            <a:endParaRPr lang="nl-NL" sz="2400" b="1" dirty="0"/>
          </a:p>
          <a:p>
            <a:pPr algn="ctr"/>
            <a:endParaRPr lang="nl-NL" sz="2400" b="1" dirty="0"/>
          </a:p>
          <a:p>
            <a:pPr algn="ctr"/>
            <a:endParaRPr lang="nl-NL" sz="2400" b="1" dirty="0"/>
          </a:p>
          <a:p>
            <a:pPr algn="ctr"/>
            <a:endParaRPr lang="nl-NL" sz="2400" b="1" dirty="0"/>
          </a:p>
          <a:p>
            <a:pPr algn="ctr"/>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b="1" dirty="0"/>
          </a:p>
        </p:txBody>
      </p:sp>
      <p:sp>
        <p:nvSpPr>
          <p:cNvPr id="26" name="Tekstvak 25"/>
          <p:cNvSpPr txBox="1"/>
          <p:nvPr/>
        </p:nvSpPr>
        <p:spPr>
          <a:xfrm>
            <a:off x="0" y="620688"/>
            <a:ext cx="2987824" cy="6401753"/>
          </a:xfrm>
          <a:prstGeom prst="rect">
            <a:avLst/>
          </a:prstGeom>
          <a:solidFill>
            <a:srgbClr val="FCAE96"/>
          </a:solidFill>
        </p:spPr>
        <p:txBody>
          <a:bodyPr wrap="square" rtlCol="0">
            <a:spAutoFit/>
          </a:bodyPr>
          <a:lstStyle/>
          <a:p>
            <a:r>
              <a:rPr lang="nl-NL" sz="3200" b="1" dirty="0">
                <a:solidFill>
                  <a:srgbClr val="FF0000"/>
                </a:solidFill>
              </a:rPr>
              <a:t>De Kaart </a:t>
            </a:r>
            <a:r>
              <a:rPr lang="nl-NL" sz="2800" b="1" dirty="0">
                <a:solidFill>
                  <a:srgbClr val="FF0000"/>
                </a:solidFill>
              </a:rPr>
              <a:t>…………..</a:t>
            </a:r>
            <a:endParaRPr lang="nl-NL" sz="2800" b="1" u="sng" dirty="0">
              <a:solidFill>
                <a:srgbClr val="FF0000"/>
              </a:solidFill>
            </a:endParaRPr>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b="1" dirty="0"/>
          </a:p>
        </p:txBody>
      </p:sp>
      <p:sp>
        <p:nvSpPr>
          <p:cNvPr id="23584" name="AutoShape 32"/>
          <p:cNvSpPr>
            <a:spLocks noChangeArrowheads="1"/>
          </p:cNvSpPr>
          <p:nvPr/>
        </p:nvSpPr>
        <p:spPr bwMode="auto">
          <a:xfrm>
            <a:off x="5424491" y="6174107"/>
            <a:ext cx="2445543" cy="621259"/>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FF0000"/>
                </a:solidFill>
              </a:rPr>
              <a:t>Taal/Gedrag</a:t>
            </a:r>
          </a:p>
        </p:txBody>
      </p:sp>
      <p:grpSp>
        <p:nvGrpSpPr>
          <p:cNvPr id="2" name="Group 35"/>
          <p:cNvGrpSpPr>
            <a:grpSpLocks/>
          </p:cNvGrpSpPr>
          <p:nvPr/>
        </p:nvGrpSpPr>
        <p:grpSpPr bwMode="auto">
          <a:xfrm>
            <a:off x="7269163" y="1943100"/>
            <a:ext cx="1892300" cy="1438275"/>
            <a:chOff x="4579" y="1224"/>
            <a:chExt cx="1169" cy="906"/>
          </a:xfrm>
        </p:grpSpPr>
        <p:sp>
          <p:nvSpPr>
            <p:cNvPr id="26648" name="AutoShape 11"/>
            <p:cNvSpPr>
              <a:spLocks noChangeArrowheads="1"/>
            </p:cNvSpPr>
            <p:nvPr/>
          </p:nvSpPr>
          <p:spPr bwMode="auto">
            <a:xfrm rot="-1742448">
              <a:off x="4579" y="1224"/>
              <a:ext cx="1169" cy="906"/>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6649" name="WordArt 12"/>
            <p:cNvSpPr>
              <a:spLocks noChangeArrowheads="1" noChangeShapeType="1"/>
            </p:cNvSpPr>
            <p:nvPr/>
          </p:nvSpPr>
          <p:spPr bwMode="auto">
            <a:xfrm rot="-1759665">
              <a:off x="4700" y="1483"/>
              <a:ext cx="900" cy="371"/>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FF0000"/>
                  </a:solidFill>
                  <a:latin typeface="Arial Black"/>
                </a:rPr>
                <a:t>Externe</a:t>
              </a:r>
            </a:p>
            <a:p>
              <a:pPr algn="ctr"/>
              <a:r>
                <a:rPr lang="nl-NL" sz="3600" kern="10" dirty="0">
                  <a:ln w="9525">
                    <a:solidFill>
                      <a:srgbClr val="000000"/>
                    </a:solidFill>
                    <a:round/>
                    <a:headEnd/>
                    <a:tailEnd/>
                  </a:ln>
                  <a:solidFill>
                    <a:srgbClr val="FF0000"/>
                  </a:solidFill>
                  <a:latin typeface="Arial Black"/>
                </a:rPr>
                <a:t>Prikkel</a:t>
              </a:r>
            </a:p>
          </p:txBody>
        </p:sp>
      </p:grpSp>
      <p:sp>
        <p:nvSpPr>
          <p:cNvPr id="23579" name="AutoShape 27"/>
          <p:cNvSpPr>
            <a:spLocks noChangeArrowheads="1"/>
          </p:cNvSpPr>
          <p:nvPr/>
        </p:nvSpPr>
        <p:spPr bwMode="auto">
          <a:xfrm>
            <a:off x="344488" y="1174750"/>
            <a:ext cx="2519362"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3600" b="1" dirty="0">
                <a:solidFill>
                  <a:srgbClr val="3333CC"/>
                </a:solidFill>
              </a:rPr>
              <a:t>Voorstelling</a:t>
            </a:r>
          </a:p>
        </p:txBody>
      </p:sp>
      <p:sp>
        <p:nvSpPr>
          <p:cNvPr id="23580" name="AutoShape 28"/>
          <p:cNvSpPr>
            <a:spLocks noChangeArrowheads="1"/>
          </p:cNvSpPr>
          <p:nvPr/>
        </p:nvSpPr>
        <p:spPr bwMode="auto">
          <a:xfrm>
            <a:off x="1214438" y="2320925"/>
            <a:ext cx="839787" cy="763588"/>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368300" y="3221038"/>
            <a:ext cx="2519363"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Stemming</a:t>
            </a:r>
          </a:p>
        </p:txBody>
      </p:sp>
      <p:sp>
        <p:nvSpPr>
          <p:cNvPr id="23582" name="AutoShape 30"/>
          <p:cNvSpPr>
            <a:spLocks noChangeArrowheads="1"/>
          </p:cNvSpPr>
          <p:nvPr/>
        </p:nvSpPr>
        <p:spPr bwMode="auto">
          <a:xfrm>
            <a:off x="1228725" y="4357688"/>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377825" y="5421313"/>
            <a:ext cx="2519363"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Fysiologie</a:t>
            </a:r>
          </a:p>
        </p:txBody>
      </p:sp>
      <p:sp>
        <p:nvSpPr>
          <p:cNvPr id="26635" name="Text Box 10"/>
          <p:cNvSpPr txBox="1">
            <a:spLocks noChangeArrowheads="1"/>
          </p:cNvSpPr>
          <p:nvPr/>
        </p:nvSpPr>
        <p:spPr bwMode="auto">
          <a:xfrm>
            <a:off x="3178146" y="1116806"/>
            <a:ext cx="3014663" cy="4979557"/>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3402660" y="1387624"/>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3566" name="WordArt 14"/>
          <p:cNvSpPr>
            <a:spLocks noChangeArrowheads="1" noChangeShapeType="1"/>
          </p:cNvSpPr>
          <p:nvPr/>
        </p:nvSpPr>
        <p:spPr bwMode="auto">
          <a:xfrm>
            <a:off x="3447331" y="2531662"/>
            <a:ext cx="2636837" cy="304800"/>
          </a:xfrm>
          <a:prstGeom prst="rect">
            <a:avLst/>
          </a:prstGeom>
        </p:spPr>
        <p:txBody>
          <a:bodyPr wrap="none" fromWordArt="1">
            <a:prstTxWarp prst="textPlain">
              <a:avLst>
                <a:gd name="adj" fmla="val 50000"/>
              </a:avLst>
            </a:prstTxWarp>
          </a:bodyPr>
          <a:lstStyle/>
          <a:p>
            <a:pPr algn="ctr"/>
            <a:r>
              <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Weglaten</a:t>
            </a:r>
          </a:p>
        </p:txBody>
      </p:sp>
      <p:sp>
        <p:nvSpPr>
          <p:cNvPr id="23567" name="WordArt 15"/>
          <p:cNvSpPr>
            <a:spLocks noChangeArrowheads="1" noChangeShapeType="1"/>
          </p:cNvSpPr>
          <p:nvPr/>
        </p:nvSpPr>
        <p:spPr bwMode="auto">
          <a:xfrm>
            <a:off x="3425422" y="3520329"/>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rPr>
              <a:t>Vervormen</a:t>
            </a:r>
          </a:p>
        </p:txBody>
      </p:sp>
      <p:sp>
        <p:nvSpPr>
          <p:cNvPr id="23568" name="WordArt 16"/>
          <p:cNvSpPr>
            <a:spLocks noChangeArrowheads="1" noChangeShapeType="1"/>
          </p:cNvSpPr>
          <p:nvPr/>
        </p:nvSpPr>
        <p:spPr bwMode="auto">
          <a:xfrm>
            <a:off x="3569942" y="4608506"/>
            <a:ext cx="2441575" cy="3429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Generaliseren</a:t>
            </a:r>
          </a:p>
        </p:txBody>
      </p:sp>
      <p:sp>
        <p:nvSpPr>
          <p:cNvPr id="23578" name="AutoShape 26"/>
          <p:cNvSpPr>
            <a:spLocks noChangeArrowheads="1"/>
          </p:cNvSpPr>
          <p:nvPr/>
        </p:nvSpPr>
        <p:spPr bwMode="auto">
          <a:xfrm rot="2898783">
            <a:off x="2424293" y="2328302"/>
            <a:ext cx="1436687" cy="1063625"/>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grpSp>
        <p:nvGrpSpPr>
          <p:cNvPr id="3" name="Group 36"/>
          <p:cNvGrpSpPr>
            <a:grpSpLocks/>
          </p:cNvGrpSpPr>
          <p:nvPr/>
        </p:nvGrpSpPr>
        <p:grpSpPr bwMode="auto">
          <a:xfrm>
            <a:off x="6089650" y="2879725"/>
            <a:ext cx="1100138" cy="1733550"/>
            <a:chOff x="3836" y="1814"/>
            <a:chExt cx="693" cy="1092"/>
          </a:xfrm>
        </p:grpSpPr>
        <p:sp>
          <p:nvSpPr>
            <p:cNvPr id="26645" name="AutoShape 17"/>
            <p:cNvSpPr>
              <a:spLocks noChangeArrowheads="1"/>
            </p:cNvSpPr>
            <p:nvPr/>
          </p:nvSpPr>
          <p:spPr bwMode="auto">
            <a:xfrm rot="-1395084">
              <a:off x="3836"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
        <p:nvSpPr>
          <p:cNvPr id="26644" name="Rectangle 6"/>
          <p:cNvSpPr>
            <a:spLocks noChangeArrowheads="1"/>
          </p:cNvSpPr>
          <p:nvPr/>
        </p:nvSpPr>
        <p:spPr bwMode="auto">
          <a:xfrm>
            <a:off x="0" y="0"/>
            <a:ext cx="9144000" cy="620688"/>
          </a:xfrm>
          <a:prstGeom prst="rect">
            <a:avLst/>
          </a:prstGeom>
          <a:solidFill>
            <a:srgbClr val="CCFF66"/>
          </a:solidFill>
          <a:ln w="9525">
            <a:noFill/>
            <a:miter lim="800000"/>
            <a:headEnd/>
            <a:tailEnd/>
          </a:ln>
        </p:spPr>
        <p:txBody>
          <a:bodyPr anchor="ctr"/>
          <a:lstStyle/>
          <a:p>
            <a:pPr algn="ctr"/>
            <a:r>
              <a:rPr lang="nl-NL" sz="3600" b="1" dirty="0">
                <a:solidFill>
                  <a:srgbClr val="0000FF"/>
                </a:solidFill>
                <a:latin typeface="Arial" charset="0"/>
                <a:cs typeface="Arial" charset="0"/>
              </a:rPr>
              <a:t>Welke interne voorstelling maak je?</a:t>
            </a:r>
          </a:p>
        </p:txBody>
      </p:sp>
      <p:sp>
        <p:nvSpPr>
          <p:cNvPr id="29" name="Tekstvak 28"/>
          <p:cNvSpPr txBox="1"/>
          <p:nvPr/>
        </p:nvSpPr>
        <p:spPr>
          <a:xfrm>
            <a:off x="2771800" y="620688"/>
            <a:ext cx="4536504" cy="584775"/>
          </a:xfrm>
          <a:prstGeom prst="rect">
            <a:avLst/>
          </a:prstGeom>
          <a:noFill/>
        </p:spPr>
        <p:txBody>
          <a:bodyPr wrap="square" rtlCol="0">
            <a:spAutoFit/>
          </a:bodyPr>
          <a:lstStyle/>
          <a:p>
            <a:r>
              <a:rPr lang="nl-NL" sz="2400" b="1" dirty="0">
                <a:solidFill>
                  <a:srgbClr val="FF0000"/>
                </a:solidFill>
              </a:rPr>
              <a:t>--&gt;  ……….. is </a:t>
            </a:r>
            <a:r>
              <a:rPr lang="nl-NL" sz="3200" b="1" u="sng" dirty="0">
                <a:solidFill>
                  <a:srgbClr val="FF0000"/>
                </a:solidFill>
              </a:rPr>
              <a:t>niet </a:t>
            </a:r>
            <a:r>
              <a:rPr lang="nl-NL" sz="2400" b="1" dirty="0">
                <a:solidFill>
                  <a:srgbClr val="FF0000"/>
                </a:solidFill>
              </a:rPr>
              <a:t>……………--&gt;</a:t>
            </a:r>
            <a:endParaRPr lang="nl-NL" sz="2400" dirty="0"/>
          </a:p>
        </p:txBody>
      </p:sp>
      <p:grpSp>
        <p:nvGrpSpPr>
          <p:cNvPr id="67598" name="Group 14"/>
          <p:cNvGrpSpPr>
            <a:grpSpLocks/>
          </p:cNvGrpSpPr>
          <p:nvPr/>
        </p:nvGrpSpPr>
        <p:grpSpPr bwMode="auto">
          <a:xfrm>
            <a:off x="6562720" y="1056147"/>
            <a:ext cx="1492250" cy="4670920"/>
            <a:chOff x="785" y="1843"/>
            <a:chExt cx="2351" cy="7533"/>
          </a:xfrm>
        </p:grpSpPr>
        <p:pic>
          <p:nvPicPr>
            <p:cNvPr id="67599" name="Afbeelding 1" descr="http://oefenmateriaalank.weebly.com/uploads/1/5/0/7/15075518/3751682_orig.jpg?1"/>
            <p:cNvPicPr>
              <a:picLocks noChangeAspect="1" noChangeArrowheads="1"/>
            </p:cNvPicPr>
            <p:nvPr/>
          </p:nvPicPr>
          <p:blipFill>
            <a:blip r:embed="rId2" cstate="email">
              <a:clrChange>
                <a:clrFrom>
                  <a:srgbClr val="FFFEFF"/>
                </a:clrFrom>
                <a:clrTo>
                  <a:srgbClr val="FFFEFF">
                    <a:alpha val="0"/>
                  </a:srgbClr>
                </a:clrTo>
              </a:clrChange>
              <a:lum bright="-10000" contrast="30000"/>
              <a:extLst>
                <a:ext uri="{28A0092B-C50C-407E-A947-70E740481C1C}">
                  <a14:useLocalDpi xmlns:a14="http://schemas.microsoft.com/office/drawing/2010/main"/>
                </a:ext>
              </a:extLst>
            </a:blip>
            <a:srcRect/>
            <a:stretch>
              <a:fillRect/>
            </a:stretch>
          </p:blipFill>
          <p:spPr bwMode="auto">
            <a:xfrm>
              <a:off x="1040" y="6245"/>
              <a:ext cx="1470" cy="1071"/>
            </a:xfrm>
            <a:prstGeom prst="rect">
              <a:avLst/>
            </a:prstGeom>
            <a:noFill/>
            <a:ln w="9525">
              <a:noFill/>
              <a:miter lim="800000"/>
              <a:headEnd/>
              <a:tailEnd/>
            </a:ln>
          </p:spPr>
        </p:pic>
        <p:pic>
          <p:nvPicPr>
            <p:cNvPr id="67600" name="Afbeelding 2" descr="http://oefenmateriaalank.weebly.com/uploads/1/5/0/7/15075518/3751682_orig.jpg?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 y="7216"/>
              <a:ext cx="1849" cy="2160"/>
            </a:xfrm>
            <a:prstGeom prst="rect">
              <a:avLst/>
            </a:prstGeom>
            <a:noFill/>
            <a:ln w="9525">
              <a:noFill/>
              <a:miter lim="800000"/>
              <a:headEnd/>
              <a:tailEnd/>
            </a:ln>
          </p:spPr>
        </p:pic>
        <p:pic>
          <p:nvPicPr>
            <p:cNvPr id="67601" name="Afbeelding 3" descr="http://oefenmateriaalank.weebly.com/uploads/1/5/0/7/15075518/3751682_orig.jpg?1"/>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5" y="1843"/>
              <a:ext cx="2001" cy="1172"/>
            </a:xfrm>
            <a:prstGeom prst="rect">
              <a:avLst/>
            </a:prstGeom>
            <a:noFill/>
            <a:ln w="9525">
              <a:noFill/>
              <a:miter lim="800000"/>
              <a:headEnd/>
              <a:tailEnd/>
            </a:ln>
          </p:spPr>
        </p:pic>
        <p:pic>
          <p:nvPicPr>
            <p:cNvPr id="67602" name="Afbeelding 4" descr="http://oefenmateriaalank.weebly.com/uploads/1/5/0/7/15075518/3751682_orig.jpg?1"/>
            <p:cNvPicPr>
              <a:picLocks noChangeAspect="1" noChangeArrowheads="1"/>
            </p:cNvPicPr>
            <p:nvPr/>
          </p:nvPicPr>
          <p:blipFill>
            <a:blip r:embed="rId5" cstate="email">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1403" y="3015"/>
              <a:ext cx="1063" cy="1590"/>
            </a:xfrm>
            <a:prstGeom prst="rect">
              <a:avLst/>
            </a:prstGeom>
            <a:noFill/>
            <a:ln w="9525">
              <a:noFill/>
              <a:miter lim="800000"/>
              <a:headEnd/>
              <a:tailEnd/>
            </a:ln>
          </p:spPr>
        </p:pic>
        <p:pic>
          <p:nvPicPr>
            <p:cNvPr id="67603" name="Afbeelding 5" descr="http://oefenmateriaalank.weebly.com/uploads/1/5/0/7/15075518/3751682_orig.jpg?1"/>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18" y="4639"/>
              <a:ext cx="1258" cy="1607"/>
            </a:xfrm>
            <a:prstGeom prst="rect">
              <a:avLst/>
            </a:prstGeom>
            <a:noFill/>
            <a:ln w="9525">
              <a:noFill/>
              <a:miter lim="800000"/>
              <a:headEnd/>
              <a:tailEnd/>
            </a:ln>
          </p:spPr>
        </p:pic>
      </p:grpSp>
      <p:sp>
        <p:nvSpPr>
          <p:cNvPr id="64" name="Rechthoek 63"/>
          <p:cNvSpPr/>
          <p:nvPr/>
        </p:nvSpPr>
        <p:spPr>
          <a:xfrm rot="5400000">
            <a:off x="4930925" y="3245858"/>
            <a:ext cx="4777680"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a:ln w="11430"/>
                <a:solidFill>
                  <a:srgbClr val="EAEAEA"/>
                </a:solidFill>
                <a:effectLst>
                  <a:outerShdw blurRad="76200" dist="50800" dir="5400000" algn="tl" rotWithShape="0">
                    <a:srgbClr val="000000">
                      <a:alpha val="65000"/>
                    </a:srgbClr>
                  </a:outerShdw>
                </a:effectLst>
              </a:rPr>
              <a:t>Z I N T U I G E N</a:t>
            </a:r>
          </a:p>
        </p:txBody>
      </p:sp>
      <p:sp>
        <p:nvSpPr>
          <p:cNvPr id="23585" name="AutoShape 33"/>
          <p:cNvSpPr>
            <a:spLocks noChangeArrowheads="1"/>
          </p:cNvSpPr>
          <p:nvPr/>
        </p:nvSpPr>
        <p:spPr bwMode="auto">
          <a:xfrm rot="12866134">
            <a:off x="1976599" y="5038379"/>
            <a:ext cx="3614463"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pic>
        <p:nvPicPr>
          <p:cNvPr id="36" name="Afbeelding 35">
            <a:extLst>
              <a:ext uri="{FF2B5EF4-FFF2-40B4-BE49-F238E27FC236}">
                <a16:creationId xmlns:a16="http://schemas.microsoft.com/office/drawing/2014/main" id="{4F65D76C-8910-4AB0-93B3-31C3CBA033F4}"/>
              </a:ext>
            </a:extLst>
          </p:cNvPr>
          <p:cNvPicPr/>
          <p:nvPr/>
        </p:nvPicPr>
        <p:blipFill rotWithShape="1">
          <a:blip r:embed="rId7"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4871870" y="697189"/>
            <a:ext cx="2285507" cy="5903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7598"/>
                                        </p:tgtEl>
                                        <p:attrNameLst>
                                          <p:attrName>style.visibility</p:attrName>
                                        </p:attrNameLst>
                                      </p:cBhvr>
                                      <p:to>
                                        <p:strVal val="visible"/>
                                      </p:to>
                                    </p:set>
                                    <p:anim calcmode="lin" valueType="num">
                                      <p:cBhvr additive="base">
                                        <p:cTn id="13" dur="500" fill="hold"/>
                                        <p:tgtEl>
                                          <p:spTgt spid="67598"/>
                                        </p:tgtEl>
                                        <p:attrNameLst>
                                          <p:attrName>ppt_x</p:attrName>
                                        </p:attrNameLst>
                                      </p:cBhvr>
                                      <p:tavLst>
                                        <p:tav tm="0">
                                          <p:val>
                                            <p:strVal val="0-#ppt_w/2"/>
                                          </p:val>
                                        </p:tav>
                                        <p:tav tm="100000">
                                          <p:val>
                                            <p:strVal val="#ppt_x"/>
                                          </p:val>
                                        </p:tav>
                                      </p:tavLst>
                                    </p:anim>
                                    <p:anim calcmode="lin" valueType="num">
                                      <p:cBhvr additive="base">
                                        <p:cTn id="14" dur="500" fill="hold"/>
                                        <p:tgtEl>
                                          <p:spTgt spid="675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0-#ppt_w/2"/>
                                          </p:val>
                                        </p:tav>
                                        <p:tav tm="100000">
                                          <p:val>
                                            <p:strVal val="#ppt_x"/>
                                          </p:val>
                                        </p:tav>
                                      </p:tavLst>
                                    </p:anim>
                                    <p:anim calcmode="lin" valueType="num">
                                      <p:cBhvr additive="base">
                                        <p:cTn id="20"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565"/>
                                        </p:tgtEl>
                                        <p:attrNameLst>
                                          <p:attrName>style.visibility</p:attrName>
                                        </p:attrNameLst>
                                      </p:cBhvr>
                                      <p:to>
                                        <p:strVal val="visible"/>
                                      </p:to>
                                    </p:set>
                                    <p:anim calcmode="lin" valueType="num">
                                      <p:cBhvr additive="base">
                                        <p:cTn id="29" dur="500" fill="hold"/>
                                        <p:tgtEl>
                                          <p:spTgt spid="23565"/>
                                        </p:tgtEl>
                                        <p:attrNameLst>
                                          <p:attrName>ppt_x</p:attrName>
                                        </p:attrNameLst>
                                      </p:cBhvr>
                                      <p:tavLst>
                                        <p:tav tm="0">
                                          <p:val>
                                            <p:strVal val="0-#ppt_w/2"/>
                                          </p:val>
                                        </p:tav>
                                        <p:tav tm="100000">
                                          <p:val>
                                            <p:strVal val="#ppt_x"/>
                                          </p:val>
                                        </p:tav>
                                      </p:tavLst>
                                    </p:anim>
                                    <p:anim calcmode="lin" valueType="num">
                                      <p:cBhvr additive="base">
                                        <p:cTn id="30" dur="500" fill="hold"/>
                                        <p:tgtEl>
                                          <p:spTgt spid="2356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3566"/>
                                        </p:tgtEl>
                                        <p:attrNameLst>
                                          <p:attrName>style.visibility</p:attrName>
                                        </p:attrNameLst>
                                      </p:cBhvr>
                                      <p:to>
                                        <p:strVal val="visible"/>
                                      </p:to>
                                    </p:set>
                                    <p:anim calcmode="lin" valueType="num">
                                      <p:cBhvr additive="base">
                                        <p:cTn id="33" dur="500" fill="hold"/>
                                        <p:tgtEl>
                                          <p:spTgt spid="23566"/>
                                        </p:tgtEl>
                                        <p:attrNameLst>
                                          <p:attrName>ppt_x</p:attrName>
                                        </p:attrNameLst>
                                      </p:cBhvr>
                                      <p:tavLst>
                                        <p:tav tm="0">
                                          <p:val>
                                            <p:strVal val="0-#ppt_w/2"/>
                                          </p:val>
                                        </p:tav>
                                        <p:tav tm="100000">
                                          <p:val>
                                            <p:strVal val="#ppt_x"/>
                                          </p:val>
                                        </p:tav>
                                      </p:tavLst>
                                    </p:anim>
                                    <p:anim calcmode="lin" valueType="num">
                                      <p:cBhvr additive="base">
                                        <p:cTn id="34" dur="500" fill="hold"/>
                                        <p:tgtEl>
                                          <p:spTgt spid="2356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3567"/>
                                        </p:tgtEl>
                                        <p:attrNameLst>
                                          <p:attrName>style.visibility</p:attrName>
                                        </p:attrNameLst>
                                      </p:cBhvr>
                                      <p:to>
                                        <p:strVal val="visible"/>
                                      </p:to>
                                    </p:set>
                                    <p:anim calcmode="lin" valueType="num">
                                      <p:cBhvr additive="base">
                                        <p:cTn id="37" dur="500" fill="hold"/>
                                        <p:tgtEl>
                                          <p:spTgt spid="23567"/>
                                        </p:tgtEl>
                                        <p:attrNameLst>
                                          <p:attrName>ppt_x</p:attrName>
                                        </p:attrNameLst>
                                      </p:cBhvr>
                                      <p:tavLst>
                                        <p:tav tm="0">
                                          <p:val>
                                            <p:strVal val="0-#ppt_w/2"/>
                                          </p:val>
                                        </p:tav>
                                        <p:tav tm="100000">
                                          <p:val>
                                            <p:strVal val="#ppt_x"/>
                                          </p:val>
                                        </p:tav>
                                      </p:tavLst>
                                    </p:anim>
                                    <p:anim calcmode="lin" valueType="num">
                                      <p:cBhvr additive="base">
                                        <p:cTn id="38" dur="500" fill="hold"/>
                                        <p:tgtEl>
                                          <p:spTgt spid="235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568"/>
                                        </p:tgtEl>
                                        <p:attrNameLst>
                                          <p:attrName>style.visibility</p:attrName>
                                        </p:attrNameLst>
                                      </p:cBhvr>
                                      <p:to>
                                        <p:strVal val="visible"/>
                                      </p:to>
                                    </p:set>
                                    <p:anim calcmode="lin" valueType="num">
                                      <p:cBhvr additive="base">
                                        <p:cTn id="41" dur="500" fill="hold"/>
                                        <p:tgtEl>
                                          <p:spTgt spid="23568"/>
                                        </p:tgtEl>
                                        <p:attrNameLst>
                                          <p:attrName>ppt_x</p:attrName>
                                        </p:attrNameLst>
                                      </p:cBhvr>
                                      <p:tavLst>
                                        <p:tav tm="0">
                                          <p:val>
                                            <p:strVal val="0-#ppt_w/2"/>
                                          </p:val>
                                        </p:tav>
                                        <p:tav tm="100000">
                                          <p:val>
                                            <p:strVal val="#ppt_x"/>
                                          </p:val>
                                        </p:tav>
                                      </p:tavLst>
                                    </p:anim>
                                    <p:anim calcmode="lin" valueType="num">
                                      <p:cBhvr additive="base">
                                        <p:cTn id="42" dur="500" fill="hold"/>
                                        <p:tgtEl>
                                          <p:spTgt spid="235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635"/>
                                        </p:tgtEl>
                                        <p:attrNameLst>
                                          <p:attrName>style.visibility</p:attrName>
                                        </p:attrNameLst>
                                      </p:cBhvr>
                                      <p:to>
                                        <p:strVal val="visible"/>
                                      </p:to>
                                    </p:set>
                                    <p:anim calcmode="lin" valueType="num">
                                      <p:cBhvr additive="base">
                                        <p:cTn id="45" dur="500" fill="hold"/>
                                        <p:tgtEl>
                                          <p:spTgt spid="26635"/>
                                        </p:tgtEl>
                                        <p:attrNameLst>
                                          <p:attrName>ppt_x</p:attrName>
                                        </p:attrNameLst>
                                      </p:cBhvr>
                                      <p:tavLst>
                                        <p:tav tm="0">
                                          <p:val>
                                            <p:strVal val="0-#ppt_w/2"/>
                                          </p:val>
                                        </p:tav>
                                        <p:tav tm="100000">
                                          <p:val>
                                            <p:strVal val="#ppt_x"/>
                                          </p:val>
                                        </p:tav>
                                      </p:tavLst>
                                    </p:anim>
                                    <p:anim calcmode="lin" valueType="num">
                                      <p:cBhvr additive="base">
                                        <p:cTn id="46" dur="500" fill="hold"/>
                                        <p:tgtEl>
                                          <p:spTgt spid="2663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3578"/>
                                        </p:tgtEl>
                                        <p:attrNameLst>
                                          <p:attrName>style.visibility</p:attrName>
                                        </p:attrNameLst>
                                      </p:cBhvr>
                                      <p:to>
                                        <p:strVal val="visible"/>
                                      </p:to>
                                    </p:set>
                                    <p:anim calcmode="lin" valueType="num">
                                      <p:cBhvr additive="base">
                                        <p:cTn id="51" dur="500" fill="hold"/>
                                        <p:tgtEl>
                                          <p:spTgt spid="23578"/>
                                        </p:tgtEl>
                                        <p:attrNameLst>
                                          <p:attrName>ppt_x</p:attrName>
                                        </p:attrNameLst>
                                      </p:cBhvr>
                                      <p:tavLst>
                                        <p:tav tm="0">
                                          <p:val>
                                            <p:strVal val="0-#ppt_w/2"/>
                                          </p:val>
                                        </p:tav>
                                        <p:tav tm="100000">
                                          <p:val>
                                            <p:strVal val="#ppt_x"/>
                                          </p:val>
                                        </p:tav>
                                      </p:tavLst>
                                    </p:anim>
                                    <p:anim calcmode="lin" valueType="num">
                                      <p:cBhvr additive="base">
                                        <p:cTn id="52" dur="500" fill="hold"/>
                                        <p:tgtEl>
                                          <p:spTgt spid="2357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579"/>
                                        </p:tgtEl>
                                        <p:attrNameLst>
                                          <p:attrName>style.visibility</p:attrName>
                                        </p:attrNameLst>
                                      </p:cBhvr>
                                      <p:to>
                                        <p:strVal val="visible"/>
                                      </p:to>
                                    </p:set>
                                    <p:anim calcmode="lin" valueType="num">
                                      <p:cBhvr additive="base">
                                        <p:cTn id="55" dur="500" fill="hold"/>
                                        <p:tgtEl>
                                          <p:spTgt spid="23579"/>
                                        </p:tgtEl>
                                        <p:attrNameLst>
                                          <p:attrName>ppt_x</p:attrName>
                                        </p:attrNameLst>
                                      </p:cBhvr>
                                      <p:tavLst>
                                        <p:tav tm="0">
                                          <p:val>
                                            <p:strVal val="0-#ppt_w/2"/>
                                          </p:val>
                                        </p:tav>
                                        <p:tav tm="100000">
                                          <p:val>
                                            <p:strVal val="#ppt_x"/>
                                          </p:val>
                                        </p:tav>
                                      </p:tavLst>
                                    </p:anim>
                                    <p:anim calcmode="lin" valueType="num">
                                      <p:cBhvr additive="base">
                                        <p:cTn id="56" dur="500" fill="hold"/>
                                        <p:tgtEl>
                                          <p:spTgt spid="2357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580"/>
                                        </p:tgtEl>
                                        <p:attrNameLst>
                                          <p:attrName>style.visibility</p:attrName>
                                        </p:attrNameLst>
                                      </p:cBhvr>
                                      <p:to>
                                        <p:strVal val="visible"/>
                                      </p:to>
                                    </p:set>
                                    <p:anim calcmode="lin" valueType="num">
                                      <p:cBhvr additive="base">
                                        <p:cTn id="59" dur="500" fill="hold"/>
                                        <p:tgtEl>
                                          <p:spTgt spid="23580"/>
                                        </p:tgtEl>
                                        <p:attrNameLst>
                                          <p:attrName>ppt_x</p:attrName>
                                        </p:attrNameLst>
                                      </p:cBhvr>
                                      <p:tavLst>
                                        <p:tav tm="0">
                                          <p:val>
                                            <p:strVal val="0-#ppt_w/2"/>
                                          </p:val>
                                        </p:tav>
                                        <p:tav tm="100000">
                                          <p:val>
                                            <p:strVal val="#ppt_x"/>
                                          </p:val>
                                        </p:tav>
                                      </p:tavLst>
                                    </p:anim>
                                    <p:anim calcmode="lin" valueType="num">
                                      <p:cBhvr additive="base">
                                        <p:cTn id="60" dur="500" fill="hold"/>
                                        <p:tgtEl>
                                          <p:spTgt spid="2358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3581"/>
                                        </p:tgtEl>
                                        <p:attrNameLst>
                                          <p:attrName>style.visibility</p:attrName>
                                        </p:attrNameLst>
                                      </p:cBhvr>
                                      <p:to>
                                        <p:strVal val="visible"/>
                                      </p:to>
                                    </p:set>
                                    <p:anim calcmode="lin" valueType="num">
                                      <p:cBhvr additive="base">
                                        <p:cTn id="63" dur="500" fill="hold"/>
                                        <p:tgtEl>
                                          <p:spTgt spid="23581"/>
                                        </p:tgtEl>
                                        <p:attrNameLst>
                                          <p:attrName>ppt_x</p:attrName>
                                        </p:attrNameLst>
                                      </p:cBhvr>
                                      <p:tavLst>
                                        <p:tav tm="0">
                                          <p:val>
                                            <p:strVal val="0-#ppt_w/2"/>
                                          </p:val>
                                        </p:tav>
                                        <p:tav tm="100000">
                                          <p:val>
                                            <p:strVal val="#ppt_x"/>
                                          </p:val>
                                        </p:tav>
                                      </p:tavLst>
                                    </p:anim>
                                    <p:anim calcmode="lin" valueType="num">
                                      <p:cBhvr additive="base">
                                        <p:cTn id="64" dur="500" fill="hold"/>
                                        <p:tgtEl>
                                          <p:spTgt spid="2358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3582"/>
                                        </p:tgtEl>
                                        <p:attrNameLst>
                                          <p:attrName>style.visibility</p:attrName>
                                        </p:attrNameLst>
                                      </p:cBhvr>
                                      <p:to>
                                        <p:strVal val="visible"/>
                                      </p:to>
                                    </p:set>
                                    <p:anim calcmode="lin" valueType="num">
                                      <p:cBhvr additive="base">
                                        <p:cTn id="67" dur="500" fill="hold"/>
                                        <p:tgtEl>
                                          <p:spTgt spid="23582"/>
                                        </p:tgtEl>
                                        <p:attrNameLst>
                                          <p:attrName>ppt_x</p:attrName>
                                        </p:attrNameLst>
                                      </p:cBhvr>
                                      <p:tavLst>
                                        <p:tav tm="0">
                                          <p:val>
                                            <p:strVal val="0-#ppt_w/2"/>
                                          </p:val>
                                        </p:tav>
                                        <p:tav tm="100000">
                                          <p:val>
                                            <p:strVal val="#ppt_x"/>
                                          </p:val>
                                        </p:tav>
                                      </p:tavLst>
                                    </p:anim>
                                    <p:anim calcmode="lin" valueType="num">
                                      <p:cBhvr additive="base">
                                        <p:cTn id="68" dur="500" fill="hold"/>
                                        <p:tgtEl>
                                          <p:spTgt spid="2358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583"/>
                                        </p:tgtEl>
                                        <p:attrNameLst>
                                          <p:attrName>style.visibility</p:attrName>
                                        </p:attrNameLst>
                                      </p:cBhvr>
                                      <p:to>
                                        <p:strVal val="visible"/>
                                      </p:to>
                                    </p:set>
                                    <p:anim calcmode="lin" valueType="num">
                                      <p:cBhvr additive="base">
                                        <p:cTn id="71" dur="500" fill="hold"/>
                                        <p:tgtEl>
                                          <p:spTgt spid="23583"/>
                                        </p:tgtEl>
                                        <p:attrNameLst>
                                          <p:attrName>ppt_x</p:attrName>
                                        </p:attrNameLst>
                                      </p:cBhvr>
                                      <p:tavLst>
                                        <p:tav tm="0">
                                          <p:val>
                                            <p:strVal val="0-#ppt_w/2"/>
                                          </p:val>
                                        </p:tav>
                                        <p:tav tm="100000">
                                          <p:val>
                                            <p:strVal val="#ppt_x"/>
                                          </p:val>
                                        </p:tav>
                                      </p:tavLst>
                                    </p:anim>
                                    <p:anim calcmode="lin" valueType="num">
                                      <p:cBhvr additive="base">
                                        <p:cTn id="72"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3585"/>
                                        </p:tgtEl>
                                        <p:attrNameLst>
                                          <p:attrName>style.visibility</p:attrName>
                                        </p:attrNameLst>
                                      </p:cBhvr>
                                      <p:to>
                                        <p:strVal val="visible"/>
                                      </p:to>
                                    </p:set>
                                    <p:anim calcmode="lin" valueType="num">
                                      <p:cBhvr additive="base">
                                        <p:cTn id="77" dur="500" fill="hold"/>
                                        <p:tgtEl>
                                          <p:spTgt spid="23585"/>
                                        </p:tgtEl>
                                        <p:attrNameLst>
                                          <p:attrName>ppt_x</p:attrName>
                                        </p:attrNameLst>
                                      </p:cBhvr>
                                      <p:tavLst>
                                        <p:tav tm="0">
                                          <p:val>
                                            <p:strVal val="0-#ppt_w/2"/>
                                          </p:val>
                                        </p:tav>
                                        <p:tav tm="100000">
                                          <p:val>
                                            <p:strVal val="#ppt_x"/>
                                          </p:val>
                                        </p:tav>
                                      </p:tavLst>
                                    </p:anim>
                                    <p:anim calcmode="lin" valueType="num">
                                      <p:cBhvr additive="base">
                                        <p:cTn id="78"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3584"/>
                                        </p:tgtEl>
                                        <p:attrNameLst>
                                          <p:attrName>style.visibility</p:attrName>
                                        </p:attrNameLst>
                                      </p:cBhvr>
                                      <p:to>
                                        <p:strVal val="visible"/>
                                      </p:to>
                                    </p:set>
                                    <p:anim calcmode="lin" valueType="num">
                                      <p:cBhvr additive="base">
                                        <p:cTn id="83" dur="500" fill="hold"/>
                                        <p:tgtEl>
                                          <p:spTgt spid="23584"/>
                                        </p:tgtEl>
                                        <p:attrNameLst>
                                          <p:attrName>ppt_x</p:attrName>
                                        </p:attrNameLst>
                                      </p:cBhvr>
                                      <p:tavLst>
                                        <p:tav tm="0">
                                          <p:val>
                                            <p:strVal val="0-#ppt_w/2"/>
                                          </p:val>
                                        </p:tav>
                                        <p:tav tm="100000">
                                          <p:val>
                                            <p:strVal val="#ppt_x"/>
                                          </p:val>
                                        </p:tav>
                                      </p:tavLst>
                                    </p:anim>
                                    <p:anim calcmode="lin" valueType="num">
                                      <p:cBhvr additive="base">
                                        <p:cTn id="84"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0-#ppt_w/2"/>
                                          </p:val>
                                        </p:tav>
                                        <p:tav tm="100000">
                                          <p:val>
                                            <p:strVal val="#ppt_x"/>
                                          </p:val>
                                        </p:tav>
                                      </p:tavLst>
                                    </p:anim>
                                    <p:anim calcmode="lin" valueType="num">
                                      <p:cBhvr additive="base">
                                        <p:cTn id="9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0-#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0-#ppt_w/2"/>
                                          </p:val>
                                        </p:tav>
                                        <p:tav tm="100000">
                                          <p:val>
                                            <p:strVal val="#ppt_x"/>
                                          </p:val>
                                        </p:tav>
                                      </p:tavLst>
                                    </p:anim>
                                    <p:anim calcmode="lin" valueType="num">
                                      <p:cBhvr additive="base">
                                        <p:cTn id="10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3584" grpId="0" animBg="1" autoUpdateAnimBg="0"/>
      <p:bldP spid="23579" grpId="0" animBg="1" autoUpdateAnimBg="0"/>
      <p:bldP spid="23580" grpId="0" animBg="1"/>
      <p:bldP spid="23581" grpId="0" animBg="1" autoUpdateAnimBg="0"/>
      <p:bldP spid="23582" grpId="0" animBg="1"/>
      <p:bldP spid="23583" grpId="0" animBg="1" autoUpdateAnimBg="0"/>
      <p:bldP spid="26635" grpId="0" animBg="1"/>
      <p:bldP spid="23565" grpId="0" animBg="1"/>
      <p:bldP spid="23566" grpId="0" animBg="1"/>
      <p:bldP spid="23567" grpId="0" animBg="1"/>
      <p:bldP spid="23568" grpId="0" animBg="1"/>
      <p:bldP spid="23578" grpId="0" animBg="1"/>
      <p:bldP spid="29" grpId="0"/>
      <p:bldP spid="64" grpId="0"/>
      <p:bldP spid="235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nl-NL" sz="4800" b="1" dirty="0" err="1">
                <a:solidFill>
                  <a:srgbClr val="0000FF"/>
                </a:solidFill>
              </a:rPr>
              <a:t>Zin-tuig-lijke</a:t>
            </a:r>
            <a:r>
              <a:rPr lang="nl-NL" sz="4800" b="1" dirty="0">
                <a:solidFill>
                  <a:srgbClr val="0000FF"/>
                </a:solidFill>
              </a:rPr>
              <a:t> </a:t>
            </a:r>
            <a:r>
              <a:rPr lang="nl-NL" sz="4800" b="1" dirty="0" err="1">
                <a:solidFill>
                  <a:srgbClr val="0000FF"/>
                </a:solidFill>
              </a:rPr>
              <a:t>scherp-zinnig-heid</a:t>
            </a:r>
            <a:endParaRPr lang="nl-NL" sz="4800" b="1" dirty="0">
              <a:solidFill>
                <a:srgbClr val="0000FF"/>
              </a:solidFill>
            </a:endParaRPr>
          </a:p>
        </p:txBody>
      </p:sp>
      <p:sp>
        <p:nvSpPr>
          <p:cNvPr id="6" name="Titel 1"/>
          <p:cNvSpPr txBox="1">
            <a:spLocks/>
          </p:cNvSpPr>
          <p:nvPr/>
        </p:nvSpPr>
        <p:spPr>
          <a:xfrm>
            <a:off x="467544" y="5715000"/>
            <a:ext cx="8229600" cy="1143000"/>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dirty="0">
                <a:ln>
                  <a:noFill/>
                </a:ln>
                <a:solidFill>
                  <a:srgbClr val="0000FF"/>
                </a:solidFill>
                <a:effectLst/>
                <a:uLnTx/>
                <a:uFillTx/>
                <a:latin typeface="+mj-lt"/>
                <a:ea typeface="+mj-ea"/>
                <a:cs typeface="+mj-cs"/>
              </a:rPr>
              <a:t>Zou je willen leren om nog</a:t>
            </a:r>
            <a:r>
              <a:rPr kumimoji="0" lang="nl-NL" sz="4400" b="1" i="0" u="none" strike="noStrike" kern="1200" cap="none" spc="0" normalizeH="0" dirty="0">
                <a:ln>
                  <a:noFill/>
                </a:ln>
                <a:solidFill>
                  <a:srgbClr val="0000FF"/>
                </a:solidFill>
                <a:effectLst/>
                <a:uLnTx/>
                <a:uFillTx/>
                <a:latin typeface="+mj-lt"/>
                <a:ea typeface="+mj-ea"/>
                <a:cs typeface="+mj-cs"/>
              </a:rPr>
              <a:t> nauwkeuriger te kijken, horen, voelen wat er in iemand omgaat?</a:t>
            </a:r>
            <a:endParaRPr kumimoji="0" lang="nl-NL" sz="4400" b="1" i="0" u="none" strike="noStrike" kern="1200" cap="none" spc="0" normalizeH="0" baseline="0" dirty="0">
              <a:ln>
                <a:noFill/>
              </a:ln>
              <a:solidFill>
                <a:srgbClr val="0000FF"/>
              </a:solidFill>
              <a:effectLst/>
              <a:uLnTx/>
              <a:uFillTx/>
              <a:latin typeface="+mj-lt"/>
              <a:ea typeface="+mj-ea"/>
              <a:cs typeface="+mj-cs"/>
            </a:endParaRPr>
          </a:p>
        </p:txBody>
      </p:sp>
      <p:pic>
        <p:nvPicPr>
          <p:cNvPr id="72706" name="Picture 2" descr="http://oefenmateriaalank.weebly.com/uploads/1/5/0/7/15075518/3751682_orig.jpg?1"/>
          <p:cNvPicPr>
            <a:picLocks noChangeAspect="1" noChangeArrowheads="1"/>
          </p:cNvPicPr>
          <p:nvPr/>
        </p:nvPicPr>
        <p:blipFill>
          <a:blip r:embed="rId2" cstate="screen">
            <a:lum bright="-10000" contrast="30000"/>
            <a:extLst>
              <a:ext uri="{28A0092B-C50C-407E-A947-70E740481C1C}">
                <a14:useLocalDpi xmlns:a14="http://schemas.microsoft.com/office/drawing/2010/main"/>
              </a:ext>
            </a:extLst>
          </a:blip>
          <a:srcRect/>
          <a:stretch>
            <a:fillRect/>
          </a:stretch>
        </p:blipFill>
        <p:spPr bwMode="auto">
          <a:xfrm>
            <a:off x="7308304" y="4490864"/>
            <a:ext cx="1656184" cy="1224136"/>
          </a:xfrm>
          <a:prstGeom prst="rect">
            <a:avLst/>
          </a:prstGeom>
          <a:noFill/>
        </p:spPr>
      </p:pic>
      <p:pic>
        <p:nvPicPr>
          <p:cNvPr id="11" name="Picture 2" descr="http://oefenmateriaalank.weebly.com/uploads/1/5/0/7/15075518/3751682_orig.jp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1052736"/>
            <a:ext cx="2268559" cy="1328564"/>
          </a:xfrm>
          <a:prstGeom prst="rect">
            <a:avLst/>
          </a:prstGeom>
          <a:noFill/>
        </p:spPr>
      </p:pic>
      <p:pic>
        <p:nvPicPr>
          <p:cNvPr id="10" name="Picture 4" descr="http://oefenmateriaalank.weebly.com/uploads/1/5/0/7/15075518/3751682_orig.jpg?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38730" y="3366655"/>
            <a:ext cx="1440160" cy="1829850"/>
          </a:xfrm>
          <a:prstGeom prst="rect">
            <a:avLst/>
          </a:prstGeom>
          <a:noFill/>
        </p:spPr>
      </p:pic>
      <p:grpSp>
        <p:nvGrpSpPr>
          <p:cNvPr id="5" name="Groep 4">
            <a:extLst>
              <a:ext uri="{FF2B5EF4-FFF2-40B4-BE49-F238E27FC236}">
                <a16:creationId xmlns:a16="http://schemas.microsoft.com/office/drawing/2014/main" id="{CA71CBF2-9D70-40F9-8A5B-26165638A83C}"/>
              </a:ext>
            </a:extLst>
          </p:cNvPr>
          <p:cNvGrpSpPr/>
          <p:nvPr/>
        </p:nvGrpSpPr>
        <p:grpSpPr>
          <a:xfrm>
            <a:off x="3323515" y="2060848"/>
            <a:ext cx="2088232" cy="2448272"/>
            <a:chOff x="3323515" y="2060848"/>
            <a:chExt cx="2088232" cy="2448272"/>
          </a:xfrm>
        </p:grpSpPr>
        <p:pic>
          <p:nvPicPr>
            <p:cNvPr id="72708" name="Picture 4" descr="http://oefenmateriaalank.weebly.com/uploads/1/5/0/7/15075518/3751682_orig.jpg?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23515" y="2060848"/>
              <a:ext cx="2088232" cy="2448272"/>
            </a:xfrm>
            <a:prstGeom prst="rect">
              <a:avLst/>
            </a:prstGeom>
            <a:noFill/>
          </p:spPr>
        </p:pic>
        <p:pic>
          <p:nvPicPr>
            <p:cNvPr id="4" name="Graphic 3" descr="Hart">
              <a:extLst>
                <a:ext uri="{FF2B5EF4-FFF2-40B4-BE49-F238E27FC236}">
                  <a16:creationId xmlns:a16="http://schemas.microsoft.com/office/drawing/2014/main" id="{FB85D9B2-4D44-4877-BE5C-CAA7FD08FD4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10431" y="3133750"/>
              <a:ext cx="914400" cy="914400"/>
            </a:xfrm>
            <a:prstGeom prst="rect">
              <a:avLst/>
            </a:prstGeom>
          </p:spPr>
        </p:pic>
      </p:grpSp>
      <p:pic>
        <p:nvPicPr>
          <p:cNvPr id="9" name="Picture 4" descr="http://oefenmateriaalank.weebly.com/uploads/1/5/0/7/15075518/3751682_orig.jpg?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39752" y="1484784"/>
            <a:ext cx="1224136"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2706"/>
                                        </p:tgtEl>
                                        <p:attrNameLst>
                                          <p:attrName>style.visibility</p:attrName>
                                        </p:attrNameLst>
                                      </p:cBhvr>
                                      <p:to>
                                        <p:strVal val="visible"/>
                                      </p:to>
                                    </p:set>
                                    <p:anim calcmode="lin" valueType="num">
                                      <p:cBhvr additive="base">
                                        <p:cTn id="31" dur="500" fill="hold"/>
                                        <p:tgtEl>
                                          <p:spTgt spid="72706"/>
                                        </p:tgtEl>
                                        <p:attrNameLst>
                                          <p:attrName>ppt_x</p:attrName>
                                        </p:attrNameLst>
                                      </p:cBhvr>
                                      <p:tavLst>
                                        <p:tav tm="0">
                                          <p:val>
                                            <p:strVal val="0-#ppt_w/2"/>
                                          </p:val>
                                        </p:tav>
                                        <p:tav tm="100000">
                                          <p:val>
                                            <p:strVal val="#ppt_x"/>
                                          </p:val>
                                        </p:tav>
                                      </p:tavLst>
                                    </p:anim>
                                    <p:anim calcmode="lin" valueType="num">
                                      <p:cBhvr additive="base">
                                        <p:cTn id="32" dur="500" fill="hold"/>
                                        <p:tgtEl>
                                          <p:spTgt spid="727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365379" y="123849"/>
            <a:ext cx="4707955" cy="769441"/>
          </a:xfrm>
          <a:prstGeom prst="rect">
            <a:avLst/>
          </a:prstGeom>
          <a:noFill/>
        </p:spPr>
        <p:txBody>
          <a:bodyPr wrap="none" rtlCol="0">
            <a:spAutoFit/>
          </a:bodyPr>
          <a:lstStyle/>
          <a:p>
            <a:r>
              <a:rPr lang="nl-NL" sz="4400" b="1" dirty="0">
                <a:solidFill>
                  <a:srgbClr val="0000FF"/>
                </a:solidFill>
              </a:rPr>
              <a:t>De reis en de baard</a:t>
            </a:r>
          </a:p>
        </p:txBody>
      </p:sp>
      <p:pic>
        <p:nvPicPr>
          <p:cNvPr id="4" name="Afbeelding 3" descr="IMG_20180206_000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7544" y="1354460"/>
            <a:ext cx="3317270" cy="4378796"/>
          </a:xfrm>
          <a:prstGeom prst="rect">
            <a:avLst/>
          </a:prstGeom>
        </p:spPr>
      </p:pic>
      <p:pic>
        <p:nvPicPr>
          <p:cNvPr id="5" name="Afbeelding 4" descr="IMG_20180206_000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32040" y="3151970"/>
            <a:ext cx="2818164" cy="3756794"/>
          </a:xfrm>
          <a:prstGeom prst="rect">
            <a:avLst/>
          </a:prstGeom>
        </p:spPr>
      </p:pic>
      <p:sp>
        <p:nvSpPr>
          <p:cNvPr id="8" name="Rechthoek 7">
            <a:extLst>
              <a:ext uri="{FF2B5EF4-FFF2-40B4-BE49-F238E27FC236}">
                <a16:creationId xmlns:a16="http://schemas.microsoft.com/office/drawing/2014/main" id="{986E8569-B32E-44E6-95FB-75CED1C27BA3}"/>
              </a:ext>
            </a:extLst>
          </p:cNvPr>
          <p:cNvSpPr/>
          <p:nvPr/>
        </p:nvSpPr>
        <p:spPr>
          <a:xfrm>
            <a:off x="1403648" y="581203"/>
            <a:ext cx="1133708" cy="707886"/>
          </a:xfrm>
          <a:prstGeom prst="rect">
            <a:avLst/>
          </a:prstGeom>
          <a:noFill/>
        </p:spPr>
        <p:txBody>
          <a:bodyPr wrap="none" lIns="91440" tIns="45720" rIns="91440" bIns="45720">
            <a:spAutoFit/>
          </a:bodyPr>
          <a:lstStyle/>
          <a:p>
            <a:pPr algn="ctr"/>
            <a:r>
              <a:rPr lang="nl-NL" sz="4000" dirty="0">
                <a:ln w="0"/>
                <a:solidFill>
                  <a:srgbClr val="0000FF"/>
                </a:solidFill>
                <a:effectLst>
                  <a:outerShdw blurRad="38100" dist="19050" dir="2700000" algn="tl" rotWithShape="0">
                    <a:schemeClr val="dk1">
                      <a:alpha val="40000"/>
                    </a:schemeClr>
                  </a:outerShdw>
                </a:effectLst>
              </a:rPr>
              <a:t>voor</a:t>
            </a:r>
            <a:endParaRPr lang="nl-NL" sz="4000" b="0" cap="none" spc="0" dirty="0">
              <a:ln w="0"/>
              <a:solidFill>
                <a:srgbClr val="0000FF"/>
              </a:solidFill>
              <a:effectLst>
                <a:outerShdw blurRad="38100" dist="19050" dir="2700000" algn="tl" rotWithShape="0">
                  <a:schemeClr val="dk1">
                    <a:alpha val="40000"/>
                  </a:schemeClr>
                </a:outerShdw>
              </a:effectLst>
            </a:endParaRPr>
          </a:p>
        </p:txBody>
      </p:sp>
      <p:sp>
        <p:nvSpPr>
          <p:cNvPr id="10" name="Rechthoek 9">
            <a:extLst>
              <a:ext uri="{FF2B5EF4-FFF2-40B4-BE49-F238E27FC236}">
                <a16:creationId xmlns:a16="http://schemas.microsoft.com/office/drawing/2014/main" id="{D7226DBD-007B-4706-B095-0B99D6178D54}"/>
              </a:ext>
            </a:extLst>
          </p:cNvPr>
          <p:cNvSpPr/>
          <p:nvPr/>
        </p:nvSpPr>
        <p:spPr>
          <a:xfrm>
            <a:off x="6229399" y="2276872"/>
            <a:ext cx="699230" cy="707886"/>
          </a:xfrm>
          <a:prstGeom prst="rect">
            <a:avLst/>
          </a:prstGeom>
          <a:noFill/>
        </p:spPr>
        <p:txBody>
          <a:bodyPr wrap="none" lIns="91440" tIns="45720" rIns="91440" bIns="45720">
            <a:spAutoFit/>
          </a:bodyPr>
          <a:lstStyle/>
          <a:p>
            <a:pPr algn="ctr"/>
            <a:r>
              <a:rPr lang="nl-NL" sz="4000" b="0" cap="none" spc="0" dirty="0">
                <a:ln w="0"/>
                <a:solidFill>
                  <a:srgbClr val="0000FF"/>
                </a:solidFill>
                <a:effectLst>
                  <a:outerShdw blurRad="38100" dist="19050" dir="2700000" algn="tl" rotWithShape="0">
                    <a:schemeClr val="dk1">
                      <a:alpha val="40000"/>
                    </a:schemeClr>
                  </a:outerShdw>
                </a:effectLst>
              </a:rPr>
              <a:t>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ep 18">
            <a:extLst>
              <a:ext uri="{FF2B5EF4-FFF2-40B4-BE49-F238E27FC236}">
                <a16:creationId xmlns:a16="http://schemas.microsoft.com/office/drawing/2014/main" id="{489EBDB6-25B6-47EB-8C62-6DFDEE906B27}"/>
              </a:ext>
            </a:extLst>
          </p:cNvPr>
          <p:cNvGrpSpPr/>
          <p:nvPr/>
        </p:nvGrpSpPr>
        <p:grpSpPr>
          <a:xfrm>
            <a:off x="148733" y="348690"/>
            <a:ext cx="2191019" cy="3142820"/>
            <a:chOff x="148733" y="193848"/>
            <a:chExt cx="2191019" cy="3142820"/>
          </a:xfrm>
        </p:grpSpPr>
        <p:pic>
          <p:nvPicPr>
            <p:cNvPr id="2" name="Afbeelding 1">
              <a:extLst>
                <a:ext uri="{FF2B5EF4-FFF2-40B4-BE49-F238E27FC236}">
                  <a16:creationId xmlns:a16="http://schemas.microsoft.com/office/drawing/2014/main" id="{DF8A1EBC-7220-46B7-A78A-E8899AA6AE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8733" y="193848"/>
              <a:ext cx="2191019" cy="3091135"/>
            </a:xfrm>
            <a:prstGeom prst="rect">
              <a:avLst/>
            </a:prstGeom>
          </p:spPr>
        </p:pic>
        <p:sp>
          <p:nvSpPr>
            <p:cNvPr id="11" name="Tekstvak 10">
              <a:extLst>
                <a:ext uri="{FF2B5EF4-FFF2-40B4-BE49-F238E27FC236}">
                  <a16:creationId xmlns:a16="http://schemas.microsoft.com/office/drawing/2014/main" id="{B60C29AE-F873-43E4-A76B-07F74C2B1559}"/>
                </a:ext>
              </a:extLst>
            </p:cNvPr>
            <p:cNvSpPr txBox="1"/>
            <p:nvPr/>
          </p:nvSpPr>
          <p:spPr>
            <a:xfrm>
              <a:off x="1935897" y="2875003"/>
              <a:ext cx="360040" cy="461665"/>
            </a:xfrm>
            <a:prstGeom prst="rect">
              <a:avLst/>
            </a:prstGeom>
            <a:noFill/>
          </p:spPr>
          <p:txBody>
            <a:bodyPr wrap="square" rtlCol="0">
              <a:spAutoFit/>
            </a:bodyPr>
            <a:lstStyle/>
            <a:p>
              <a:r>
                <a:rPr lang="nl-NL" sz="2400" b="1" dirty="0">
                  <a:solidFill>
                    <a:schemeClr val="bg1"/>
                  </a:solidFill>
                </a:rPr>
                <a:t>1</a:t>
              </a:r>
            </a:p>
          </p:txBody>
        </p:sp>
      </p:grpSp>
      <p:grpSp>
        <p:nvGrpSpPr>
          <p:cNvPr id="20" name="Groep 19">
            <a:extLst>
              <a:ext uri="{FF2B5EF4-FFF2-40B4-BE49-F238E27FC236}">
                <a16:creationId xmlns:a16="http://schemas.microsoft.com/office/drawing/2014/main" id="{FF2FE39E-625D-4B05-9C12-D8B714F1B605}"/>
              </a:ext>
            </a:extLst>
          </p:cNvPr>
          <p:cNvGrpSpPr/>
          <p:nvPr/>
        </p:nvGrpSpPr>
        <p:grpSpPr>
          <a:xfrm>
            <a:off x="2411760" y="348690"/>
            <a:ext cx="2217744" cy="3142820"/>
            <a:chOff x="2411760" y="193848"/>
            <a:chExt cx="2217744" cy="3142820"/>
          </a:xfrm>
        </p:grpSpPr>
        <p:pic>
          <p:nvPicPr>
            <p:cNvPr id="4" name="Afbeelding 3">
              <a:extLst>
                <a:ext uri="{FF2B5EF4-FFF2-40B4-BE49-F238E27FC236}">
                  <a16:creationId xmlns:a16="http://schemas.microsoft.com/office/drawing/2014/main" id="{6C8224B1-2CA5-42E9-8E56-39EC960D52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11760" y="193848"/>
              <a:ext cx="2160240" cy="3091136"/>
            </a:xfrm>
            <a:prstGeom prst="rect">
              <a:avLst/>
            </a:prstGeom>
          </p:spPr>
        </p:pic>
        <p:sp>
          <p:nvSpPr>
            <p:cNvPr id="12" name="Tekstvak 11">
              <a:extLst>
                <a:ext uri="{FF2B5EF4-FFF2-40B4-BE49-F238E27FC236}">
                  <a16:creationId xmlns:a16="http://schemas.microsoft.com/office/drawing/2014/main" id="{F0D9D095-4360-4AF5-A3BC-90E7F1333064}"/>
                </a:ext>
              </a:extLst>
            </p:cNvPr>
            <p:cNvSpPr txBox="1"/>
            <p:nvPr/>
          </p:nvSpPr>
          <p:spPr>
            <a:xfrm>
              <a:off x="4269464" y="2875003"/>
              <a:ext cx="360040" cy="461665"/>
            </a:xfrm>
            <a:prstGeom prst="rect">
              <a:avLst/>
            </a:prstGeom>
            <a:noFill/>
          </p:spPr>
          <p:txBody>
            <a:bodyPr wrap="square" rtlCol="0">
              <a:spAutoFit/>
            </a:bodyPr>
            <a:lstStyle/>
            <a:p>
              <a:r>
                <a:rPr lang="nl-NL" sz="2400" b="1" dirty="0">
                  <a:solidFill>
                    <a:schemeClr val="bg1"/>
                  </a:solidFill>
                </a:rPr>
                <a:t>2</a:t>
              </a:r>
            </a:p>
          </p:txBody>
        </p:sp>
      </p:grpSp>
      <p:grpSp>
        <p:nvGrpSpPr>
          <p:cNvPr id="21" name="Groep 20">
            <a:extLst>
              <a:ext uri="{FF2B5EF4-FFF2-40B4-BE49-F238E27FC236}">
                <a16:creationId xmlns:a16="http://schemas.microsoft.com/office/drawing/2014/main" id="{B1208454-5A0C-415A-B07B-7C476F37EB56}"/>
              </a:ext>
            </a:extLst>
          </p:cNvPr>
          <p:cNvGrpSpPr/>
          <p:nvPr/>
        </p:nvGrpSpPr>
        <p:grpSpPr>
          <a:xfrm>
            <a:off x="4716016" y="348688"/>
            <a:ext cx="2160240" cy="3142822"/>
            <a:chOff x="4716016" y="193846"/>
            <a:chExt cx="2160240" cy="3142822"/>
          </a:xfrm>
        </p:grpSpPr>
        <p:pic>
          <p:nvPicPr>
            <p:cNvPr id="5" name="Afbeelding 4">
              <a:extLst>
                <a:ext uri="{FF2B5EF4-FFF2-40B4-BE49-F238E27FC236}">
                  <a16:creationId xmlns:a16="http://schemas.microsoft.com/office/drawing/2014/main" id="{59E0F301-BA78-42A5-A63F-38DACD11C0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6016" y="193846"/>
              <a:ext cx="2160240" cy="3091137"/>
            </a:xfrm>
            <a:prstGeom prst="rect">
              <a:avLst/>
            </a:prstGeom>
          </p:spPr>
        </p:pic>
        <p:sp>
          <p:nvSpPr>
            <p:cNvPr id="13" name="Tekstvak 12">
              <a:extLst>
                <a:ext uri="{FF2B5EF4-FFF2-40B4-BE49-F238E27FC236}">
                  <a16:creationId xmlns:a16="http://schemas.microsoft.com/office/drawing/2014/main" id="{EFAEED94-06DA-4D6F-A43C-BAB20514CD04}"/>
                </a:ext>
              </a:extLst>
            </p:cNvPr>
            <p:cNvSpPr txBox="1"/>
            <p:nvPr/>
          </p:nvSpPr>
          <p:spPr>
            <a:xfrm>
              <a:off x="6515402" y="2875003"/>
              <a:ext cx="360040" cy="461665"/>
            </a:xfrm>
            <a:prstGeom prst="rect">
              <a:avLst/>
            </a:prstGeom>
            <a:noFill/>
          </p:spPr>
          <p:txBody>
            <a:bodyPr wrap="square" rtlCol="0">
              <a:spAutoFit/>
            </a:bodyPr>
            <a:lstStyle/>
            <a:p>
              <a:r>
                <a:rPr lang="nl-NL" sz="2400" b="1" dirty="0">
                  <a:solidFill>
                    <a:schemeClr val="bg1"/>
                  </a:solidFill>
                </a:rPr>
                <a:t>3</a:t>
              </a:r>
            </a:p>
          </p:txBody>
        </p:sp>
      </p:grpSp>
      <p:grpSp>
        <p:nvGrpSpPr>
          <p:cNvPr id="26" name="Groep 25">
            <a:extLst>
              <a:ext uri="{FF2B5EF4-FFF2-40B4-BE49-F238E27FC236}">
                <a16:creationId xmlns:a16="http://schemas.microsoft.com/office/drawing/2014/main" id="{8F8363D2-490F-4806-9006-11B5F50D6164}"/>
              </a:ext>
            </a:extLst>
          </p:cNvPr>
          <p:cNvGrpSpPr/>
          <p:nvPr/>
        </p:nvGrpSpPr>
        <p:grpSpPr>
          <a:xfrm>
            <a:off x="6958386" y="3759424"/>
            <a:ext cx="2240676" cy="2981942"/>
            <a:chOff x="6958386" y="3573017"/>
            <a:chExt cx="2240676" cy="2981942"/>
          </a:xfrm>
        </p:grpSpPr>
        <p:pic>
          <p:nvPicPr>
            <p:cNvPr id="10" name="Afbeelding 9">
              <a:extLst>
                <a:ext uri="{FF2B5EF4-FFF2-40B4-BE49-F238E27FC236}">
                  <a16:creationId xmlns:a16="http://schemas.microsoft.com/office/drawing/2014/main" id="{94DFD43E-0617-458E-925C-A4630409201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58386" y="3573017"/>
              <a:ext cx="2240676" cy="2860429"/>
            </a:xfrm>
            <a:prstGeom prst="rect">
              <a:avLst/>
            </a:prstGeom>
          </p:spPr>
        </p:pic>
        <p:sp>
          <p:nvSpPr>
            <p:cNvPr id="14" name="Tekstvak 13">
              <a:extLst>
                <a:ext uri="{FF2B5EF4-FFF2-40B4-BE49-F238E27FC236}">
                  <a16:creationId xmlns:a16="http://schemas.microsoft.com/office/drawing/2014/main" id="{FD1746DC-4A05-444E-A37C-582CAC3E377B}"/>
                </a:ext>
              </a:extLst>
            </p:cNvPr>
            <p:cNvSpPr txBox="1"/>
            <p:nvPr/>
          </p:nvSpPr>
          <p:spPr>
            <a:xfrm>
              <a:off x="8720645" y="6093294"/>
              <a:ext cx="360040" cy="461665"/>
            </a:xfrm>
            <a:prstGeom prst="rect">
              <a:avLst/>
            </a:prstGeom>
            <a:noFill/>
          </p:spPr>
          <p:txBody>
            <a:bodyPr wrap="square" rtlCol="0">
              <a:spAutoFit/>
            </a:bodyPr>
            <a:lstStyle/>
            <a:p>
              <a:r>
                <a:rPr lang="nl-NL" sz="2400" b="1" dirty="0">
                  <a:solidFill>
                    <a:schemeClr val="bg1"/>
                  </a:solidFill>
                </a:rPr>
                <a:t>8</a:t>
              </a:r>
            </a:p>
          </p:txBody>
        </p:sp>
      </p:grpSp>
      <p:grpSp>
        <p:nvGrpSpPr>
          <p:cNvPr id="22" name="Groep 21">
            <a:extLst>
              <a:ext uri="{FF2B5EF4-FFF2-40B4-BE49-F238E27FC236}">
                <a16:creationId xmlns:a16="http://schemas.microsoft.com/office/drawing/2014/main" id="{21773DBA-7E3D-4BE0-AA90-1E049644696A}"/>
              </a:ext>
            </a:extLst>
          </p:cNvPr>
          <p:cNvGrpSpPr/>
          <p:nvPr/>
        </p:nvGrpSpPr>
        <p:grpSpPr>
          <a:xfrm>
            <a:off x="7020272" y="348688"/>
            <a:ext cx="2182082" cy="3152320"/>
            <a:chOff x="7020272" y="193846"/>
            <a:chExt cx="2182082" cy="3152320"/>
          </a:xfrm>
        </p:grpSpPr>
        <p:pic>
          <p:nvPicPr>
            <p:cNvPr id="6" name="Afbeelding 5">
              <a:extLst>
                <a:ext uri="{FF2B5EF4-FFF2-40B4-BE49-F238E27FC236}">
                  <a16:creationId xmlns:a16="http://schemas.microsoft.com/office/drawing/2014/main" id="{5F27FF78-A42B-4A3D-B4C6-C8DDFC227C2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20272" y="193846"/>
              <a:ext cx="2173142" cy="3091138"/>
            </a:xfrm>
            <a:prstGeom prst="rect">
              <a:avLst/>
            </a:prstGeom>
          </p:spPr>
        </p:pic>
        <p:sp>
          <p:nvSpPr>
            <p:cNvPr id="15" name="Tekstvak 14">
              <a:extLst>
                <a:ext uri="{FF2B5EF4-FFF2-40B4-BE49-F238E27FC236}">
                  <a16:creationId xmlns:a16="http://schemas.microsoft.com/office/drawing/2014/main" id="{BFFF7BC3-F32B-435B-BDED-62E0B7D508E4}"/>
                </a:ext>
              </a:extLst>
            </p:cNvPr>
            <p:cNvSpPr txBox="1"/>
            <p:nvPr/>
          </p:nvSpPr>
          <p:spPr>
            <a:xfrm>
              <a:off x="8842314" y="2884501"/>
              <a:ext cx="360040" cy="461665"/>
            </a:xfrm>
            <a:prstGeom prst="rect">
              <a:avLst/>
            </a:prstGeom>
            <a:noFill/>
          </p:spPr>
          <p:txBody>
            <a:bodyPr wrap="square" rtlCol="0">
              <a:spAutoFit/>
            </a:bodyPr>
            <a:lstStyle/>
            <a:p>
              <a:r>
                <a:rPr lang="nl-NL" sz="2400" b="1" dirty="0">
                  <a:solidFill>
                    <a:schemeClr val="bg1"/>
                  </a:solidFill>
                </a:rPr>
                <a:t>4</a:t>
              </a:r>
            </a:p>
          </p:txBody>
        </p:sp>
      </p:grpSp>
      <p:grpSp>
        <p:nvGrpSpPr>
          <p:cNvPr id="25" name="Groep 24">
            <a:extLst>
              <a:ext uri="{FF2B5EF4-FFF2-40B4-BE49-F238E27FC236}">
                <a16:creationId xmlns:a16="http://schemas.microsoft.com/office/drawing/2014/main" id="{58649AA0-E39B-4A32-A329-D59AFDE9265E}"/>
              </a:ext>
            </a:extLst>
          </p:cNvPr>
          <p:cNvGrpSpPr/>
          <p:nvPr/>
        </p:nvGrpSpPr>
        <p:grpSpPr>
          <a:xfrm>
            <a:off x="4635580" y="3759424"/>
            <a:ext cx="2240676" cy="2981944"/>
            <a:chOff x="4635580" y="3573017"/>
            <a:chExt cx="2240676" cy="2981944"/>
          </a:xfrm>
        </p:grpSpPr>
        <p:pic>
          <p:nvPicPr>
            <p:cNvPr id="9" name="Afbeelding 8">
              <a:extLst>
                <a:ext uri="{FF2B5EF4-FFF2-40B4-BE49-F238E27FC236}">
                  <a16:creationId xmlns:a16="http://schemas.microsoft.com/office/drawing/2014/main" id="{3E8F2E7E-3267-4279-866C-6D13EDAC73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635580" y="3573017"/>
              <a:ext cx="2240676" cy="2860429"/>
            </a:xfrm>
            <a:prstGeom prst="rect">
              <a:avLst/>
            </a:prstGeom>
          </p:spPr>
        </p:pic>
        <p:sp>
          <p:nvSpPr>
            <p:cNvPr id="16" name="Tekstvak 15">
              <a:extLst>
                <a:ext uri="{FF2B5EF4-FFF2-40B4-BE49-F238E27FC236}">
                  <a16:creationId xmlns:a16="http://schemas.microsoft.com/office/drawing/2014/main" id="{661F07BD-5D4E-4130-8B62-BBDA2C743575}"/>
                </a:ext>
              </a:extLst>
            </p:cNvPr>
            <p:cNvSpPr txBox="1"/>
            <p:nvPr/>
          </p:nvSpPr>
          <p:spPr>
            <a:xfrm>
              <a:off x="6444208" y="6093296"/>
              <a:ext cx="360040" cy="461665"/>
            </a:xfrm>
            <a:prstGeom prst="rect">
              <a:avLst/>
            </a:prstGeom>
            <a:noFill/>
          </p:spPr>
          <p:txBody>
            <a:bodyPr wrap="square" rtlCol="0">
              <a:spAutoFit/>
            </a:bodyPr>
            <a:lstStyle/>
            <a:p>
              <a:r>
                <a:rPr lang="nl-NL" sz="2400" b="1" dirty="0">
                  <a:solidFill>
                    <a:schemeClr val="bg1"/>
                  </a:solidFill>
                </a:rPr>
                <a:t>7</a:t>
              </a:r>
            </a:p>
          </p:txBody>
        </p:sp>
      </p:grpSp>
      <p:grpSp>
        <p:nvGrpSpPr>
          <p:cNvPr id="23" name="Groep 22">
            <a:extLst>
              <a:ext uri="{FF2B5EF4-FFF2-40B4-BE49-F238E27FC236}">
                <a16:creationId xmlns:a16="http://schemas.microsoft.com/office/drawing/2014/main" id="{039DDD6E-226D-46F6-BA1B-5067B294E8BD}"/>
              </a:ext>
            </a:extLst>
          </p:cNvPr>
          <p:cNvGrpSpPr/>
          <p:nvPr/>
        </p:nvGrpSpPr>
        <p:grpSpPr>
          <a:xfrm>
            <a:off x="85153" y="3759424"/>
            <a:ext cx="2210410" cy="2981944"/>
            <a:chOff x="85153" y="3573017"/>
            <a:chExt cx="2210410" cy="2981944"/>
          </a:xfrm>
        </p:grpSpPr>
        <p:pic>
          <p:nvPicPr>
            <p:cNvPr id="3" name="Afbeelding 2">
              <a:extLst>
                <a:ext uri="{FF2B5EF4-FFF2-40B4-BE49-F238E27FC236}">
                  <a16:creationId xmlns:a16="http://schemas.microsoft.com/office/drawing/2014/main" id="{7005D492-50EC-45D1-BB60-F4E797C781E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153" y="3573017"/>
              <a:ext cx="2191019" cy="2860429"/>
            </a:xfrm>
            <a:prstGeom prst="rect">
              <a:avLst/>
            </a:prstGeom>
          </p:spPr>
        </p:pic>
        <p:sp>
          <p:nvSpPr>
            <p:cNvPr id="17" name="Tekstvak 16">
              <a:extLst>
                <a:ext uri="{FF2B5EF4-FFF2-40B4-BE49-F238E27FC236}">
                  <a16:creationId xmlns:a16="http://schemas.microsoft.com/office/drawing/2014/main" id="{53AFF111-7C78-4A62-A91C-3967A77F6846}"/>
                </a:ext>
              </a:extLst>
            </p:cNvPr>
            <p:cNvSpPr txBox="1"/>
            <p:nvPr/>
          </p:nvSpPr>
          <p:spPr>
            <a:xfrm>
              <a:off x="1935523" y="6093296"/>
              <a:ext cx="360040" cy="461665"/>
            </a:xfrm>
            <a:prstGeom prst="rect">
              <a:avLst/>
            </a:prstGeom>
            <a:noFill/>
          </p:spPr>
          <p:txBody>
            <a:bodyPr wrap="square" rtlCol="0">
              <a:spAutoFit/>
            </a:bodyPr>
            <a:lstStyle/>
            <a:p>
              <a:r>
                <a:rPr lang="nl-NL" sz="2400" b="1" dirty="0">
                  <a:solidFill>
                    <a:schemeClr val="bg1"/>
                  </a:solidFill>
                </a:rPr>
                <a:t>5</a:t>
              </a:r>
            </a:p>
          </p:txBody>
        </p:sp>
      </p:grpSp>
      <p:grpSp>
        <p:nvGrpSpPr>
          <p:cNvPr id="24" name="Groep 23">
            <a:extLst>
              <a:ext uri="{FF2B5EF4-FFF2-40B4-BE49-F238E27FC236}">
                <a16:creationId xmlns:a16="http://schemas.microsoft.com/office/drawing/2014/main" id="{0DA0299F-84E9-4746-A3C8-0C7F297BCF96}"/>
              </a:ext>
            </a:extLst>
          </p:cNvPr>
          <p:cNvGrpSpPr/>
          <p:nvPr/>
        </p:nvGrpSpPr>
        <p:grpSpPr>
          <a:xfrm>
            <a:off x="2339752" y="3759424"/>
            <a:ext cx="2232248" cy="2981943"/>
            <a:chOff x="2339752" y="3573017"/>
            <a:chExt cx="2232248" cy="2981943"/>
          </a:xfrm>
        </p:grpSpPr>
        <p:pic>
          <p:nvPicPr>
            <p:cNvPr id="8" name="Afbeelding 7">
              <a:extLst>
                <a:ext uri="{FF2B5EF4-FFF2-40B4-BE49-F238E27FC236}">
                  <a16:creationId xmlns:a16="http://schemas.microsoft.com/office/drawing/2014/main" id="{D7F591F7-3E04-46BF-8A26-A20E1EF4142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339752" y="3573017"/>
              <a:ext cx="2232248" cy="2860429"/>
            </a:xfrm>
            <a:prstGeom prst="rect">
              <a:avLst/>
            </a:prstGeom>
          </p:spPr>
        </p:pic>
        <p:sp>
          <p:nvSpPr>
            <p:cNvPr id="18" name="Tekstvak 17">
              <a:extLst>
                <a:ext uri="{FF2B5EF4-FFF2-40B4-BE49-F238E27FC236}">
                  <a16:creationId xmlns:a16="http://schemas.microsoft.com/office/drawing/2014/main" id="{2E5E3AFD-662A-45AF-B009-E1A3F3E4B24B}"/>
                </a:ext>
              </a:extLst>
            </p:cNvPr>
            <p:cNvSpPr txBox="1"/>
            <p:nvPr/>
          </p:nvSpPr>
          <p:spPr>
            <a:xfrm>
              <a:off x="4096851" y="6093295"/>
              <a:ext cx="360040" cy="461665"/>
            </a:xfrm>
            <a:prstGeom prst="rect">
              <a:avLst/>
            </a:prstGeom>
            <a:noFill/>
          </p:spPr>
          <p:txBody>
            <a:bodyPr wrap="square" rtlCol="0">
              <a:spAutoFit/>
            </a:bodyPr>
            <a:lstStyle/>
            <a:p>
              <a:r>
                <a:rPr lang="nl-NL" sz="2400" b="1" dirty="0">
                  <a:solidFill>
                    <a:schemeClr val="bg1"/>
                  </a:solidFill>
                </a:rPr>
                <a:t>6</a:t>
              </a:r>
            </a:p>
          </p:txBody>
        </p:sp>
      </p:grpSp>
      <p:sp>
        <p:nvSpPr>
          <p:cNvPr id="27" name="Tekstvak 26">
            <a:extLst>
              <a:ext uri="{FF2B5EF4-FFF2-40B4-BE49-F238E27FC236}">
                <a16:creationId xmlns:a16="http://schemas.microsoft.com/office/drawing/2014/main" id="{5F2C3174-CF10-4D45-A7D3-89FF6397913A}"/>
              </a:ext>
            </a:extLst>
          </p:cNvPr>
          <p:cNvSpPr txBox="1"/>
          <p:nvPr/>
        </p:nvSpPr>
        <p:spPr>
          <a:xfrm>
            <a:off x="891780" y="3419708"/>
            <a:ext cx="648073" cy="369332"/>
          </a:xfrm>
          <a:prstGeom prst="rect">
            <a:avLst/>
          </a:prstGeom>
          <a:noFill/>
        </p:spPr>
        <p:txBody>
          <a:bodyPr wrap="square" rtlCol="0">
            <a:spAutoFit/>
          </a:bodyPr>
          <a:lstStyle/>
          <a:p>
            <a:r>
              <a:rPr lang="nl-NL" dirty="0">
                <a:solidFill>
                  <a:srgbClr val="0000FF"/>
                </a:solidFill>
              </a:rPr>
              <a:t>lacht</a:t>
            </a:r>
          </a:p>
        </p:txBody>
      </p:sp>
      <p:sp>
        <p:nvSpPr>
          <p:cNvPr id="28" name="Tekstvak 27">
            <a:extLst>
              <a:ext uri="{FF2B5EF4-FFF2-40B4-BE49-F238E27FC236}">
                <a16:creationId xmlns:a16="http://schemas.microsoft.com/office/drawing/2014/main" id="{5EC40124-A201-4A27-8A2C-A2CA452B0C81}"/>
              </a:ext>
            </a:extLst>
          </p:cNvPr>
          <p:cNvSpPr txBox="1"/>
          <p:nvPr/>
        </p:nvSpPr>
        <p:spPr>
          <a:xfrm>
            <a:off x="7798197" y="3382577"/>
            <a:ext cx="1282488" cy="369332"/>
          </a:xfrm>
          <a:prstGeom prst="rect">
            <a:avLst/>
          </a:prstGeom>
          <a:noFill/>
        </p:spPr>
        <p:txBody>
          <a:bodyPr wrap="square" rtlCol="0">
            <a:spAutoFit/>
          </a:bodyPr>
          <a:lstStyle/>
          <a:p>
            <a:r>
              <a:rPr lang="nl-NL" dirty="0">
                <a:solidFill>
                  <a:srgbClr val="0000FF"/>
                </a:solidFill>
              </a:rPr>
              <a:t>minachting</a:t>
            </a:r>
          </a:p>
        </p:txBody>
      </p:sp>
      <p:sp>
        <p:nvSpPr>
          <p:cNvPr id="29" name="Tekstvak 28">
            <a:extLst>
              <a:ext uri="{FF2B5EF4-FFF2-40B4-BE49-F238E27FC236}">
                <a16:creationId xmlns:a16="http://schemas.microsoft.com/office/drawing/2014/main" id="{8929E8F4-B2C1-4BB4-ABA2-96746735B2A5}"/>
              </a:ext>
            </a:extLst>
          </p:cNvPr>
          <p:cNvSpPr txBox="1"/>
          <p:nvPr/>
        </p:nvSpPr>
        <p:spPr>
          <a:xfrm>
            <a:off x="5397532" y="3396860"/>
            <a:ext cx="1129812" cy="369332"/>
          </a:xfrm>
          <a:prstGeom prst="rect">
            <a:avLst/>
          </a:prstGeom>
          <a:noFill/>
        </p:spPr>
        <p:txBody>
          <a:bodyPr wrap="square" rtlCol="0">
            <a:spAutoFit/>
          </a:bodyPr>
          <a:lstStyle/>
          <a:p>
            <a:r>
              <a:rPr lang="nl-NL" dirty="0">
                <a:solidFill>
                  <a:srgbClr val="0000FF"/>
                </a:solidFill>
              </a:rPr>
              <a:t>verdrietig</a:t>
            </a:r>
          </a:p>
        </p:txBody>
      </p:sp>
      <p:sp>
        <p:nvSpPr>
          <p:cNvPr id="30" name="Tekstvak 29">
            <a:extLst>
              <a:ext uri="{FF2B5EF4-FFF2-40B4-BE49-F238E27FC236}">
                <a16:creationId xmlns:a16="http://schemas.microsoft.com/office/drawing/2014/main" id="{C3431E09-9602-4AC9-AE93-0348A9367843}"/>
              </a:ext>
            </a:extLst>
          </p:cNvPr>
          <p:cNvSpPr txBox="1"/>
          <p:nvPr/>
        </p:nvSpPr>
        <p:spPr>
          <a:xfrm>
            <a:off x="5314365" y="6525344"/>
            <a:ext cx="1329903" cy="369332"/>
          </a:xfrm>
          <a:prstGeom prst="rect">
            <a:avLst/>
          </a:prstGeom>
          <a:noFill/>
        </p:spPr>
        <p:txBody>
          <a:bodyPr wrap="square" rtlCol="0">
            <a:spAutoFit/>
          </a:bodyPr>
          <a:lstStyle/>
          <a:p>
            <a:r>
              <a:rPr lang="nl-NL" dirty="0">
                <a:solidFill>
                  <a:srgbClr val="0000FF"/>
                </a:solidFill>
              </a:rPr>
              <a:t>angstig</a:t>
            </a:r>
          </a:p>
        </p:txBody>
      </p:sp>
      <p:sp>
        <p:nvSpPr>
          <p:cNvPr id="31" name="Tekstvak 30">
            <a:extLst>
              <a:ext uri="{FF2B5EF4-FFF2-40B4-BE49-F238E27FC236}">
                <a16:creationId xmlns:a16="http://schemas.microsoft.com/office/drawing/2014/main" id="{D73A9F66-4237-4791-811B-CF378439048A}"/>
              </a:ext>
            </a:extLst>
          </p:cNvPr>
          <p:cNvSpPr txBox="1"/>
          <p:nvPr/>
        </p:nvSpPr>
        <p:spPr>
          <a:xfrm>
            <a:off x="789110" y="6525344"/>
            <a:ext cx="1146413" cy="369332"/>
          </a:xfrm>
          <a:prstGeom prst="rect">
            <a:avLst/>
          </a:prstGeom>
          <a:noFill/>
        </p:spPr>
        <p:txBody>
          <a:bodyPr wrap="square" rtlCol="0">
            <a:spAutoFit/>
          </a:bodyPr>
          <a:lstStyle/>
          <a:p>
            <a:r>
              <a:rPr lang="nl-NL" dirty="0">
                <a:solidFill>
                  <a:srgbClr val="0000FF"/>
                </a:solidFill>
              </a:rPr>
              <a:t>walging</a:t>
            </a:r>
          </a:p>
        </p:txBody>
      </p:sp>
      <p:sp>
        <p:nvSpPr>
          <p:cNvPr id="32" name="Tekstvak 31">
            <a:extLst>
              <a:ext uri="{FF2B5EF4-FFF2-40B4-BE49-F238E27FC236}">
                <a16:creationId xmlns:a16="http://schemas.microsoft.com/office/drawing/2014/main" id="{C95DBF47-B91E-463B-8C8C-E3E40AD9C884}"/>
              </a:ext>
            </a:extLst>
          </p:cNvPr>
          <p:cNvSpPr txBox="1"/>
          <p:nvPr/>
        </p:nvSpPr>
        <p:spPr>
          <a:xfrm>
            <a:off x="2939561" y="6534870"/>
            <a:ext cx="1329903" cy="369332"/>
          </a:xfrm>
          <a:prstGeom prst="rect">
            <a:avLst/>
          </a:prstGeom>
          <a:noFill/>
        </p:spPr>
        <p:txBody>
          <a:bodyPr wrap="square" rtlCol="0">
            <a:spAutoFit/>
          </a:bodyPr>
          <a:lstStyle/>
          <a:p>
            <a:r>
              <a:rPr lang="nl-NL" dirty="0">
                <a:solidFill>
                  <a:srgbClr val="0000FF"/>
                </a:solidFill>
              </a:rPr>
              <a:t>neutraal</a:t>
            </a:r>
          </a:p>
        </p:txBody>
      </p:sp>
      <p:sp>
        <p:nvSpPr>
          <p:cNvPr id="33" name="Tekstvak 32">
            <a:extLst>
              <a:ext uri="{FF2B5EF4-FFF2-40B4-BE49-F238E27FC236}">
                <a16:creationId xmlns:a16="http://schemas.microsoft.com/office/drawing/2014/main" id="{18786B2C-CA98-4788-B50C-E4B6521D2EDA}"/>
              </a:ext>
            </a:extLst>
          </p:cNvPr>
          <p:cNvSpPr txBox="1"/>
          <p:nvPr/>
        </p:nvSpPr>
        <p:spPr>
          <a:xfrm>
            <a:off x="3145528" y="3396860"/>
            <a:ext cx="648073" cy="369332"/>
          </a:xfrm>
          <a:prstGeom prst="rect">
            <a:avLst/>
          </a:prstGeom>
          <a:noFill/>
        </p:spPr>
        <p:txBody>
          <a:bodyPr wrap="square" rtlCol="0">
            <a:spAutoFit/>
          </a:bodyPr>
          <a:lstStyle/>
          <a:p>
            <a:r>
              <a:rPr lang="nl-NL" dirty="0">
                <a:solidFill>
                  <a:srgbClr val="0000FF"/>
                </a:solidFill>
              </a:rPr>
              <a:t>boos</a:t>
            </a:r>
          </a:p>
        </p:txBody>
      </p:sp>
      <p:sp>
        <p:nvSpPr>
          <p:cNvPr id="34" name="Tekstvak 33">
            <a:extLst>
              <a:ext uri="{FF2B5EF4-FFF2-40B4-BE49-F238E27FC236}">
                <a16:creationId xmlns:a16="http://schemas.microsoft.com/office/drawing/2014/main" id="{86458F93-1A87-44FF-8040-2A59D49F3278}"/>
              </a:ext>
            </a:extLst>
          </p:cNvPr>
          <p:cNvSpPr txBox="1"/>
          <p:nvPr/>
        </p:nvSpPr>
        <p:spPr>
          <a:xfrm>
            <a:off x="7724697" y="6525344"/>
            <a:ext cx="1419303" cy="369332"/>
          </a:xfrm>
          <a:prstGeom prst="rect">
            <a:avLst/>
          </a:prstGeom>
          <a:noFill/>
        </p:spPr>
        <p:txBody>
          <a:bodyPr wrap="square" rtlCol="0">
            <a:spAutoFit/>
          </a:bodyPr>
          <a:lstStyle/>
          <a:p>
            <a:r>
              <a:rPr lang="nl-NL" dirty="0">
                <a:solidFill>
                  <a:srgbClr val="0000FF"/>
                </a:solidFill>
              </a:rPr>
              <a:t>verbaasd</a:t>
            </a:r>
          </a:p>
        </p:txBody>
      </p:sp>
      <p:sp>
        <p:nvSpPr>
          <p:cNvPr id="35" name="Tekstvak 34">
            <a:extLst>
              <a:ext uri="{FF2B5EF4-FFF2-40B4-BE49-F238E27FC236}">
                <a16:creationId xmlns:a16="http://schemas.microsoft.com/office/drawing/2014/main" id="{A3803798-0DB3-4521-A9B1-D063DB60C67C}"/>
              </a:ext>
            </a:extLst>
          </p:cNvPr>
          <p:cNvSpPr txBox="1"/>
          <p:nvPr/>
        </p:nvSpPr>
        <p:spPr>
          <a:xfrm>
            <a:off x="445706" y="-20641"/>
            <a:ext cx="3651145" cy="369332"/>
          </a:xfrm>
          <a:prstGeom prst="rect">
            <a:avLst/>
          </a:prstGeom>
          <a:noFill/>
        </p:spPr>
        <p:txBody>
          <a:bodyPr wrap="square" rtlCol="0">
            <a:spAutoFit/>
          </a:bodyPr>
          <a:lstStyle/>
          <a:p>
            <a:r>
              <a:rPr lang="nl-NL" dirty="0">
                <a:solidFill>
                  <a:srgbClr val="0000FF"/>
                </a:solidFill>
              </a:rPr>
              <a:t>Oefening: beschrijf wat je ziet en ….</a:t>
            </a:r>
          </a:p>
        </p:txBody>
      </p:sp>
      <p:pic>
        <p:nvPicPr>
          <p:cNvPr id="36" name="Afbeelding 25" descr="oefening.jpg">
            <a:extLst>
              <a:ext uri="{FF2B5EF4-FFF2-40B4-BE49-F238E27FC236}">
                <a16:creationId xmlns:a16="http://schemas.microsoft.com/office/drawing/2014/main" id="{05B967B3-5739-4B4D-B4DF-B83239EECAD4}"/>
              </a:ext>
            </a:extLst>
          </p:cNvPr>
          <p:cNvPicPr>
            <a:picLocks noChangeAspect="1" noChangeArrowheads="1"/>
          </p:cNvPicPr>
          <p:nvPr/>
        </p:nvPicPr>
        <p:blipFill>
          <a:blip r:embed="rId10"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23" y="16155"/>
            <a:ext cx="402078" cy="520094"/>
          </a:xfrm>
          <a:prstGeom prst="rect">
            <a:avLst/>
          </a:prstGeom>
          <a:noFill/>
        </p:spPr>
      </p:pic>
      <p:sp>
        <p:nvSpPr>
          <p:cNvPr id="7" name="Tekstvak 6">
            <a:extLst>
              <a:ext uri="{FF2B5EF4-FFF2-40B4-BE49-F238E27FC236}">
                <a16:creationId xmlns:a16="http://schemas.microsoft.com/office/drawing/2014/main" id="{76BD2A23-C8A9-4F04-9078-FF4DB535D64B}"/>
              </a:ext>
            </a:extLst>
          </p:cNvPr>
          <p:cNvSpPr txBox="1"/>
          <p:nvPr/>
        </p:nvSpPr>
        <p:spPr>
          <a:xfrm>
            <a:off x="4269463" y="-27384"/>
            <a:ext cx="5055495" cy="369332"/>
          </a:xfrm>
          <a:prstGeom prst="rect">
            <a:avLst/>
          </a:prstGeom>
          <a:noFill/>
        </p:spPr>
        <p:txBody>
          <a:bodyPr wrap="square" rtlCol="0">
            <a:spAutoFit/>
          </a:bodyPr>
          <a:lstStyle/>
          <a:p>
            <a:r>
              <a:rPr lang="nl-NL" dirty="0">
                <a:solidFill>
                  <a:srgbClr val="0000FF"/>
                </a:solidFill>
              </a:rPr>
              <a:t>noteer de emotie zoals je die interpreteert</a:t>
            </a:r>
          </a:p>
        </p:txBody>
      </p:sp>
    </p:spTree>
    <p:extLst>
      <p:ext uri="{BB962C8B-B14F-4D97-AF65-F5344CB8AC3E}">
        <p14:creationId xmlns:p14="http://schemas.microsoft.com/office/powerpoint/2010/main" val="31096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0-#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0-#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0-#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0-#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0-#ppt_w/2"/>
                                          </p:val>
                                        </p:tav>
                                        <p:tav tm="100000">
                                          <p:val>
                                            <p:strVal val="#ppt_x"/>
                                          </p:val>
                                        </p:tav>
                                      </p:tavLst>
                                    </p:anim>
                                    <p:anim calcmode="lin" valueType="num">
                                      <p:cBhvr additive="base">
                                        <p:cTn id="10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0-#ppt_w/2"/>
                                          </p:val>
                                        </p:tav>
                                        <p:tav tm="100000">
                                          <p:val>
                                            <p:strVal val="#ppt_x"/>
                                          </p:val>
                                        </p:tav>
                                      </p:tavLst>
                                    </p:anim>
                                    <p:anim calcmode="lin" valueType="num">
                                      <p:cBhvr additive="base">
                                        <p:cTn id="11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normAutofit/>
          </a:bodyPr>
          <a:lstStyle/>
          <a:p>
            <a:pPr eaLnBrk="1" hangingPunct="1"/>
            <a:r>
              <a:rPr lang="en-US" sz="4800" b="1" dirty="0" err="1">
                <a:solidFill>
                  <a:srgbClr val="0000FF"/>
                </a:solidFill>
              </a:rPr>
              <a:t>Zin-tuig-lijke</a:t>
            </a:r>
            <a:r>
              <a:rPr lang="en-US" sz="4800" b="1" dirty="0">
                <a:solidFill>
                  <a:srgbClr val="0000FF"/>
                </a:solidFill>
              </a:rPr>
              <a:t> </a:t>
            </a:r>
            <a:r>
              <a:rPr lang="en-US" sz="4800" b="1" dirty="0" err="1">
                <a:solidFill>
                  <a:srgbClr val="0000FF"/>
                </a:solidFill>
              </a:rPr>
              <a:t>scherp-zinnig-heid</a:t>
            </a:r>
            <a:endParaRPr lang="nl-NL" sz="4800" b="1" dirty="0">
              <a:solidFill>
                <a:srgbClr val="0000FF"/>
              </a:solidFill>
            </a:endParaRPr>
          </a:p>
        </p:txBody>
      </p:sp>
      <p:pic>
        <p:nvPicPr>
          <p:cNvPr id="4099" name="Tijdelijke aanduiding voor inhoud 3" descr="visualsystem2.bmp"/>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915816" y="3068960"/>
            <a:ext cx="3009900" cy="1773237"/>
          </a:xfrm>
        </p:spPr>
      </p:pic>
      <p:sp>
        <p:nvSpPr>
          <p:cNvPr id="4100" name="Tekstvak 4"/>
          <p:cNvSpPr txBox="1">
            <a:spLocks noChangeArrowheads="1"/>
          </p:cNvSpPr>
          <p:nvPr/>
        </p:nvSpPr>
        <p:spPr bwMode="auto">
          <a:xfrm>
            <a:off x="827088" y="1628775"/>
            <a:ext cx="7058025" cy="1569660"/>
          </a:xfrm>
          <a:prstGeom prst="rect">
            <a:avLst/>
          </a:prstGeom>
          <a:noFill/>
          <a:ln w="9525">
            <a:noFill/>
            <a:miter lim="800000"/>
            <a:headEnd/>
            <a:tailEnd/>
          </a:ln>
        </p:spPr>
        <p:txBody>
          <a:bodyPr>
            <a:spAutoFit/>
          </a:bodyPr>
          <a:lstStyle/>
          <a:p>
            <a:r>
              <a:rPr lang="nl-NL" sz="2800" b="1" i="1" dirty="0">
                <a:solidFill>
                  <a:srgbClr val="0000FF"/>
                </a:solidFill>
                <a:latin typeface="Calibri" pitchFamily="34" charset="0"/>
              </a:rPr>
              <a:t>Oefening: Wat laten onze zintuigen weg?</a:t>
            </a:r>
          </a:p>
          <a:p>
            <a:endParaRPr lang="nl-NL" b="1" i="1" dirty="0">
              <a:latin typeface="Calibri" pitchFamily="34" charset="0"/>
            </a:endParaRPr>
          </a:p>
          <a:p>
            <a:r>
              <a:rPr lang="nl-NL" dirty="0">
                <a:latin typeface="Calibri" pitchFamily="34" charset="0"/>
              </a:rPr>
              <a:t> </a:t>
            </a:r>
            <a:r>
              <a:rPr lang="nl-NL" b="1" i="1" dirty="0">
                <a:solidFill>
                  <a:srgbClr val="0000FF"/>
                </a:solidFill>
                <a:latin typeface="Calibri" pitchFamily="34" charset="0"/>
              </a:rPr>
              <a:t>Kijk het lokaal rond en let op alles wat </a:t>
            </a:r>
            <a:r>
              <a:rPr lang="nl-NL" sz="3200" b="1" i="1" dirty="0">
                <a:solidFill>
                  <a:srgbClr val="FF0000"/>
                </a:solidFill>
                <a:latin typeface="Calibri" pitchFamily="34" charset="0"/>
              </a:rPr>
              <a:t>rood</a:t>
            </a:r>
            <a:r>
              <a:rPr lang="nl-NL" b="1" i="1" dirty="0">
                <a:latin typeface="Calibri" pitchFamily="34" charset="0"/>
              </a:rPr>
              <a:t> </a:t>
            </a:r>
            <a:r>
              <a:rPr lang="nl-NL" b="1" i="1" dirty="0">
                <a:solidFill>
                  <a:srgbClr val="0000FF"/>
                </a:solidFill>
                <a:latin typeface="Calibri" pitchFamily="34" charset="0"/>
              </a:rPr>
              <a:t>is</a:t>
            </a:r>
            <a:r>
              <a:rPr lang="nl-NL" dirty="0">
                <a:solidFill>
                  <a:srgbClr val="0000FF"/>
                </a:solidFill>
                <a:latin typeface="Calibri" pitchFamily="34" charset="0"/>
              </a:rPr>
              <a:t>.</a:t>
            </a:r>
          </a:p>
          <a:p>
            <a:endParaRPr lang="nl-NL" dirty="0">
              <a:latin typeface="Calibri" pitchFamily="34" charset="0"/>
            </a:endParaRPr>
          </a:p>
        </p:txBody>
      </p:sp>
      <p:sp>
        <p:nvSpPr>
          <p:cNvPr id="5" name="Tekstvak 4"/>
          <p:cNvSpPr txBox="1">
            <a:spLocks noChangeArrowheads="1"/>
          </p:cNvSpPr>
          <p:nvPr/>
        </p:nvSpPr>
        <p:spPr bwMode="auto">
          <a:xfrm>
            <a:off x="793730" y="5013176"/>
            <a:ext cx="7058025" cy="1354217"/>
          </a:xfrm>
          <a:prstGeom prst="rect">
            <a:avLst/>
          </a:prstGeom>
          <a:noFill/>
          <a:ln w="9525">
            <a:noFill/>
            <a:miter lim="800000"/>
            <a:headEnd/>
            <a:tailEnd/>
          </a:ln>
        </p:spPr>
        <p:txBody>
          <a:bodyPr>
            <a:spAutoFit/>
          </a:bodyPr>
          <a:lstStyle/>
          <a:p>
            <a:r>
              <a:rPr lang="nl-NL" b="1" i="1" dirty="0">
                <a:solidFill>
                  <a:srgbClr val="0000FF"/>
                </a:solidFill>
                <a:latin typeface="Calibri" pitchFamily="34" charset="0"/>
              </a:rPr>
              <a:t>Doe je ogen nu dicht.</a:t>
            </a:r>
          </a:p>
          <a:p>
            <a:endParaRPr lang="nl-NL" b="1" i="1" dirty="0">
              <a:solidFill>
                <a:srgbClr val="0000FF"/>
              </a:solidFill>
              <a:latin typeface="Calibri" pitchFamily="34" charset="0"/>
            </a:endParaRPr>
          </a:p>
          <a:p>
            <a:r>
              <a:rPr lang="nl-NL" b="1" i="1" dirty="0">
                <a:solidFill>
                  <a:srgbClr val="0000FF"/>
                </a:solidFill>
                <a:latin typeface="Calibri" pitchFamily="34" charset="0"/>
              </a:rPr>
              <a:t>Maak een innerlijk beeld van het lokaal en ga na wat je in dit beeld voor </a:t>
            </a:r>
            <a:r>
              <a:rPr lang="nl-NL" sz="2800" b="1" i="1" dirty="0">
                <a:solidFill>
                  <a:srgbClr val="0000FF"/>
                </a:solidFill>
                <a:latin typeface="Calibri" pitchFamily="34" charset="0"/>
              </a:rPr>
              <a:t>blauwe</a:t>
            </a:r>
            <a:r>
              <a:rPr lang="nl-NL" b="1" i="1" dirty="0">
                <a:latin typeface="Calibri" pitchFamily="34" charset="0"/>
              </a:rPr>
              <a:t> </a:t>
            </a:r>
            <a:r>
              <a:rPr lang="nl-NL" b="1" i="1" dirty="0">
                <a:solidFill>
                  <a:srgbClr val="0000FF"/>
                </a:solidFill>
                <a:latin typeface="Calibri" pitchFamily="34" charset="0"/>
              </a:rPr>
              <a:t>dingen kunt ontdekken.</a:t>
            </a:r>
          </a:p>
        </p:txBody>
      </p:sp>
      <p:pic>
        <p:nvPicPr>
          <p:cNvPr id="6" name="Afbeelding 25" descr="oefening.jpg">
            <a:extLst>
              <a:ext uri="{FF2B5EF4-FFF2-40B4-BE49-F238E27FC236}">
                <a16:creationId xmlns:a16="http://schemas.microsoft.com/office/drawing/2014/main" id="{18D911AA-89E2-47E6-8751-A9F174ED2B74}"/>
              </a:ext>
            </a:extLst>
          </p:cNvPr>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6161" y="1626148"/>
            <a:ext cx="402078" cy="520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 calcmode="lin" valueType="num">
                                      <p:cBhvr additive="base">
                                        <p:cTn id="13"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0">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0-#ppt_w/2"/>
                                          </p:val>
                                        </p:tav>
                                        <p:tav tm="100000">
                                          <p:val>
                                            <p:strVal val="#ppt_x"/>
                                          </p:val>
                                        </p:tav>
                                      </p:tavLst>
                                    </p:anim>
                                    <p:anim calcmode="lin" valueType="num">
                                      <p:cBhvr additive="base">
                                        <p:cTn id="2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a:solidFill>
                  <a:srgbClr val="0000FF"/>
                </a:solidFill>
              </a:rPr>
              <a:t>Wat laten we weg?</a:t>
            </a:r>
          </a:p>
        </p:txBody>
      </p:sp>
      <p:pic>
        <p:nvPicPr>
          <p:cNvPr id="4" name="Afbeelding 3" descr="Wie deed het.jpg">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64941"/>
            <a:ext cx="9144000" cy="51225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10586-860B-497D-B83F-026DA3946209}"/>
              </a:ext>
            </a:extLst>
          </p:cNvPr>
          <p:cNvSpPr>
            <a:spLocks noGrp="1"/>
          </p:cNvSpPr>
          <p:nvPr>
            <p:ph type="title"/>
          </p:nvPr>
        </p:nvSpPr>
        <p:spPr>
          <a:xfrm>
            <a:off x="2586573" y="895804"/>
            <a:ext cx="3240360" cy="830757"/>
          </a:xfrm>
        </p:spPr>
        <p:txBody>
          <a:bodyPr>
            <a:normAutofit/>
          </a:bodyPr>
          <a:lstStyle/>
          <a:p>
            <a:r>
              <a:rPr lang="nl-NL" dirty="0">
                <a:solidFill>
                  <a:srgbClr val="0000FF"/>
                </a:solidFill>
              </a:rPr>
              <a:t>Weglaten</a:t>
            </a:r>
          </a:p>
        </p:txBody>
      </p:sp>
      <p:pic>
        <p:nvPicPr>
          <p:cNvPr id="5" name="Afbeelding 4">
            <a:extLst>
              <a:ext uri="{FF2B5EF4-FFF2-40B4-BE49-F238E27FC236}">
                <a16:creationId xmlns:a16="http://schemas.microsoft.com/office/drawing/2014/main" id="{F10B76AF-A07C-457F-B5DC-23DBD3B62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06996"/>
            <a:ext cx="2689378" cy="3495258"/>
          </a:xfrm>
          <a:prstGeom prst="rect">
            <a:avLst/>
          </a:prstGeom>
        </p:spPr>
      </p:pic>
      <p:sp>
        <p:nvSpPr>
          <p:cNvPr id="6" name="Titel 1">
            <a:extLst>
              <a:ext uri="{FF2B5EF4-FFF2-40B4-BE49-F238E27FC236}">
                <a16:creationId xmlns:a16="http://schemas.microsoft.com/office/drawing/2014/main" id="{E740A844-4B54-4506-9975-22FE9B5080F8}"/>
              </a:ext>
            </a:extLst>
          </p:cNvPr>
          <p:cNvSpPr txBox="1">
            <a:spLocks/>
          </p:cNvSpPr>
          <p:nvPr/>
        </p:nvSpPr>
        <p:spPr>
          <a:xfrm>
            <a:off x="2624608" y="2701787"/>
            <a:ext cx="339072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00FF"/>
                </a:solidFill>
              </a:rPr>
              <a:t>Vervormen</a:t>
            </a:r>
          </a:p>
        </p:txBody>
      </p:sp>
      <p:sp>
        <p:nvSpPr>
          <p:cNvPr id="7" name="Titel 1">
            <a:extLst>
              <a:ext uri="{FF2B5EF4-FFF2-40B4-BE49-F238E27FC236}">
                <a16:creationId xmlns:a16="http://schemas.microsoft.com/office/drawing/2014/main" id="{E7249BD0-98D6-4A6B-B179-C0AB319929C8}"/>
              </a:ext>
            </a:extLst>
          </p:cNvPr>
          <p:cNvSpPr txBox="1">
            <a:spLocks/>
          </p:cNvSpPr>
          <p:nvPr/>
        </p:nvSpPr>
        <p:spPr>
          <a:xfrm>
            <a:off x="-123353" y="4203547"/>
            <a:ext cx="3543226" cy="73623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dirty="0">
                <a:solidFill>
                  <a:srgbClr val="0000FF"/>
                </a:solidFill>
              </a:rPr>
              <a:t>Generaliseren:</a:t>
            </a:r>
            <a:endParaRPr lang="nl-NL" sz="2900" dirty="0">
              <a:solidFill>
                <a:srgbClr val="0000FF"/>
              </a:solidFill>
            </a:endParaRPr>
          </a:p>
        </p:txBody>
      </p:sp>
      <p:pic>
        <p:nvPicPr>
          <p:cNvPr id="8" name="Afbeelding 7">
            <a:extLst>
              <a:ext uri="{FF2B5EF4-FFF2-40B4-BE49-F238E27FC236}">
                <a16:creationId xmlns:a16="http://schemas.microsoft.com/office/drawing/2014/main" id="{9F1CED77-7FAA-49F3-A854-D6E3D4488C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24128" y="647953"/>
            <a:ext cx="3370298" cy="1363290"/>
          </a:xfrm>
          <a:prstGeom prst="rect">
            <a:avLst/>
          </a:prstGeom>
        </p:spPr>
      </p:pic>
      <p:pic>
        <p:nvPicPr>
          <p:cNvPr id="9" name="Afbeelding 8">
            <a:extLst>
              <a:ext uri="{FF2B5EF4-FFF2-40B4-BE49-F238E27FC236}">
                <a16:creationId xmlns:a16="http://schemas.microsoft.com/office/drawing/2014/main" id="{389E9657-B4CD-4FA1-A241-D1A40821BF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4128" y="2085321"/>
            <a:ext cx="3240360" cy="2325586"/>
          </a:xfrm>
          <a:prstGeom prst="rect">
            <a:avLst/>
          </a:prstGeom>
        </p:spPr>
      </p:pic>
      <p:pic>
        <p:nvPicPr>
          <p:cNvPr id="1026" name="Picture 2">
            <a:extLst>
              <a:ext uri="{FF2B5EF4-FFF2-40B4-BE49-F238E27FC236}">
                <a16:creationId xmlns:a16="http://schemas.microsoft.com/office/drawing/2014/main" id="{B54F7B94-5756-47C3-9104-2683C4FAA6F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856" y="5016912"/>
            <a:ext cx="1488188"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4068A7C7-7088-47C7-877A-F77B785C93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71800" y="4999162"/>
            <a:ext cx="1302532" cy="1815142"/>
          </a:xfrm>
          <a:prstGeom prst="rect">
            <a:avLst/>
          </a:prstGeom>
        </p:spPr>
      </p:pic>
      <p:pic>
        <p:nvPicPr>
          <p:cNvPr id="1028" name="Picture 4">
            <a:extLst>
              <a:ext uri="{FF2B5EF4-FFF2-40B4-BE49-F238E27FC236}">
                <a16:creationId xmlns:a16="http://schemas.microsoft.com/office/drawing/2014/main" id="{4C0E6CC4-40B3-4FF8-9692-943848E88C5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064794" y="5016961"/>
            <a:ext cx="1874897" cy="1800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2E011A5-00B3-4A08-8149-E2E38ADD17F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963775" y="5016961"/>
            <a:ext cx="1289636" cy="1797343"/>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EEC79652-3DB7-466B-B0BA-926E17DEFA66}"/>
              </a:ext>
            </a:extLst>
          </p:cNvPr>
          <p:cNvSpPr txBox="1">
            <a:spLocks/>
          </p:cNvSpPr>
          <p:nvPr/>
        </p:nvSpPr>
        <p:spPr>
          <a:xfrm>
            <a:off x="3531060" y="4360378"/>
            <a:ext cx="4968552" cy="5365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900" dirty="0">
                <a:solidFill>
                  <a:srgbClr val="0000FF"/>
                </a:solidFill>
              </a:rPr>
              <a:t>alle lachende vrouwen zijn mooi</a:t>
            </a:r>
          </a:p>
        </p:txBody>
      </p:sp>
      <p:pic>
        <p:nvPicPr>
          <p:cNvPr id="1032" name="Picture 8">
            <a:extLst>
              <a:ext uri="{FF2B5EF4-FFF2-40B4-BE49-F238E27FC236}">
                <a16:creationId xmlns:a16="http://schemas.microsoft.com/office/drawing/2014/main" id="{9540A01C-29E6-412D-8EBA-C3FDC7D3E643}"/>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236296" y="4999163"/>
            <a:ext cx="1934628" cy="1815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AC2C493-14BA-41A2-AE41-7DFD18B6D3ED}"/>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482175" y="4989667"/>
            <a:ext cx="1433642" cy="1824637"/>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41BDAF74-6F84-48FD-8F28-ADAA0D1F8F8D}"/>
              </a:ext>
            </a:extLst>
          </p:cNvPr>
          <p:cNvSpPr/>
          <p:nvPr/>
        </p:nvSpPr>
        <p:spPr>
          <a:xfrm>
            <a:off x="335550" y="-169484"/>
            <a:ext cx="2198038"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Gebied</a:t>
            </a:r>
          </a:p>
        </p:txBody>
      </p:sp>
      <p:sp>
        <p:nvSpPr>
          <p:cNvPr id="18" name="Rechthoek 17">
            <a:extLst>
              <a:ext uri="{FF2B5EF4-FFF2-40B4-BE49-F238E27FC236}">
                <a16:creationId xmlns:a16="http://schemas.microsoft.com/office/drawing/2014/main" id="{9DF7789B-2B3B-4001-BDBA-E4CA1B283553}"/>
              </a:ext>
            </a:extLst>
          </p:cNvPr>
          <p:cNvSpPr/>
          <p:nvPr/>
        </p:nvSpPr>
        <p:spPr>
          <a:xfrm>
            <a:off x="6732240" y="-177638"/>
            <a:ext cx="1670394" cy="923330"/>
          </a:xfrm>
          <a:prstGeom prst="rect">
            <a:avLst/>
          </a:prstGeom>
          <a:noFill/>
        </p:spPr>
        <p:txBody>
          <a:bodyPr wrap="none" lIns="91440" tIns="45720" rIns="91440" bIns="45720">
            <a:spAutoFit/>
          </a:bodyPr>
          <a:lstStyle/>
          <a:p>
            <a:pPr algn="ctr"/>
            <a:r>
              <a:rPr lang="nl-NL" sz="5400" dirty="0">
                <a:ln w="0"/>
                <a:solidFill>
                  <a:srgbClr val="0000FF"/>
                </a:solidFill>
                <a:effectLst>
                  <a:outerShdw blurRad="38100" dist="19050" dir="2700000" algn="tl" rotWithShape="0">
                    <a:schemeClr val="dk1">
                      <a:alpha val="40000"/>
                    </a:schemeClr>
                  </a:outerShdw>
                </a:effectLst>
              </a:rPr>
              <a:t>Kaart</a:t>
            </a:r>
            <a:endParaRPr lang="nl-NL" sz="5400" b="0" cap="none" spc="0" dirty="0">
              <a:ln w="0"/>
              <a:solidFill>
                <a:srgbClr val="0000FF"/>
              </a:solidFill>
              <a:effectLst>
                <a:outerShdw blurRad="38100" dist="19050" dir="2700000" algn="tl" rotWithShape="0">
                  <a:schemeClr val="dk1">
                    <a:alpha val="40000"/>
                  </a:schemeClr>
                </a:outerShdw>
              </a:effectLst>
            </a:endParaRPr>
          </a:p>
        </p:txBody>
      </p:sp>
      <p:grpSp>
        <p:nvGrpSpPr>
          <p:cNvPr id="13" name="Groep 12">
            <a:extLst>
              <a:ext uri="{FF2B5EF4-FFF2-40B4-BE49-F238E27FC236}">
                <a16:creationId xmlns:a16="http://schemas.microsoft.com/office/drawing/2014/main" id="{A621C908-254D-4AE3-93AE-8B053BB0CE9D}"/>
              </a:ext>
            </a:extLst>
          </p:cNvPr>
          <p:cNvGrpSpPr/>
          <p:nvPr/>
        </p:nvGrpSpPr>
        <p:grpSpPr>
          <a:xfrm>
            <a:off x="2689378" y="-4508"/>
            <a:ext cx="3656899" cy="769441"/>
            <a:chOff x="2689378" y="-4508"/>
            <a:chExt cx="3656899" cy="769441"/>
          </a:xfrm>
        </p:grpSpPr>
        <p:sp>
          <p:nvSpPr>
            <p:cNvPr id="19" name="Rechthoek 18">
              <a:extLst>
                <a:ext uri="{FF2B5EF4-FFF2-40B4-BE49-F238E27FC236}">
                  <a16:creationId xmlns:a16="http://schemas.microsoft.com/office/drawing/2014/main" id="{D6B1147B-B89A-4E8A-8468-697161509926}"/>
                </a:ext>
              </a:extLst>
            </p:cNvPr>
            <p:cNvSpPr/>
            <p:nvPr/>
          </p:nvSpPr>
          <p:spPr>
            <a:xfrm>
              <a:off x="2689378" y="-4508"/>
              <a:ext cx="3656899" cy="769441"/>
            </a:xfrm>
            <a:prstGeom prst="rect">
              <a:avLst/>
            </a:prstGeom>
            <a:noFill/>
            <a:ln w="28575">
              <a:solidFill>
                <a:srgbClr val="0000FF"/>
              </a:solidFill>
            </a:ln>
          </p:spPr>
          <p:txBody>
            <a:bodyPr wrap="none" lIns="91440" tIns="45720" rIns="91440" bIns="45720">
              <a:spAutoFit/>
            </a:bodyPr>
            <a:lstStyle/>
            <a:p>
              <a:pPr algn="ctr"/>
              <a:r>
                <a:rPr lang="nl-NL" sz="4400" i="1" cap="none" spc="0" dirty="0">
                  <a:ln w="0"/>
                  <a:solidFill>
                    <a:srgbClr val="0000FF"/>
                  </a:solidFill>
                  <a:effectLst>
                    <a:outerShdw blurRad="38100" dist="19050" dir="2700000" algn="tl" rotWithShape="0">
                      <a:schemeClr val="dk1">
                        <a:alpha val="40000"/>
                      </a:schemeClr>
                    </a:outerShdw>
                  </a:effectLst>
                </a:rPr>
                <a:t>Kaart = Gebied</a:t>
              </a:r>
            </a:p>
          </p:txBody>
        </p:sp>
        <p:sp>
          <p:nvSpPr>
            <p:cNvPr id="12" name="Rechthoek 11">
              <a:extLst>
                <a:ext uri="{FF2B5EF4-FFF2-40B4-BE49-F238E27FC236}">
                  <a16:creationId xmlns:a16="http://schemas.microsoft.com/office/drawing/2014/main" id="{114D2638-1CBE-49A1-A038-0A643EE59C5C}"/>
                </a:ext>
              </a:extLst>
            </p:cNvPr>
            <p:cNvSpPr/>
            <p:nvPr/>
          </p:nvSpPr>
          <p:spPr>
            <a:xfrm>
              <a:off x="4146340" y="60665"/>
              <a:ext cx="425660" cy="646331"/>
            </a:xfrm>
            <a:prstGeom prst="rect">
              <a:avLst/>
            </a:prstGeom>
            <a:noFill/>
          </p:spPr>
          <p:txBody>
            <a:bodyPr wrap="square" lIns="91440" tIns="45720" rIns="91440" bIns="45720">
              <a:spAutoFit/>
            </a:bodyPr>
            <a:lstStyle/>
            <a:p>
              <a:pPr algn="ctr"/>
              <a:r>
                <a:rPr lang="nl-NL" sz="3600" b="0" cap="none" spc="0" dirty="0">
                  <a:ln w="0">
                    <a:solidFill>
                      <a:srgbClr val="0000FF"/>
                    </a:solidFill>
                  </a:ln>
                  <a:solidFill>
                    <a:schemeClr val="tx1"/>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41502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0-#ppt_w/2"/>
                                          </p:val>
                                        </p:tav>
                                        <p:tav tm="100000">
                                          <p:val>
                                            <p:strVal val="#ppt_x"/>
                                          </p:val>
                                        </p:tav>
                                      </p:tavLst>
                                    </p:anim>
                                    <p:anim calcmode="lin" valueType="num">
                                      <p:cBhvr additive="base">
                                        <p:cTn id="4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 calcmode="lin" valueType="num">
                                      <p:cBhvr additive="base">
                                        <p:cTn id="49" dur="500" fill="hold"/>
                                        <p:tgtEl>
                                          <p:spTgt spid="1034"/>
                                        </p:tgtEl>
                                        <p:attrNameLst>
                                          <p:attrName>ppt_x</p:attrName>
                                        </p:attrNameLst>
                                      </p:cBhvr>
                                      <p:tavLst>
                                        <p:tav tm="0">
                                          <p:val>
                                            <p:strVal val="0-#ppt_w/2"/>
                                          </p:val>
                                        </p:tav>
                                        <p:tav tm="100000">
                                          <p:val>
                                            <p:strVal val="#ppt_x"/>
                                          </p:val>
                                        </p:tav>
                                      </p:tavLst>
                                    </p:anim>
                                    <p:anim calcmode="lin" valueType="num">
                                      <p:cBhvr additive="base">
                                        <p:cTn id="50"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additive="base">
                                        <p:cTn id="61" dur="500" fill="hold"/>
                                        <p:tgtEl>
                                          <p:spTgt spid="1028"/>
                                        </p:tgtEl>
                                        <p:attrNameLst>
                                          <p:attrName>ppt_x</p:attrName>
                                        </p:attrNameLst>
                                      </p:cBhvr>
                                      <p:tavLst>
                                        <p:tav tm="0">
                                          <p:val>
                                            <p:strVal val="0-#ppt_w/2"/>
                                          </p:val>
                                        </p:tav>
                                        <p:tav tm="100000">
                                          <p:val>
                                            <p:strVal val="#ppt_x"/>
                                          </p:val>
                                        </p:tav>
                                      </p:tavLst>
                                    </p:anim>
                                    <p:anim calcmode="lin" valueType="num">
                                      <p:cBhvr additive="base">
                                        <p:cTn id="6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 calcmode="lin" valueType="num">
                                      <p:cBhvr additive="base">
                                        <p:cTn id="67" dur="500" fill="hold"/>
                                        <p:tgtEl>
                                          <p:spTgt spid="1030"/>
                                        </p:tgtEl>
                                        <p:attrNameLst>
                                          <p:attrName>ppt_x</p:attrName>
                                        </p:attrNameLst>
                                      </p:cBhvr>
                                      <p:tavLst>
                                        <p:tav tm="0">
                                          <p:val>
                                            <p:strVal val="0-#ppt_w/2"/>
                                          </p:val>
                                        </p:tav>
                                        <p:tav tm="100000">
                                          <p:val>
                                            <p:strVal val="#ppt_x"/>
                                          </p:val>
                                        </p:tav>
                                      </p:tavLst>
                                    </p:anim>
                                    <p:anim calcmode="lin" valueType="num">
                                      <p:cBhvr additive="base">
                                        <p:cTn id="6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anim calcmode="lin" valueType="num">
                                      <p:cBhvr additive="base">
                                        <p:cTn id="73" dur="500" fill="hold"/>
                                        <p:tgtEl>
                                          <p:spTgt spid="1032"/>
                                        </p:tgtEl>
                                        <p:attrNameLst>
                                          <p:attrName>ppt_x</p:attrName>
                                        </p:attrNameLst>
                                      </p:cBhvr>
                                      <p:tavLst>
                                        <p:tav tm="0">
                                          <p:val>
                                            <p:strVal val="0-#ppt_w/2"/>
                                          </p:val>
                                        </p:tav>
                                        <p:tav tm="100000">
                                          <p:val>
                                            <p:strVal val="#ppt_x"/>
                                          </p:val>
                                        </p:tav>
                                      </p:tavLst>
                                    </p:anim>
                                    <p:anim calcmode="lin" valueType="num">
                                      <p:cBhvr additive="base">
                                        <p:cTn id="74"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Afbeelding 48">
            <a:extLst>
              <a:ext uri="{FF2B5EF4-FFF2-40B4-BE49-F238E27FC236}">
                <a16:creationId xmlns:a16="http://schemas.microsoft.com/office/drawing/2014/main" id="{AD73C897-E261-6AF7-24FC-97812F10D0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2251" y="807362"/>
            <a:ext cx="2428571" cy="4666667"/>
          </a:xfrm>
          <a:prstGeom prst="rect">
            <a:avLst/>
          </a:prstGeom>
        </p:spPr>
      </p:pic>
      <p:pic>
        <p:nvPicPr>
          <p:cNvPr id="1026"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12000" contrast="21000"/>
                    </a14:imgEffect>
                  </a14:imgLayer>
                </a14:imgProps>
              </a:ext>
              <a:ext uri="{28A0092B-C50C-407E-A947-70E740481C1C}">
                <a14:useLocalDpi xmlns:a14="http://schemas.microsoft.com/office/drawing/2010/main"/>
              </a:ext>
            </a:extLst>
          </a:blip>
          <a:srcRect r="3861"/>
          <a:stretch/>
        </p:blipFill>
        <p:spPr bwMode="auto">
          <a:xfrm>
            <a:off x="1115616" y="980727"/>
            <a:ext cx="1792849" cy="4505325"/>
          </a:xfrm>
          <a:prstGeom prst="rect">
            <a:avLst/>
          </a:prstGeom>
          <a:noFill/>
          <a:ln w="9525">
            <a:noFill/>
            <a:miter lim="800000"/>
            <a:headEnd/>
            <a:tailEnd/>
          </a:ln>
        </p:spPr>
      </p:pic>
      <p:sp>
        <p:nvSpPr>
          <p:cNvPr id="2" name="Titel 1"/>
          <p:cNvSpPr>
            <a:spLocks noGrp="1"/>
          </p:cNvSpPr>
          <p:nvPr>
            <p:ph type="title"/>
          </p:nvPr>
        </p:nvSpPr>
        <p:spPr>
          <a:xfrm>
            <a:off x="-766936" y="-100838"/>
            <a:ext cx="8229600" cy="778098"/>
          </a:xfrm>
        </p:spPr>
        <p:txBody>
          <a:bodyPr>
            <a:normAutofit fontScale="90000"/>
          </a:bodyPr>
          <a:lstStyle/>
          <a:p>
            <a:r>
              <a:rPr lang="nl-NL" sz="4800" b="1" dirty="0">
                <a:solidFill>
                  <a:srgbClr val="0000FF"/>
                </a:solidFill>
              </a:rPr>
              <a:t>Hoe neemt het oog waar?</a:t>
            </a:r>
          </a:p>
        </p:txBody>
      </p:sp>
      <p:pic>
        <p:nvPicPr>
          <p:cNvPr id="4" name="Picture 2" descr="http://image3.slideserve.com/6335196/slide4-n.jpg"/>
          <p:cNvPicPr>
            <a:picLocks noChangeAspect="1" noChangeArrowheads="1"/>
          </p:cNvPicPr>
          <p:nvPr/>
        </p:nvPicPr>
        <p:blipFill>
          <a:blip r:embed="rId5" cstate="screen">
            <a:lum bright="-30000" contrast="40000"/>
            <a:extLst>
              <a:ext uri="{28A0092B-C50C-407E-A947-70E740481C1C}">
                <a14:useLocalDpi xmlns:a14="http://schemas.microsoft.com/office/drawing/2010/main"/>
              </a:ext>
            </a:extLst>
          </a:blip>
          <a:srcRect/>
          <a:stretch>
            <a:fillRect/>
          </a:stretch>
        </p:blipFill>
        <p:spPr bwMode="auto">
          <a:xfrm>
            <a:off x="323528" y="980727"/>
            <a:ext cx="864096" cy="4493302"/>
          </a:xfrm>
          <a:prstGeom prst="rect">
            <a:avLst/>
          </a:prstGeom>
          <a:noFill/>
        </p:spPr>
      </p:pic>
      <p:sp>
        <p:nvSpPr>
          <p:cNvPr id="13" name="Rechthoek 12"/>
          <p:cNvSpPr/>
          <p:nvPr/>
        </p:nvSpPr>
        <p:spPr>
          <a:xfrm>
            <a:off x="0" y="5229199"/>
            <a:ext cx="1781000" cy="523220"/>
          </a:xfrm>
          <a:prstGeom prst="rect">
            <a:avLst/>
          </a:prstGeom>
          <a:noFill/>
        </p:spPr>
        <p:txBody>
          <a:bodyPr wrap="none" lIns="91440" tIns="45720" rIns="91440" bIns="45720">
            <a:spAutoFit/>
          </a:bodyPr>
          <a:lstStyle/>
          <a:p>
            <a:pPr algn="ctr"/>
            <a:r>
              <a:rPr lang="nl-NL" sz="2800" b="1" spc="0"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rPr>
              <a:t>Hoornvlies</a:t>
            </a:r>
            <a:endParaRPr lang="nl-NL" sz="5400" b="1" cap="all" spc="0"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endParaRPr>
          </a:p>
        </p:txBody>
      </p:sp>
      <p:pic>
        <p:nvPicPr>
          <p:cNvPr id="16" name="Afbeelding 15" descr="visuele cortex.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0592" y="4575332"/>
            <a:ext cx="3203848" cy="2282668"/>
          </a:xfrm>
          <a:prstGeom prst="rect">
            <a:avLst/>
          </a:prstGeom>
        </p:spPr>
      </p:pic>
      <p:sp>
        <p:nvSpPr>
          <p:cNvPr id="17" name="Ovaal 16"/>
          <p:cNvSpPr/>
          <p:nvPr/>
        </p:nvSpPr>
        <p:spPr>
          <a:xfrm>
            <a:off x="8280920" y="5301208"/>
            <a:ext cx="53955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8172400" y="6021288"/>
            <a:ext cx="53955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inhoud 2"/>
          <p:cNvSpPr txBox="1">
            <a:spLocks/>
          </p:cNvSpPr>
          <p:nvPr/>
        </p:nvSpPr>
        <p:spPr>
          <a:xfrm>
            <a:off x="5292080" y="2996952"/>
            <a:ext cx="3851920"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rPr>
              <a:t>Gele vlek met veel zintuigcellen</a:t>
            </a:r>
          </a:p>
        </p:txBody>
      </p:sp>
      <p:cxnSp>
        <p:nvCxnSpPr>
          <p:cNvPr id="20" name="Rechte verbindingslijn met pijl 19"/>
          <p:cNvCxnSpPr/>
          <p:nvPr/>
        </p:nvCxnSpPr>
        <p:spPr>
          <a:xfrm flipH="1">
            <a:off x="5148064" y="3356992"/>
            <a:ext cx="399593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jdelijke aanduiding voor inhoud 2"/>
          <p:cNvSpPr txBox="1">
            <a:spLocks/>
          </p:cNvSpPr>
          <p:nvPr/>
        </p:nvSpPr>
        <p:spPr>
          <a:xfrm>
            <a:off x="5652120" y="3429000"/>
            <a:ext cx="3456384" cy="360040"/>
          </a:xfrm>
          <a:prstGeom prst="rect">
            <a:avLst/>
          </a:prstGeom>
        </p:spPr>
        <p:txBody>
          <a:bodyPr vert="horz" lIns="91440" tIns="45720" rIns="91440" bIns="45720" rtlCol="0">
            <a:noAutofit/>
          </a:bodyPr>
          <a:lstStyle/>
          <a:p>
            <a:pPr>
              <a:spcBef>
                <a:spcPct val="20000"/>
              </a:spcBef>
              <a:defRPr/>
            </a:pPr>
            <a:r>
              <a:rPr lang="nl-NL" sz="2000" b="1"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rPr>
              <a:t>Blinde vlek zonder zintuigen</a:t>
            </a:r>
          </a:p>
        </p:txBody>
      </p:sp>
      <p:sp>
        <p:nvSpPr>
          <p:cNvPr id="32" name="Tijdelijke aanduiding voor inhoud 2"/>
          <p:cNvSpPr txBox="1">
            <a:spLocks/>
          </p:cNvSpPr>
          <p:nvPr/>
        </p:nvSpPr>
        <p:spPr>
          <a:xfrm>
            <a:off x="3018701" y="3004078"/>
            <a:ext cx="1152128"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dirty="0"/>
              <a:t>N</a:t>
            </a:r>
            <a:r>
              <a:rPr kumimoji="0" lang="nl-NL" sz="2200" b="1" i="0" u="none" strike="noStrike" kern="1200" cap="none" spc="0" normalizeH="0" baseline="0" noProof="0" dirty="0" err="1">
                <a:ln>
                  <a:noFill/>
                </a:ln>
                <a:effectLst/>
                <a:uLnTx/>
                <a:uFillTx/>
                <a:latin typeface="+mn-lt"/>
                <a:ea typeface="+mn-ea"/>
                <a:cs typeface="+mn-cs"/>
              </a:rPr>
              <a:t>etvlies</a:t>
            </a:r>
            <a:endParaRPr kumimoji="0" lang="nl-NL" sz="2200" b="1" i="0" u="none" strike="noStrike" kern="1200" cap="none" spc="0" normalizeH="0" baseline="0" noProof="0" dirty="0">
              <a:ln>
                <a:noFill/>
              </a:ln>
              <a:effectLst/>
              <a:uLnTx/>
              <a:uFillTx/>
              <a:latin typeface="+mn-lt"/>
              <a:ea typeface="+mn-ea"/>
              <a:cs typeface="+mn-cs"/>
            </a:endParaRPr>
          </a:p>
        </p:txBody>
      </p:sp>
      <p:cxnSp>
        <p:nvCxnSpPr>
          <p:cNvPr id="33" name="Rechte verbindingslijn met pijl 32"/>
          <p:cNvCxnSpPr>
            <a:cxnSpLocks/>
          </p:cNvCxnSpPr>
          <p:nvPr/>
        </p:nvCxnSpPr>
        <p:spPr>
          <a:xfrm flipV="1">
            <a:off x="3882944" y="1700808"/>
            <a:ext cx="393673" cy="13681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cxnSpLocks/>
          </p:cNvCxnSpPr>
          <p:nvPr/>
        </p:nvCxnSpPr>
        <p:spPr>
          <a:xfrm>
            <a:off x="3919308" y="3364118"/>
            <a:ext cx="520525" cy="12890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ijdelijke aanduiding voor inhoud 2"/>
          <p:cNvSpPr txBox="1">
            <a:spLocks/>
          </p:cNvSpPr>
          <p:nvPr/>
        </p:nvSpPr>
        <p:spPr>
          <a:xfrm>
            <a:off x="1346220" y="3068960"/>
            <a:ext cx="864096"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dirty="0">
                <a:solidFill>
                  <a:srgbClr val="FFFFFF"/>
                </a:solidFill>
              </a:rPr>
              <a:t>lens</a:t>
            </a:r>
            <a:endParaRPr kumimoji="0" lang="nl-NL" sz="2200" b="1" i="0" u="none" strike="noStrike" kern="1200" cap="none" spc="0" normalizeH="0" baseline="0" noProof="0" dirty="0">
              <a:ln>
                <a:noFill/>
              </a:ln>
              <a:solidFill>
                <a:srgbClr val="FFFFFF"/>
              </a:solidFill>
              <a:effectLst/>
              <a:uLnTx/>
              <a:uFillTx/>
            </a:endParaRPr>
          </a:p>
        </p:txBody>
      </p:sp>
      <p:cxnSp>
        <p:nvCxnSpPr>
          <p:cNvPr id="5" name="Rechte verbindingslijn met pijl 4">
            <a:extLst>
              <a:ext uri="{FF2B5EF4-FFF2-40B4-BE49-F238E27FC236}">
                <a16:creationId xmlns:a16="http://schemas.microsoft.com/office/drawing/2014/main" id="{033A1DC9-54D2-440E-9946-6F34CD76E8B5}"/>
              </a:ext>
            </a:extLst>
          </p:cNvPr>
          <p:cNvCxnSpPr/>
          <p:nvPr/>
        </p:nvCxnSpPr>
        <p:spPr>
          <a:xfrm flipV="1">
            <a:off x="4644008" y="5537770"/>
            <a:ext cx="3456384" cy="648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ijdelijke aanduiding voor inhoud 2">
            <a:extLst>
              <a:ext uri="{FF2B5EF4-FFF2-40B4-BE49-F238E27FC236}">
                <a16:creationId xmlns:a16="http://schemas.microsoft.com/office/drawing/2014/main" id="{8A233333-046A-497F-9395-C4BE7458E248}"/>
              </a:ext>
            </a:extLst>
          </p:cNvPr>
          <p:cNvSpPr txBox="1">
            <a:spLocks/>
          </p:cNvSpPr>
          <p:nvPr/>
        </p:nvSpPr>
        <p:spPr>
          <a:xfrm>
            <a:off x="6137652" y="445798"/>
            <a:ext cx="1809725"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rPr>
              <a:t>Zintuigcellen:</a:t>
            </a:r>
          </a:p>
        </p:txBody>
      </p:sp>
      <p:sp>
        <p:nvSpPr>
          <p:cNvPr id="31" name="Tijdelijke aanduiding voor inhoud 2">
            <a:extLst>
              <a:ext uri="{FF2B5EF4-FFF2-40B4-BE49-F238E27FC236}">
                <a16:creationId xmlns:a16="http://schemas.microsoft.com/office/drawing/2014/main" id="{6F1F5A26-4AFA-4343-B70D-64B38722CAC7}"/>
              </a:ext>
            </a:extLst>
          </p:cNvPr>
          <p:cNvSpPr txBox="1">
            <a:spLocks/>
          </p:cNvSpPr>
          <p:nvPr/>
        </p:nvSpPr>
        <p:spPr>
          <a:xfrm>
            <a:off x="2699791" y="6129300"/>
            <a:ext cx="3816425" cy="432048"/>
          </a:xfrm>
          <a:prstGeom prst="rect">
            <a:avLst/>
          </a:prstGeom>
        </p:spPr>
        <p:txBody>
          <a:bodyPr vert="horz" lIns="91440" tIns="45720" rIns="91440" bIns="45720" rtlCol="0">
            <a:noAutofit/>
          </a:bodyPr>
          <a:lstStyle/>
          <a:p>
            <a:pPr marR="0" lvl="0" fontAlgn="auto">
              <a:lnSpc>
                <a:spcPct val="100000"/>
              </a:lnSpc>
              <a:spcBef>
                <a:spcPct val="20000"/>
              </a:spcBef>
              <a:spcAft>
                <a:spcPts val="0"/>
              </a:spcAft>
              <a:buClrTx/>
              <a:buSzTx/>
              <a:buFont typeface="Arial" pitchFamily="34" charset="0"/>
              <a:buNone/>
              <a:tabLst/>
              <a:defRPr/>
            </a:pPr>
            <a:r>
              <a:rPr lang="nl-NL" sz="2000" b="1" dirty="0">
                <a:ln w="9000" cmpd="sng">
                  <a:solidFill>
                    <a:schemeClr val="accent4">
                      <a:shade val="50000"/>
                      <a:satMod val="120000"/>
                    </a:schemeClr>
                  </a:solidFill>
                  <a:prstDash val="solid"/>
                </a:ln>
                <a:solidFill>
                  <a:srgbClr val="00007A"/>
                </a:solidFill>
                <a:effectLst>
                  <a:reflection blurRad="12700" stA="28000" endPos="45000" dist="1000" dir="5400000" sy="-100000" algn="bl" rotWithShape="0"/>
                </a:effectLst>
              </a:rPr>
              <a:t>Plaats van de interne voorstelling</a:t>
            </a:r>
          </a:p>
        </p:txBody>
      </p:sp>
      <p:pic>
        <p:nvPicPr>
          <p:cNvPr id="8" name="Afbeelding 7">
            <a:extLst>
              <a:ext uri="{FF2B5EF4-FFF2-40B4-BE49-F238E27FC236}">
                <a16:creationId xmlns:a16="http://schemas.microsoft.com/office/drawing/2014/main" id="{2AC16115-C325-62B8-838D-2F60DBAC43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0512" y="805838"/>
            <a:ext cx="2825420" cy="2174543"/>
          </a:xfrm>
          <a:prstGeom prst="rect">
            <a:avLst/>
          </a:prstGeom>
        </p:spPr>
      </p:pic>
      <p:cxnSp>
        <p:nvCxnSpPr>
          <p:cNvPr id="48" name="Rechte verbindingslijn met pijl 47"/>
          <p:cNvCxnSpPr>
            <a:cxnSpLocks/>
          </p:cNvCxnSpPr>
          <p:nvPr/>
        </p:nvCxnSpPr>
        <p:spPr>
          <a:xfrm flipV="1">
            <a:off x="4842924" y="1618527"/>
            <a:ext cx="1385260" cy="6342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04622981-5D71-CFE9-BC56-647E2FE356E9}"/>
              </a:ext>
            </a:extLst>
          </p:cNvPr>
          <p:cNvCxnSpPr>
            <a:cxnSpLocks/>
          </p:cNvCxnSpPr>
          <p:nvPr/>
        </p:nvCxnSpPr>
        <p:spPr>
          <a:xfrm flipV="1">
            <a:off x="616839" y="3609020"/>
            <a:ext cx="23882" cy="18650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2" name="Afbeelding 51">
            <a:extLst>
              <a:ext uri="{FF2B5EF4-FFF2-40B4-BE49-F238E27FC236}">
                <a16:creationId xmlns:a16="http://schemas.microsoft.com/office/drawing/2014/main" id="{3AE19DD2-80F1-374B-61A1-5C535287ADF0}"/>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243083">
            <a:off x="5172398" y="3306928"/>
            <a:ext cx="3606321" cy="1624941"/>
          </a:xfrm>
          <a:prstGeom prst="rect">
            <a:avLst/>
          </a:prstGeom>
        </p:spPr>
      </p:pic>
      <p:cxnSp>
        <p:nvCxnSpPr>
          <p:cNvPr id="30" name="Rechte verbindingslijn 29"/>
          <p:cNvCxnSpPr/>
          <p:nvPr/>
        </p:nvCxnSpPr>
        <p:spPr>
          <a:xfrm>
            <a:off x="5796136" y="3789040"/>
            <a:ext cx="31683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H="1">
            <a:off x="5076056" y="3789040"/>
            <a:ext cx="720080"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0-#ppt_w/2"/>
                                          </p:val>
                                        </p:tav>
                                        <p:tav tm="100000">
                                          <p:val>
                                            <p:strVal val="#ppt_x"/>
                                          </p:val>
                                        </p:tav>
                                      </p:tavLst>
                                    </p:anim>
                                    <p:anim calcmode="lin" valueType="num">
                                      <p:cBhvr additive="base">
                                        <p:cTn id="84" dur="500" fill="hold"/>
                                        <p:tgtEl>
                                          <p:spTgt spid="3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0-#ppt_w/2"/>
                                          </p:val>
                                        </p:tav>
                                        <p:tav tm="100000">
                                          <p:val>
                                            <p:strVal val="#ppt_x"/>
                                          </p:val>
                                        </p:tav>
                                      </p:tavLst>
                                    </p:anim>
                                    <p:anim calcmode="lin" valueType="num">
                                      <p:cBhvr additive="base">
                                        <p:cTn id="8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0-#ppt_w/2"/>
                                          </p:val>
                                        </p:tav>
                                        <p:tav tm="100000">
                                          <p:val>
                                            <p:strVal val="#ppt_x"/>
                                          </p:val>
                                        </p:tav>
                                      </p:tavLst>
                                    </p:anim>
                                    <p:anim calcmode="lin" valueType="num">
                                      <p:cBhvr additive="base">
                                        <p:cTn id="94" dur="500" fill="hold"/>
                                        <p:tgtEl>
                                          <p:spTgt spid="1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0-#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0-#ppt_w/2"/>
                                          </p:val>
                                        </p:tav>
                                        <p:tav tm="100000">
                                          <p:val>
                                            <p:strVal val="#ppt_x"/>
                                          </p:val>
                                        </p:tav>
                                      </p:tavLst>
                                    </p:anim>
                                    <p:anim calcmode="lin" valueType="num">
                                      <p:cBhvr additive="base">
                                        <p:cTn id="102" dur="500" fill="hold"/>
                                        <p:tgtEl>
                                          <p:spTgt spid="17"/>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0-#ppt_w/2"/>
                                          </p:val>
                                        </p:tav>
                                        <p:tav tm="100000">
                                          <p:val>
                                            <p:strVal val="#ppt_x"/>
                                          </p:val>
                                        </p:tav>
                                      </p:tavLst>
                                    </p:anim>
                                    <p:anim calcmode="lin" valueType="num">
                                      <p:cBhvr additive="base">
                                        <p:cTn id="106" dur="500" fill="hold"/>
                                        <p:tgtEl>
                                          <p:spTgt spid="31"/>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0-#ppt_w/2"/>
                                          </p:val>
                                        </p:tav>
                                        <p:tav tm="100000">
                                          <p:val>
                                            <p:strVal val="#ppt_x"/>
                                          </p:val>
                                        </p:tav>
                                      </p:tavLst>
                                    </p:anim>
                                    <p:anim calcmode="lin" valueType="num">
                                      <p:cBhvr additive="base">
                                        <p:cTn id="1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p:bldP spid="24" grpId="0"/>
      <p:bldP spid="32" grpId="0"/>
      <p:bldP spid="51" grpId="0"/>
      <p:bldP spid="29"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ep 51"/>
          <p:cNvGrpSpPr/>
          <p:nvPr/>
        </p:nvGrpSpPr>
        <p:grpSpPr>
          <a:xfrm>
            <a:off x="852999" y="1916832"/>
            <a:ext cx="4439081" cy="4328542"/>
            <a:chOff x="852999" y="1916832"/>
            <a:chExt cx="4439081" cy="4328542"/>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5106" r="3163"/>
            <a:stretch>
              <a:fillRect/>
            </a:stretch>
          </p:blipFill>
          <p:spPr bwMode="auto">
            <a:xfrm>
              <a:off x="3203848" y="1916832"/>
              <a:ext cx="2088232" cy="4328542"/>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4291"/>
            <a:stretch>
              <a:fillRect/>
            </a:stretch>
          </p:blipFill>
          <p:spPr bwMode="auto">
            <a:xfrm>
              <a:off x="1597696" y="2061778"/>
              <a:ext cx="1606152" cy="4155862"/>
            </a:xfrm>
            <a:prstGeom prst="rect">
              <a:avLst/>
            </a:prstGeom>
            <a:noFill/>
            <a:ln w="9525">
              <a:noFill/>
              <a:miter lim="800000"/>
              <a:headEnd/>
              <a:tailEnd/>
            </a:ln>
          </p:spPr>
        </p:pic>
        <p:pic>
          <p:nvPicPr>
            <p:cNvPr id="17" name="Picture 2" descr="http://image3.slideserve.com/6335196/slide4-n.jpg"/>
            <p:cNvPicPr>
              <a:picLocks noChangeAspect="1" noChangeArrowheads="1"/>
            </p:cNvPicPr>
            <p:nvPr/>
          </p:nvPicPr>
          <p:blipFill>
            <a:blip r:embed="rId4" cstate="screen">
              <a:lum bright="-30000" contrast="40000"/>
              <a:extLst>
                <a:ext uri="{28A0092B-C50C-407E-A947-70E740481C1C}">
                  <a14:useLocalDpi xmlns:a14="http://schemas.microsoft.com/office/drawing/2010/main"/>
                </a:ext>
              </a:extLst>
            </a:blip>
            <a:srcRect/>
            <a:stretch>
              <a:fillRect/>
            </a:stretch>
          </p:blipFill>
          <p:spPr bwMode="auto">
            <a:xfrm>
              <a:off x="852999" y="2132856"/>
              <a:ext cx="766673" cy="3986705"/>
            </a:xfrm>
            <a:prstGeom prst="rect">
              <a:avLst/>
            </a:prstGeom>
            <a:noFill/>
          </p:spPr>
        </p:pic>
      </p:grpSp>
      <p:pic>
        <p:nvPicPr>
          <p:cNvPr id="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72" y="4653136"/>
            <a:ext cx="2524058" cy="792088"/>
          </a:xfrm>
          <a:prstGeom prst="rect">
            <a:avLst/>
          </a:prstGeom>
          <a:noFill/>
          <a:ln w="9525">
            <a:noFill/>
            <a:miter lim="800000"/>
            <a:headEnd/>
            <a:tailEnd/>
          </a:ln>
        </p:spPr>
      </p:pic>
      <p:sp>
        <p:nvSpPr>
          <p:cNvPr id="2" name="Titel 1"/>
          <p:cNvSpPr>
            <a:spLocks noGrp="1"/>
          </p:cNvSpPr>
          <p:nvPr>
            <p:ph type="title"/>
          </p:nvPr>
        </p:nvSpPr>
        <p:spPr>
          <a:xfrm>
            <a:off x="457200" y="274638"/>
            <a:ext cx="8229600" cy="1066130"/>
          </a:xfrm>
        </p:spPr>
        <p:txBody>
          <a:bodyPr>
            <a:noAutofit/>
          </a:bodyPr>
          <a:lstStyle/>
          <a:p>
            <a:r>
              <a:rPr lang="nl-NL" sz="3600" b="1" dirty="0">
                <a:solidFill>
                  <a:srgbClr val="FF0000"/>
                </a:solidFill>
              </a:rPr>
              <a:t>8 x vertalen van prikkels van het ‘gebied’, voor je de ‘kaart’ krijgt</a:t>
            </a:r>
          </a:p>
        </p:txBody>
      </p:sp>
      <p:sp>
        <p:nvSpPr>
          <p:cNvPr id="3" name="Tijdelijke aanduiding voor inhoud 2"/>
          <p:cNvSpPr>
            <a:spLocks noGrp="1"/>
          </p:cNvSpPr>
          <p:nvPr>
            <p:ph idx="1"/>
          </p:nvPr>
        </p:nvSpPr>
        <p:spPr>
          <a:xfrm>
            <a:off x="-20216" y="1835826"/>
            <a:ext cx="2170584" cy="792088"/>
          </a:xfrm>
        </p:spPr>
        <p:txBody>
          <a:bodyPr>
            <a:normAutofit/>
          </a:bodyPr>
          <a:lstStyle/>
          <a:p>
            <a:pPr>
              <a:buNone/>
            </a:pPr>
            <a:r>
              <a:rPr lang="nl-NL" sz="2200" b="1" dirty="0">
                <a:solidFill>
                  <a:srgbClr val="0000FF"/>
                </a:solidFill>
              </a:rPr>
              <a:t>1) Licht/kleur uit het ‘gebied’</a:t>
            </a:r>
          </a:p>
        </p:txBody>
      </p:sp>
      <p:cxnSp>
        <p:nvCxnSpPr>
          <p:cNvPr id="5" name="Rechte verbindingslijn met pijl 4"/>
          <p:cNvCxnSpPr/>
          <p:nvPr/>
        </p:nvCxnSpPr>
        <p:spPr>
          <a:xfrm>
            <a:off x="539552" y="3717032"/>
            <a:ext cx="4248472" cy="15121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4" y="3645024"/>
            <a:ext cx="590644" cy="1250237"/>
          </a:xfrm>
          <a:prstGeom prst="rect">
            <a:avLst/>
          </a:prstGeom>
          <a:noFill/>
          <a:ln w="9525">
            <a:noFill/>
            <a:miter lim="800000"/>
            <a:headEnd/>
            <a:tailEnd/>
          </a:ln>
        </p:spPr>
      </p:pic>
      <p:pic>
        <p:nvPicPr>
          <p:cNvPr id="9"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27984" y="3025175"/>
            <a:ext cx="734660" cy="2060009"/>
          </a:xfrm>
          <a:prstGeom prst="rect">
            <a:avLst/>
          </a:prstGeom>
          <a:noFill/>
          <a:ln w="9525">
            <a:noFill/>
            <a:miter lim="800000"/>
            <a:headEnd/>
            <a:tailEnd/>
          </a:ln>
        </p:spPr>
      </p:pic>
      <p:sp>
        <p:nvSpPr>
          <p:cNvPr id="10" name="Tijdelijke aanduiding voor inhoud 2"/>
          <p:cNvSpPr txBox="1">
            <a:spLocks/>
          </p:cNvSpPr>
          <p:nvPr/>
        </p:nvSpPr>
        <p:spPr>
          <a:xfrm>
            <a:off x="2195736" y="1340768"/>
            <a:ext cx="3240360" cy="936104"/>
          </a:xfrm>
          <a:prstGeom prst="rect">
            <a:avLst/>
          </a:prstGeom>
        </p:spPr>
        <p:txBody>
          <a:bodyPr vert="horz" lIns="91440" tIns="45720" rIns="91440" bIns="45720" rtlCol="0">
            <a:normAutofit fontScale="62500" lnSpcReduction="20000"/>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dirty="0">
                <a:solidFill>
                  <a:srgbClr val="0000FF"/>
                </a:solidFill>
              </a:rPr>
              <a:t>3</a:t>
            </a:r>
            <a:r>
              <a:rPr kumimoji="0" lang="nl-NL" sz="3200" b="1" i="0" u="none" strike="noStrike" kern="1200" cap="none" spc="0" normalizeH="0" baseline="0" noProof="0" dirty="0">
                <a:ln>
                  <a:noFill/>
                </a:ln>
                <a:solidFill>
                  <a:srgbClr val="0000FF"/>
                </a:solidFill>
                <a:effectLst/>
                <a:uLnTx/>
                <a:uFillTx/>
                <a:latin typeface="+mn-lt"/>
                <a:ea typeface="+mn-ea"/>
                <a:cs typeface="+mn-cs"/>
              </a:rPr>
              <a:t>) Lens buigt stralen verder naar</a:t>
            </a:r>
            <a:r>
              <a:rPr kumimoji="0" lang="nl-NL" sz="3200" b="1" i="0" u="none" strike="noStrike" kern="1200" cap="none" spc="0" normalizeH="0" noProof="0" dirty="0">
                <a:ln>
                  <a:noFill/>
                </a:ln>
                <a:solidFill>
                  <a:srgbClr val="0000FF"/>
                </a:solidFill>
                <a:effectLst/>
                <a:uLnTx/>
                <a:uFillTx/>
                <a:latin typeface="+mn-lt"/>
                <a:ea typeface="+mn-ea"/>
                <a:cs typeface="+mn-cs"/>
              </a:rPr>
              <a:t> elkaar en </a:t>
            </a:r>
            <a:r>
              <a:rPr lang="nl-NL" sz="3200" b="1" dirty="0">
                <a:solidFill>
                  <a:srgbClr val="0000FF"/>
                </a:solidFill>
              </a:rPr>
              <a:t>vormt een beeld, stelt scherp</a:t>
            </a:r>
            <a:endParaRPr kumimoji="0" lang="nl-NL" sz="3200" b="1" i="0" u="none" strike="noStrike" kern="1200" cap="none" spc="0" normalizeH="0" baseline="0" noProof="0" dirty="0">
              <a:ln>
                <a:noFill/>
              </a:ln>
              <a:solidFill>
                <a:srgbClr val="0000FF"/>
              </a:solidFill>
              <a:effectLst/>
              <a:uLnTx/>
              <a:uFillTx/>
              <a:latin typeface="+mn-lt"/>
              <a:ea typeface="+mn-ea"/>
              <a:cs typeface="+mn-cs"/>
            </a:endParaRPr>
          </a:p>
        </p:txBody>
      </p:sp>
      <p:cxnSp>
        <p:nvCxnSpPr>
          <p:cNvPr id="21" name="Rechte verbindingslijn met pijl 20"/>
          <p:cNvCxnSpPr/>
          <p:nvPr/>
        </p:nvCxnSpPr>
        <p:spPr>
          <a:xfrm flipV="1">
            <a:off x="611560" y="2780928"/>
            <a:ext cx="4032448" cy="2088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ijdelijke aanduiding voor inhoud 2"/>
          <p:cNvSpPr txBox="1">
            <a:spLocks/>
          </p:cNvSpPr>
          <p:nvPr/>
        </p:nvSpPr>
        <p:spPr>
          <a:xfrm>
            <a:off x="5724128" y="1376772"/>
            <a:ext cx="3096344" cy="3960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dirty="0">
                <a:solidFill>
                  <a:srgbClr val="0000FF"/>
                </a:solidFill>
              </a:rPr>
              <a:t>4</a:t>
            </a:r>
            <a:r>
              <a:rPr kumimoji="0" lang="nl-NL" sz="2200" b="1" i="0" u="none" strike="noStrike" kern="1200" cap="none" spc="0" normalizeH="0" baseline="0" noProof="0" dirty="0">
                <a:ln>
                  <a:noFill/>
                </a:ln>
                <a:solidFill>
                  <a:srgbClr val="0000FF"/>
                </a:solidFill>
                <a:effectLst/>
                <a:uLnTx/>
                <a:uFillTx/>
                <a:latin typeface="+mn-lt"/>
                <a:ea typeface="+mn-ea"/>
                <a:cs typeface="+mn-cs"/>
              </a:rPr>
              <a:t>) Omgekeerd beeld</a:t>
            </a:r>
          </a:p>
        </p:txBody>
      </p:sp>
      <p:sp>
        <p:nvSpPr>
          <p:cNvPr id="28" name="Tijdelijke aanduiding voor inhoud 2"/>
          <p:cNvSpPr txBox="1">
            <a:spLocks/>
          </p:cNvSpPr>
          <p:nvPr/>
        </p:nvSpPr>
        <p:spPr>
          <a:xfrm>
            <a:off x="5868144" y="2438890"/>
            <a:ext cx="3096344" cy="100811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6</a:t>
            </a:r>
            <a:r>
              <a:rPr kumimoji="0" lang="nl-NL" sz="2200" b="1" i="0" u="none" strike="noStrike" kern="1200" cap="none" spc="0" normalizeH="0" baseline="0" noProof="0" dirty="0">
                <a:ln>
                  <a:noFill/>
                </a:ln>
                <a:solidFill>
                  <a:srgbClr val="0000FF"/>
                </a:solidFill>
                <a:effectLst/>
                <a:uLnTx/>
                <a:uFillTx/>
                <a:latin typeface="+mn-lt"/>
                <a:ea typeface="+mn-ea"/>
                <a:cs typeface="+mn-cs"/>
              </a:rPr>
              <a:t>) Licht wordt omgezet in chemische stofjes in zintuigcellen</a:t>
            </a:r>
          </a:p>
        </p:txBody>
      </p:sp>
      <p:sp>
        <p:nvSpPr>
          <p:cNvPr id="29" name="Tijdelijke aanduiding voor inhoud 2"/>
          <p:cNvSpPr txBox="1">
            <a:spLocks/>
          </p:cNvSpPr>
          <p:nvPr/>
        </p:nvSpPr>
        <p:spPr>
          <a:xfrm>
            <a:off x="4408735" y="5481228"/>
            <a:ext cx="1766689" cy="792088"/>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7</a:t>
            </a:r>
            <a:r>
              <a:rPr kumimoji="0" lang="nl-NL" sz="2200" b="1" i="0" u="none" strike="noStrike" kern="1200" cap="none" spc="0" normalizeH="0" baseline="0" noProof="0" dirty="0">
                <a:ln>
                  <a:noFill/>
                </a:ln>
                <a:solidFill>
                  <a:srgbClr val="0000FF"/>
                </a:solidFill>
                <a:effectLst/>
                <a:uLnTx/>
                <a:uFillTx/>
                <a:latin typeface="+mn-lt"/>
                <a:ea typeface="+mn-ea"/>
                <a:cs typeface="+mn-cs"/>
              </a:rPr>
              <a:t>) Elektrische impulsen</a:t>
            </a:r>
          </a:p>
        </p:txBody>
      </p:sp>
      <p:cxnSp>
        <p:nvCxnSpPr>
          <p:cNvPr id="32" name="Rechte verbindingslijn met pijl 31"/>
          <p:cNvCxnSpPr>
            <a:cxnSpLocks/>
          </p:cNvCxnSpPr>
          <p:nvPr/>
        </p:nvCxnSpPr>
        <p:spPr>
          <a:xfrm>
            <a:off x="5004048" y="5193196"/>
            <a:ext cx="864096" cy="1800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ijdelijke aanduiding voor inhoud 2"/>
          <p:cNvSpPr txBox="1">
            <a:spLocks/>
          </p:cNvSpPr>
          <p:nvPr/>
        </p:nvSpPr>
        <p:spPr>
          <a:xfrm>
            <a:off x="6228184" y="5433764"/>
            <a:ext cx="3018881" cy="10887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Aft>
                <a:spcPts val="0"/>
              </a:spcAft>
              <a:buClrTx/>
              <a:buSzTx/>
              <a:buFont typeface="Arial" pitchFamily="34" charset="0"/>
              <a:buNone/>
              <a:tabLst/>
              <a:defRPr/>
            </a:pPr>
            <a:r>
              <a:rPr lang="nl-NL" sz="2200" b="1" dirty="0">
                <a:solidFill>
                  <a:srgbClr val="0000FF"/>
                </a:solidFill>
              </a:rPr>
              <a:t>8) Hersenen m</a:t>
            </a:r>
            <a:r>
              <a:rPr kumimoji="0" lang="nl-NL" sz="2200" b="1" i="0" u="none" strike="noStrike" kern="1200" cap="none" spc="0" normalizeH="0" baseline="0" noProof="0" dirty="0">
                <a:ln>
                  <a:noFill/>
                </a:ln>
                <a:solidFill>
                  <a:srgbClr val="0000FF"/>
                </a:solidFill>
                <a:effectLst/>
                <a:uLnTx/>
                <a:uFillTx/>
                <a:latin typeface="+mn-lt"/>
                <a:ea typeface="+mn-ea"/>
                <a:cs typeface="+mn-cs"/>
              </a:rPr>
              <a:t>aken een interne voorstelling = ‘de Kaart’</a:t>
            </a:r>
          </a:p>
        </p:txBody>
      </p:sp>
      <p:cxnSp>
        <p:nvCxnSpPr>
          <p:cNvPr id="20" name="Rechte verbindingslijn met pijl 19"/>
          <p:cNvCxnSpPr>
            <a:cxnSpLocks/>
            <a:endCxn id="1026" idx="3"/>
          </p:cNvCxnSpPr>
          <p:nvPr/>
        </p:nvCxnSpPr>
        <p:spPr>
          <a:xfrm flipH="1">
            <a:off x="5292080" y="2096852"/>
            <a:ext cx="648072" cy="198425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4860032" y="1700808"/>
            <a:ext cx="944488" cy="18722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a:off x="2123728" y="1988840"/>
            <a:ext cx="432048" cy="18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a:off x="683568" y="4149080"/>
            <a:ext cx="6480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a:cxnSpLocks/>
            <a:stCxn id="44" idx="1"/>
          </p:cNvCxnSpPr>
          <p:nvPr/>
        </p:nvCxnSpPr>
        <p:spPr>
          <a:xfrm flipH="1">
            <a:off x="5355704" y="3825044"/>
            <a:ext cx="648072"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ijdelijke aanduiding voor inhoud 2"/>
          <p:cNvSpPr txBox="1">
            <a:spLocks/>
          </p:cNvSpPr>
          <p:nvPr/>
        </p:nvSpPr>
        <p:spPr>
          <a:xfrm>
            <a:off x="6003776" y="3645024"/>
            <a:ext cx="3140224"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i="0" u="none" strike="noStrike" kern="1200" cap="none" spc="0" normalizeH="0" baseline="0" noProof="0" dirty="0">
                <a:ln>
                  <a:noFill/>
                </a:ln>
                <a:effectLst/>
                <a:uLnTx/>
                <a:uFillTx/>
                <a:latin typeface="+mn-lt"/>
                <a:ea typeface="+mn-ea"/>
                <a:cs typeface="+mn-cs"/>
              </a:rPr>
              <a:t>Gele vlek</a:t>
            </a:r>
            <a:r>
              <a:rPr kumimoji="0" lang="nl-NL" i="0" u="none" strike="noStrike" kern="1200" cap="none" spc="0" normalizeH="0" noProof="0" dirty="0">
                <a:ln>
                  <a:noFill/>
                </a:ln>
                <a:effectLst/>
                <a:uLnTx/>
                <a:uFillTx/>
                <a:latin typeface="+mn-lt"/>
                <a:ea typeface="+mn-ea"/>
                <a:cs typeface="+mn-cs"/>
              </a:rPr>
              <a:t> met veel zintuigcellen</a:t>
            </a:r>
            <a:endParaRPr kumimoji="0" lang="nl-NL" i="0" u="none" strike="noStrike" kern="1200" cap="none" spc="0" normalizeH="0" baseline="0" noProof="0" dirty="0">
              <a:ln>
                <a:noFill/>
              </a:ln>
              <a:effectLst/>
              <a:uLnTx/>
              <a:uFillTx/>
              <a:latin typeface="+mn-lt"/>
              <a:ea typeface="+mn-ea"/>
              <a:cs typeface="+mn-cs"/>
            </a:endParaRPr>
          </a:p>
        </p:txBody>
      </p:sp>
      <p:sp>
        <p:nvSpPr>
          <p:cNvPr id="46" name="Tijdelijke aanduiding voor inhoud 2"/>
          <p:cNvSpPr txBox="1">
            <a:spLocks/>
          </p:cNvSpPr>
          <p:nvPr/>
        </p:nvSpPr>
        <p:spPr>
          <a:xfrm>
            <a:off x="6154286" y="4293096"/>
            <a:ext cx="3026225"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a:t>Blinde</a:t>
            </a:r>
            <a:r>
              <a:rPr kumimoji="0" lang="nl-NL" i="0" u="none" strike="noStrike" kern="1200" cap="none" spc="0" normalizeH="0" baseline="0" noProof="0" dirty="0">
                <a:ln>
                  <a:noFill/>
                </a:ln>
                <a:effectLst/>
                <a:uLnTx/>
                <a:uFillTx/>
              </a:rPr>
              <a:t> vlek</a:t>
            </a:r>
            <a:r>
              <a:rPr kumimoji="0" lang="nl-NL" i="0" u="none" strike="noStrike" kern="1200" cap="none" spc="0" normalizeH="0" noProof="0" dirty="0">
                <a:ln>
                  <a:noFill/>
                </a:ln>
                <a:effectLst/>
                <a:uLnTx/>
                <a:uFillTx/>
              </a:rPr>
              <a:t> zonder zintuigen</a:t>
            </a:r>
            <a:endParaRPr kumimoji="0" lang="nl-NL" i="0" u="none" strike="noStrike" kern="1200" cap="none" spc="0" normalizeH="0" baseline="0" noProof="0" dirty="0">
              <a:ln>
                <a:noFill/>
              </a:ln>
              <a:effectLst/>
              <a:uLnTx/>
              <a:uFillTx/>
            </a:endParaRPr>
          </a:p>
        </p:txBody>
      </p:sp>
      <p:cxnSp>
        <p:nvCxnSpPr>
          <p:cNvPr id="47" name="Rechte verbindingslijn met pijl 46"/>
          <p:cNvCxnSpPr>
            <a:cxnSpLocks/>
            <a:stCxn id="46" idx="1"/>
          </p:cNvCxnSpPr>
          <p:nvPr/>
        </p:nvCxnSpPr>
        <p:spPr>
          <a:xfrm flipH="1">
            <a:off x="5140643" y="4473116"/>
            <a:ext cx="1013643"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ijdelijke aanduiding voor inhoud 2">
            <a:extLst>
              <a:ext uri="{FF2B5EF4-FFF2-40B4-BE49-F238E27FC236}">
                <a16:creationId xmlns:a16="http://schemas.microsoft.com/office/drawing/2014/main" id="{356724DD-13E5-433F-99A9-A1B087CD78EB}"/>
              </a:ext>
            </a:extLst>
          </p:cNvPr>
          <p:cNvSpPr txBox="1">
            <a:spLocks/>
          </p:cNvSpPr>
          <p:nvPr/>
        </p:nvSpPr>
        <p:spPr>
          <a:xfrm>
            <a:off x="16013" y="5341243"/>
            <a:ext cx="217058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200" b="1" dirty="0">
                <a:solidFill>
                  <a:srgbClr val="0000FF"/>
                </a:solidFill>
              </a:rPr>
              <a:t>2) Hoornvlies buigt het licht</a:t>
            </a:r>
          </a:p>
        </p:txBody>
      </p:sp>
      <p:cxnSp>
        <p:nvCxnSpPr>
          <p:cNvPr id="33" name="Rechte verbindingslijn met pijl 32">
            <a:extLst>
              <a:ext uri="{FF2B5EF4-FFF2-40B4-BE49-F238E27FC236}">
                <a16:creationId xmlns:a16="http://schemas.microsoft.com/office/drawing/2014/main" id="{DF643CCE-E368-4E9C-89AD-5BA3B7B3FCFB}"/>
              </a:ext>
            </a:extLst>
          </p:cNvPr>
          <p:cNvCxnSpPr>
            <a:cxnSpLocks/>
          </p:cNvCxnSpPr>
          <p:nvPr/>
        </p:nvCxnSpPr>
        <p:spPr>
          <a:xfrm flipV="1">
            <a:off x="500380" y="4365104"/>
            <a:ext cx="557808" cy="1080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3B37EF34-F23C-40C9-A66B-505AD2E94663}"/>
              </a:ext>
            </a:extLst>
          </p:cNvPr>
          <p:cNvCxnSpPr>
            <a:cxnSpLocks/>
          </p:cNvCxnSpPr>
          <p:nvPr/>
        </p:nvCxnSpPr>
        <p:spPr>
          <a:xfrm>
            <a:off x="6154287" y="5373216"/>
            <a:ext cx="2162129" cy="360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ijdelijke aanduiding voor inhoud 2">
            <a:extLst>
              <a:ext uri="{FF2B5EF4-FFF2-40B4-BE49-F238E27FC236}">
                <a16:creationId xmlns:a16="http://schemas.microsoft.com/office/drawing/2014/main" id="{0FC315B4-A50B-4E94-BAA6-580E085B2D08}"/>
              </a:ext>
            </a:extLst>
          </p:cNvPr>
          <p:cNvSpPr txBox="1">
            <a:spLocks/>
          </p:cNvSpPr>
          <p:nvPr/>
        </p:nvSpPr>
        <p:spPr>
          <a:xfrm>
            <a:off x="5868144" y="1862826"/>
            <a:ext cx="3096344" cy="3960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5)</a:t>
            </a:r>
            <a:r>
              <a:rPr kumimoji="0" lang="nl-NL" sz="2200" b="1" i="0" u="none" strike="noStrike" kern="1200" cap="none" spc="0" normalizeH="0" baseline="0" noProof="0" dirty="0">
                <a:ln>
                  <a:noFill/>
                </a:ln>
                <a:solidFill>
                  <a:srgbClr val="0000FF"/>
                </a:solidFill>
                <a:effectLst/>
                <a:uLnTx/>
                <a:uFillTx/>
                <a:latin typeface="+mn-lt"/>
                <a:ea typeface="+mn-ea"/>
                <a:cs typeface="+mn-cs"/>
              </a:rPr>
              <a:t>Focus in gele vlek</a:t>
            </a:r>
          </a:p>
        </p:txBody>
      </p:sp>
      <p:cxnSp>
        <p:nvCxnSpPr>
          <p:cNvPr id="45" name="Rechte verbindingslijn met pijl 44">
            <a:extLst>
              <a:ext uri="{FF2B5EF4-FFF2-40B4-BE49-F238E27FC236}">
                <a16:creationId xmlns:a16="http://schemas.microsoft.com/office/drawing/2014/main" id="{E406AC34-D403-4922-8536-EECD16779607}"/>
              </a:ext>
            </a:extLst>
          </p:cNvPr>
          <p:cNvCxnSpPr>
            <a:cxnSpLocks/>
          </p:cNvCxnSpPr>
          <p:nvPr/>
        </p:nvCxnSpPr>
        <p:spPr>
          <a:xfrm flipH="1" flipV="1">
            <a:off x="4427984" y="2618910"/>
            <a:ext cx="1543980" cy="879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AE959D49-734C-409E-9DA0-71D8D3534A84}"/>
              </a:ext>
            </a:extLst>
          </p:cNvPr>
          <p:cNvCxnSpPr>
            <a:cxnSpLocks/>
          </p:cNvCxnSpPr>
          <p:nvPr/>
        </p:nvCxnSpPr>
        <p:spPr>
          <a:xfrm flipH="1">
            <a:off x="4724400" y="2726922"/>
            <a:ext cx="1220924" cy="26462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42EBF8E3-3F5D-43B4-9F82-C2816FD3DE6C}"/>
              </a:ext>
            </a:extLst>
          </p:cNvPr>
          <p:cNvCxnSpPr>
            <a:cxnSpLocks/>
          </p:cNvCxnSpPr>
          <p:nvPr/>
        </p:nvCxnSpPr>
        <p:spPr>
          <a:xfrm>
            <a:off x="266428" y="2726922"/>
            <a:ext cx="96990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 calcmode="lin" valueType="num">
                                      <p:cBhvr additive="base">
                                        <p:cTn id="1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0-#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0-#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0-#ppt_w/2"/>
                                          </p:val>
                                        </p:tav>
                                        <p:tav tm="100000">
                                          <p:val>
                                            <p:strVal val="#ppt_x"/>
                                          </p:val>
                                        </p:tav>
                                      </p:tavLst>
                                    </p:anim>
                                    <p:anim calcmode="lin" valueType="num">
                                      <p:cBhvr additive="base">
                                        <p:cTn id="9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0-#ppt_w/2"/>
                                          </p:val>
                                        </p:tav>
                                        <p:tav tm="100000">
                                          <p:val>
                                            <p:strVal val="#ppt_x"/>
                                          </p:val>
                                        </p:tav>
                                      </p:tavLst>
                                    </p:anim>
                                    <p:anim calcmode="lin" valueType="num">
                                      <p:cBhvr additive="base">
                                        <p:cTn id="98" dur="500" fill="hold"/>
                                        <p:tgtEl>
                                          <p:spTgt spid="29"/>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0-#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0-#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0-#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25" grpId="0"/>
      <p:bldP spid="28" grpId="0"/>
      <p:bldP spid="29" grpId="0"/>
      <p:bldP spid="34" grpId="0"/>
      <p:bldP spid="31" grpId="0" build="p"/>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49"/>
            <a:ext cx="9144000" cy="6882794"/>
          </a:xfrm>
          <a:prstGeom prst="rect">
            <a:avLst/>
          </a:prstGeom>
          <a:noFill/>
        </p:spPr>
      </p:pic>
      <p:sp>
        <p:nvSpPr>
          <p:cNvPr id="2" name="Titel 1"/>
          <p:cNvSpPr>
            <a:spLocks noGrp="1"/>
          </p:cNvSpPr>
          <p:nvPr>
            <p:ph type="title"/>
          </p:nvPr>
        </p:nvSpPr>
        <p:spPr>
          <a:xfrm>
            <a:off x="755576" y="980728"/>
            <a:ext cx="7581528" cy="782960"/>
          </a:xfrm>
        </p:spPr>
        <p:txBody>
          <a:bodyPr/>
          <a:lstStyle/>
          <a:p>
            <a:r>
              <a:rPr lang="en-US" b="1" dirty="0">
                <a:solidFill>
                  <a:srgbClr val="3333CC"/>
                </a:solidFill>
              </a:rPr>
              <a:t>Open Frame</a:t>
            </a:r>
            <a:endParaRPr lang="nl-NL" b="1" dirty="0">
              <a:solidFill>
                <a:srgbClr val="3333CC"/>
              </a:solidFill>
            </a:endParaRPr>
          </a:p>
        </p:txBody>
      </p:sp>
      <p:sp>
        <p:nvSpPr>
          <p:cNvPr id="3" name="Tijdelijke aanduiding voor inhoud 2"/>
          <p:cNvSpPr>
            <a:spLocks noGrp="1"/>
          </p:cNvSpPr>
          <p:nvPr>
            <p:ph idx="1"/>
          </p:nvPr>
        </p:nvSpPr>
        <p:spPr>
          <a:xfrm>
            <a:off x="1115616" y="1600201"/>
            <a:ext cx="3744416" cy="2980927"/>
          </a:xfrm>
        </p:spPr>
        <p:txBody>
          <a:bodyPr>
            <a:normAutofit/>
          </a:bodyPr>
          <a:lstStyle/>
          <a:p>
            <a:r>
              <a:rPr lang="nl-NL" dirty="0">
                <a:solidFill>
                  <a:srgbClr val="3333CC"/>
                </a:solidFill>
              </a:rPr>
              <a:t>Vragen</a:t>
            </a:r>
          </a:p>
          <a:p>
            <a:r>
              <a:rPr lang="nl-NL" dirty="0">
                <a:solidFill>
                  <a:srgbClr val="3333CC"/>
                </a:solidFill>
              </a:rPr>
              <a:t>Gebeurtenissen</a:t>
            </a:r>
          </a:p>
          <a:p>
            <a:r>
              <a:rPr lang="nl-NL" dirty="0">
                <a:solidFill>
                  <a:srgbClr val="3333CC"/>
                </a:solidFill>
              </a:rPr>
              <a:t>Korte verhalen</a:t>
            </a:r>
          </a:p>
          <a:p>
            <a:pPr marL="0" indent="0"/>
            <a:r>
              <a:rPr lang="nl-NL" dirty="0">
                <a:solidFill>
                  <a:srgbClr val="3333CC"/>
                </a:solidFill>
              </a:rPr>
              <a:t>   Levenservaringen</a:t>
            </a:r>
          </a:p>
        </p:txBody>
      </p:sp>
      <p:sp>
        <p:nvSpPr>
          <p:cNvPr id="5" name="Tijdelijke aanduiding voor inhoud 2"/>
          <p:cNvSpPr txBox="1">
            <a:spLocks/>
          </p:cNvSpPr>
          <p:nvPr/>
        </p:nvSpPr>
        <p:spPr>
          <a:xfrm>
            <a:off x="899592" y="4149079"/>
            <a:ext cx="4248472" cy="11087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3333CC"/>
                </a:solidFill>
              </a:rPr>
              <a:t>Doel</a:t>
            </a:r>
            <a:r>
              <a:rPr kumimoji="0" lang="nl-NL" sz="3200" b="1" i="1" u="none" strike="noStrike" kern="1200" cap="none" spc="0" normalizeH="0" baseline="0" noProof="0" dirty="0">
                <a:ln>
                  <a:noFill/>
                </a:ln>
                <a:solidFill>
                  <a:srgbClr val="3333CC"/>
                </a:solidFill>
                <a:effectLst/>
                <a:uLnTx/>
                <a:uFillTx/>
                <a:latin typeface="+mn-lt"/>
                <a:ea typeface="+mn-ea"/>
                <a:cs typeface="+mn-cs"/>
              </a:rPr>
              <a:t>: toepassen van NLP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1" i="1" u="none" strike="noStrike" kern="1200" cap="none" spc="0" normalizeH="0" baseline="0" noProof="0" dirty="0">
                <a:ln>
                  <a:noFill/>
                </a:ln>
                <a:solidFill>
                  <a:srgbClr val="3333CC"/>
                </a:solidFill>
                <a:effectLst/>
                <a:uLnTx/>
                <a:uFillTx/>
                <a:latin typeface="+mn-lt"/>
                <a:ea typeface="+mn-ea"/>
                <a:cs typeface="+mn-cs"/>
              </a:rPr>
              <a:t>in jouw eigen werkelijkheid.</a:t>
            </a:r>
          </a:p>
        </p:txBody>
      </p:sp>
      <p:sp>
        <p:nvSpPr>
          <p:cNvPr id="6" name="Tijdelijke aanduiding voor inhoud 2">
            <a:extLst>
              <a:ext uri="{FF2B5EF4-FFF2-40B4-BE49-F238E27FC236}">
                <a16:creationId xmlns:a16="http://schemas.microsoft.com/office/drawing/2014/main" id="{E50CC4C9-4215-499F-8814-9CBC51C106A7}"/>
              </a:ext>
            </a:extLst>
          </p:cNvPr>
          <p:cNvSpPr txBox="1">
            <a:spLocks/>
          </p:cNvSpPr>
          <p:nvPr/>
        </p:nvSpPr>
        <p:spPr>
          <a:xfrm>
            <a:off x="4644008" y="1600201"/>
            <a:ext cx="3600400" cy="2324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3333CC"/>
                </a:solidFill>
              </a:rPr>
              <a:t>Verheldering</a:t>
            </a:r>
          </a:p>
          <a:p>
            <a:r>
              <a:rPr lang="nl-NL" dirty="0">
                <a:solidFill>
                  <a:srgbClr val="3333CC"/>
                </a:solidFill>
              </a:rPr>
              <a:t>Anekdotes</a:t>
            </a:r>
          </a:p>
          <a:p>
            <a:r>
              <a:rPr lang="nl-NL" dirty="0">
                <a:solidFill>
                  <a:srgbClr val="3333CC"/>
                </a:solidFill>
              </a:rPr>
              <a:t>Leuke belevenissen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274638"/>
            <a:ext cx="8229600" cy="777875"/>
          </a:xfrm>
        </p:spPr>
        <p:txBody>
          <a:bodyPr>
            <a:noAutofit/>
          </a:bodyPr>
          <a:lstStyle/>
          <a:p>
            <a:pPr eaLnBrk="1" hangingPunct="1"/>
            <a:r>
              <a:rPr lang="nl-NL" sz="4800" b="1" dirty="0">
                <a:solidFill>
                  <a:srgbClr val="0000FF"/>
                </a:solidFill>
              </a:rPr>
              <a:t>Weglaten, door onze zintuigen</a:t>
            </a:r>
          </a:p>
        </p:txBody>
      </p:sp>
      <p:sp>
        <p:nvSpPr>
          <p:cNvPr id="3" name="Tijdelijke aanduiding voor inhoud 2"/>
          <p:cNvSpPr>
            <a:spLocks noGrp="1"/>
          </p:cNvSpPr>
          <p:nvPr>
            <p:ph idx="1"/>
          </p:nvPr>
        </p:nvSpPr>
        <p:spPr>
          <a:xfrm>
            <a:off x="431800" y="1052736"/>
            <a:ext cx="5256213" cy="1727200"/>
          </a:xfrm>
        </p:spPr>
        <p:txBody>
          <a:bodyPr>
            <a:normAutofit lnSpcReduction="10000"/>
          </a:bodyPr>
          <a:lstStyle/>
          <a:p>
            <a:pPr eaLnBrk="1" hangingPunct="1">
              <a:buFont typeface="Arial" charset="0"/>
              <a:buNone/>
              <a:defRPr/>
            </a:pPr>
            <a:r>
              <a:rPr lang="nl-NL" b="1" dirty="0">
                <a:solidFill>
                  <a:srgbClr val="0000FF"/>
                </a:solidFill>
              </a:rPr>
              <a:t>Blinde vlek van onze ogen</a:t>
            </a:r>
          </a:p>
          <a:p>
            <a:pPr marL="0" indent="0" eaLnBrk="1" hangingPunct="1">
              <a:buFont typeface="Arial" charset="0"/>
              <a:buNone/>
              <a:defRPr/>
            </a:pPr>
            <a:r>
              <a:rPr lang="nl-NL" sz="1800" dirty="0">
                <a:solidFill>
                  <a:srgbClr val="0000FF"/>
                </a:solidFill>
              </a:rPr>
              <a:t>De blinde vlek is een deel van het netvlies achter in het oog waar de oogzenuw het oog verlaat. Hier zitten geen zintuigcellen. Met andere woorden; op deze plaats is ieder mens blind. Dit verklaart de naam ook</a:t>
            </a:r>
            <a:r>
              <a:rPr lang="nl-NL" sz="1800" dirty="0"/>
              <a:t>.</a:t>
            </a:r>
          </a:p>
        </p:txBody>
      </p:sp>
      <p:pic>
        <p:nvPicPr>
          <p:cNvPr id="5124" name="Afbeelding 3" descr="netvlies_blinde_vle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42000" y="2060798"/>
            <a:ext cx="3302000" cy="2527300"/>
          </a:xfrm>
          <a:prstGeom prst="rect">
            <a:avLst/>
          </a:prstGeom>
          <a:noFill/>
          <a:ln w="9525">
            <a:noFill/>
            <a:miter lim="800000"/>
            <a:headEnd/>
            <a:tailEnd/>
          </a:ln>
        </p:spPr>
      </p:pic>
      <p:sp>
        <p:nvSpPr>
          <p:cNvPr id="5125" name="Tekstvak 4"/>
          <p:cNvSpPr txBox="1">
            <a:spLocks noChangeArrowheads="1"/>
          </p:cNvSpPr>
          <p:nvPr/>
        </p:nvSpPr>
        <p:spPr bwMode="auto">
          <a:xfrm>
            <a:off x="900113" y="5540598"/>
            <a:ext cx="7488237" cy="1200150"/>
          </a:xfrm>
          <a:prstGeom prst="rect">
            <a:avLst/>
          </a:prstGeom>
          <a:noFill/>
          <a:ln w="9525">
            <a:noFill/>
            <a:miter lim="800000"/>
            <a:headEnd/>
            <a:tailEnd/>
          </a:ln>
        </p:spPr>
        <p:txBody>
          <a:bodyPr>
            <a:spAutoFit/>
          </a:bodyPr>
          <a:lstStyle/>
          <a:p>
            <a:r>
              <a:rPr lang="nl-NL" sz="7200" b="1" dirty="0"/>
              <a:t>+						    o</a:t>
            </a:r>
            <a:endParaRPr lang="nl-NL" b="1" dirty="0"/>
          </a:p>
        </p:txBody>
      </p:sp>
      <p:cxnSp>
        <p:nvCxnSpPr>
          <p:cNvPr id="9" name="Rechte verbindingslijn met pijl 8"/>
          <p:cNvCxnSpPr/>
          <p:nvPr/>
        </p:nvCxnSpPr>
        <p:spPr>
          <a:xfrm>
            <a:off x="3816350" y="3284761"/>
            <a:ext cx="4464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8316913" y="3500661"/>
            <a:ext cx="142875" cy="13684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7380288" y="4869086"/>
            <a:ext cx="1439862" cy="368300"/>
          </a:xfrm>
          <a:prstGeom prst="rect">
            <a:avLst/>
          </a:prstGeom>
          <a:solidFill>
            <a:schemeClr val="tx2">
              <a:lumMod val="60000"/>
              <a:lumOff val="40000"/>
            </a:schemeClr>
          </a:solidFill>
        </p:spPr>
        <p:txBody>
          <a:bodyPr>
            <a:spAutoFit/>
          </a:bodyPr>
          <a:lstStyle/>
          <a:p>
            <a:pPr>
              <a:defRPr/>
            </a:pPr>
            <a:r>
              <a:rPr lang="nl-NL" dirty="0"/>
              <a:t>Blinde vlek</a:t>
            </a:r>
          </a:p>
        </p:txBody>
      </p:sp>
      <p:pic>
        <p:nvPicPr>
          <p:cNvPr id="51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338" y="2924398"/>
            <a:ext cx="407987" cy="863600"/>
          </a:xfrm>
          <a:prstGeom prst="rect">
            <a:avLst/>
          </a:prstGeom>
          <a:noFill/>
          <a:ln w="9525">
            <a:noFill/>
            <a:miter lim="800000"/>
            <a:headEnd/>
            <a:tailEnd/>
          </a:ln>
        </p:spPr>
      </p:pic>
      <p:pic>
        <p:nvPicPr>
          <p:cNvPr id="513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2163" y="2636838"/>
            <a:ext cx="407987" cy="863600"/>
          </a:xfrm>
          <a:prstGeom prst="rect">
            <a:avLst/>
          </a:prstGeom>
          <a:noFill/>
          <a:ln w="9525">
            <a:noFill/>
            <a:miter lim="800000"/>
            <a:headEnd/>
            <a:tailEnd/>
          </a:ln>
        </p:spPr>
      </p:pic>
      <p:sp>
        <p:nvSpPr>
          <p:cNvPr id="11" name="Tijdelijke aanduiding voor inhoud 2"/>
          <p:cNvSpPr txBox="1">
            <a:spLocks/>
          </p:cNvSpPr>
          <p:nvPr/>
        </p:nvSpPr>
        <p:spPr bwMode="auto">
          <a:xfrm>
            <a:off x="395536" y="3645024"/>
            <a:ext cx="5256213"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Oefening om je blinde vlek te ontdekken: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Sluit je linker oog</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Focus nu op </a:t>
            </a:r>
            <a:r>
              <a:rPr lang="nl-NL" b="1" dirty="0">
                <a:solidFill>
                  <a:srgbClr val="0000FF"/>
                </a:solidFill>
              </a:rPr>
              <a:t>het + met je rechter oog</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Beweeg naar het scherm toe en er weer vanaf, </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wees je er van bewust wat er met de </a:t>
            </a:r>
            <a:r>
              <a:rPr kumimoji="0" lang="nl-NL" sz="3600" b="1" i="0" u="none" strike="noStrike" kern="1200" cap="none" spc="0" normalizeH="0" baseline="0" noProof="0" dirty="0">
                <a:ln>
                  <a:noFill/>
                </a:ln>
                <a:solidFill>
                  <a:srgbClr val="0000FF"/>
                </a:solidFill>
                <a:effectLst/>
                <a:uLnTx/>
                <a:uFillTx/>
                <a:latin typeface="+mn-lt"/>
                <a:ea typeface="+mn-ea"/>
                <a:cs typeface="+mn-cs"/>
              </a:rPr>
              <a:t>o</a:t>
            </a:r>
            <a:r>
              <a:rPr kumimoji="0" lang="nl-NL" sz="2800" b="1" i="0" u="none" strike="noStrike" kern="1200" cap="none" spc="0" normalizeH="0" baseline="0" noProof="0" dirty="0">
                <a:ln>
                  <a:noFill/>
                </a:ln>
                <a:solidFill>
                  <a:srgbClr val="0000FF"/>
                </a:solidFill>
                <a:effectLst/>
                <a:uLnTx/>
                <a:uFillTx/>
                <a:latin typeface="+mn-lt"/>
                <a:ea typeface="+mn-ea"/>
                <a:cs typeface="+mn-cs"/>
              </a:rPr>
              <a:t> </a:t>
            </a:r>
            <a:r>
              <a:rPr kumimoji="0" lang="nl-NL" sz="1800" b="1" i="0" u="none" strike="noStrike" kern="1200" cap="none" spc="0" normalizeH="0" baseline="0" noProof="0" dirty="0">
                <a:ln>
                  <a:noFill/>
                </a:ln>
                <a:solidFill>
                  <a:srgbClr val="0000FF"/>
                </a:solidFill>
                <a:effectLst/>
                <a:uLnTx/>
                <a:uFillTx/>
                <a:latin typeface="+mn-lt"/>
                <a:ea typeface="+mn-ea"/>
                <a:cs typeface="+mn-cs"/>
              </a:rPr>
              <a:t>gebeurt.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0-#ppt_w/2"/>
                                          </p:val>
                                        </p:tav>
                                        <p:tav tm="100000">
                                          <p:val>
                                            <p:strVal val="#ppt_x"/>
                                          </p:val>
                                        </p:tav>
                                      </p:tavLst>
                                    </p:anim>
                                    <p:anim calcmode="lin" valueType="num">
                                      <p:cBhvr additive="base">
                                        <p:cTn id="20"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129"/>
                                        </p:tgtEl>
                                        <p:attrNameLst>
                                          <p:attrName>style.visibility</p:attrName>
                                        </p:attrNameLst>
                                      </p:cBhvr>
                                      <p:to>
                                        <p:strVal val="visible"/>
                                      </p:to>
                                    </p:set>
                                    <p:anim calcmode="lin" valueType="num">
                                      <p:cBhvr additive="base">
                                        <p:cTn id="39" dur="500" fill="hold"/>
                                        <p:tgtEl>
                                          <p:spTgt spid="5129"/>
                                        </p:tgtEl>
                                        <p:attrNameLst>
                                          <p:attrName>ppt_x</p:attrName>
                                        </p:attrNameLst>
                                      </p:cBhvr>
                                      <p:tavLst>
                                        <p:tav tm="0">
                                          <p:val>
                                            <p:strVal val="0-#ppt_w/2"/>
                                          </p:val>
                                        </p:tav>
                                        <p:tav tm="100000">
                                          <p:val>
                                            <p:strVal val="#ppt_x"/>
                                          </p:val>
                                        </p:tav>
                                      </p:tavLst>
                                    </p:anim>
                                    <p:anim calcmode="lin" valueType="num">
                                      <p:cBhvr additive="base">
                                        <p:cTn id="4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130"/>
                                        </p:tgtEl>
                                        <p:attrNameLst>
                                          <p:attrName>style.visibility</p:attrName>
                                        </p:attrNameLst>
                                      </p:cBhvr>
                                      <p:to>
                                        <p:strVal val="visible"/>
                                      </p:to>
                                    </p:set>
                                    <p:anim calcmode="lin" valueType="num">
                                      <p:cBhvr additive="base">
                                        <p:cTn id="45" dur="500" fill="hold"/>
                                        <p:tgtEl>
                                          <p:spTgt spid="5130"/>
                                        </p:tgtEl>
                                        <p:attrNameLst>
                                          <p:attrName>ppt_x</p:attrName>
                                        </p:attrNameLst>
                                      </p:cBhvr>
                                      <p:tavLst>
                                        <p:tav tm="0">
                                          <p:val>
                                            <p:strVal val="0-#ppt_w/2"/>
                                          </p:val>
                                        </p:tav>
                                        <p:tav tm="100000">
                                          <p:val>
                                            <p:strVal val="#ppt_x"/>
                                          </p:val>
                                        </p:tav>
                                      </p:tavLst>
                                    </p:anim>
                                    <p:anim calcmode="lin" valueType="num">
                                      <p:cBhvr additive="base">
                                        <p:cTn id="46"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 calcmode="lin" valueType="num">
                                      <p:cBhvr additive="base">
                                        <p:cTn id="5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 calcmode="lin" valueType="num">
                                      <p:cBhvr additive="base">
                                        <p:cTn id="5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 calcmode="lin" valueType="num">
                                      <p:cBhvr additive="base">
                                        <p:cTn id="6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1">
                                            <p:txEl>
                                              <p:pRg st="2" end="2"/>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125"/>
                                        </p:tgtEl>
                                        <p:attrNameLst>
                                          <p:attrName>style.visibility</p:attrName>
                                        </p:attrNameLst>
                                      </p:cBhvr>
                                      <p:to>
                                        <p:strVal val="visible"/>
                                      </p:to>
                                    </p:set>
                                    <p:anim calcmode="lin" valueType="num">
                                      <p:cBhvr additive="base">
                                        <p:cTn id="67" dur="500" fill="hold"/>
                                        <p:tgtEl>
                                          <p:spTgt spid="5125"/>
                                        </p:tgtEl>
                                        <p:attrNameLst>
                                          <p:attrName>ppt_x</p:attrName>
                                        </p:attrNameLst>
                                      </p:cBhvr>
                                      <p:tavLst>
                                        <p:tav tm="0">
                                          <p:val>
                                            <p:strVal val="0-#ppt_w/2"/>
                                          </p:val>
                                        </p:tav>
                                        <p:tav tm="100000">
                                          <p:val>
                                            <p:strVal val="#ppt_x"/>
                                          </p:val>
                                        </p:tav>
                                      </p:tavLst>
                                    </p:anim>
                                    <p:anim calcmode="lin" valueType="num">
                                      <p:cBhvr additive="base">
                                        <p:cTn id="6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
                                            <p:txEl>
                                              <p:pRg st="3" end="3"/>
                                            </p:txEl>
                                          </p:spTgt>
                                        </p:tgtEl>
                                        <p:attrNameLst>
                                          <p:attrName>style.visibility</p:attrName>
                                        </p:attrNameLst>
                                      </p:cBhvr>
                                      <p:to>
                                        <p:strVal val="visible"/>
                                      </p:to>
                                    </p:set>
                                    <p:anim calcmode="lin" valueType="num">
                                      <p:cBhvr additive="base">
                                        <p:cTn id="73"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anim calcmode="lin" valueType="num">
                                      <p:cBhvr additive="base">
                                        <p:cTn id="7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25" grpId="0" uiExpand="1"/>
      <p:bldP spid="13" grpId="0" animBg="1"/>
      <p:bldP spid="1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0"/>
            <a:ext cx="8229600" cy="693169"/>
          </a:xfrm>
        </p:spPr>
        <p:txBody>
          <a:bodyPr>
            <a:normAutofit fontScale="90000"/>
          </a:bodyPr>
          <a:lstStyle/>
          <a:p>
            <a:pPr eaLnBrk="1" hangingPunct="1"/>
            <a:r>
              <a:rPr lang="nl-NL" b="1" dirty="0">
                <a:solidFill>
                  <a:srgbClr val="0000FF"/>
                </a:solidFill>
              </a:rPr>
              <a:t>Weglaten en vervormen</a:t>
            </a:r>
          </a:p>
        </p:txBody>
      </p:sp>
      <p:sp>
        <p:nvSpPr>
          <p:cNvPr id="3" name="Tijdelijke aanduiding voor inhoud 2"/>
          <p:cNvSpPr>
            <a:spLocks noGrp="1"/>
          </p:cNvSpPr>
          <p:nvPr>
            <p:ph idx="1"/>
          </p:nvPr>
        </p:nvSpPr>
        <p:spPr>
          <a:xfrm>
            <a:off x="0" y="6030924"/>
            <a:ext cx="9252520" cy="854460"/>
          </a:xfrm>
        </p:spPr>
        <p:txBody>
          <a:bodyPr>
            <a:noAutofit/>
          </a:bodyPr>
          <a:lstStyle/>
          <a:p>
            <a:pPr marL="0" indent="0" eaLnBrk="1" hangingPunct="1">
              <a:buFont typeface="Arial" charset="0"/>
              <a:buNone/>
              <a:defRPr/>
            </a:pPr>
            <a:r>
              <a:rPr lang="nl-NL" sz="1400" i="1" dirty="0">
                <a:solidFill>
                  <a:srgbClr val="0000FF"/>
                </a:solidFill>
              </a:rPr>
              <a:t>De blinde vlek wordt normaal niet waargenomen. </a:t>
            </a:r>
          </a:p>
          <a:p>
            <a:pPr marL="0" indent="0" eaLnBrk="1" hangingPunct="1">
              <a:buFont typeface="Arial" charset="0"/>
              <a:buNone/>
              <a:defRPr/>
            </a:pPr>
            <a:r>
              <a:rPr lang="nl-NL" sz="1400" i="1" dirty="0">
                <a:solidFill>
                  <a:srgbClr val="0000FF"/>
                </a:solidFill>
              </a:rPr>
              <a:t>De hersenen vullen het ontbrekende deel van het beeld aan.</a:t>
            </a:r>
          </a:p>
          <a:p>
            <a:pPr marL="0" indent="0" eaLnBrk="1" hangingPunct="1">
              <a:buFont typeface="Arial" charset="0"/>
              <a:buNone/>
              <a:defRPr/>
            </a:pPr>
            <a:r>
              <a:rPr lang="nl-NL" sz="1400" i="1" dirty="0">
                <a:solidFill>
                  <a:srgbClr val="0000FF"/>
                </a:solidFill>
              </a:rPr>
              <a:t>Dit gaat  met de kleuren van de omringende staafjes en kegeltjes. Zo lijken de structuren die een mens ziet niet onderbroken.</a:t>
            </a:r>
          </a:p>
          <a:p>
            <a:pPr eaLnBrk="1" hangingPunct="1">
              <a:buFont typeface="Arial" charset="0"/>
              <a:buNone/>
              <a:defRPr/>
            </a:pPr>
            <a:endParaRPr lang="nl-NL" sz="2800" dirty="0">
              <a:solidFill>
                <a:srgbClr val="0000FF"/>
              </a:solidFill>
            </a:endParaRPr>
          </a:p>
        </p:txBody>
      </p:sp>
      <p:pic>
        <p:nvPicPr>
          <p:cNvPr id="6148" name="Afbeelding 3" descr="blindevlek5.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2420" y="1412875"/>
            <a:ext cx="6262687" cy="4032250"/>
          </a:xfrm>
          <a:prstGeom prst="rect">
            <a:avLst/>
          </a:prstGeom>
          <a:noFill/>
          <a:ln w="9525">
            <a:noFill/>
            <a:miter lim="800000"/>
            <a:headEnd/>
            <a:tailEnd/>
          </a:ln>
        </p:spPr>
      </p:pic>
      <p:sp>
        <p:nvSpPr>
          <p:cNvPr id="5" name="Tijdelijke aanduiding voor inhoud 2">
            <a:extLst>
              <a:ext uri="{FF2B5EF4-FFF2-40B4-BE49-F238E27FC236}">
                <a16:creationId xmlns:a16="http://schemas.microsoft.com/office/drawing/2014/main" id="{CC4534EA-9709-44E4-919D-69598CA47C80}"/>
              </a:ext>
            </a:extLst>
          </p:cNvPr>
          <p:cNvSpPr txBox="1">
            <a:spLocks/>
          </p:cNvSpPr>
          <p:nvPr/>
        </p:nvSpPr>
        <p:spPr>
          <a:xfrm>
            <a:off x="323528" y="683549"/>
            <a:ext cx="8820472" cy="626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nl-NL" sz="1800" dirty="0">
                <a:solidFill>
                  <a:srgbClr val="0000FF"/>
                </a:solidFill>
              </a:rPr>
              <a:t>Oefening:  Linker oog sluiten, focus op het kruisje met je rechter oog, wees je bewust van het patroon aan rode vlekjes rechts, zonder er op te focussen.</a:t>
            </a:r>
          </a:p>
        </p:txBody>
      </p:sp>
      <p:sp>
        <p:nvSpPr>
          <p:cNvPr id="6" name="Tijdelijke aanduiding voor inhoud 2">
            <a:extLst>
              <a:ext uri="{FF2B5EF4-FFF2-40B4-BE49-F238E27FC236}">
                <a16:creationId xmlns:a16="http://schemas.microsoft.com/office/drawing/2014/main" id="{FE003582-EDB0-4422-A656-CF656B212EE4}"/>
              </a:ext>
            </a:extLst>
          </p:cNvPr>
          <p:cNvSpPr txBox="1">
            <a:spLocks/>
          </p:cNvSpPr>
          <p:nvPr/>
        </p:nvSpPr>
        <p:spPr>
          <a:xfrm>
            <a:off x="288543" y="5345642"/>
            <a:ext cx="8820472" cy="626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nl-NL" sz="1800" dirty="0">
                <a:solidFill>
                  <a:srgbClr val="0000FF"/>
                </a:solidFill>
              </a:rPr>
              <a:t>Kom dichterbij en verder af van het scherm en merk op dat op de plek van deze gele vlek op een bepaalde afstand een ononderbroken patroon van rode vlekjes verschijnt.</a:t>
            </a:r>
            <a:endParaRPr lang="nl-NL" sz="28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0-#ppt_w/2"/>
                                          </p:val>
                                        </p:tav>
                                        <p:tav tm="100000">
                                          <p:val>
                                            <p:strVal val="#ppt_x"/>
                                          </p:val>
                                        </p:tav>
                                      </p:tavLst>
                                    </p:anim>
                                    <p:anim calcmode="lin" valueType="num">
                                      <p:cBhvr additive="base">
                                        <p:cTn id="14"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nummer 5"/>
          <p:cNvSpPr>
            <a:spLocks noGrp="1"/>
          </p:cNvSpPr>
          <p:nvPr>
            <p:ph type="sldNum" sz="quarter" idx="12"/>
          </p:nvPr>
        </p:nvSpPr>
        <p:spPr>
          <a:noFill/>
        </p:spPr>
        <p:txBody>
          <a:bodyPr/>
          <a:lstStyle/>
          <a:p>
            <a:fld id="{13639C44-B3C0-4B8C-944F-F581E6905A0C}" type="slidenum">
              <a:rPr lang="nl-NL" smtClean="0"/>
              <a:pPr/>
              <a:t>32</a:t>
            </a:fld>
            <a:endParaRPr lang="nl-NL"/>
          </a:p>
        </p:txBody>
      </p:sp>
      <p:sp>
        <p:nvSpPr>
          <p:cNvPr id="32771" name="Rectangle 2"/>
          <p:cNvSpPr>
            <a:spLocks noGrp="1" noChangeArrowheads="1"/>
          </p:cNvSpPr>
          <p:nvPr>
            <p:ph type="title"/>
          </p:nvPr>
        </p:nvSpPr>
        <p:spPr>
          <a:xfrm>
            <a:off x="0" y="138113"/>
            <a:ext cx="9144000" cy="1028700"/>
          </a:xfrm>
        </p:spPr>
        <p:txBody>
          <a:bodyPr/>
          <a:lstStyle/>
          <a:p>
            <a:pPr eaLnBrk="1" hangingPunct="1"/>
            <a:r>
              <a:rPr lang="nl-NL" dirty="0">
                <a:solidFill>
                  <a:srgbClr val="0000FF"/>
                </a:solidFill>
              </a:rPr>
              <a:t>Weglaten, vervormen, generaliseren</a:t>
            </a:r>
          </a:p>
        </p:txBody>
      </p:sp>
      <p:sp>
        <p:nvSpPr>
          <p:cNvPr id="40963" name="Text Box 3"/>
          <p:cNvSpPr txBox="1">
            <a:spLocks noChangeArrowheads="1"/>
          </p:cNvSpPr>
          <p:nvPr/>
        </p:nvSpPr>
        <p:spPr bwMode="auto">
          <a:xfrm>
            <a:off x="157162" y="2204864"/>
            <a:ext cx="8829675" cy="4611067"/>
          </a:xfrm>
          <a:prstGeom prst="rect">
            <a:avLst/>
          </a:prstGeom>
          <a:solidFill>
            <a:schemeClr val="bg1"/>
          </a:solidFill>
          <a:ln w="9525">
            <a:noFill/>
            <a:miter lim="800000"/>
            <a:headEnd/>
            <a:tailEnd/>
          </a:ln>
        </p:spPr>
        <p:txBody>
          <a:bodyPr lIns="0" tIns="0" rIns="0" bIns="0"/>
          <a:lstStyle/>
          <a:p>
            <a:pPr eaLnBrk="0" hangingPunct="0">
              <a:lnSpc>
                <a:spcPct val="150000"/>
              </a:lnSpc>
              <a:spcBef>
                <a:spcPts val="300"/>
              </a:spcBef>
            </a:pPr>
            <a:r>
              <a:rPr lang="nl-NL" sz="3200" b="1" dirty="0">
                <a:solidFill>
                  <a:srgbClr val="3333CC"/>
                </a:solidFill>
              </a:rPr>
              <a:t>FINISHED FILES ARE THE RESULTS OF YEARS OF SCIENTIFIC STUDY COMBINED WITH EXPERIENCE OF YEARS OF TRUTHFULL WORK AND OF INTENSIVE REFLECTION IF THEY ARE FILLED WITH FAITHFUL FACTS ABOUT EFFECTIVE SAFETY PERSONS OR FALSE OFFENDERS OF FOUR BEAUTIFUL PEOPLE.</a:t>
            </a:r>
          </a:p>
        </p:txBody>
      </p:sp>
      <p:sp>
        <p:nvSpPr>
          <p:cNvPr id="40964" name="Text Box 4"/>
          <p:cNvSpPr txBox="1">
            <a:spLocks noChangeArrowheads="1"/>
          </p:cNvSpPr>
          <p:nvPr/>
        </p:nvSpPr>
        <p:spPr bwMode="auto">
          <a:xfrm>
            <a:off x="0" y="1166813"/>
            <a:ext cx="9144000" cy="584200"/>
          </a:xfrm>
          <a:prstGeom prst="rect">
            <a:avLst/>
          </a:prstGeom>
          <a:noFill/>
          <a:ln w="9525">
            <a:noFill/>
            <a:miter lim="800000"/>
            <a:headEnd/>
            <a:tailEnd/>
          </a:ln>
        </p:spPr>
        <p:txBody>
          <a:bodyPr>
            <a:spAutoFit/>
          </a:bodyPr>
          <a:lstStyle/>
          <a:p>
            <a:r>
              <a:rPr lang="nl-NL" sz="3200" b="1">
                <a:solidFill>
                  <a:srgbClr val="FF0000"/>
                </a:solidFill>
              </a:rPr>
              <a:t>Hoeveel keer staat de letter F in de volgende tekst?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0-#ppt_w/2"/>
                                          </p:val>
                                        </p:tav>
                                        <p:tav tm="100000">
                                          <p:val>
                                            <p:strVal val="#ppt_x"/>
                                          </p:val>
                                        </p:tav>
                                      </p:tavLst>
                                    </p:anim>
                                    <p:anim calcmode="lin" valueType="num">
                                      <p:cBhvr additive="base">
                                        <p:cTn id="14"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autoUpdateAnimBg="0"/>
      <p:bldP spid="409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6"/>
          <p:cNvSpPr>
            <a:spLocks noGrp="1"/>
          </p:cNvSpPr>
          <p:nvPr>
            <p:ph type="sldNum" sz="quarter" idx="12"/>
          </p:nvPr>
        </p:nvSpPr>
        <p:spPr>
          <a:noFill/>
        </p:spPr>
        <p:txBody>
          <a:bodyPr/>
          <a:lstStyle/>
          <a:p>
            <a:fld id="{68BD4244-18D2-4855-810C-FB525C02D796}" type="slidenum">
              <a:rPr lang="nl-NL" smtClean="0"/>
              <a:pPr/>
              <a:t>33</a:t>
            </a:fld>
            <a:endParaRPr lang="nl-NL"/>
          </a:p>
        </p:txBody>
      </p:sp>
      <p:pic>
        <p:nvPicPr>
          <p:cNvPr id="36866" name="Picture 2" descr="boom60"/>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 contrast="-20000"/>
                    </a14:imgEffect>
                  </a14:imgLayer>
                </a14:imgProps>
              </a:ext>
              <a:ext uri="{28A0092B-C50C-407E-A947-70E740481C1C}">
                <a14:useLocalDpi xmlns:a14="http://schemas.microsoft.com/office/drawing/2010/main"/>
              </a:ext>
            </a:extLst>
          </a:blip>
          <a:srcRect/>
          <a:stretch>
            <a:fillRect/>
          </a:stretch>
        </p:blipFill>
        <p:spPr bwMode="auto">
          <a:xfrm>
            <a:off x="4122424" y="7938"/>
            <a:ext cx="5002212" cy="6850062"/>
          </a:xfrm>
          <a:prstGeom prst="rect">
            <a:avLst/>
          </a:prstGeom>
          <a:noFill/>
          <a:ln w="9525">
            <a:noFill/>
            <a:miter lim="800000"/>
            <a:headEnd/>
            <a:tailEnd/>
          </a:ln>
        </p:spPr>
      </p:pic>
      <p:sp>
        <p:nvSpPr>
          <p:cNvPr id="27652" name="Rectangle 3"/>
          <p:cNvSpPr>
            <a:spLocks noGrp="1" noChangeArrowheads="1"/>
          </p:cNvSpPr>
          <p:nvPr>
            <p:ph type="title"/>
          </p:nvPr>
        </p:nvSpPr>
        <p:spPr>
          <a:xfrm>
            <a:off x="0" y="609600"/>
            <a:ext cx="4355976" cy="1143000"/>
          </a:xfrm>
        </p:spPr>
        <p:txBody>
          <a:bodyPr>
            <a:noAutofit/>
          </a:bodyPr>
          <a:lstStyle/>
          <a:p>
            <a:pPr eaLnBrk="1" hangingPunct="1"/>
            <a:r>
              <a:rPr lang="nl-NL" b="1" dirty="0">
                <a:solidFill>
                  <a:srgbClr val="0000FF"/>
                </a:solidFill>
              </a:rPr>
              <a:t>De Hoofdenboom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096A260-B269-4CC6-8BD5-AE4B3EFE98DB}"/>
              </a:ext>
            </a:extLst>
          </p:cNvPr>
          <p:cNvSpPr>
            <a:spLocks noGrp="1" noChangeArrowheads="1"/>
          </p:cNvSpPr>
          <p:nvPr>
            <p:ph type="title"/>
          </p:nvPr>
        </p:nvSpPr>
        <p:spPr>
          <a:xfrm>
            <a:off x="685800" y="609600"/>
            <a:ext cx="7772400" cy="1143000"/>
          </a:xfrm>
        </p:spPr>
        <p:txBody>
          <a:bodyPr>
            <a:noAutofit/>
          </a:bodyPr>
          <a:lstStyle/>
          <a:p>
            <a:pPr eaLnBrk="1" hangingPunct="1"/>
            <a:r>
              <a:rPr lang="nl-NL" sz="4000" b="1" dirty="0">
                <a:solidFill>
                  <a:srgbClr val="0000FF"/>
                </a:solidFill>
              </a:rPr>
              <a:t>Hoe veel hoofden heb je gezien?</a:t>
            </a:r>
          </a:p>
        </p:txBody>
      </p:sp>
      <p:sp>
        <p:nvSpPr>
          <p:cNvPr id="6" name="Text Box 4">
            <a:extLst>
              <a:ext uri="{FF2B5EF4-FFF2-40B4-BE49-F238E27FC236}">
                <a16:creationId xmlns:a16="http://schemas.microsoft.com/office/drawing/2014/main" id="{C8DADB3E-6923-4240-A728-9EDE2A69FA58}"/>
              </a:ext>
            </a:extLst>
          </p:cNvPr>
          <p:cNvSpPr txBox="1">
            <a:spLocks noChangeArrowheads="1"/>
          </p:cNvSpPr>
          <p:nvPr/>
        </p:nvSpPr>
        <p:spPr bwMode="auto">
          <a:xfrm>
            <a:off x="2555776" y="3139281"/>
            <a:ext cx="4227513" cy="579437"/>
          </a:xfrm>
          <a:prstGeom prst="rect">
            <a:avLst/>
          </a:prstGeom>
          <a:noFill/>
          <a:ln w="9525">
            <a:noFill/>
            <a:miter lim="800000"/>
            <a:headEnd/>
            <a:tailEnd/>
          </a:ln>
        </p:spPr>
        <p:txBody>
          <a:bodyPr>
            <a:spAutoFit/>
          </a:bodyPr>
          <a:lstStyle/>
          <a:p>
            <a:pPr>
              <a:spcBef>
                <a:spcPct val="50000"/>
              </a:spcBef>
            </a:pPr>
            <a:r>
              <a:rPr lang="nl-NL" sz="3200" b="1" dirty="0">
                <a:solidFill>
                  <a:schemeClr val="hlink"/>
                </a:solidFill>
              </a:rPr>
              <a:t>Nog beter observeren?</a:t>
            </a:r>
          </a:p>
        </p:txBody>
      </p:sp>
    </p:spTree>
    <p:extLst>
      <p:ext uri="{BB962C8B-B14F-4D97-AF65-F5344CB8AC3E}">
        <p14:creationId xmlns:p14="http://schemas.microsoft.com/office/powerpoint/2010/main" val="670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jdelijke aanduiding voor dianummer 6"/>
          <p:cNvSpPr>
            <a:spLocks noGrp="1"/>
          </p:cNvSpPr>
          <p:nvPr>
            <p:ph type="sldNum" sz="quarter" idx="12"/>
          </p:nvPr>
        </p:nvSpPr>
        <p:spPr>
          <a:noFill/>
        </p:spPr>
        <p:txBody>
          <a:bodyPr/>
          <a:lstStyle/>
          <a:p>
            <a:fld id="{F939DBB2-53A1-4E0B-AB98-0209E60EE442}" type="slidenum">
              <a:rPr lang="nl-NL" smtClean="0"/>
              <a:pPr/>
              <a:t>35</a:t>
            </a:fld>
            <a:endParaRPr lang="nl-NL"/>
          </a:p>
        </p:txBody>
      </p:sp>
      <p:pic>
        <p:nvPicPr>
          <p:cNvPr id="38914" name="Picture 2" descr="boom6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6388" y="17463"/>
            <a:ext cx="5002212" cy="6850062"/>
          </a:xfrm>
          <a:prstGeom prst="rect">
            <a:avLst/>
          </a:prstGeom>
          <a:noFill/>
          <a:ln w="9525">
            <a:noFill/>
            <a:miter lim="800000"/>
            <a:headEnd/>
            <a:tailEnd/>
          </a:ln>
        </p:spPr>
      </p:pic>
      <p:sp>
        <p:nvSpPr>
          <p:cNvPr id="29700" name="Rectangle 3"/>
          <p:cNvSpPr>
            <a:spLocks noGrp="1" noChangeArrowheads="1"/>
          </p:cNvSpPr>
          <p:nvPr>
            <p:ph type="title"/>
          </p:nvPr>
        </p:nvSpPr>
        <p:spPr>
          <a:xfrm>
            <a:off x="0" y="0"/>
            <a:ext cx="4716016" cy="1901825"/>
          </a:xfrm>
        </p:spPr>
        <p:txBody>
          <a:bodyPr>
            <a:noAutofit/>
          </a:bodyPr>
          <a:lstStyle/>
          <a:p>
            <a:pPr eaLnBrk="1" hangingPunct="1"/>
            <a:r>
              <a:rPr lang="nl-NL" sz="4000" b="1" dirty="0">
                <a:solidFill>
                  <a:srgbClr val="0000FF"/>
                </a:solidFill>
              </a:rPr>
              <a:t>Hoe Zintuiglijk Scherpzinnig ben je?</a:t>
            </a:r>
          </a:p>
        </p:txBody>
      </p:sp>
      <p:sp>
        <p:nvSpPr>
          <p:cNvPr id="38916" name="Text Box 4"/>
          <p:cNvSpPr txBox="1">
            <a:spLocks noChangeArrowheads="1"/>
          </p:cNvSpPr>
          <p:nvPr/>
        </p:nvSpPr>
        <p:spPr bwMode="auto">
          <a:xfrm>
            <a:off x="0" y="3656013"/>
            <a:ext cx="4227513" cy="579437"/>
          </a:xfrm>
          <a:prstGeom prst="rect">
            <a:avLst/>
          </a:prstGeom>
          <a:noFill/>
          <a:ln w="9525">
            <a:noFill/>
            <a:miter lim="800000"/>
            <a:headEnd/>
            <a:tailEnd/>
          </a:ln>
        </p:spPr>
        <p:txBody>
          <a:bodyPr>
            <a:spAutoFit/>
          </a:bodyPr>
          <a:lstStyle/>
          <a:p>
            <a:pPr>
              <a:spcBef>
                <a:spcPct val="50000"/>
              </a:spcBef>
            </a:pPr>
            <a:r>
              <a:rPr lang="nl-NL" sz="3200" b="1" dirty="0">
                <a:solidFill>
                  <a:schemeClr val="hlink"/>
                </a:solidFill>
              </a:rPr>
              <a:t>Nog beter observeren!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0-#ppt_w/2"/>
                                          </p:val>
                                        </p:tav>
                                        <p:tav tm="100000">
                                          <p:val>
                                            <p:strVal val="#ppt_x"/>
                                          </p:val>
                                        </p:tav>
                                      </p:tavLst>
                                    </p:anim>
                                    <p:anim calcmode="lin" valueType="num">
                                      <p:cBhvr additive="base">
                                        <p:cTn id="14"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jdelijke aanduiding voor dianummer 6"/>
          <p:cNvSpPr>
            <a:spLocks noGrp="1"/>
          </p:cNvSpPr>
          <p:nvPr>
            <p:ph type="sldNum" sz="quarter" idx="12"/>
          </p:nvPr>
        </p:nvSpPr>
        <p:spPr>
          <a:noFill/>
        </p:spPr>
        <p:txBody>
          <a:bodyPr/>
          <a:lstStyle/>
          <a:p>
            <a:fld id="{86D38712-F8F2-4BC9-BFFE-CED166775896}" type="slidenum">
              <a:rPr lang="nl-NL" smtClean="0"/>
              <a:pPr/>
              <a:t>36</a:t>
            </a:fld>
            <a:endParaRPr lang="nl-NL"/>
          </a:p>
        </p:txBody>
      </p:sp>
      <p:sp>
        <p:nvSpPr>
          <p:cNvPr id="37890" name="Text Box 2"/>
          <p:cNvSpPr txBox="1">
            <a:spLocks noChangeArrowheads="1"/>
          </p:cNvSpPr>
          <p:nvPr/>
        </p:nvSpPr>
        <p:spPr bwMode="auto">
          <a:xfrm>
            <a:off x="2398713" y="2243138"/>
            <a:ext cx="4376737" cy="701675"/>
          </a:xfrm>
          <a:prstGeom prst="rect">
            <a:avLst/>
          </a:prstGeom>
          <a:noFill/>
          <a:ln w="9525">
            <a:noFill/>
            <a:miter lim="800000"/>
            <a:headEnd/>
            <a:tailEnd/>
          </a:ln>
        </p:spPr>
        <p:txBody>
          <a:bodyPr>
            <a:spAutoFit/>
          </a:bodyPr>
          <a:lstStyle/>
          <a:p>
            <a:pPr>
              <a:spcBef>
                <a:spcPct val="50000"/>
              </a:spcBef>
            </a:pPr>
            <a:r>
              <a:rPr lang="nl-NL" sz="4000" b="1">
                <a:solidFill>
                  <a:schemeClr val="hlink"/>
                </a:solidFill>
              </a:rPr>
              <a:t>Wat heb je gezien?</a:t>
            </a:r>
          </a:p>
        </p:txBody>
      </p:sp>
      <p:sp>
        <p:nvSpPr>
          <p:cNvPr id="28676" name="Rectangle 3"/>
          <p:cNvSpPr>
            <a:spLocks noGrp="1" noChangeArrowheads="1"/>
          </p:cNvSpPr>
          <p:nvPr>
            <p:ph type="title"/>
          </p:nvPr>
        </p:nvSpPr>
        <p:spPr>
          <a:xfrm>
            <a:off x="847725" y="428604"/>
            <a:ext cx="7480300" cy="1062059"/>
          </a:xfrm>
        </p:spPr>
        <p:txBody>
          <a:bodyPr>
            <a:normAutofit fontScale="90000"/>
          </a:bodyPr>
          <a:lstStyle/>
          <a:p>
            <a:pPr eaLnBrk="1" hangingPunct="1"/>
            <a:r>
              <a:rPr lang="nl-NL" sz="3600" dirty="0">
                <a:solidFill>
                  <a:srgbClr val="0000FF"/>
                </a:solidFill>
              </a:rPr>
              <a:t>Focussen met Zintuiglijke Scherpzinnigheid!</a:t>
            </a:r>
          </a:p>
        </p:txBody>
      </p:sp>
      <p:sp>
        <p:nvSpPr>
          <p:cNvPr id="37892" name="Text Box 4"/>
          <p:cNvSpPr txBox="1">
            <a:spLocks noChangeArrowheads="1"/>
          </p:cNvSpPr>
          <p:nvPr/>
        </p:nvSpPr>
        <p:spPr bwMode="auto">
          <a:xfrm>
            <a:off x="390525" y="4932363"/>
            <a:ext cx="8393113" cy="1066800"/>
          </a:xfrm>
          <a:prstGeom prst="rect">
            <a:avLst/>
          </a:prstGeom>
          <a:noFill/>
          <a:ln w="9525">
            <a:noFill/>
            <a:miter lim="800000"/>
            <a:headEnd/>
            <a:tailEnd/>
          </a:ln>
        </p:spPr>
        <p:txBody>
          <a:bodyPr>
            <a:spAutoFit/>
          </a:bodyPr>
          <a:lstStyle/>
          <a:p>
            <a:pPr algn="ctr">
              <a:spcBef>
                <a:spcPct val="50000"/>
              </a:spcBef>
            </a:pPr>
            <a:r>
              <a:rPr lang="nl-NL" sz="3200" b="1">
                <a:solidFill>
                  <a:srgbClr val="FF0000"/>
                </a:solidFill>
              </a:rPr>
              <a:t>Merk op hoeveel verschillende waarnemingen er gedaan worden!</a:t>
            </a:r>
          </a:p>
        </p:txBody>
      </p:sp>
      <p:sp>
        <p:nvSpPr>
          <p:cNvPr id="37893" name="Text Box 5"/>
          <p:cNvSpPr txBox="1">
            <a:spLocks noChangeArrowheads="1"/>
          </p:cNvSpPr>
          <p:nvPr/>
        </p:nvSpPr>
        <p:spPr bwMode="auto">
          <a:xfrm>
            <a:off x="3411538" y="3448050"/>
            <a:ext cx="2320925" cy="701675"/>
          </a:xfrm>
          <a:prstGeom prst="rect">
            <a:avLst/>
          </a:prstGeom>
          <a:noFill/>
          <a:ln w="9525">
            <a:noFill/>
            <a:miter lim="800000"/>
            <a:headEnd/>
            <a:tailEnd/>
          </a:ln>
        </p:spPr>
        <p:txBody>
          <a:bodyPr>
            <a:spAutoFit/>
          </a:bodyPr>
          <a:lstStyle/>
          <a:p>
            <a:pPr>
              <a:spcBef>
                <a:spcPct val="50000"/>
              </a:spcBef>
            </a:pPr>
            <a:r>
              <a:rPr lang="nl-NL" sz="4000" b="1">
                <a:solidFill>
                  <a:schemeClr val="hlink"/>
                </a:solidFill>
              </a:rPr>
              <a:t>Hoeveel?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2" grpId="0" autoUpdateAnimBg="0"/>
      <p:bldP spid="3789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jdelijke aanduiding voor dianummer 6"/>
          <p:cNvSpPr>
            <a:spLocks noGrp="1"/>
          </p:cNvSpPr>
          <p:nvPr>
            <p:ph type="sldNum" sz="quarter" idx="12"/>
          </p:nvPr>
        </p:nvSpPr>
        <p:spPr>
          <a:noFill/>
        </p:spPr>
        <p:txBody>
          <a:bodyPr/>
          <a:lstStyle/>
          <a:p>
            <a:fld id="{728C0319-E6C7-440F-B85E-DA6CB4A9E9B3}" type="slidenum">
              <a:rPr lang="nl-NL" smtClean="0"/>
              <a:pPr/>
              <a:t>37</a:t>
            </a:fld>
            <a:endParaRPr lang="nl-NL"/>
          </a:p>
        </p:txBody>
      </p:sp>
      <p:pic>
        <p:nvPicPr>
          <p:cNvPr id="39938" name="Picture 2" descr="boom6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1788" y="0"/>
            <a:ext cx="5002212" cy="6850063"/>
          </a:xfrm>
          <a:prstGeom prst="rect">
            <a:avLst/>
          </a:prstGeom>
          <a:noFill/>
          <a:ln w="9525">
            <a:noFill/>
            <a:miter lim="800000"/>
            <a:headEnd/>
            <a:tailEnd/>
          </a:ln>
        </p:spPr>
      </p:pic>
      <p:sp>
        <p:nvSpPr>
          <p:cNvPr id="39939" name="Text Box 3"/>
          <p:cNvSpPr txBox="1">
            <a:spLocks noChangeArrowheads="1"/>
          </p:cNvSpPr>
          <p:nvPr/>
        </p:nvSpPr>
        <p:spPr bwMode="auto">
          <a:xfrm>
            <a:off x="428625" y="4960938"/>
            <a:ext cx="3852863" cy="1187450"/>
          </a:xfrm>
          <a:prstGeom prst="rect">
            <a:avLst/>
          </a:prstGeom>
          <a:noFill/>
          <a:ln w="9525">
            <a:noFill/>
            <a:miter lim="800000"/>
            <a:headEnd/>
            <a:tailEnd/>
          </a:ln>
        </p:spPr>
        <p:txBody>
          <a:bodyPr>
            <a:spAutoFit/>
          </a:bodyPr>
          <a:lstStyle/>
          <a:p>
            <a:pPr>
              <a:spcBef>
                <a:spcPct val="50000"/>
              </a:spcBef>
            </a:pPr>
            <a:r>
              <a:rPr lang="nl-NL" b="1">
                <a:solidFill>
                  <a:srgbClr val="3333CC"/>
                </a:solidFill>
              </a:rPr>
              <a:t>Heb je ook gezien dat het allemaal staatslieden uit India waren?</a:t>
            </a:r>
          </a:p>
        </p:txBody>
      </p:sp>
      <p:sp>
        <p:nvSpPr>
          <p:cNvPr id="30725" name="Rectangle 4"/>
          <p:cNvSpPr>
            <a:spLocks noGrp="1" noChangeArrowheads="1"/>
          </p:cNvSpPr>
          <p:nvPr>
            <p:ph type="title"/>
          </p:nvPr>
        </p:nvSpPr>
        <p:spPr>
          <a:xfrm>
            <a:off x="0" y="0"/>
            <a:ext cx="4138613" cy="1901825"/>
          </a:xfrm>
        </p:spPr>
        <p:txBody>
          <a:bodyPr>
            <a:normAutofit/>
          </a:bodyPr>
          <a:lstStyle/>
          <a:p>
            <a:pPr eaLnBrk="1" hangingPunct="1"/>
            <a:r>
              <a:rPr lang="nl-NL" sz="4000" b="1" dirty="0">
                <a:solidFill>
                  <a:srgbClr val="0000FF"/>
                </a:solidFill>
              </a:rPr>
              <a:t>Heel Zintuiglijk Scherpzinnig! </a:t>
            </a:r>
          </a:p>
        </p:txBody>
      </p:sp>
      <p:sp>
        <p:nvSpPr>
          <p:cNvPr id="39941" name="Text Box 5"/>
          <p:cNvSpPr txBox="1">
            <a:spLocks noChangeArrowheads="1"/>
          </p:cNvSpPr>
          <p:nvPr/>
        </p:nvSpPr>
        <p:spPr bwMode="auto">
          <a:xfrm>
            <a:off x="428625" y="2176463"/>
            <a:ext cx="3792538" cy="369332"/>
          </a:xfrm>
          <a:prstGeom prst="rect">
            <a:avLst/>
          </a:prstGeom>
          <a:noFill/>
          <a:ln w="9525">
            <a:noFill/>
            <a:miter lim="800000"/>
            <a:headEnd/>
            <a:tailEnd/>
          </a:ln>
        </p:spPr>
        <p:txBody>
          <a:bodyPr>
            <a:spAutoFit/>
          </a:bodyPr>
          <a:lstStyle/>
          <a:p>
            <a:pPr>
              <a:spcBef>
                <a:spcPct val="50000"/>
              </a:spcBef>
            </a:pPr>
            <a:r>
              <a:rPr lang="nl-NL" b="1" dirty="0">
                <a:solidFill>
                  <a:srgbClr val="FF0000"/>
                </a:solidFill>
              </a:rPr>
              <a:t>Wat is het antwoord ? 10 hoofden ?</a:t>
            </a:r>
          </a:p>
        </p:txBody>
      </p:sp>
      <p:sp>
        <p:nvSpPr>
          <p:cNvPr id="39942" name="Text Box 6"/>
          <p:cNvSpPr txBox="1">
            <a:spLocks noChangeArrowheads="1"/>
          </p:cNvSpPr>
          <p:nvPr/>
        </p:nvSpPr>
        <p:spPr bwMode="auto">
          <a:xfrm>
            <a:off x="428625" y="4074597"/>
            <a:ext cx="3852863" cy="369332"/>
          </a:xfrm>
          <a:prstGeom prst="rect">
            <a:avLst/>
          </a:prstGeom>
          <a:noFill/>
          <a:ln w="9525">
            <a:noFill/>
            <a:miter lim="800000"/>
            <a:headEnd/>
            <a:tailEnd/>
          </a:ln>
        </p:spPr>
        <p:txBody>
          <a:bodyPr>
            <a:spAutoFit/>
          </a:bodyPr>
          <a:lstStyle/>
          <a:p>
            <a:pPr>
              <a:spcBef>
                <a:spcPct val="50000"/>
              </a:spcBef>
            </a:pPr>
            <a:r>
              <a:rPr lang="nl-NL" b="1" dirty="0">
                <a:solidFill>
                  <a:srgbClr val="FF0000"/>
                </a:solidFill>
              </a:rPr>
              <a:t>Wat voor mensen zijn er afgebeeld?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0-#ppt_w/2"/>
                                          </p:val>
                                        </p:tav>
                                        <p:tav tm="100000">
                                          <p:val>
                                            <p:strVal val="#ppt_x"/>
                                          </p:val>
                                        </p:tav>
                                      </p:tavLst>
                                    </p:anim>
                                    <p:anim calcmode="lin" valueType="num">
                                      <p:cBhvr additive="base">
                                        <p:cTn id="14"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additive="base">
                                        <p:cTn id="19" dur="500" fill="hold"/>
                                        <p:tgtEl>
                                          <p:spTgt spid="39938"/>
                                        </p:tgtEl>
                                        <p:attrNameLst>
                                          <p:attrName>ppt_x</p:attrName>
                                        </p:attrNameLst>
                                      </p:cBhvr>
                                      <p:tavLst>
                                        <p:tav tm="0">
                                          <p:val>
                                            <p:strVal val="0-#ppt_w/2"/>
                                          </p:val>
                                        </p:tav>
                                        <p:tav tm="100000">
                                          <p:val>
                                            <p:strVal val="#ppt_x"/>
                                          </p:val>
                                        </p:tav>
                                      </p:tavLst>
                                    </p:anim>
                                    <p:anim calcmode="lin" valueType="num">
                                      <p:cBhvr additive="base">
                                        <p:cTn id="20"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gtEl>
                                        <p:attrNameLst>
                                          <p:attrName>style.visibility</p:attrName>
                                        </p:attrNameLst>
                                      </p:cBhvr>
                                      <p:to>
                                        <p:strVal val="visible"/>
                                      </p:to>
                                    </p:set>
                                    <p:anim calcmode="lin" valueType="num">
                                      <p:cBhvr additive="base">
                                        <p:cTn id="25" dur="500" fill="hold"/>
                                        <p:tgtEl>
                                          <p:spTgt spid="39939"/>
                                        </p:tgtEl>
                                        <p:attrNameLst>
                                          <p:attrName>ppt_x</p:attrName>
                                        </p:attrNameLst>
                                      </p:cBhvr>
                                      <p:tavLst>
                                        <p:tav tm="0">
                                          <p:val>
                                            <p:strVal val="0-#ppt_w/2"/>
                                          </p:val>
                                        </p:tav>
                                        <p:tav tm="100000">
                                          <p:val>
                                            <p:strVal val="#ppt_x"/>
                                          </p:val>
                                        </p:tav>
                                      </p:tavLst>
                                    </p:anim>
                                    <p:anim calcmode="lin" valueType="num">
                                      <p:cBhvr additive="base">
                                        <p:cTn id="26"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1" grpId="0" autoUpdateAnimBg="0"/>
      <p:bldP spid="3994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nummer 3"/>
          <p:cNvSpPr>
            <a:spLocks noGrp="1"/>
          </p:cNvSpPr>
          <p:nvPr>
            <p:ph type="sldNum" sz="quarter" idx="12"/>
          </p:nvPr>
        </p:nvSpPr>
        <p:spPr>
          <a:noFill/>
        </p:spPr>
        <p:txBody>
          <a:bodyPr/>
          <a:lstStyle/>
          <a:p>
            <a:fld id="{4D94FFEE-FE23-4063-BB5B-E13FBC328B9D}" type="slidenum">
              <a:rPr lang="nl-NL" smtClean="0"/>
              <a:pPr/>
              <a:t>38</a:t>
            </a:fld>
            <a:endParaRPr lang="nl-NL"/>
          </a:p>
        </p:txBody>
      </p:sp>
      <p:pic>
        <p:nvPicPr>
          <p:cNvPr id="3174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038" y="55563"/>
            <a:ext cx="1878682" cy="2750557"/>
          </a:xfrm>
          <a:prstGeom prst="rect">
            <a:avLst/>
          </a:prstGeom>
          <a:noFill/>
          <a:ln w="9525">
            <a:noFill/>
            <a:miter lim="800000"/>
            <a:headEnd/>
            <a:tailEnd/>
          </a:ln>
        </p:spPr>
      </p:pic>
      <p:pic>
        <p:nvPicPr>
          <p:cNvPr id="3174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225" y="3547963"/>
            <a:ext cx="2190527" cy="2660047"/>
          </a:xfrm>
          <a:prstGeom prst="rect">
            <a:avLst/>
          </a:prstGeom>
          <a:noFill/>
          <a:ln w="9525">
            <a:noFill/>
            <a:miter lim="800000"/>
            <a:headEnd/>
            <a:tailEnd/>
          </a:ln>
        </p:spPr>
      </p:pic>
      <p:sp>
        <p:nvSpPr>
          <p:cNvPr id="31749" name="Text Box 4"/>
          <p:cNvSpPr txBox="1">
            <a:spLocks noChangeArrowheads="1"/>
          </p:cNvSpPr>
          <p:nvPr/>
        </p:nvSpPr>
        <p:spPr bwMode="auto">
          <a:xfrm>
            <a:off x="1960562" y="899428"/>
            <a:ext cx="1819349" cy="369332"/>
          </a:xfrm>
          <a:prstGeom prst="rect">
            <a:avLst/>
          </a:prstGeom>
          <a:noFill/>
          <a:ln w="9525">
            <a:noFill/>
            <a:miter lim="800000"/>
            <a:headEnd/>
            <a:tailEnd/>
          </a:ln>
        </p:spPr>
        <p:txBody>
          <a:bodyPr wrap="square">
            <a:spAutoFit/>
          </a:bodyPr>
          <a:lstStyle/>
          <a:p>
            <a:pPr>
              <a:spcBef>
                <a:spcPct val="50000"/>
              </a:spcBef>
            </a:pPr>
            <a:r>
              <a:rPr lang="nl-NL" dirty="0" err="1"/>
              <a:t>Mahatma</a:t>
            </a:r>
            <a:r>
              <a:rPr lang="nl-NL" dirty="0"/>
              <a:t> Gandhi</a:t>
            </a:r>
          </a:p>
        </p:txBody>
      </p:sp>
      <p:sp>
        <p:nvSpPr>
          <p:cNvPr id="31750" name="Text Box 5"/>
          <p:cNvSpPr txBox="1">
            <a:spLocks noChangeArrowheads="1"/>
          </p:cNvSpPr>
          <p:nvPr/>
        </p:nvSpPr>
        <p:spPr bwMode="auto">
          <a:xfrm>
            <a:off x="2206625" y="4578251"/>
            <a:ext cx="1127125" cy="457200"/>
          </a:xfrm>
          <a:prstGeom prst="rect">
            <a:avLst/>
          </a:prstGeom>
          <a:noFill/>
          <a:ln w="9525">
            <a:noFill/>
            <a:miter lim="800000"/>
            <a:headEnd/>
            <a:tailEnd/>
          </a:ln>
        </p:spPr>
        <p:txBody>
          <a:bodyPr>
            <a:spAutoFit/>
          </a:bodyPr>
          <a:lstStyle/>
          <a:p>
            <a:pPr>
              <a:spcBef>
                <a:spcPct val="50000"/>
              </a:spcBef>
            </a:pPr>
            <a:r>
              <a:rPr lang="nl-NL"/>
              <a:t>Nehru</a:t>
            </a:r>
          </a:p>
        </p:txBody>
      </p:sp>
      <p:pic>
        <p:nvPicPr>
          <p:cNvPr id="3175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7277" y="120650"/>
            <a:ext cx="2484437" cy="2484438"/>
          </a:xfrm>
          <a:prstGeom prst="rect">
            <a:avLst/>
          </a:prstGeom>
          <a:noFill/>
          <a:ln w="9525">
            <a:noFill/>
            <a:miter lim="800000"/>
            <a:headEnd/>
            <a:tailEnd/>
          </a:ln>
        </p:spPr>
      </p:pic>
      <p:sp>
        <p:nvSpPr>
          <p:cNvPr id="31752" name="Text Box 7"/>
          <p:cNvSpPr txBox="1">
            <a:spLocks noChangeArrowheads="1"/>
          </p:cNvSpPr>
          <p:nvPr/>
        </p:nvSpPr>
        <p:spPr bwMode="auto">
          <a:xfrm>
            <a:off x="7026027" y="954089"/>
            <a:ext cx="1722437" cy="369332"/>
          </a:xfrm>
          <a:prstGeom prst="rect">
            <a:avLst/>
          </a:prstGeom>
          <a:noFill/>
          <a:ln w="9525">
            <a:noFill/>
            <a:miter lim="800000"/>
            <a:headEnd/>
            <a:tailEnd/>
          </a:ln>
        </p:spPr>
        <p:txBody>
          <a:bodyPr wrap="square">
            <a:spAutoFit/>
          </a:bodyPr>
          <a:lstStyle/>
          <a:p>
            <a:pPr>
              <a:spcBef>
                <a:spcPct val="50000"/>
              </a:spcBef>
            </a:pPr>
            <a:r>
              <a:rPr lang="nl-NL" dirty="0" err="1"/>
              <a:t>Indira</a:t>
            </a:r>
            <a:r>
              <a:rPr lang="nl-NL" dirty="0"/>
              <a:t> Gandhi</a:t>
            </a:r>
          </a:p>
        </p:txBody>
      </p:sp>
      <p:pic>
        <p:nvPicPr>
          <p:cNvPr id="31753"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01443" y="3586187"/>
            <a:ext cx="2079625" cy="2651125"/>
          </a:xfrm>
          <a:prstGeom prst="rect">
            <a:avLst/>
          </a:prstGeom>
          <a:noFill/>
          <a:ln w="9525">
            <a:noFill/>
            <a:miter lim="800000"/>
            <a:headEnd/>
            <a:tailEnd/>
          </a:ln>
        </p:spPr>
      </p:pic>
      <p:sp>
        <p:nvSpPr>
          <p:cNvPr id="31754" name="Text Box 9"/>
          <p:cNvSpPr txBox="1">
            <a:spLocks noChangeArrowheads="1"/>
          </p:cNvSpPr>
          <p:nvPr/>
        </p:nvSpPr>
        <p:spPr bwMode="auto">
          <a:xfrm>
            <a:off x="7063680" y="4437087"/>
            <a:ext cx="1828800" cy="457200"/>
          </a:xfrm>
          <a:prstGeom prst="rect">
            <a:avLst/>
          </a:prstGeom>
          <a:noFill/>
          <a:ln w="9525">
            <a:noFill/>
            <a:miter lim="800000"/>
            <a:headEnd/>
            <a:tailEnd/>
          </a:ln>
        </p:spPr>
        <p:txBody>
          <a:bodyPr>
            <a:spAutoFit/>
          </a:bodyPr>
          <a:lstStyle/>
          <a:p>
            <a:pPr>
              <a:spcBef>
                <a:spcPct val="50000"/>
              </a:spcBef>
            </a:pPr>
            <a:r>
              <a:rPr lang="nl-NL"/>
              <a:t>Rajiv Gandhi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0-#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 calcmode="lin" valueType="num">
                                      <p:cBhvr additive="base">
                                        <p:cTn id="19" dur="500" fill="hold"/>
                                        <p:tgtEl>
                                          <p:spTgt spid="31751"/>
                                        </p:tgtEl>
                                        <p:attrNameLst>
                                          <p:attrName>ppt_x</p:attrName>
                                        </p:attrNameLst>
                                      </p:cBhvr>
                                      <p:tavLst>
                                        <p:tav tm="0">
                                          <p:val>
                                            <p:strVal val="0-#ppt_w/2"/>
                                          </p:val>
                                        </p:tav>
                                        <p:tav tm="100000">
                                          <p:val>
                                            <p:strVal val="#ppt_x"/>
                                          </p:val>
                                        </p:tav>
                                      </p:tavLst>
                                    </p:anim>
                                    <p:anim calcmode="lin" valueType="num">
                                      <p:cBhvr additive="base">
                                        <p:cTn id="20"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2"/>
                                        </p:tgtEl>
                                        <p:attrNameLst>
                                          <p:attrName>style.visibility</p:attrName>
                                        </p:attrNameLst>
                                      </p:cBhvr>
                                      <p:to>
                                        <p:strVal val="visible"/>
                                      </p:to>
                                    </p:set>
                                    <p:anim calcmode="lin" valueType="num">
                                      <p:cBhvr additive="base">
                                        <p:cTn id="25" dur="500" fill="hold"/>
                                        <p:tgtEl>
                                          <p:spTgt spid="31752"/>
                                        </p:tgtEl>
                                        <p:attrNameLst>
                                          <p:attrName>ppt_x</p:attrName>
                                        </p:attrNameLst>
                                      </p:cBhvr>
                                      <p:tavLst>
                                        <p:tav tm="0">
                                          <p:val>
                                            <p:strVal val="0-#ppt_w/2"/>
                                          </p:val>
                                        </p:tav>
                                        <p:tav tm="100000">
                                          <p:val>
                                            <p:strVal val="#ppt_x"/>
                                          </p:val>
                                        </p:tav>
                                      </p:tavLst>
                                    </p:anim>
                                    <p:anim calcmode="lin" valueType="num">
                                      <p:cBhvr additive="base">
                                        <p:cTn id="26"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additive="base">
                                        <p:cTn id="31" dur="500" fill="hold"/>
                                        <p:tgtEl>
                                          <p:spTgt spid="31748"/>
                                        </p:tgtEl>
                                        <p:attrNameLst>
                                          <p:attrName>ppt_x</p:attrName>
                                        </p:attrNameLst>
                                      </p:cBhvr>
                                      <p:tavLst>
                                        <p:tav tm="0">
                                          <p:val>
                                            <p:strVal val="0-#ppt_w/2"/>
                                          </p:val>
                                        </p:tav>
                                        <p:tav tm="100000">
                                          <p:val>
                                            <p:strVal val="#ppt_x"/>
                                          </p:val>
                                        </p:tav>
                                      </p:tavLst>
                                    </p:anim>
                                    <p:anim calcmode="lin" valueType="num">
                                      <p:cBhvr additive="base">
                                        <p:cTn id="32"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50"/>
                                        </p:tgtEl>
                                        <p:attrNameLst>
                                          <p:attrName>style.visibility</p:attrName>
                                        </p:attrNameLst>
                                      </p:cBhvr>
                                      <p:to>
                                        <p:strVal val="visible"/>
                                      </p:to>
                                    </p:set>
                                    <p:anim calcmode="lin" valueType="num">
                                      <p:cBhvr additive="base">
                                        <p:cTn id="37" dur="500" fill="hold"/>
                                        <p:tgtEl>
                                          <p:spTgt spid="31750"/>
                                        </p:tgtEl>
                                        <p:attrNameLst>
                                          <p:attrName>ppt_x</p:attrName>
                                        </p:attrNameLst>
                                      </p:cBhvr>
                                      <p:tavLst>
                                        <p:tav tm="0">
                                          <p:val>
                                            <p:strVal val="0-#ppt_w/2"/>
                                          </p:val>
                                        </p:tav>
                                        <p:tav tm="100000">
                                          <p:val>
                                            <p:strVal val="#ppt_x"/>
                                          </p:val>
                                        </p:tav>
                                      </p:tavLst>
                                    </p:anim>
                                    <p:anim calcmode="lin" valueType="num">
                                      <p:cBhvr additive="base">
                                        <p:cTn id="38"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1753"/>
                                        </p:tgtEl>
                                        <p:attrNameLst>
                                          <p:attrName>style.visibility</p:attrName>
                                        </p:attrNameLst>
                                      </p:cBhvr>
                                      <p:to>
                                        <p:strVal val="visible"/>
                                      </p:to>
                                    </p:set>
                                    <p:anim calcmode="lin" valueType="num">
                                      <p:cBhvr additive="base">
                                        <p:cTn id="43" dur="500" fill="hold"/>
                                        <p:tgtEl>
                                          <p:spTgt spid="31753"/>
                                        </p:tgtEl>
                                        <p:attrNameLst>
                                          <p:attrName>ppt_x</p:attrName>
                                        </p:attrNameLst>
                                      </p:cBhvr>
                                      <p:tavLst>
                                        <p:tav tm="0">
                                          <p:val>
                                            <p:strVal val="0-#ppt_w/2"/>
                                          </p:val>
                                        </p:tav>
                                        <p:tav tm="100000">
                                          <p:val>
                                            <p:strVal val="#ppt_x"/>
                                          </p:val>
                                        </p:tav>
                                      </p:tavLst>
                                    </p:anim>
                                    <p:anim calcmode="lin" valueType="num">
                                      <p:cBhvr additive="base">
                                        <p:cTn id="44" dur="500" fill="hold"/>
                                        <p:tgtEl>
                                          <p:spTgt spid="317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54"/>
                                        </p:tgtEl>
                                        <p:attrNameLst>
                                          <p:attrName>style.visibility</p:attrName>
                                        </p:attrNameLst>
                                      </p:cBhvr>
                                      <p:to>
                                        <p:strVal val="visible"/>
                                      </p:to>
                                    </p:set>
                                    <p:anim calcmode="lin" valueType="num">
                                      <p:cBhvr additive="base">
                                        <p:cTn id="49" dur="500" fill="hold"/>
                                        <p:tgtEl>
                                          <p:spTgt spid="31754"/>
                                        </p:tgtEl>
                                        <p:attrNameLst>
                                          <p:attrName>ppt_x</p:attrName>
                                        </p:attrNameLst>
                                      </p:cBhvr>
                                      <p:tavLst>
                                        <p:tav tm="0">
                                          <p:val>
                                            <p:strVal val="0-#ppt_w/2"/>
                                          </p:val>
                                        </p:tav>
                                        <p:tav tm="100000">
                                          <p:val>
                                            <p:strVal val="#ppt_x"/>
                                          </p:val>
                                        </p:tav>
                                      </p:tavLst>
                                    </p:anim>
                                    <p:anim calcmode="lin" valueType="num">
                                      <p:cBhvr additive="base">
                                        <p:cTn id="5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p:bldP spid="317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FF0000"/>
                </a:solidFill>
              </a:rPr>
              <a:t>Wat hebben we nodig om een compleet beeld te krijgen?</a:t>
            </a:r>
            <a:endParaRPr lang="nl-NL" dirty="0">
              <a:solidFill>
                <a:srgbClr val="FF0000"/>
              </a:solidFill>
            </a:endParaRPr>
          </a:p>
        </p:txBody>
      </p:sp>
      <p:sp>
        <p:nvSpPr>
          <p:cNvPr id="4" name="Tijdelijke aanduiding voor tekst 3"/>
          <p:cNvSpPr>
            <a:spLocks noGrp="1"/>
          </p:cNvSpPr>
          <p:nvPr>
            <p:ph type="body" sz="half" idx="2"/>
          </p:nvPr>
        </p:nvSpPr>
        <p:spPr>
          <a:xfrm>
            <a:off x="971600" y="1988840"/>
            <a:ext cx="7486600" cy="3600400"/>
          </a:xfrm>
        </p:spPr>
        <p:txBody>
          <a:bodyPr/>
          <a:lstStyle/>
          <a:p>
            <a:pPr>
              <a:buNone/>
            </a:pPr>
            <a:r>
              <a:rPr lang="nl-NL" b="1" dirty="0">
                <a:solidFill>
                  <a:srgbClr val="0070C0"/>
                </a:solidFill>
              </a:rPr>
              <a:t>Aandacht</a:t>
            </a:r>
          </a:p>
          <a:p>
            <a:pPr>
              <a:buNone/>
            </a:pPr>
            <a:r>
              <a:rPr lang="nl-NL" b="1" dirty="0">
                <a:solidFill>
                  <a:srgbClr val="0070C0"/>
                </a:solidFill>
              </a:rPr>
              <a:t>Letten op detail</a:t>
            </a:r>
          </a:p>
          <a:p>
            <a:pPr>
              <a:buNone/>
            </a:pPr>
            <a:r>
              <a:rPr lang="nl-NL" b="1" dirty="0">
                <a:solidFill>
                  <a:srgbClr val="0070C0"/>
                </a:solidFill>
              </a:rPr>
              <a:t>Letten op overzicht</a:t>
            </a:r>
          </a:p>
          <a:p>
            <a:pPr>
              <a:buNone/>
            </a:pPr>
            <a:r>
              <a:rPr lang="nl-NL" b="1" dirty="0">
                <a:solidFill>
                  <a:srgbClr val="0070C0"/>
                </a:solidFill>
              </a:rPr>
              <a:t>Kennis van wat te verwachten valt</a:t>
            </a:r>
          </a:p>
          <a:p>
            <a:pPr>
              <a:buNone/>
            </a:pPr>
            <a:r>
              <a:rPr lang="nl-NL" b="1" dirty="0">
                <a:solidFill>
                  <a:srgbClr val="0070C0"/>
                </a:solidFill>
              </a:rPr>
              <a:t>Interesse</a:t>
            </a:r>
          </a:p>
          <a:p>
            <a:pPr>
              <a:buNone/>
            </a:pPr>
            <a:r>
              <a:rPr lang="nl-NL"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randmother.jpg"/>
          <p:cNvPicPr/>
          <p:nvPr/>
        </p:nvPicPr>
        <p:blipFill>
          <a:blip r:embed="rId2" cstate="screen">
            <a:extLst>
              <a:ext uri="{28A0092B-C50C-407E-A947-70E740481C1C}">
                <a14:useLocalDpi xmlns:a14="http://schemas.microsoft.com/office/drawing/2010/main"/>
              </a:ext>
            </a:extLst>
          </a:blip>
          <a:stretch>
            <a:fillRect/>
          </a:stretch>
        </p:blipFill>
        <p:spPr>
          <a:xfrm>
            <a:off x="3996848" y="0"/>
            <a:ext cx="5147152" cy="6858000"/>
          </a:xfrm>
          <a:prstGeom prst="rect">
            <a:avLst/>
          </a:prstGeom>
        </p:spPr>
      </p:pic>
      <p:sp>
        <p:nvSpPr>
          <p:cNvPr id="2" name="Titel 1"/>
          <p:cNvSpPr>
            <a:spLocks noGrp="1"/>
          </p:cNvSpPr>
          <p:nvPr>
            <p:ph type="title"/>
          </p:nvPr>
        </p:nvSpPr>
        <p:spPr>
          <a:xfrm>
            <a:off x="359308" y="2080526"/>
            <a:ext cx="3312367" cy="576064"/>
          </a:xfrm>
        </p:spPr>
        <p:txBody>
          <a:bodyPr>
            <a:normAutofit fontScale="90000"/>
          </a:bodyPr>
          <a:lstStyle/>
          <a:p>
            <a:pPr algn="l"/>
            <a:r>
              <a:rPr lang="nl-NL" b="1" dirty="0">
                <a:solidFill>
                  <a:srgbClr val="0000FF"/>
                </a:solidFill>
              </a:rPr>
              <a:t>O  = Oordelen</a:t>
            </a:r>
            <a:endParaRPr lang="nl-NL" dirty="0">
              <a:solidFill>
                <a:srgbClr val="0000FF"/>
              </a:solidFill>
            </a:endParaRPr>
          </a:p>
        </p:txBody>
      </p:sp>
      <p:sp>
        <p:nvSpPr>
          <p:cNvPr id="4" name="Rechthoek 3"/>
          <p:cNvSpPr/>
          <p:nvPr/>
        </p:nvSpPr>
        <p:spPr>
          <a:xfrm>
            <a:off x="0" y="0"/>
            <a:ext cx="4499992" cy="1446550"/>
          </a:xfrm>
          <a:prstGeom prst="rect">
            <a:avLst/>
          </a:prstGeom>
        </p:spPr>
        <p:txBody>
          <a:bodyPr wrap="square">
            <a:spAutoFit/>
          </a:bodyPr>
          <a:lstStyle/>
          <a:p>
            <a:pPr algn="ctr"/>
            <a:r>
              <a:rPr lang="nl-NL" sz="4400" b="1" dirty="0">
                <a:solidFill>
                  <a:srgbClr val="0000FF"/>
                </a:solidFill>
              </a:rPr>
              <a:t>“Laat de </a:t>
            </a:r>
            <a:r>
              <a:rPr lang="nl-NL" sz="3600" dirty="0">
                <a:solidFill>
                  <a:srgbClr val="0000FF"/>
                </a:solidFill>
              </a:rPr>
              <a:t>(negatieve) </a:t>
            </a:r>
            <a:r>
              <a:rPr lang="nl-NL" sz="4400" b="1" dirty="0">
                <a:solidFill>
                  <a:srgbClr val="0000FF"/>
                </a:solidFill>
              </a:rPr>
              <a:t>OMA thuis!” </a:t>
            </a:r>
          </a:p>
        </p:txBody>
      </p:sp>
      <p:sp>
        <p:nvSpPr>
          <p:cNvPr id="6" name="Titel 1"/>
          <p:cNvSpPr txBox="1">
            <a:spLocks/>
          </p:cNvSpPr>
          <p:nvPr/>
        </p:nvSpPr>
        <p:spPr>
          <a:xfrm>
            <a:off x="359309" y="3657838"/>
            <a:ext cx="3312368" cy="615553"/>
          </a:xfrm>
          <a:prstGeom prst="rect">
            <a:avLst/>
          </a:prstGeom>
        </p:spPr>
        <p:txBody>
          <a:bodyPr vert="horz" wrap="square" lIns="0" tIns="0" rIns="0" bIns="0" rtlCol="0" anchor="ctr">
            <a:spAutoFit/>
          </a:bodyPr>
          <a:lstStyle/>
          <a:p>
            <a:pPr marL="0" marR="0" lvl="0" indent="0" defTabSz="914400" rtl="0" eaLnBrk="1" fontAlgn="auto" latinLnBrk="0" hangingPunct="1">
              <a:spcBef>
                <a:spcPct val="0"/>
              </a:spcBef>
              <a:spcAft>
                <a:spcPts val="0"/>
              </a:spcAft>
              <a:buClrTx/>
              <a:buSzTx/>
              <a:buFontTx/>
              <a:buNone/>
              <a:tabLst/>
              <a:defRPr/>
            </a:pPr>
            <a:r>
              <a:rPr kumimoji="0" lang="nl-NL" sz="4000" b="1" i="0" u="none" strike="noStrike" kern="1200" cap="none" spc="0" normalizeH="0" baseline="0" noProof="0" dirty="0">
                <a:ln>
                  <a:noFill/>
                </a:ln>
                <a:solidFill>
                  <a:srgbClr val="0000FF"/>
                </a:solidFill>
                <a:effectLst/>
                <a:uLnTx/>
                <a:uFillTx/>
                <a:latin typeface="+mj-lt"/>
                <a:ea typeface="+mj-ea"/>
                <a:cs typeface="+mj-cs"/>
              </a:rPr>
              <a:t>M = Meningen</a:t>
            </a:r>
            <a:endParaRPr kumimoji="0" lang="nl-NL" sz="4000" b="0" i="0" u="none" strike="noStrike" kern="1200" cap="none" spc="0" normalizeH="0" baseline="0" noProof="0" dirty="0">
              <a:ln>
                <a:noFill/>
              </a:ln>
              <a:solidFill>
                <a:srgbClr val="0000FF"/>
              </a:solidFill>
              <a:effectLst/>
              <a:uLnTx/>
              <a:uFillTx/>
              <a:latin typeface="+mj-lt"/>
              <a:ea typeface="+mj-ea"/>
              <a:cs typeface="+mj-cs"/>
            </a:endParaRPr>
          </a:p>
        </p:txBody>
      </p:sp>
      <p:sp>
        <p:nvSpPr>
          <p:cNvPr id="7" name="Titel 1"/>
          <p:cNvSpPr txBox="1">
            <a:spLocks/>
          </p:cNvSpPr>
          <p:nvPr/>
        </p:nvSpPr>
        <p:spPr>
          <a:xfrm>
            <a:off x="359309" y="5417064"/>
            <a:ext cx="2987824" cy="597490"/>
          </a:xfrm>
          <a:prstGeom prst="rect">
            <a:avLst/>
          </a:prstGeom>
        </p:spPr>
        <p:txBody>
          <a:bodyPr vert="horz" lIns="91440" tIns="45720" rIns="91440" bIns="45720" rtlCol="0" anchor="ctr">
            <a:normAutofit fontScale="90000" lnSpcReduction="10000"/>
          </a:bodyPr>
          <a:lstStyle/>
          <a:p>
            <a:pPr marL="0" marR="0" lvl="0" indent="0" defTabSz="914400" rtl="0" eaLnBrk="1" fontAlgn="auto" latinLnBrk="0" hangingPunct="1">
              <a:spcBef>
                <a:spcPct val="0"/>
              </a:spcBef>
              <a:spcAft>
                <a:spcPts val="0"/>
              </a:spcAft>
              <a:buClrTx/>
              <a:buSzTx/>
              <a:buFontTx/>
              <a:buNone/>
              <a:tabLst/>
              <a:defRPr/>
            </a:pPr>
            <a:r>
              <a:rPr kumimoji="0" lang="nl-NL" sz="4000" b="1" i="0" u="none" strike="noStrike" kern="1200" cap="none" spc="0" normalizeH="0" baseline="0" noProof="0" dirty="0">
                <a:ln>
                  <a:noFill/>
                </a:ln>
                <a:solidFill>
                  <a:srgbClr val="0000FF"/>
                </a:solidFill>
                <a:effectLst/>
                <a:uLnTx/>
                <a:uFillTx/>
                <a:latin typeface="+mj-lt"/>
                <a:ea typeface="+mj-ea"/>
                <a:cs typeface="+mj-cs"/>
              </a:rPr>
              <a:t>A  = Adviezen</a:t>
            </a:r>
            <a:endParaRPr kumimoji="0" lang="nl-NL" sz="4000" b="0" i="0" u="none" strike="noStrike" kern="1200" cap="none" spc="0" normalizeH="0" baseline="0" noProof="0" dirty="0">
              <a:ln>
                <a:noFill/>
              </a:ln>
              <a:solidFill>
                <a:srgbClr val="0000FF"/>
              </a:solidFill>
              <a:effectLst/>
              <a:uLnTx/>
              <a:uFillTx/>
              <a:latin typeface="+mj-lt"/>
              <a:ea typeface="+mj-ea"/>
              <a:cs typeface="+mj-cs"/>
            </a:endParaRPr>
          </a:p>
        </p:txBody>
      </p:sp>
      <p:grpSp>
        <p:nvGrpSpPr>
          <p:cNvPr id="3" name="Groep 2">
            <a:extLst>
              <a:ext uri="{FF2B5EF4-FFF2-40B4-BE49-F238E27FC236}">
                <a16:creationId xmlns:a16="http://schemas.microsoft.com/office/drawing/2014/main" id="{DC1B26D7-D4B5-4BE6-0CBD-D74DA410CB59}"/>
              </a:ext>
            </a:extLst>
          </p:cNvPr>
          <p:cNvGrpSpPr/>
          <p:nvPr/>
        </p:nvGrpSpPr>
        <p:grpSpPr>
          <a:xfrm>
            <a:off x="251137" y="5955117"/>
            <a:ext cx="3204167" cy="722383"/>
            <a:chOff x="386917" y="5049259"/>
            <a:chExt cx="2488900" cy="722383"/>
          </a:xfrm>
        </p:grpSpPr>
        <p:sp>
          <p:nvSpPr>
            <p:cNvPr id="10" name="Tekstvak 9"/>
            <p:cNvSpPr txBox="1"/>
            <p:nvPr/>
          </p:nvSpPr>
          <p:spPr>
            <a:xfrm>
              <a:off x="947135" y="5049259"/>
              <a:ext cx="1928682" cy="646331"/>
            </a:xfrm>
            <a:prstGeom prst="rect">
              <a:avLst/>
            </a:prstGeom>
            <a:noFill/>
          </p:spPr>
          <p:txBody>
            <a:bodyPr wrap="square" rtlCol="0">
              <a:spAutoFit/>
            </a:bodyPr>
            <a:lstStyle/>
            <a:p>
              <a:r>
                <a:rPr lang="nl-NL" b="1" dirty="0">
                  <a:solidFill>
                    <a:srgbClr val="FF0000"/>
                  </a:solidFill>
                </a:rPr>
                <a:t>Geef voorbeelden van adviezen</a:t>
              </a:r>
            </a:p>
          </p:txBody>
        </p:sp>
        <p:pic>
          <p:nvPicPr>
            <p:cNvPr id="13" name="Afbeelding 25" descr="oefening.jpg">
              <a:extLst>
                <a:ext uri="{FF2B5EF4-FFF2-40B4-BE49-F238E27FC236}">
                  <a16:creationId xmlns:a16="http://schemas.microsoft.com/office/drawing/2014/main" id="{0634B204-FD8E-4EB3-AC74-0376CE25BF92}"/>
                </a:ext>
              </a:extLst>
            </p:cNvPr>
            <p:cNvPicPr>
              <a:picLocks noChangeAspect="1" noChangeArrowheads="1"/>
            </p:cNvPicPr>
            <p:nvPr/>
          </p:nvPicPr>
          <p:blipFill>
            <a:blip r:embed="rId3"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6917" y="5063118"/>
              <a:ext cx="512763" cy="708524"/>
            </a:xfrm>
            <a:prstGeom prst="rect">
              <a:avLst/>
            </a:prstGeom>
            <a:noFill/>
          </p:spPr>
        </p:pic>
      </p:grpSp>
      <p:grpSp>
        <p:nvGrpSpPr>
          <p:cNvPr id="17" name="Groep 16">
            <a:extLst>
              <a:ext uri="{FF2B5EF4-FFF2-40B4-BE49-F238E27FC236}">
                <a16:creationId xmlns:a16="http://schemas.microsoft.com/office/drawing/2014/main" id="{18DE5AA6-7902-CF25-50B8-DF83878D8145}"/>
              </a:ext>
            </a:extLst>
          </p:cNvPr>
          <p:cNvGrpSpPr/>
          <p:nvPr/>
        </p:nvGrpSpPr>
        <p:grpSpPr>
          <a:xfrm>
            <a:off x="278716" y="4406785"/>
            <a:ext cx="3322416" cy="708524"/>
            <a:chOff x="282934" y="3509067"/>
            <a:chExt cx="2843244" cy="708524"/>
          </a:xfrm>
        </p:grpSpPr>
        <p:sp>
          <p:nvSpPr>
            <p:cNvPr id="9" name="Tekstvak 8"/>
            <p:cNvSpPr txBox="1"/>
            <p:nvPr/>
          </p:nvSpPr>
          <p:spPr>
            <a:xfrm>
              <a:off x="930442" y="3533234"/>
              <a:ext cx="2195736" cy="646331"/>
            </a:xfrm>
            <a:prstGeom prst="rect">
              <a:avLst/>
            </a:prstGeom>
            <a:noFill/>
          </p:spPr>
          <p:txBody>
            <a:bodyPr wrap="square" rtlCol="0">
              <a:spAutoFit/>
            </a:bodyPr>
            <a:lstStyle/>
            <a:p>
              <a:r>
                <a:rPr lang="nl-NL" b="1" dirty="0">
                  <a:solidFill>
                    <a:srgbClr val="FF0000"/>
                  </a:solidFill>
                </a:rPr>
                <a:t>Geef voorbeelden van meningen</a:t>
              </a:r>
            </a:p>
          </p:txBody>
        </p:sp>
        <p:pic>
          <p:nvPicPr>
            <p:cNvPr id="14" name="Afbeelding 25" descr="oefening.jpg">
              <a:extLst>
                <a:ext uri="{FF2B5EF4-FFF2-40B4-BE49-F238E27FC236}">
                  <a16:creationId xmlns:a16="http://schemas.microsoft.com/office/drawing/2014/main" id="{E39CAF5F-9C27-81A8-FDBC-81521BD959E4}"/>
                </a:ext>
              </a:extLst>
            </p:cNvPr>
            <p:cNvPicPr>
              <a:picLocks noChangeAspect="1" noChangeArrowheads="1"/>
            </p:cNvPicPr>
            <p:nvPr/>
          </p:nvPicPr>
          <p:blipFill>
            <a:blip r:embed="rId4"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2934" y="3509067"/>
              <a:ext cx="512763" cy="708524"/>
            </a:xfrm>
            <a:prstGeom prst="rect">
              <a:avLst/>
            </a:prstGeom>
            <a:noFill/>
          </p:spPr>
        </p:pic>
      </p:grpSp>
      <p:grpSp>
        <p:nvGrpSpPr>
          <p:cNvPr id="16" name="Groep 15">
            <a:extLst>
              <a:ext uri="{FF2B5EF4-FFF2-40B4-BE49-F238E27FC236}">
                <a16:creationId xmlns:a16="http://schemas.microsoft.com/office/drawing/2014/main" id="{1163B20C-E88B-CE34-95F7-5E151EEA5B91}"/>
              </a:ext>
            </a:extLst>
          </p:cNvPr>
          <p:cNvGrpSpPr/>
          <p:nvPr/>
        </p:nvGrpSpPr>
        <p:grpSpPr>
          <a:xfrm>
            <a:off x="251137" y="2745834"/>
            <a:ext cx="3583125" cy="923330"/>
            <a:chOff x="255355" y="1848116"/>
            <a:chExt cx="3583125" cy="923330"/>
          </a:xfrm>
        </p:grpSpPr>
        <p:sp>
          <p:nvSpPr>
            <p:cNvPr id="8" name="Tekstvak 7"/>
            <p:cNvSpPr txBox="1"/>
            <p:nvPr/>
          </p:nvSpPr>
          <p:spPr>
            <a:xfrm>
              <a:off x="806438" y="1848116"/>
              <a:ext cx="3032042" cy="923330"/>
            </a:xfrm>
            <a:prstGeom prst="rect">
              <a:avLst/>
            </a:prstGeom>
            <a:noFill/>
          </p:spPr>
          <p:txBody>
            <a:bodyPr wrap="square" rtlCol="0">
              <a:spAutoFit/>
            </a:bodyPr>
            <a:lstStyle/>
            <a:p>
              <a:r>
                <a:rPr lang="nl-NL" b="1" dirty="0">
                  <a:solidFill>
                    <a:srgbClr val="FF0000"/>
                  </a:solidFill>
                </a:rPr>
                <a:t>Geef voorbeelden van wat oordelen van anderen met jou hebben gedaan.</a:t>
              </a:r>
            </a:p>
          </p:txBody>
        </p:sp>
        <p:pic>
          <p:nvPicPr>
            <p:cNvPr id="15" name="Afbeelding 25" descr="oefening.jpg">
              <a:extLst>
                <a:ext uri="{FF2B5EF4-FFF2-40B4-BE49-F238E27FC236}">
                  <a16:creationId xmlns:a16="http://schemas.microsoft.com/office/drawing/2014/main" id="{47101842-254D-1D2D-E010-FB7E4ADB6999}"/>
                </a:ext>
              </a:extLst>
            </p:cNvPr>
            <p:cNvPicPr>
              <a:picLocks noChangeAspect="1" noChangeArrowheads="1"/>
            </p:cNvPicPr>
            <p:nvPr/>
          </p:nvPicPr>
          <p:blipFill>
            <a:blip r:embed="rId5"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5355" y="1903871"/>
              <a:ext cx="512763" cy="70852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4925" y="44450"/>
            <a:ext cx="5113139" cy="523220"/>
          </a:xfrm>
          <a:prstGeom prst="rect">
            <a:avLst/>
          </a:prstGeom>
          <a:noFill/>
        </p:spPr>
        <p:txBody>
          <a:bodyPr wrap="square">
            <a:spAutoFit/>
          </a:bodyPr>
          <a:lstStyle/>
          <a:p>
            <a:pPr fontAlgn="auto">
              <a:spcBef>
                <a:spcPts val="0"/>
              </a:spcBef>
              <a:spcAft>
                <a:spcPts val="0"/>
              </a:spcAft>
              <a:defRPr/>
            </a:pPr>
            <a:r>
              <a:rPr lang="nl-NL" sz="2800" b="1" dirty="0">
                <a:solidFill>
                  <a:srgbClr val="0000FF"/>
                </a:solidFill>
                <a:latin typeface="+mn-lt"/>
              </a:rPr>
              <a:t>Welke kenmerken  veranderen?</a:t>
            </a:r>
          </a:p>
        </p:txBody>
      </p:sp>
      <p:sp>
        <p:nvSpPr>
          <p:cNvPr id="11" name="Tekstvak 10"/>
          <p:cNvSpPr txBox="1"/>
          <p:nvPr/>
        </p:nvSpPr>
        <p:spPr>
          <a:xfrm>
            <a:off x="0" y="1242040"/>
            <a:ext cx="5364088" cy="5078313"/>
          </a:xfrm>
          <a:prstGeom prst="rect">
            <a:avLst/>
          </a:prstGeom>
          <a:noFill/>
        </p:spPr>
        <p:txBody>
          <a:bodyPr wrap="square">
            <a:spAutoFit/>
          </a:bodyPr>
          <a:lstStyle/>
          <a:p>
            <a:pPr marL="342900" indent="-342900" defTabSz="1800000" fontAlgn="auto">
              <a:spcBef>
                <a:spcPts val="0"/>
              </a:spcBef>
              <a:spcAft>
                <a:spcPts val="0"/>
              </a:spcAft>
              <a:buFontTx/>
              <a:buAutoNum type="arabicPeriod"/>
              <a:tabLst>
                <a:tab pos="360000" algn="l"/>
              </a:tabLst>
              <a:defRPr/>
            </a:pPr>
            <a:r>
              <a:rPr lang="nl-NL" b="1" i="1" dirty="0">
                <a:solidFill>
                  <a:srgbClr val="0000FF"/>
                </a:solidFill>
                <a:latin typeface="+mn-lt"/>
              </a:rPr>
              <a:t>Kleur van de huid: </a:t>
            </a:r>
          </a:p>
          <a:p>
            <a:pPr marL="342900" indent="-342900" defTabSz="1800000" fontAlgn="auto">
              <a:spcBef>
                <a:spcPts val="0"/>
              </a:spcBef>
              <a:spcAft>
                <a:spcPts val="0"/>
              </a:spcAft>
              <a:tabLst>
                <a:tab pos="360000" algn="l"/>
              </a:tabLst>
              <a:defRPr/>
            </a:pPr>
            <a:r>
              <a:rPr lang="nl-NL" dirty="0">
                <a:solidFill>
                  <a:srgbClr val="0000FF"/>
                </a:solidFill>
                <a:latin typeface="+mn-lt"/>
              </a:rPr>
              <a:t>Licht …………………………………………………….. Donker</a:t>
            </a:r>
          </a:p>
          <a:p>
            <a:pPr marL="342900" indent="-342900" defTabSz="1800000" fontAlgn="auto">
              <a:spcBef>
                <a:spcPts val="0"/>
              </a:spcBef>
              <a:spcAft>
                <a:spcPts val="0"/>
              </a:spcAft>
              <a:tabLst>
                <a:tab pos="360000" algn="l"/>
              </a:tabLs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2. Spanning van de huid:</a:t>
            </a:r>
          </a:p>
          <a:p>
            <a:pPr fontAlgn="auto">
              <a:spcBef>
                <a:spcPts val="0"/>
              </a:spcBef>
              <a:spcAft>
                <a:spcPts val="0"/>
              </a:spcAft>
              <a:defRPr/>
            </a:pPr>
            <a:r>
              <a:rPr lang="nl-NL" dirty="0">
                <a:solidFill>
                  <a:srgbClr val="0000FF"/>
                </a:solidFill>
                <a:latin typeface="+mn-lt"/>
              </a:rPr>
              <a:t>Glimmend …………………………………………Niet glimmend </a:t>
            </a:r>
          </a:p>
          <a:p>
            <a:pPr fontAlgn="auto">
              <a:spcBef>
                <a:spcPts val="0"/>
              </a:spcBef>
              <a:spcAft>
                <a:spcPts val="0"/>
              </a:spcAft>
              <a:defRPr/>
            </a:pPr>
            <a:r>
              <a:rPr lang="nl-NL" dirty="0">
                <a:solidFill>
                  <a:srgbClr val="0000FF"/>
                </a:solidFill>
                <a:latin typeface="+mn-lt"/>
              </a:rPr>
              <a:t>Symmetrisch ……………………………………..Asymmetrisch</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3. Ademhaling</a:t>
            </a:r>
          </a:p>
          <a:p>
            <a:pPr fontAlgn="auto">
              <a:spcBef>
                <a:spcPts val="0"/>
              </a:spcBef>
              <a:spcAft>
                <a:spcPts val="0"/>
              </a:spcAft>
              <a:defRPr/>
            </a:pPr>
            <a:r>
              <a:rPr lang="nl-NL" dirty="0">
                <a:solidFill>
                  <a:srgbClr val="0000FF"/>
                </a:solidFill>
                <a:latin typeface="+mn-lt"/>
              </a:rPr>
              <a:t>Snel ………………………………………….………Langzaam</a:t>
            </a:r>
          </a:p>
          <a:p>
            <a:pPr fontAlgn="auto">
              <a:spcBef>
                <a:spcPts val="0"/>
              </a:spcBef>
              <a:spcAft>
                <a:spcPts val="0"/>
              </a:spcAft>
              <a:defRPr/>
            </a:pPr>
            <a:r>
              <a:rPr lang="nl-NL" dirty="0">
                <a:solidFill>
                  <a:srgbClr val="0000FF"/>
                </a:solidFill>
                <a:latin typeface="+mn-lt"/>
              </a:rPr>
              <a:t>Hoog …………………………………………….……Laag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4. Grootte van de onderlip, stand van de mondhoek</a:t>
            </a:r>
          </a:p>
          <a:p>
            <a:pPr fontAlgn="auto">
              <a:spcBef>
                <a:spcPts val="0"/>
              </a:spcBef>
              <a:spcAft>
                <a:spcPts val="0"/>
              </a:spcAft>
              <a:defRPr/>
            </a:pPr>
            <a:r>
              <a:rPr lang="nl-NL" dirty="0">
                <a:solidFill>
                  <a:srgbClr val="0000FF"/>
                </a:solidFill>
                <a:latin typeface="+mn-lt"/>
              </a:rPr>
              <a:t>Lijnen ……………………………………………..Geen lijnen</a:t>
            </a:r>
          </a:p>
          <a:p>
            <a:pPr fontAlgn="auto">
              <a:spcBef>
                <a:spcPts val="0"/>
              </a:spcBef>
              <a:spcAft>
                <a:spcPts val="0"/>
              </a:spcAft>
              <a:defRPr/>
            </a:pPr>
            <a:r>
              <a:rPr lang="nl-NL" dirty="0">
                <a:solidFill>
                  <a:srgbClr val="0000FF"/>
                </a:solidFill>
                <a:latin typeface="+mn-lt"/>
              </a:rPr>
              <a:t> Mondhoek omhoog  …………………Mondhoek omlaag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5. Ogen 		         </a:t>
            </a:r>
          </a:p>
          <a:p>
            <a:pPr fontAlgn="auto">
              <a:spcBef>
                <a:spcPts val="0"/>
              </a:spcBef>
              <a:spcAft>
                <a:spcPts val="0"/>
              </a:spcAft>
              <a:defRPr/>
            </a:pPr>
            <a:r>
              <a:rPr lang="nl-NL" dirty="0">
                <a:solidFill>
                  <a:srgbClr val="0000FF"/>
                </a:solidFill>
                <a:latin typeface="+mn-lt"/>
              </a:rPr>
              <a:t>Focus scherp …………………………………………Niet scherp</a:t>
            </a:r>
          </a:p>
          <a:p>
            <a:pPr fontAlgn="auto">
              <a:spcBef>
                <a:spcPts val="0"/>
              </a:spcBef>
              <a:spcAft>
                <a:spcPts val="0"/>
              </a:spcAft>
              <a:defRPr/>
            </a:pPr>
            <a:r>
              <a:rPr lang="nl-NL" dirty="0">
                <a:solidFill>
                  <a:srgbClr val="0000FF"/>
                </a:solidFill>
                <a:latin typeface="+mn-lt"/>
              </a:rPr>
              <a:t> Pupil verwijd …………………………………….…Niet verwijd</a:t>
            </a:r>
          </a:p>
        </p:txBody>
      </p:sp>
      <p:pic>
        <p:nvPicPr>
          <p:cNvPr id="12" name="Afbeelding 1" descr="_MG_785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064" y="35157"/>
            <a:ext cx="4355977" cy="6822843"/>
          </a:xfrm>
          <a:prstGeom prst="rect">
            <a:avLst/>
          </a:prstGeom>
          <a:noFill/>
          <a:ln w="9525">
            <a:noFill/>
            <a:miter lim="800000"/>
            <a:headEnd/>
            <a:tailEnd/>
          </a:ln>
        </p:spPr>
      </p:pic>
      <p:pic>
        <p:nvPicPr>
          <p:cNvPr id="13" name="Afbeelding 2" descr="_MG_788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0"/>
            <a:ext cx="4386112" cy="68816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a:solidFill>
                  <a:srgbClr val="0000FF"/>
                </a:solidFill>
              </a:rPr>
              <a:t>Soms werkt het anders ……..</a:t>
            </a:r>
          </a:p>
        </p:txBody>
      </p:sp>
      <p:sp>
        <p:nvSpPr>
          <p:cNvPr id="4" name="Tijdelijke aanduiding voor tekst 3"/>
          <p:cNvSpPr>
            <a:spLocks noGrp="1"/>
          </p:cNvSpPr>
          <p:nvPr>
            <p:ph type="body" sz="half" idx="2"/>
          </p:nvPr>
        </p:nvSpPr>
        <p:spPr>
          <a:xfrm>
            <a:off x="467544" y="1981200"/>
            <a:ext cx="7990656" cy="655712"/>
          </a:xfrm>
        </p:spPr>
        <p:txBody>
          <a:bodyPr/>
          <a:lstStyle/>
          <a:p>
            <a:pPr>
              <a:buNone/>
            </a:pPr>
            <a:r>
              <a:rPr lang="nl-NL" b="1" dirty="0">
                <a:solidFill>
                  <a:srgbClr val="FF0000"/>
                </a:solidFill>
              </a:rPr>
              <a:t>Wat hebben we echt nodig?</a:t>
            </a:r>
          </a:p>
        </p:txBody>
      </p:sp>
      <p:pic>
        <p:nvPicPr>
          <p:cNvPr id="6" name="Afbeelding 5">
            <a:extLst>
              <a:ext uri="{FF2B5EF4-FFF2-40B4-BE49-F238E27FC236}">
                <a16:creationId xmlns:a16="http://schemas.microsoft.com/office/drawing/2014/main" id="{B90E5943-97DE-B1EF-7537-EE690DA37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248" y="2492896"/>
            <a:ext cx="7780952" cy="1872208"/>
          </a:xfrm>
          <a:prstGeom prst="rect">
            <a:avLst/>
          </a:prstGeom>
        </p:spPr>
      </p:pic>
      <p:pic>
        <p:nvPicPr>
          <p:cNvPr id="7" name="Afbeelding 6">
            <a:extLst>
              <a:ext uri="{FF2B5EF4-FFF2-40B4-BE49-F238E27FC236}">
                <a16:creationId xmlns:a16="http://schemas.microsoft.com/office/drawing/2014/main" id="{45D96BA1-78DA-7DA4-7C78-ADC2199909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518" y="4581128"/>
            <a:ext cx="7780952" cy="1583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5220072" y="2924944"/>
            <a:ext cx="3456384" cy="646331"/>
          </a:xfrm>
          <a:prstGeom prst="rect">
            <a:avLst/>
          </a:prstGeom>
          <a:noFill/>
        </p:spPr>
        <p:txBody>
          <a:bodyPr wrap="square" rtlCol="0">
            <a:spAutoFit/>
          </a:bodyPr>
          <a:lstStyle/>
          <a:p>
            <a:r>
              <a:rPr lang="nl-NL" b="1" dirty="0">
                <a:solidFill>
                  <a:srgbClr val="FF0000"/>
                </a:solidFill>
              </a:rPr>
              <a:t>Wat zie je als je deze foto rechtopzet (180</a:t>
            </a:r>
            <a:r>
              <a:rPr lang="nl-NL" b="1" baseline="30000" dirty="0">
                <a:solidFill>
                  <a:srgbClr val="FF0000"/>
                </a:solidFill>
              </a:rPr>
              <a:t>o</a:t>
            </a:r>
            <a:r>
              <a:rPr lang="nl-NL" b="1" dirty="0">
                <a:solidFill>
                  <a:srgbClr val="FF0000"/>
                </a:solidFill>
              </a:rPr>
              <a:t>draait)?</a:t>
            </a:r>
          </a:p>
        </p:txBody>
      </p:sp>
      <p:sp>
        <p:nvSpPr>
          <p:cNvPr id="8" name="Tekstvak 7"/>
          <p:cNvSpPr txBox="1"/>
          <p:nvPr/>
        </p:nvSpPr>
        <p:spPr>
          <a:xfrm>
            <a:off x="5004048" y="1844824"/>
            <a:ext cx="3456384" cy="646331"/>
          </a:xfrm>
          <a:prstGeom prst="rect">
            <a:avLst/>
          </a:prstGeom>
          <a:noFill/>
        </p:spPr>
        <p:txBody>
          <a:bodyPr wrap="square" rtlCol="0">
            <a:spAutoFit/>
          </a:bodyPr>
          <a:lstStyle/>
          <a:p>
            <a:r>
              <a:rPr lang="nl-NL" b="1" dirty="0">
                <a:solidFill>
                  <a:srgbClr val="FF0000"/>
                </a:solidFill>
              </a:rPr>
              <a:t>Welke emoties meen je te zien bij deze persoon?</a:t>
            </a:r>
          </a:p>
        </p:txBody>
      </p:sp>
      <p:sp>
        <p:nvSpPr>
          <p:cNvPr id="2" name="Titel 1"/>
          <p:cNvSpPr>
            <a:spLocks noGrp="1"/>
          </p:cNvSpPr>
          <p:nvPr>
            <p:ph type="title"/>
          </p:nvPr>
        </p:nvSpPr>
        <p:spPr>
          <a:xfrm>
            <a:off x="685800" y="332656"/>
            <a:ext cx="7772400" cy="587152"/>
          </a:xfrm>
        </p:spPr>
        <p:txBody>
          <a:bodyPr>
            <a:normAutofit fontScale="90000"/>
          </a:bodyPr>
          <a:lstStyle/>
          <a:p>
            <a:r>
              <a:rPr lang="nl-NL" b="1" dirty="0">
                <a:solidFill>
                  <a:srgbClr val="0070C0"/>
                </a:solidFill>
              </a:rPr>
              <a:t>Misleiding?</a:t>
            </a:r>
          </a:p>
        </p:txBody>
      </p:sp>
      <p:pic>
        <p:nvPicPr>
          <p:cNvPr id="5" name="Tijdelijke aanduiding voor illustratie 4" descr="sytse op zijn k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340768"/>
            <a:ext cx="3672408" cy="5135401"/>
          </a:xfrm>
          <a:prstGeom prst="rect">
            <a:avLst/>
          </a:prstGeom>
        </p:spPr>
      </p:pic>
      <p:pic>
        <p:nvPicPr>
          <p:cNvPr id="6" name="Afbeelding 5" descr="sytse op zijn kop.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340768"/>
            <a:ext cx="3602139" cy="5037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4248472" cy="4536504"/>
          </a:xfrm>
        </p:spPr>
        <p:txBody>
          <a:bodyPr>
            <a:normAutofit/>
          </a:bodyPr>
          <a:lstStyle/>
          <a:p>
            <a:r>
              <a:rPr lang="nl-NL" sz="4800" b="1" dirty="0">
                <a:solidFill>
                  <a:srgbClr val="0000FF"/>
                </a:solidFill>
              </a:rPr>
              <a:t>Zo was de oorspronkelijke foto</a:t>
            </a:r>
          </a:p>
        </p:txBody>
      </p:sp>
      <p:pic>
        <p:nvPicPr>
          <p:cNvPr id="5" name="Afbeelding 4" descr="sytse lache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836712"/>
            <a:ext cx="3799538" cy="53131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570E4-2003-4579-9B42-FBEB9E56C3A0}"/>
              </a:ext>
            </a:extLst>
          </p:cNvPr>
          <p:cNvSpPr>
            <a:spLocks noGrp="1"/>
          </p:cNvSpPr>
          <p:nvPr>
            <p:ph type="title"/>
          </p:nvPr>
        </p:nvSpPr>
        <p:spPr>
          <a:xfrm>
            <a:off x="685800" y="190500"/>
            <a:ext cx="7772400" cy="1143000"/>
          </a:xfrm>
        </p:spPr>
        <p:txBody>
          <a:bodyPr/>
          <a:lstStyle/>
          <a:p>
            <a:r>
              <a:rPr lang="nl-NL" dirty="0">
                <a:solidFill>
                  <a:srgbClr val="0000FF"/>
                </a:solidFill>
              </a:rPr>
              <a:t>Waarin herken je een gezicht?</a:t>
            </a:r>
          </a:p>
        </p:txBody>
      </p:sp>
      <p:grpSp>
        <p:nvGrpSpPr>
          <p:cNvPr id="12" name="Groep 11">
            <a:extLst>
              <a:ext uri="{FF2B5EF4-FFF2-40B4-BE49-F238E27FC236}">
                <a16:creationId xmlns:a16="http://schemas.microsoft.com/office/drawing/2014/main" id="{A671F464-B98D-4BB4-AB4B-7C3598503FFC}"/>
              </a:ext>
            </a:extLst>
          </p:cNvPr>
          <p:cNvGrpSpPr/>
          <p:nvPr/>
        </p:nvGrpSpPr>
        <p:grpSpPr>
          <a:xfrm>
            <a:off x="3275856" y="2363918"/>
            <a:ext cx="1800200" cy="1533134"/>
            <a:chOff x="4067944" y="2420888"/>
            <a:chExt cx="1440160" cy="1224136"/>
          </a:xfrm>
        </p:grpSpPr>
        <p:cxnSp>
          <p:nvCxnSpPr>
            <p:cNvPr id="9" name="Rechte verbindingslijn 8">
              <a:extLst>
                <a:ext uri="{FF2B5EF4-FFF2-40B4-BE49-F238E27FC236}">
                  <a16:creationId xmlns:a16="http://schemas.microsoft.com/office/drawing/2014/main" id="{BCDDE949-87ED-4B3E-9088-FEB0500811C9}"/>
                </a:ext>
              </a:extLst>
            </p:cNvPr>
            <p:cNvCxnSpPr>
              <a:cxnSpLocks/>
            </p:cNvCxnSpPr>
            <p:nvPr/>
          </p:nvCxnSpPr>
          <p:spPr>
            <a:xfrm flipH="1">
              <a:off x="4247964" y="3645024"/>
              <a:ext cx="108012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Ovaal 4">
              <a:extLst>
                <a:ext uri="{FF2B5EF4-FFF2-40B4-BE49-F238E27FC236}">
                  <a16:creationId xmlns:a16="http://schemas.microsoft.com/office/drawing/2014/main" id="{7992A6C9-39D7-4F69-B73A-39E436F1F092}"/>
                </a:ext>
              </a:extLst>
            </p:cNvPr>
            <p:cNvSpPr/>
            <p:nvPr/>
          </p:nvSpPr>
          <p:spPr>
            <a:xfrm>
              <a:off x="4067944" y="2420888"/>
              <a:ext cx="50405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927E66FF-7B27-431F-B6E0-DF4433D1F03F}"/>
                </a:ext>
              </a:extLst>
            </p:cNvPr>
            <p:cNvSpPr/>
            <p:nvPr/>
          </p:nvSpPr>
          <p:spPr>
            <a:xfrm>
              <a:off x="5004048" y="2420888"/>
              <a:ext cx="50405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a:extLst>
                <a:ext uri="{FF2B5EF4-FFF2-40B4-BE49-F238E27FC236}">
                  <a16:creationId xmlns:a16="http://schemas.microsoft.com/office/drawing/2014/main" id="{B763DC53-C91C-4165-BBDF-9949BE1256E0}"/>
                </a:ext>
              </a:extLst>
            </p:cNvPr>
            <p:cNvCxnSpPr/>
            <p:nvPr/>
          </p:nvCxnSpPr>
          <p:spPr>
            <a:xfrm>
              <a:off x="4788024" y="2600908"/>
              <a:ext cx="0" cy="684076"/>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1026" name="Picture 2" descr="Afbeeldingsresultaat voor stopcontact">
            <a:extLst>
              <a:ext uri="{FF2B5EF4-FFF2-40B4-BE49-F238E27FC236}">
                <a16:creationId xmlns:a16="http://schemas.microsoft.com/office/drawing/2014/main" id="{81A0BC70-37A0-4409-9877-368FA11E64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8146" y="3284983"/>
            <a:ext cx="2217722" cy="2999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gezicht">
            <a:extLst>
              <a:ext uri="{FF2B5EF4-FFF2-40B4-BE49-F238E27FC236}">
                <a16:creationId xmlns:a16="http://schemas.microsoft.com/office/drawing/2014/main" id="{68C4B41C-A14F-44DA-BFB3-C3FAB26563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7" y="1324155"/>
            <a:ext cx="2095917" cy="160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email">
            <a:lum bright="-20000" contrast="30000"/>
            <a:extLst>
              <a:ext uri="{28A0092B-C50C-407E-A947-70E740481C1C}">
                <a14:useLocalDpi xmlns:a14="http://schemas.microsoft.com/office/drawing/2010/main"/>
              </a:ext>
            </a:extLst>
          </a:blip>
          <a:srcRect/>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611560" y="620688"/>
            <a:ext cx="7369390" cy="707886"/>
          </a:xfrm>
          <a:prstGeom prst="rect">
            <a:avLst/>
          </a:prstGeom>
          <a:noFill/>
        </p:spPr>
        <p:txBody>
          <a:bodyPr wrap="none" rtlCol="0">
            <a:spAutoFit/>
          </a:bodyPr>
          <a:lstStyle/>
          <a:p>
            <a:r>
              <a:rPr lang="nl-NL" sz="4000" b="1" dirty="0">
                <a:solidFill>
                  <a:srgbClr val="0000FF"/>
                </a:solidFill>
              </a:rPr>
              <a:t>Hoeveel poten heeft deze olifant?</a:t>
            </a:r>
          </a:p>
        </p:txBody>
      </p:sp>
      <p:sp>
        <p:nvSpPr>
          <p:cNvPr id="4" name="Rechthoek 3"/>
          <p:cNvSpPr/>
          <p:nvPr/>
        </p:nvSpPr>
        <p:spPr>
          <a:xfrm>
            <a:off x="1043608" y="4941168"/>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En als je het onderste deel bedekt?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email">
            <a:lum bright="-20000" contrast="30000"/>
            <a:extLst>
              <a:ext uri="{28A0092B-C50C-407E-A947-70E740481C1C}">
                <a14:useLocalDpi xmlns:a14="http://schemas.microsoft.com/office/drawing/2010/main"/>
              </a:ext>
            </a:extLst>
          </a:blip>
          <a:srcRect/>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395536" y="260648"/>
            <a:ext cx="8803116" cy="707886"/>
          </a:xfrm>
          <a:prstGeom prst="rect">
            <a:avLst/>
          </a:prstGeom>
          <a:noFill/>
        </p:spPr>
        <p:txBody>
          <a:bodyPr wrap="square" rtlCol="0">
            <a:spAutoFit/>
          </a:bodyPr>
          <a:lstStyle/>
          <a:p>
            <a:pPr algn="ctr"/>
            <a:r>
              <a:rPr lang="nl-NL" sz="4000" b="1" dirty="0">
                <a:solidFill>
                  <a:srgbClr val="0000FF"/>
                </a:solidFill>
              </a:rPr>
              <a:t>Hoeveel poten heeft deze olifant?</a:t>
            </a:r>
          </a:p>
        </p:txBody>
      </p:sp>
      <p:sp>
        <p:nvSpPr>
          <p:cNvPr id="5" name="Rechthoek 4"/>
          <p:cNvSpPr/>
          <p:nvPr/>
        </p:nvSpPr>
        <p:spPr>
          <a:xfrm>
            <a:off x="467544" y="1340768"/>
            <a:ext cx="8424936" cy="32403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1" dirty="0"/>
              <a:t>En als je het bovenste deel bedekt?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9F46C92-459D-48FC-8A71-91E3944E27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911"/>
          <a:stretch/>
        </p:blipFill>
        <p:spPr bwMode="auto">
          <a:xfrm>
            <a:off x="3811765" y="122194"/>
            <a:ext cx="5332235" cy="6619173"/>
          </a:xfrm>
          <a:prstGeom prst="rect">
            <a:avLst/>
          </a:prstGeom>
          <a:noFill/>
          <a:ln>
            <a:noFill/>
          </a:ln>
        </p:spPr>
      </p:pic>
      <p:sp>
        <p:nvSpPr>
          <p:cNvPr id="7" name="Tekstvak 6">
            <a:extLst>
              <a:ext uri="{FF2B5EF4-FFF2-40B4-BE49-F238E27FC236}">
                <a16:creationId xmlns:a16="http://schemas.microsoft.com/office/drawing/2014/main" id="{C5C6E3CA-733A-4A8C-87FF-380B7E1C8E02}"/>
              </a:ext>
            </a:extLst>
          </p:cNvPr>
          <p:cNvSpPr txBox="1"/>
          <p:nvPr/>
        </p:nvSpPr>
        <p:spPr>
          <a:xfrm>
            <a:off x="37802" y="116632"/>
            <a:ext cx="5424947" cy="646331"/>
          </a:xfrm>
          <a:prstGeom prst="rect">
            <a:avLst/>
          </a:prstGeom>
          <a:noFill/>
        </p:spPr>
        <p:txBody>
          <a:bodyPr wrap="none" rtlCol="0">
            <a:spAutoFit/>
          </a:bodyPr>
          <a:lstStyle/>
          <a:p>
            <a:r>
              <a:rPr lang="nl-NL" sz="3600">
                <a:solidFill>
                  <a:srgbClr val="0000FF"/>
                </a:solidFill>
              </a:rPr>
              <a:t>Wat zeggen jouw zintuigen?</a:t>
            </a:r>
          </a:p>
        </p:txBody>
      </p:sp>
      <p:sp>
        <p:nvSpPr>
          <p:cNvPr id="8" name="Tekstvak 7">
            <a:extLst>
              <a:ext uri="{FF2B5EF4-FFF2-40B4-BE49-F238E27FC236}">
                <a16:creationId xmlns:a16="http://schemas.microsoft.com/office/drawing/2014/main" id="{19878413-DFC4-44DA-80CE-0564B019EEB6}"/>
              </a:ext>
            </a:extLst>
          </p:cNvPr>
          <p:cNvSpPr txBox="1"/>
          <p:nvPr/>
        </p:nvSpPr>
        <p:spPr>
          <a:xfrm>
            <a:off x="0" y="6211669"/>
            <a:ext cx="6610079" cy="646331"/>
          </a:xfrm>
          <a:prstGeom prst="rect">
            <a:avLst/>
          </a:prstGeom>
          <a:noFill/>
        </p:spPr>
        <p:txBody>
          <a:bodyPr wrap="none" rtlCol="0">
            <a:spAutoFit/>
          </a:bodyPr>
          <a:lstStyle/>
          <a:p>
            <a:r>
              <a:rPr lang="nl-NL" sz="3600" dirty="0">
                <a:solidFill>
                  <a:srgbClr val="0000FF"/>
                </a:solidFill>
              </a:rPr>
              <a:t>Welke kant draait deze dame op?</a:t>
            </a:r>
          </a:p>
        </p:txBody>
      </p:sp>
    </p:spTree>
    <p:extLst>
      <p:ext uri="{BB962C8B-B14F-4D97-AF65-F5344CB8AC3E}">
        <p14:creationId xmlns:p14="http://schemas.microsoft.com/office/powerpoint/2010/main" val="21349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ijnen evenlang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87825" y="2852936"/>
            <a:ext cx="5976664" cy="1484784"/>
          </a:xfrm>
          <a:prstGeom prst="rect">
            <a:avLst/>
          </a:prstGeom>
        </p:spPr>
      </p:pic>
      <p:pic>
        <p:nvPicPr>
          <p:cNvPr id="2" name="Afbeelding 1" descr="lijnen evenlang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627784" y="1268760"/>
            <a:ext cx="6696744" cy="1440160"/>
          </a:xfrm>
          <a:prstGeom prst="rect">
            <a:avLst/>
          </a:prstGeom>
        </p:spPr>
      </p:pic>
      <p:sp>
        <p:nvSpPr>
          <p:cNvPr id="1025" name="Rectangle 1"/>
          <p:cNvSpPr>
            <a:spLocks noChangeArrowheads="1"/>
          </p:cNvSpPr>
          <p:nvPr/>
        </p:nvSpPr>
        <p:spPr bwMode="auto">
          <a:xfrm>
            <a:off x="107504" y="1335251"/>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Bekijk de tekening</a:t>
            </a:r>
          </a:p>
        </p:txBody>
      </p:sp>
      <p:sp>
        <p:nvSpPr>
          <p:cNvPr id="1026" name="Rectangle 2"/>
          <p:cNvSpPr>
            <a:spLocks noChangeArrowheads="1"/>
          </p:cNvSpPr>
          <p:nvPr/>
        </p:nvSpPr>
        <p:spPr bwMode="auto">
          <a:xfrm>
            <a:off x="1763688" y="188876"/>
            <a:ext cx="7056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u="none" strike="noStrike" cap="none" normalizeH="0" baseline="0" dirty="0">
                <a:ln>
                  <a:noFill/>
                </a:ln>
                <a:solidFill>
                  <a:srgbClr val="3333CC"/>
                </a:solidFill>
                <a:effectLst/>
                <a:latin typeface="Arial" pitchFamily="34" charset="0"/>
                <a:ea typeface="MS Mincho" pitchFamily="49" charset="-128"/>
                <a:cs typeface="Arial" pitchFamily="34" charset="0"/>
              </a:rPr>
              <a:t>Hoeveel invloed heeft een vooronderstelling?</a:t>
            </a:r>
            <a:endParaRPr kumimoji="0" lang="nl-NL" sz="3200" b="0" u="none" strike="noStrike" cap="none" normalizeH="0" baseline="0" dirty="0">
              <a:ln>
                <a:noFill/>
              </a:ln>
              <a:solidFill>
                <a:srgbClr val="3333CC"/>
              </a:solidFill>
              <a:effectLst/>
              <a:latin typeface="Arial" pitchFamily="34" charset="0"/>
              <a:cs typeface="Arial" pitchFamily="34" charset="0"/>
            </a:endParaRPr>
          </a:p>
        </p:txBody>
      </p:sp>
      <p:sp>
        <p:nvSpPr>
          <p:cNvPr id="6" name="Rectangle 1"/>
          <p:cNvSpPr>
            <a:spLocks noChangeArrowheads="1"/>
          </p:cNvSpPr>
          <p:nvPr/>
        </p:nvSpPr>
        <p:spPr bwMode="auto">
          <a:xfrm>
            <a:off x="323528" y="4187987"/>
            <a:ext cx="25922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AutoNum type="arabicPeriod" startAt="3"/>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Weet je het zeker?</a:t>
            </a:r>
          </a:p>
        </p:txBody>
      </p:sp>
      <p:cxnSp>
        <p:nvCxnSpPr>
          <p:cNvPr id="8" name="Rechte verbindingslijn 7"/>
          <p:cNvCxnSpPr/>
          <p:nvPr/>
        </p:nvCxnSpPr>
        <p:spPr>
          <a:xfrm>
            <a:off x="3563888" y="980728"/>
            <a:ext cx="0" cy="36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316416" y="908720"/>
            <a:ext cx="0" cy="36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79512" y="2348880"/>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2. Welke lijn is de langste lijn?</a:t>
            </a:r>
            <a:endParaRPr kumimoji="0" lang="nl-NL" sz="1000" b="0" i="0" u="none" strike="noStrike" cap="none" normalizeH="0" baseline="0" dirty="0">
              <a:ln>
                <a:noFill/>
              </a:ln>
              <a:solidFill>
                <a:srgbClr val="3333CC"/>
              </a:solidFill>
              <a:effectLst/>
              <a:latin typeface="Arial" pitchFamily="34" charset="0"/>
              <a:cs typeface="Arial" pitchFamily="34" charset="0"/>
            </a:endParaRPr>
          </a:p>
        </p:txBody>
      </p:sp>
      <p:sp>
        <p:nvSpPr>
          <p:cNvPr id="12" name="Rectangle 1"/>
          <p:cNvSpPr>
            <a:spLocks noChangeArrowheads="1"/>
          </p:cNvSpPr>
          <p:nvPr/>
        </p:nvSpPr>
        <p:spPr bwMode="auto">
          <a:xfrm>
            <a:off x="323528" y="5013176"/>
            <a:ext cx="25922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4.	</a:t>
            </a:r>
            <a:r>
              <a:rPr kumimoji="0" lang="nl-NL" b="0" i="0" u="none" strike="noStrike" cap="none" normalizeH="0" dirty="0">
                <a:ln>
                  <a:noFill/>
                </a:ln>
                <a:solidFill>
                  <a:srgbClr val="3333CC"/>
                </a:solidFill>
                <a:effectLst/>
                <a:latin typeface="Arial" pitchFamily="34" charset="0"/>
                <a:ea typeface="MS Mincho" pitchFamily="49" charset="-128"/>
                <a:cs typeface="Arial" pitchFamily="34" charset="0"/>
              </a:rPr>
              <a:t>  </a:t>
            </a: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Meet eens na!</a:t>
            </a:r>
            <a:endParaRPr kumimoji="0" lang="nl-NL" sz="3200" b="0" i="0" u="none" strike="noStrike" cap="none" normalizeH="0" baseline="0" dirty="0">
              <a:ln>
                <a:noFill/>
              </a:ln>
              <a:solidFill>
                <a:srgbClr val="3333CC"/>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0-#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6" grpId="0"/>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404664"/>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1" u="none" strike="noStrike" cap="none" normalizeH="0" baseline="0" dirty="0" bmk="">
                <a:ln>
                  <a:noFill/>
                </a:ln>
                <a:solidFill>
                  <a:srgbClr val="3333CC"/>
                </a:solidFill>
                <a:effectLst/>
                <a:latin typeface="Cambria" pitchFamily="18" charset="0"/>
                <a:ea typeface="MS Mincho" pitchFamily="49" charset="-128"/>
                <a:cs typeface="Times New Roman" pitchFamily="18" charset="0"/>
              </a:rPr>
              <a:t>Observatie 1</a:t>
            </a:r>
            <a:endParaRPr kumimoji="0" lang="nl-NL" sz="11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sluit de ogen </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A  d</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enkt aan een persoon/gebeurtenis die A  </a:t>
            </a:r>
            <a:r>
              <a:rPr kumimoji="0" lang="nl-NL" sz="1400" b="1" i="0" u="sng" strike="noStrike" cap="none" normalizeH="0" baseline="0" dirty="0" bmk="">
                <a:ln>
                  <a:noFill/>
                </a:ln>
                <a:solidFill>
                  <a:srgbClr val="3333CC"/>
                </a:solidFill>
                <a:effectLst/>
                <a:latin typeface="Arial" pitchFamily="34" charset="0"/>
                <a:ea typeface="MS Mincho" pitchFamily="49" charset="-128"/>
                <a:cs typeface="Times New Roman" pitchFamily="18" charset="0"/>
              </a:rPr>
              <a:t>niet</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 leuk vindt.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a:t>
            </a:r>
            <a:r>
              <a:rPr lang="nl-NL" sz="1400" dirty="0" bmk="">
                <a:solidFill>
                  <a:srgbClr val="3333CC"/>
                </a:solidFill>
                <a:latin typeface="Arial" pitchFamily="34" charset="0"/>
                <a:ea typeface="MS Mincho" pitchFamily="49" charset="-128"/>
                <a:cs typeface="Times New Roman" pitchFamily="18" charset="0"/>
              </a:rPr>
              <a:t>k</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nikt als hij/zij helemaal geassocieerd (helemaal in het moment ingeleefd) is. </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B: K</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ijk naar het beeld van deze persoon/gebeurtenis zoals je hem/haar zag. </a:t>
            </a:r>
          </a:p>
          <a:p>
            <a:pPr marL="177800" marR="0" lvl="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Luister weer naar zijn/haar stem, de geluiden die je hoorde. </a:t>
            </a:r>
          </a:p>
          <a:p>
            <a:pPr marL="177800" marR="0" lvl="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Voel hoe het voelt deze persoon weer te ontmoeten of deze gebeurtenis weer mee te maken.</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B: </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observeert en noteert met een kruisje op het werkblad</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1600" b="1" i="1" dirty="0" bmk="">
                <a:solidFill>
                  <a:srgbClr val="3333CC"/>
                </a:solidFill>
                <a:latin typeface="Cambria" pitchFamily="18" charset="0"/>
                <a:ea typeface="MS Mincho" pitchFamily="49" charset="-128"/>
                <a:cs typeface="Times New Roman" pitchFamily="18" charset="0"/>
              </a:rPr>
              <a:t>Break 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vraagt hoeveel lampen er in het lokaal zijn, wat A vanmorgen gegeten heeft o.i.d.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2400" b="1" i="1" dirty="0" bmk="">
                <a:solidFill>
                  <a:srgbClr val="3333CC"/>
                </a:solidFill>
                <a:latin typeface="Cambria" pitchFamily="18" charset="0"/>
                <a:ea typeface="MS Mincho" pitchFamily="49" charset="-128"/>
                <a:cs typeface="Times New Roman" pitchFamily="18" charset="0"/>
              </a:rPr>
              <a:t>Observatie 2</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Denkt aan persoon of gebeurtenis die A  </a:t>
            </a:r>
            <a:r>
              <a:rPr kumimoji="0" lang="nl-NL" sz="1400" b="1" i="0" u="sng" strike="noStrike" cap="none" normalizeH="0" baseline="0" dirty="0" bmk="">
                <a:ln>
                  <a:noFill/>
                </a:ln>
                <a:solidFill>
                  <a:srgbClr val="3333CC"/>
                </a:solidFill>
                <a:effectLst/>
                <a:latin typeface="Arial" pitchFamily="34" charset="0"/>
                <a:ea typeface="MS Mincho" pitchFamily="49" charset="-128"/>
                <a:cs typeface="Times New Roman" pitchFamily="18" charset="0"/>
              </a:rPr>
              <a:t>wel leuk </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vindt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Knikt als helemaal geassocieerd is). </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observeert  en noteert  op het werkblad.</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1600" b="1" i="1" dirty="0" bmk="">
                <a:solidFill>
                  <a:srgbClr val="3333CC"/>
                </a:solidFill>
                <a:latin typeface="Cambria" pitchFamily="18" charset="0"/>
                <a:ea typeface="MS Mincho" pitchFamily="49" charset="-128"/>
                <a:cs typeface="Times New Roman" pitchFamily="18" charset="0"/>
              </a:rPr>
              <a:t>Break 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vraagt wat het eerste was waar A aan dacht na het wakker worden, of hoeveel mensen er in het lokaal zijn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2400" b="1" i="1" dirty="0" bmk="">
                <a:solidFill>
                  <a:srgbClr val="3333CC"/>
                </a:solidFill>
                <a:latin typeface="Cambria" pitchFamily="18" charset="0"/>
                <a:ea typeface="MS Mincho" pitchFamily="49" charset="-128"/>
                <a:cs typeface="Times New Roman" pitchFamily="18" charset="0"/>
              </a:rPr>
              <a:t>Test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a:t>
            </a:r>
            <a:r>
              <a:rPr kumimoji="0" lang="nl-NL" sz="1400" b="0" i="0" u="none" strike="noStrike" cap="none" normalizeH="0" dirty="0">
                <a:ln>
                  <a:noFill/>
                </a:ln>
                <a:solidFill>
                  <a:srgbClr val="3333CC"/>
                </a:solidFill>
                <a:effectLst/>
                <a:latin typeface="Arial" pitchFamily="34" charset="0"/>
                <a:ea typeface="MS Mincho" pitchFamily="49" charset="-128"/>
                <a:cs typeface="Times New Roman" pitchFamily="18" charset="0"/>
              </a:rPr>
              <a:t> </a:t>
            </a: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"Wie van beide is het grootst (je mag ook vragen: woont het verst weg /is het oudst / etc.)?</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A denkt weer zo intens mogelijk aan die betreffende  persoon/gebeurtenis.</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 observeert en noteert met een kruisje op het werkblad  </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 interpreteert naar aanleiding van de observaties waaraan A heeft gedacht</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a:solidFill>
                  <a:srgbClr val="3333CC"/>
                </a:solidFill>
                <a:latin typeface="Arial" pitchFamily="34" charset="0"/>
                <a:ea typeface="MS Mincho" pitchFamily="49" charset="-128"/>
                <a:cs typeface="Times New Roman" pitchFamily="18" charset="0"/>
              </a:rPr>
              <a:t>Is dat d</a:t>
            </a: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e persoon/gebeurtenis die A niet leuk vindt of die A juist wel leuk vindt?</a:t>
            </a:r>
            <a:r>
              <a:rPr kumimoji="0" lang="nl-NL" sz="1400" b="0" i="0" u="none" strike="noStrike" cap="none" normalizeH="0" dirty="0">
                <a:ln>
                  <a:noFill/>
                </a:ln>
                <a:solidFill>
                  <a:srgbClr val="3333CC"/>
                </a:solidFill>
                <a:effectLst/>
                <a:latin typeface="Arial" pitchFamily="34"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Zij geven aan waar hun keuze op gebaseerd is, wat ze gezien hebben.</a:t>
            </a:r>
            <a:endParaRPr kumimoji="0" lang="nl-NL" sz="800" b="0" i="0" u="none" strike="noStrike" cap="none" normalizeH="0" baseline="0" dirty="0">
              <a:ln>
                <a:noFill/>
              </a:ln>
              <a:solidFill>
                <a:srgbClr val="3333CC"/>
              </a:solidFill>
              <a:effectLst/>
              <a:latin typeface="Arial" pitchFamily="34" charset="0"/>
              <a:cs typeface="Arial" pitchFamily="34" charset="0"/>
            </a:endParaRPr>
          </a:p>
        </p:txBody>
      </p:sp>
      <p:sp>
        <p:nvSpPr>
          <p:cNvPr id="9" name="Rechthoek 8"/>
          <p:cNvSpPr/>
          <p:nvPr/>
        </p:nvSpPr>
        <p:spPr>
          <a:xfrm>
            <a:off x="696195" y="5755"/>
            <a:ext cx="7751609" cy="584775"/>
          </a:xfrm>
          <a:prstGeom prst="rect">
            <a:avLst/>
          </a:prstGeom>
        </p:spPr>
        <p:txBody>
          <a:bodyPr wrap="none">
            <a:spAutoFit/>
          </a:bodyPr>
          <a:lstStyle/>
          <a:p>
            <a:pPr lvl="0" fontAlgn="base">
              <a:spcBef>
                <a:spcPct val="0"/>
              </a:spcBef>
              <a:spcAft>
                <a:spcPct val="0"/>
              </a:spcAft>
            </a:pPr>
            <a:r>
              <a:rPr lang="nl-NL" sz="3200" b="1" i="1" dirty="0" bmk="_Toc100499820">
                <a:solidFill>
                  <a:srgbClr val="3333CC"/>
                </a:solidFill>
                <a:latin typeface="Arial" pitchFamily="34" charset="0"/>
                <a:ea typeface="MS Mincho" pitchFamily="49" charset="-128"/>
                <a:cs typeface="Times New Roman" pitchFamily="18" charset="0"/>
              </a:rPr>
              <a:t>Demo: Visueel kalibreren in tweetallen</a:t>
            </a:r>
            <a:r>
              <a:rPr lang="nl-NL" sz="3200" b="1" i="1" dirty="0" bmk="">
                <a:solidFill>
                  <a:srgbClr val="3333CC"/>
                </a:solidFill>
                <a:latin typeface="Arial" pitchFamily="34" charset="0"/>
                <a:ea typeface="MS Mincho" pitchFamily="49" charset="-128"/>
                <a:cs typeface="Times New Roman" pitchFamily="18" charset="0"/>
              </a:rPr>
              <a:t> </a:t>
            </a:r>
            <a:endParaRPr lang="nl-NL" sz="1100" dirty="0" bmk="">
              <a:solidFill>
                <a:srgbClr val="33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additive="base">
                                        <p:cTn id="19" dur="500" fill="hold"/>
                                        <p:tgtEl>
                                          <p:spTgt spid="20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3">
                                            <p:txEl>
                                              <p:pRg st="3" end="3"/>
                                            </p:txEl>
                                          </p:spTgt>
                                        </p:tgtEl>
                                        <p:attrNameLst>
                                          <p:attrName>style.visibility</p:attrName>
                                        </p:attrNameLst>
                                      </p:cBhvr>
                                      <p:to>
                                        <p:strVal val="visible"/>
                                      </p:to>
                                    </p:set>
                                    <p:anim calcmode="lin" valueType="num">
                                      <p:cBhvr additive="base">
                                        <p:cTn id="25" dur="500" fill="hold"/>
                                        <p:tgtEl>
                                          <p:spTgt spid="205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3">
                                            <p:txEl>
                                              <p:pRg st="4" end="4"/>
                                            </p:txEl>
                                          </p:spTgt>
                                        </p:tgtEl>
                                        <p:attrNameLst>
                                          <p:attrName>style.visibility</p:attrName>
                                        </p:attrNameLst>
                                      </p:cBhvr>
                                      <p:to>
                                        <p:strVal val="visible"/>
                                      </p:to>
                                    </p:set>
                                    <p:anim calcmode="lin" valueType="num">
                                      <p:cBhvr additive="base">
                                        <p:cTn id="31" dur="500" fill="hold"/>
                                        <p:tgtEl>
                                          <p:spTgt spid="205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3">
                                            <p:txEl>
                                              <p:pRg st="5" end="5"/>
                                            </p:txEl>
                                          </p:spTgt>
                                        </p:tgtEl>
                                        <p:attrNameLst>
                                          <p:attrName>style.visibility</p:attrName>
                                        </p:attrNameLst>
                                      </p:cBhvr>
                                      <p:to>
                                        <p:strVal val="visible"/>
                                      </p:to>
                                    </p:set>
                                    <p:anim calcmode="lin" valueType="num">
                                      <p:cBhvr additive="base">
                                        <p:cTn id="37" dur="500" fill="hold"/>
                                        <p:tgtEl>
                                          <p:spTgt spid="205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53">
                                            <p:txEl>
                                              <p:pRg st="6" end="6"/>
                                            </p:txEl>
                                          </p:spTgt>
                                        </p:tgtEl>
                                        <p:attrNameLst>
                                          <p:attrName>style.visibility</p:attrName>
                                        </p:attrNameLst>
                                      </p:cBhvr>
                                      <p:to>
                                        <p:strVal val="visible"/>
                                      </p:to>
                                    </p:set>
                                    <p:anim calcmode="lin" valueType="num">
                                      <p:cBhvr additive="base">
                                        <p:cTn id="43" dur="500" fill="hold"/>
                                        <p:tgtEl>
                                          <p:spTgt spid="205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53">
                                            <p:txEl>
                                              <p:pRg st="7" end="7"/>
                                            </p:txEl>
                                          </p:spTgt>
                                        </p:tgtEl>
                                        <p:attrNameLst>
                                          <p:attrName>style.visibility</p:attrName>
                                        </p:attrNameLst>
                                      </p:cBhvr>
                                      <p:to>
                                        <p:strVal val="visible"/>
                                      </p:to>
                                    </p:set>
                                    <p:anim calcmode="lin" valueType="num">
                                      <p:cBhvr additive="base">
                                        <p:cTn id="49" dur="500" fill="hold"/>
                                        <p:tgtEl>
                                          <p:spTgt spid="205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5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53">
                                            <p:txEl>
                                              <p:pRg st="8" end="8"/>
                                            </p:txEl>
                                          </p:spTgt>
                                        </p:tgtEl>
                                        <p:attrNameLst>
                                          <p:attrName>style.visibility</p:attrName>
                                        </p:attrNameLst>
                                      </p:cBhvr>
                                      <p:to>
                                        <p:strVal val="visible"/>
                                      </p:to>
                                    </p:set>
                                    <p:anim calcmode="lin" valueType="num">
                                      <p:cBhvr additive="base">
                                        <p:cTn id="55" dur="500" fill="hold"/>
                                        <p:tgtEl>
                                          <p:spTgt spid="205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5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53">
                                            <p:txEl>
                                              <p:pRg st="9" end="9"/>
                                            </p:txEl>
                                          </p:spTgt>
                                        </p:tgtEl>
                                        <p:attrNameLst>
                                          <p:attrName>style.visibility</p:attrName>
                                        </p:attrNameLst>
                                      </p:cBhvr>
                                      <p:to>
                                        <p:strVal val="visible"/>
                                      </p:to>
                                    </p:set>
                                    <p:anim calcmode="lin" valueType="num">
                                      <p:cBhvr additive="base">
                                        <p:cTn id="61" dur="500" fill="hold"/>
                                        <p:tgtEl>
                                          <p:spTgt spid="205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05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053">
                                            <p:txEl>
                                              <p:pRg st="12" end="12"/>
                                            </p:txEl>
                                          </p:spTgt>
                                        </p:tgtEl>
                                        <p:attrNameLst>
                                          <p:attrName>style.visibility</p:attrName>
                                        </p:attrNameLst>
                                      </p:cBhvr>
                                      <p:to>
                                        <p:strVal val="visible"/>
                                      </p:to>
                                    </p:set>
                                    <p:anim calcmode="lin" valueType="num">
                                      <p:cBhvr additive="base">
                                        <p:cTn id="67" dur="500" fill="hold"/>
                                        <p:tgtEl>
                                          <p:spTgt spid="2053">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05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53">
                                            <p:txEl>
                                              <p:pRg st="13" end="13"/>
                                            </p:txEl>
                                          </p:spTgt>
                                        </p:tgtEl>
                                        <p:attrNameLst>
                                          <p:attrName>style.visibility</p:attrName>
                                        </p:attrNameLst>
                                      </p:cBhvr>
                                      <p:to>
                                        <p:strVal val="visible"/>
                                      </p:to>
                                    </p:set>
                                    <p:anim calcmode="lin" valueType="num">
                                      <p:cBhvr additive="base">
                                        <p:cTn id="73" dur="500" fill="hold"/>
                                        <p:tgtEl>
                                          <p:spTgt spid="2053">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05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053">
                                            <p:txEl>
                                              <p:pRg st="14" end="14"/>
                                            </p:txEl>
                                          </p:spTgt>
                                        </p:tgtEl>
                                        <p:attrNameLst>
                                          <p:attrName>style.visibility</p:attrName>
                                        </p:attrNameLst>
                                      </p:cBhvr>
                                      <p:to>
                                        <p:strVal val="visible"/>
                                      </p:to>
                                    </p:set>
                                    <p:anim calcmode="lin" valueType="num">
                                      <p:cBhvr additive="base">
                                        <p:cTn id="79" dur="500" fill="hold"/>
                                        <p:tgtEl>
                                          <p:spTgt spid="2053">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05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53">
                                            <p:txEl>
                                              <p:pRg st="15" end="15"/>
                                            </p:txEl>
                                          </p:spTgt>
                                        </p:tgtEl>
                                        <p:attrNameLst>
                                          <p:attrName>style.visibility</p:attrName>
                                        </p:attrNameLst>
                                      </p:cBhvr>
                                      <p:to>
                                        <p:strVal val="visible"/>
                                      </p:to>
                                    </p:set>
                                    <p:anim calcmode="lin" valueType="num">
                                      <p:cBhvr additive="base">
                                        <p:cTn id="85" dur="500" fill="hold"/>
                                        <p:tgtEl>
                                          <p:spTgt spid="2053">
                                            <p:txEl>
                                              <p:pRg st="15" end="1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05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053">
                                            <p:txEl>
                                              <p:pRg st="16" end="16"/>
                                            </p:txEl>
                                          </p:spTgt>
                                        </p:tgtEl>
                                        <p:attrNameLst>
                                          <p:attrName>style.visibility</p:attrName>
                                        </p:attrNameLst>
                                      </p:cBhvr>
                                      <p:to>
                                        <p:strVal val="visible"/>
                                      </p:to>
                                    </p:set>
                                    <p:anim calcmode="lin" valueType="num">
                                      <p:cBhvr additive="base">
                                        <p:cTn id="91" dur="500" fill="hold"/>
                                        <p:tgtEl>
                                          <p:spTgt spid="2053">
                                            <p:txEl>
                                              <p:pRg st="16" end="1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05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053">
                                            <p:txEl>
                                              <p:pRg st="17" end="17"/>
                                            </p:txEl>
                                          </p:spTgt>
                                        </p:tgtEl>
                                        <p:attrNameLst>
                                          <p:attrName>style.visibility</p:attrName>
                                        </p:attrNameLst>
                                      </p:cBhvr>
                                      <p:to>
                                        <p:strVal val="visible"/>
                                      </p:to>
                                    </p:set>
                                    <p:anim calcmode="lin" valueType="num">
                                      <p:cBhvr additive="base">
                                        <p:cTn id="97" dur="500" fill="hold"/>
                                        <p:tgtEl>
                                          <p:spTgt spid="2053">
                                            <p:txEl>
                                              <p:pRg st="17" end="1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05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053">
                                            <p:txEl>
                                              <p:pRg st="20" end="20"/>
                                            </p:txEl>
                                          </p:spTgt>
                                        </p:tgtEl>
                                        <p:attrNameLst>
                                          <p:attrName>style.visibility</p:attrName>
                                        </p:attrNameLst>
                                      </p:cBhvr>
                                      <p:to>
                                        <p:strVal val="visible"/>
                                      </p:to>
                                    </p:set>
                                    <p:anim calcmode="lin" valueType="num">
                                      <p:cBhvr additive="base">
                                        <p:cTn id="103" dur="500" fill="hold"/>
                                        <p:tgtEl>
                                          <p:spTgt spid="2053">
                                            <p:txEl>
                                              <p:pRg st="20" end="20"/>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053">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053">
                                            <p:txEl>
                                              <p:pRg st="21" end="21"/>
                                            </p:txEl>
                                          </p:spTgt>
                                        </p:tgtEl>
                                        <p:attrNameLst>
                                          <p:attrName>style.visibility</p:attrName>
                                        </p:attrNameLst>
                                      </p:cBhvr>
                                      <p:to>
                                        <p:strVal val="visible"/>
                                      </p:to>
                                    </p:set>
                                    <p:anim calcmode="lin" valueType="num">
                                      <p:cBhvr additive="base">
                                        <p:cTn id="109" dur="500" fill="hold"/>
                                        <p:tgtEl>
                                          <p:spTgt spid="2053">
                                            <p:txEl>
                                              <p:pRg st="21" end="21"/>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053">
                                            <p:txEl>
                                              <p:pRg st="21" end="21"/>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053">
                                            <p:txEl>
                                              <p:pRg st="22" end="22"/>
                                            </p:txEl>
                                          </p:spTgt>
                                        </p:tgtEl>
                                        <p:attrNameLst>
                                          <p:attrName>style.visibility</p:attrName>
                                        </p:attrNameLst>
                                      </p:cBhvr>
                                      <p:to>
                                        <p:strVal val="visible"/>
                                      </p:to>
                                    </p:set>
                                    <p:anim calcmode="lin" valueType="num">
                                      <p:cBhvr additive="base">
                                        <p:cTn id="115" dur="500" fill="hold"/>
                                        <p:tgtEl>
                                          <p:spTgt spid="2053">
                                            <p:txEl>
                                              <p:pRg st="22" end="22"/>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2053">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053">
                                            <p:txEl>
                                              <p:pRg st="23" end="23"/>
                                            </p:txEl>
                                          </p:spTgt>
                                        </p:tgtEl>
                                        <p:attrNameLst>
                                          <p:attrName>style.visibility</p:attrName>
                                        </p:attrNameLst>
                                      </p:cBhvr>
                                      <p:to>
                                        <p:strVal val="visible"/>
                                      </p:to>
                                    </p:set>
                                    <p:anim calcmode="lin" valueType="num">
                                      <p:cBhvr additive="base">
                                        <p:cTn id="121" dur="500" fill="hold"/>
                                        <p:tgtEl>
                                          <p:spTgt spid="2053">
                                            <p:txEl>
                                              <p:pRg st="23" end="23"/>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2053">
                                            <p:txEl>
                                              <p:pRg st="23" end="23"/>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053">
                                            <p:txEl>
                                              <p:pRg st="24" end="24"/>
                                            </p:txEl>
                                          </p:spTgt>
                                        </p:tgtEl>
                                        <p:attrNameLst>
                                          <p:attrName>style.visibility</p:attrName>
                                        </p:attrNameLst>
                                      </p:cBhvr>
                                      <p:to>
                                        <p:strVal val="visible"/>
                                      </p:to>
                                    </p:set>
                                    <p:anim calcmode="lin" valueType="num">
                                      <p:cBhvr additive="base">
                                        <p:cTn id="127" dur="500" fill="hold"/>
                                        <p:tgtEl>
                                          <p:spTgt spid="2053">
                                            <p:txEl>
                                              <p:pRg st="24" end="24"/>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2053">
                                            <p:txEl>
                                              <p:pRg st="24" end="24"/>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053">
                                            <p:txEl>
                                              <p:pRg st="25" end="25"/>
                                            </p:txEl>
                                          </p:spTgt>
                                        </p:tgtEl>
                                        <p:attrNameLst>
                                          <p:attrName>style.visibility</p:attrName>
                                        </p:attrNameLst>
                                      </p:cBhvr>
                                      <p:to>
                                        <p:strVal val="visible"/>
                                      </p:to>
                                    </p:set>
                                    <p:anim calcmode="lin" valueType="num">
                                      <p:cBhvr additive="base">
                                        <p:cTn id="133" dur="500" fill="hold"/>
                                        <p:tgtEl>
                                          <p:spTgt spid="2053">
                                            <p:txEl>
                                              <p:pRg st="25" end="25"/>
                                            </p:tx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2053">
                                            <p:txEl>
                                              <p:pRg st="25" end="25"/>
                                            </p:txEl>
                                          </p:spTgt>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2053">
                                            <p:txEl>
                                              <p:pRg st="26" end="26"/>
                                            </p:txEl>
                                          </p:spTgt>
                                        </p:tgtEl>
                                        <p:attrNameLst>
                                          <p:attrName>style.visibility</p:attrName>
                                        </p:attrNameLst>
                                      </p:cBhvr>
                                      <p:to>
                                        <p:strVal val="visible"/>
                                      </p:to>
                                    </p:set>
                                    <p:anim calcmode="lin" valueType="num">
                                      <p:cBhvr additive="base">
                                        <p:cTn id="139" dur="500" fill="hold"/>
                                        <p:tgtEl>
                                          <p:spTgt spid="2053">
                                            <p:txEl>
                                              <p:pRg st="26" end="26"/>
                                            </p:txEl>
                                          </p:spTgt>
                                        </p:tgtEl>
                                        <p:attrNameLst>
                                          <p:attrName>ppt_x</p:attrName>
                                        </p:attrNameLst>
                                      </p:cBhvr>
                                      <p:tavLst>
                                        <p:tav tm="0">
                                          <p:val>
                                            <p:strVal val="0-#ppt_w/2"/>
                                          </p:val>
                                        </p:tav>
                                        <p:tav tm="100000">
                                          <p:val>
                                            <p:strVal val="#ppt_x"/>
                                          </p:val>
                                        </p:tav>
                                      </p:tavLst>
                                    </p:anim>
                                    <p:anim calcmode="lin" valueType="num">
                                      <p:cBhvr additive="base">
                                        <p:cTn id="140" dur="500" fill="hold"/>
                                        <p:tgtEl>
                                          <p:spTgt spid="2053">
                                            <p:txEl>
                                              <p:pRg st="26" end="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k wil minder oordelen - Newstart.nl - Geluk en Succes">
            <a:extLst>
              <a:ext uri="{FF2B5EF4-FFF2-40B4-BE49-F238E27FC236}">
                <a16:creationId xmlns:a16="http://schemas.microsoft.com/office/drawing/2014/main" id="{607E188E-9E1A-4B76-B8A5-C145400625E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99392"/>
            <a:ext cx="9281004" cy="6957392"/>
          </a:xfrm>
          <a:prstGeom prst="rect">
            <a:avLst/>
          </a:prstGeom>
          <a:noFill/>
        </p:spPr>
      </p:pic>
      <p:pic>
        <p:nvPicPr>
          <p:cNvPr id="41986" name="Picture 2" descr="Ik wil minder oordelen - Newstart.nl - Geluk en Suc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104" y="1196752"/>
            <a:ext cx="3779912" cy="5661248"/>
          </a:xfrm>
          <a:prstGeom prst="rect">
            <a:avLst/>
          </a:prstGeom>
          <a:noFill/>
        </p:spPr>
      </p:pic>
      <p:sp>
        <p:nvSpPr>
          <p:cNvPr id="2" name="Titel 1"/>
          <p:cNvSpPr>
            <a:spLocks noGrp="1"/>
          </p:cNvSpPr>
          <p:nvPr>
            <p:ph type="title"/>
          </p:nvPr>
        </p:nvSpPr>
        <p:spPr>
          <a:xfrm>
            <a:off x="457200" y="116632"/>
            <a:ext cx="8229600" cy="792088"/>
          </a:xfrm>
        </p:spPr>
        <p:txBody>
          <a:bodyPr>
            <a:noAutofit/>
          </a:bodyPr>
          <a:lstStyle/>
          <a:p>
            <a:r>
              <a:rPr lang="nl-NL" sz="6600" b="1" dirty="0">
                <a:solidFill>
                  <a:schemeClr val="bg1"/>
                </a:solidFill>
              </a:rPr>
              <a:t>(ver) Oordelen</a:t>
            </a:r>
          </a:p>
        </p:txBody>
      </p:sp>
      <p:sp>
        <p:nvSpPr>
          <p:cNvPr id="3" name="Rechthoek 2">
            <a:extLst>
              <a:ext uri="{FF2B5EF4-FFF2-40B4-BE49-F238E27FC236}">
                <a16:creationId xmlns:a16="http://schemas.microsoft.com/office/drawing/2014/main" id="{A5EA31CA-427E-464F-8325-3DC29B7B7E30}"/>
              </a:ext>
            </a:extLst>
          </p:cNvPr>
          <p:cNvSpPr/>
          <p:nvPr/>
        </p:nvSpPr>
        <p:spPr>
          <a:xfrm>
            <a:off x="-22476" y="1599279"/>
            <a:ext cx="6071357" cy="707886"/>
          </a:xfrm>
          <a:prstGeom prst="rect">
            <a:avLst/>
          </a:prstGeom>
          <a:noFill/>
        </p:spPr>
        <p:txBody>
          <a:bodyPr wrap="square" lIns="91440" tIns="45720" rIns="91440" bIns="45720">
            <a:spAutoFit/>
          </a:bodyPr>
          <a:lstStyle/>
          <a:p>
            <a:pPr algn="ctr"/>
            <a:r>
              <a:rPr lang="en-US" sz="4000" b="1" cap="none" spc="0"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“If you judge people, </a:t>
            </a:r>
          </a:p>
        </p:txBody>
      </p:sp>
      <p:sp>
        <p:nvSpPr>
          <p:cNvPr id="12" name="Rechthoek 11">
            <a:extLst>
              <a:ext uri="{FF2B5EF4-FFF2-40B4-BE49-F238E27FC236}">
                <a16:creationId xmlns:a16="http://schemas.microsoft.com/office/drawing/2014/main" id="{946DB57A-539D-4814-94BA-483A19762ED1}"/>
              </a:ext>
            </a:extLst>
          </p:cNvPr>
          <p:cNvSpPr/>
          <p:nvPr/>
        </p:nvSpPr>
        <p:spPr>
          <a:xfrm>
            <a:off x="-22476" y="2656312"/>
            <a:ext cx="5644455" cy="1323439"/>
          </a:xfrm>
          <a:prstGeom prst="rect">
            <a:avLst/>
          </a:prstGeom>
          <a:noFill/>
        </p:spPr>
        <p:txBody>
          <a:bodyPr wrap="square" lIns="91440" tIns="45720" rIns="91440" bIns="45720">
            <a:spAutoFit/>
          </a:bodyPr>
          <a:lstStyle/>
          <a:p>
            <a:pPr algn="r"/>
            <a:r>
              <a:rPr lang="en-US" sz="4000" b="1" cap="none" spc="0"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you have no time to </a:t>
            </a:r>
            <a:r>
              <a:rPr lang="en-US" sz="4000" b="1" cap="none" spc="0" dirty="0">
                <a:ln w="0"/>
                <a:solidFill>
                  <a:srgbClr val="FF0000"/>
                </a:solidFill>
                <a:effectLst>
                  <a:outerShdw blurRad="38100" dist="19050" dir="2700000" algn="tl" rotWithShape="0">
                    <a:schemeClr val="dk1">
                      <a:alpha val="40000"/>
                    </a:schemeClr>
                  </a:outerShdw>
                </a:effectLst>
                <a:latin typeface="Lucida Handwriting" panose="03010101010101010101" pitchFamily="66" charset="0"/>
              </a:rPr>
              <a:t>love them</a:t>
            </a:r>
            <a:r>
              <a:rPr lang="en-US" sz="4000" b="1" cap="none" spc="0"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a:t>
            </a:r>
          </a:p>
        </p:txBody>
      </p:sp>
      <p:sp>
        <p:nvSpPr>
          <p:cNvPr id="13" name="Rechthoek 12">
            <a:extLst>
              <a:ext uri="{FF2B5EF4-FFF2-40B4-BE49-F238E27FC236}">
                <a16:creationId xmlns:a16="http://schemas.microsoft.com/office/drawing/2014/main" id="{5159C782-83AE-43EB-96BE-CA9CF1AD573A}"/>
              </a:ext>
            </a:extLst>
          </p:cNvPr>
          <p:cNvSpPr/>
          <p:nvPr/>
        </p:nvSpPr>
        <p:spPr>
          <a:xfrm>
            <a:off x="899592" y="6124854"/>
            <a:ext cx="4722387"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Moeder Teresa</a:t>
            </a:r>
            <a:endParaRPr lang="en-US" sz="3200" b="1" cap="none" spc="0"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endParaRPr>
          </a:p>
        </p:txBody>
      </p:sp>
      <p:sp>
        <p:nvSpPr>
          <p:cNvPr id="14" name="Rechthoek 13">
            <a:extLst>
              <a:ext uri="{FF2B5EF4-FFF2-40B4-BE49-F238E27FC236}">
                <a16:creationId xmlns:a16="http://schemas.microsoft.com/office/drawing/2014/main" id="{9E996E4E-ABEF-4CCC-AA78-A9835287DF5E}"/>
              </a:ext>
            </a:extLst>
          </p:cNvPr>
          <p:cNvSpPr/>
          <p:nvPr/>
        </p:nvSpPr>
        <p:spPr>
          <a:xfrm>
            <a:off x="107504" y="4218546"/>
            <a:ext cx="4968552" cy="1200329"/>
          </a:xfrm>
          <a:prstGeom prst="rect">
            <a:avLst/>
          </a:prstGeom>
          <a:noFill/>
        </p:spPr>
        <p:txBody>
          <a:bodyPr wrap="square" lIns="91440" tIns="45720" rIns="91440" bIns="45720">
            <a:spAutoFit/>
          </a:bodyPr>
          <a:lstStyle/>
          <a:p>
            <a:pPr algn="ctr"/>
            <a:r>
              <a:rPr lang="nl-NL" sz="2400" b="1"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“Als je mensen veroordeelt, heb je geen tijd om hen </a:t>
            </a:r>
            <a:r>
              <a:rPr lang="nl-NL" sz="2400" b="1" dirty="0">
                <a:ln w="0"/>
                <a:solidFill>
                  <a:srgbClr val="FF0000"/>
                </a:solidFill>
                <a:effectLst>
                  <a:outerShdw blurRad="38100" dist="19050" dir="2700000" algn="tl" rotWithShape="0">
                    <a:schemeClr val="dk1">
                      <a:alpha val="40000"/>
                    </a:schemeClr>
                  </a:outerShdw>
                </a:effectLst>
                <a:latin typeface="Lucida Handwriting" panose="03010101010101010101" pitchFamily="66" charset="0"/>
              </a:rPr>
              <a:t>lief te hebben.</a:t>
            </a:r>
            <a:r>
              <a:rPr lang="nl-NL" sz="2400" b="1"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rPr>
              <a:t>”</a:t>
            </a:r>
            <a:endParaRPr lang="nl-NL" sz="2400" b="1" cap="none" spc="0" dirty="0">
              <a:ln w="0"/>
              <a:solidFill>
                <a:schemeClr val="bg1"/>
              </a:solidFill>
              <a:effectLst>
                <a:outerShdw blurRad="38100" dist="19050" dir="2700000" algn="tl" rotWithShape="0">
                  <a:schemeClr val="dk1">
                    <a:alpha val="40000"/>
                  </a:schemeClr>
                </a:outerShdw>
              </a:effectLst>
              <a:latin typeface="Lucida Handwriting" panose="03010101010101010101"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4925" y="44450"/>
            <a:ext cx="5113139" cy="523220"/>
          </a:xfrm>
          <a:prstGeom prst="rect">
            <a:avLst/>
          </a:prstGeom>
          <a:noFill/>
        </p:spPr>
        <p:txBody>
          <a:bodyPr wrap="square">
            <a:spAutoFit/>
          </a:bodyPr>
          <a:lstStyle/>
          <a:p>
            <a:pPr fontAlgn="auto">
              <a:spcBef>
                <a:spcPts val="0"/>
              </a:spcBef>
              <a:spcAft>
                <a:spcPts val="0"/>
              </a:spcAft>
              <a:defRPr/>
            </a:pPr>
            <a:r>
              <a:rPr lang="nl-NL" sz="2800" b="1" dirty="0">
                <a:solidFill>
                  <a:srgbClr val="0000FF"/>
                </a:solidFill>
                <a:latin typeface="+mn-lt"/>
              </a:rPr>
              <a:t>Welke kenmerken veranderen?</a:t>
            </a:r>
          </a:p>
        </p:txBody>
      </p:sp>
      <p:sp>
        <p:nvSpPr>
          <p:cNvPr id="11" name="Tekstvak 10"/>
          <p:cNvSpPr txBox="1"/>
          <p:nvPr/>
        </p:nvSpPr>
        <p:spPr>
          <a:xfrm>
            <a:off x="35496" y="1242040"/>
            <a:ext cx="5364088" cy="5355312"/>
          </a:xfrm>
          <a:prstGeom prst="rect">
            <a:avLst/>
          </a:prstGeom>
          <a:noFill/>
        </p:spPr>
        <p:txBody>
          <a:bodyPr wrap="square">
            <a:spAutoFit/>
          </a:bodyPr>
          <a:lstStyle/>
          <a:p>
            <a:pPr marL="342900" indent="-342900" defTabSz="1800000" fontAlgn="auto">
              <a:spcBef>
                <a:spcPts val="0"/>
              </a:spcBef>
              <a:spcAft>
                <a:spcPts val="0"/>
              </a:spcAft>
              <a:buFontTx/>
              <a:buAutoNum type="arabicPeriod"/>
              <a:tabLst>
                <a:tab pos="360000" algn="l"/>
              </a:tabLst>
              <a:defRPr/>
            </a:pPr>
            <a:r>
              <a:rPr lang="nl-NL" b="1" i="1" dirty="0">
                <a:solidFill>
                  <a:srgbClr val="0000FF"/>
                </a:solidFill>
                <a:latin typeface="+mn-lt"/>
              </a:rPr>
              <a:t>Kleur van de huid: </a:t>
            </a:r>
          </a:p>
          <a:p>
            <a:pPr marL="342900" indent="-342900" defTabSz="1800000" fontAlgn="auto">
              <a:spcBef>
                <a:spcPts val="0"/>
              </a:spcBef>
              <a:spcAft>
                <a:spcPts val="0"/>
              </a:spcAft>
              <a:tabLst>
                <a:tab pos="360000" algn="l"/>
              </a:tabLst>
              <a:defRPr/>
            </a:pPr>
            <a:r>
              <a:rPr lang="nl-NL" dirty="0">
                <a:solidFill>
                  <a:srgbClr val="0000FF"/>
                </a:solidFill>
                <a:latin typeface="+mn-lt"/>
              </a:rPr>
              <a:t>Licht …………………………………….. Donker</a:t>
            </a:r>
          </a:p>
          <a:p>
            <a:pPr marL="342900" indent="-342900" defTabSz="1800000" fontAlgn="auto">
              <a:spcBef>
                <a:spcPts val="0"/>
              </a:spcBef>
              <a:spcAft>
                <a:spcPts val="0"/>
              </a:spcAft>
              <a:tabLst>
                <a:tab pos="360000" algn="l"/>
              </a:tabLs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2. Spanning van de huid:</a:t>
            </a:r>
          </a:p>
          <a:p>
            <a:pPr fontAlgn="auto">
              <a:spcBef>
                <a:spcPts val="0"/>
              </a:spcBef>
              <a:spcAft>
                <a:spcPts val="0"/>
              </a:spcAft>
              <a:defRPr/>
            </a:pPr>
            <a:r>
              <a:rPr lang="nl-NL" dirty="0">
                <a:solidFill>
                  <a:srgbClr val="0000FF"/>
                </a:solidFill>
                <a:latin typeface="+mn-lt"/>
              </a:rPr>
              <a:t>Glimmend …………………………… Niet glimmend </a:t>
            </a:r>
          </a:p>
          <a:p>
            <a:pPr fontAlgn="auto">
              <a:spcBef>
                <a:spcPts val="0"/>
              </a:spcBef>
              <a:spcAft>
                <a:spcPts val="0"/>
              </a:spcAft>
              <a:defRPr/>
            </a:pPr>
            <a:r>
              <a:rPr lang="nl-NL" dirty="0">
                <a:solidFill>
                  <a:srgbClr val="0000FF"/>
                </a:solidFill>
                <a:latin typeface="+mn-lt"/>
              </a:rPr>
              <a:t>Symmetrisch ……………………….. Asymmetrisch</a:t>
            </a:r>
          </a:p>
          <a:p>
            <a:pPr fontAlgn="auto">
              <a:spcBef>
                <a:spcPts val="0"/>
              </a:spcBef>
              <a:spcAft>
                <a:spcPts val="0"/>
              </a:spcAft>
              <a:defRPr/>
            </a:pPr>
            <a:r>
              <a:rPr lang="nl-NL" dirty="0">
                <a:solidFill>
                  <a:srgbClr val="0000FF"/>
                </a:solidFill>
              </a:rPr>
              <a:t>Rimpelig …………………………..…. Glad</a:t>
            </a:r>
            <a:endParaRPr lang="nl-NL" dirty="0">
              <a:solidFill>
                <a:srgbClr val="0000FF"/>
              </a:solidFill>
              <a:latin typeface="+mn-lt"/>
            </a:endParaRP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3. Ademhaling</a:t>
            </a:r>
          </a:p>
          <a:p>
            <a:pPr fontAlgn="auto">
              <a:spcBef>
                <a:spcPts val="0"/>
              </a:spcBef>
              <a:spcAft>
                <a:spcPts val="0"/>
              </a:spcAft>
              <a:defRPr/>
            </a:pPr>
            <a:r>
              <a:rPr lang="nl-NL" dirty="0">
                <a:solidFill>
                  <a:srgbClr val="0000FF"/>
                </a:solidFill>
                <a:latin typeface="+mn-lt"/>
              </a:rPr>
              <a:t>Snel …………………………………….  Langzaam</a:t>
            </a:r>
          </a:p>
          <a:p>
            <a:pPr fontAlgn="auto">
              <a:spcBef>
                <a:spcPts val="0"/>
              </a:spcBef>
              <a:spcAft>
                <a:spcPts val="0"/>
              </a:spcAft>
              <a:defRPr/>
            </a:pPr>
            <a:r>
              <a:rPr lang="nl-NL" dirty="0">
                <a:solidFill>
                  <a:srgbClr val="0000FF"/>
                </a:solidFill>
                <a:latin typeface="+mn-lt"/>
              </a:rPr>
              <a:t>Hoog …………………………………… 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4. Onderlip, stand van de mondhoek</a:t>
            </a:r>
          </a:p>
          <a:p>
            <a:pPr fontAlgn="auto">
              <a:spcBef>
                <a:spcPts val="0"/>
              </a:spcBef>
              <a:spcAft>
                <a:spcPts val="0"/>
              </a:spcAft>
              <a:defRPr/>
            </a:pPr>
            <a:r>
              <a:rPr lang="nl-NL" dirty="0">
                <a:solidFill>
                  <a:srgbClr val="0000FF"/>
                </a:solidFill>
                <a:latin typeface="+mn-lt"/>
              </a:rPr>
              <a:t>Lijnen ………………………………….. Geen lijnen</a:t>
            </a:r>
          </a:p>
          <a:p>
            <a:pPr fontAlgn="auto">
              <a:spcBef>
                <a:spcPts val="0"/>
              </a:spcBef>
              <a:spcAft>
                <a:spcPts val="0"/>
              </a:spcAft>
              <a:defRPr/>
            </a:pPr>
            <a:r>
              <a:rPr lang="nl-NL" dirty="0">
                <a:solidFill>
                  <a:srgbClr val="0000FF"/>
                </a:solidFill>
                <a:latin typeface="+mn-lt"/>
              </a:rPr>
              <a:t> Mondhoek omhoog  …………… Mondhoek omlaag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5. Ogen 		         </a:t>
            </a:r>
          </a:p>
          <a:p>
            <a:pPr fontAlgn="auto">
              <a:spcBef>
                <a:spcPts val="0"/>
              </a:spcBef>
              <a:spcAft>
                <a:spcPts val="0"/>
              </a:spcAft>
              <a:defRPr/>
            </a:pPr>
            <a:r>
              <a:rPr lang="nl-NL" dirty="0">
                <a:solidFill>
                  <a:srgbClr val="0000FF"/>
                </a:solidFill>
                <a:latin typeface="+mn-lt"/>
              </a:rPr>
              <a:t>Focus scherp ………………………Niet scherp</a:t>
            </a:r>
          </a:p>
          <a:p>
            <a:pPr fontAlgn="auto">
              <a:spcBef>
                <a:spcPts val="0"/>
              </a:spcBef>
              <a:spcAft>
                <a:spcPts val="0"/>
              </a:spcAft>
              <a:defRPr/>
            </a:pPr>
            <a:r>
              <a:rPr lang="nl-NL" dirty="0">
                <a:solidFill>
                  <a:srgbClr val="0000FF"/>
                </a:solidFill>
                <a:latin typeface="+mn-lt"/>
              </a:rPr>
              <a:t> Pupil verwijd ……………………..Niet verwijd</a:t>
            </a:r>
          </a:p>
        </p:txBody>
      </p:sp>
      <p:pic>
        <p:nvPicPr>
          <p:cNvPr id="5" name="Afbeelding 1" descr="_MG_785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62" y="0"/>
            <a:ext cx="4550293" cy="6858000"/>
          </a:xfrm>
          <a:prstGeom prst="rect">
            <a:avLst/>
          </a:prstGeom>
          <a:noFill/>
          <a:ln w="9525">
            <a:noFill/>
            <a:miter lim="800000"/>
            <a:headEnd/>
            <a:tailEnd/>
          </a:ln>
        </p:spPr>
      </p:pic>
      <p:pic>
        <p:nvPicPr>
          <p:cNvPr id="4" name="Afbeelding 3">
            <a:extLst>
              <a:ext uri="{FF2B5EF4-FFF2-40B4-BE49-F238E27FC236}">
                <a16:creationId xmlns:a16="http://schemas.microsoft.com/office/drawing/2014/main" id="{F22A4FB1-466D-1604-100B-735315853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8655" y="1761"/>
            <a:ext cx="450565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51520" y="457507"/>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Zintuiglijk Waarneembaar (= ZW) of Interpretatie(= IP)</a:t>
            </a:r>
            <a:endParaRPr kumimoji="0" lang="nl-NL" sz="1100" b="0" i="0" u="none" strike="noStrike" cap="none" normalizeH="0" baseline="0" dirty="0">
              <a:ln>
                <a:noFill/>
              </a:ln>
              <a:solidFill>
                <a:srgbClr val="0000FF"/>
              </a:solidFill>
              <a:effectLst/>
              <a:latin typeface="Arial" pitchFamily="34" charset="0"/>
              <a:cs typeface="Arial" pitchFamily="34" charset="0"/>
            </a:endParaRPr>
          </a:p>
        </p:txBody>
      </p:sp>
      <p:sp>
        <p:nvSpPr>
          <p:cNvPr id="3" name="Rechthoek 2"/>
          <p:cNvSpPr/>
          <p:nvPr/>
        </p:nvSpPr>
        <p:spPr>
          <a:xfrm>
            <a:off x="360040" y="-27384"/>
            <a:ext cx="7956376" cy="461665"/>
          </a:xfrm>
          <a:prstGeom prst="rect">
            <a:avLst/>
          </a:prstGeom>
        </p:spPr>
        <p:txBody>
          <a:bodyPr wrap="square">
            <a:spAutoFit/>
          </a:bodyPr>
          <a:lstStyle/>
          <a:p>
            <a:pPr lvl="0" fontAlgn="base">
              <a:spcBef>
                <a:spcPct val="0"/>
              </a:spcBef>
              <a:spcAft>
                <a:spcPct val="0"/>
              </a:spcAft>
            </a:pPr>
            <a:r>
              <a:rPr lang="nl-NL" sz="2400" b="1" i="1" dirty="0">
                <a:solidFill>
                  <a:srgbClr val="3333CC"/>
                </a:solidFill>
                <a:latin typeface="Arial" pitchFamily="34" charset="0"/>
                <a:ea typeface="MS Mincho" pitchFamily="49" charset="-128"/>
                <a:cs typeface="Times New Roman" pitchFamily="18" charset="0"/>
              </a:rPr>
              <a:t>Oefening: Zintuiglijk waarneembaar of interpretatie?</a:t>
            </a:r>
            <a:endParaRPr lang="nl-NL" sz="1100" dirty="0">
              <a:solidFill>
                <a:srgbClr val="3333CC"/>
              </a:solidFill>
              <a:latin typeface="Arial" pitchFamily="34" charset="0"/>
              <a:cs typeface="Arial" pitchFamily="34" charset="0"/>
            </a:endParaRPr>
          </a:p>
        </p:txBody>
      </p:sp>
      <p:sp>
        <p:nvSpPr>
          <p:cNvPr id="4" name="Rechthoek 3"/>
          <p:cNvSpPr/>
          <p:nvPr/>
        </p:nvSpPr>
        <p:spPr>
          <a:xfrm>
            <a:off x="323528" y="6516052"/>
            <a:ext cx="8064896"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15 Zijn huidskleur werd bleker en zijn ademhaling sneller……………………….</a:t>
            </a:r>
            <a:endParaRPr lang="nl-NL" sz="3200" dirty="0">
              <a:solidFill>
                <a:srgbClr val="0000FF"/>
              </a:solidFill>
              <a:latin typeface="Arial" pitchFamily="34" charset="0"/>
              <a:cs typeface="Arial" pitchFamily="34" charset="0"/>
            </a:endParaRPr>
          </a:p>
        </p:txBody>
      </p:sp>
      <p:sp>
        <p:nvSpPr>
          <p:cNvPr id="5" name="Rechthoek 4"/>
          <p:cNvSpPr/>
          <p:nvPr/>
        </p:nvSpPr>
        <p:spPr>
          <a:xfrm>
            <a:off x="288032" y="6110713"/>
            <a:ext cx="8172400"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14 Haar mondhoek ging omhoog en toe wist ik dat ze blij was…………………..</a:t>
            </a:r>
            <a:endParaRPr lang="nl-NL" sz="3200" dirty="0">
              <a:solidFill>
                <a:srgbClr val="0000FF"/>
              </a:solidFill>
              <a:latin typeface="Arial" pitchFamily="34" charset="0"/>
              <a:cs typeface="Arial" pitchFamily="34" charset="0"/>
            </a:endParaRPr>
          </a:p>
        </p:txBody>
      </p:sp>
      <p:sp>
        <p:nvSpPr>
          <p:cNvPr id="6" name="Rechthoek 5"/>
          <p:cNvSpPr/>
          <p:nvPr/>
        </p:nvSpPr>
        <p:spPr>
          <a:xfrm>
            <a:off x="288032" y="5705378"/>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13 Z'n stem klonk luider omdat hij opgewonden was……………………………..</a:t>
            </a:r>
            <a:endParaRPr lang="en-US" dirty="0">
              <a:solidFill>
                <a:srgbClr val="0000FF"/>
              </a:solidFill>
              <a:latin typeface="Arial" pitchFamily="34" charset="0"/>
              <a:ea typeface="Times New Roman" pitchFamily="18" charset="0"/>
              <a:cs typeface="Times New Roman" pitchFamily="18" charset="0"/>
            </a:endParaRPr>
          </a:p>
        </p:txBody>
      </p:sp>
      <p:sp>
        <p:nvSpPr>
          <p:cNvPr id="7" name="Rectangle 1"/>
          <p:cNvSpPr>
            <a:spLocks noChangeArrowheads="1"/>
          </p:cNvSpPr>
          <p:nvPr/>
        </p:nvSpPr>
        <p:spPr bwMode="auto">
          <a:xfrm>
            <a:off x="288032" y="5300043"/>
            <a:ext cx="81003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12 Toen ze glimlachte wist ik dat ze opgetogen was……………………………...</a:t>
            </a:r>
            <a:endParaRPr kumimoji="0" lang="en-US"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endParaRPr>
          </a:p>
        </p:txBody>
      </p:sp>
      <p:sp>
        <p:nvSpPr>
          <p:cNvPr id="8" name="Rectangle 1"/>
          <p:cNvSpPr>
            <a:spLocks noChangeArrowheads="1"/>
          </p:cNvSpPr>
          <p:nvPr/>
        </p:nvSpPr>
        <p:spPr bwMode="auto">
          <a:xfrm>
            <a:off x="288032" y="4894708"/>
            <a:ext cx="81003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11Toen hij voorover leunde </a:t>
            </a:r>
            <a:r>
              <a:rPr kumimoji="0" lang="nl-NL"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ging z'n ademhaling sneller………………………….</a:t>
            </a:r>
            <a:endParaRPr kumimoji="0" lang="en-US"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endParaRPr>
          </a:p>
        </p:txBody>
      </p:sp>
      <p:sp>
        <p:nvSpPr>
          <p:cNvPr id="9" name="Rechthoek 8"/>
          <p:cNvSpPr/>
          <p:nvPr/>
        </p:nvSpPr>
        <p:spPr>
          <a:xfrm>
            <a:off x="288032" y="924982"/>
            <a:ext cx="7956376" cy="369332"/>
          </a:xfrm>
          <a:prstGeom prst="rect">
            <a:avLst/>
          </a:prstGeom>
        </p:spPr>
        <p:txBody>
          <a:bodyPr wrap="square">
            <a:spAutoFit/>
          </a:bodyPr>
          <a:lstStyle/>
          <a:p>
            <a:pPr lvl="0" eaLnBrk="0" fontAlgn="base" hangingPunct="0">
              <a:spcBef>
                <a:spcPct val="0"/>
              </a:spcBef>
              <a:spcAft>
                <a:spcPct val="0"/>
              </a:spcAft>
              <a:buFontTx/>
              <a:buAutoNum type="arabicPeriod"/>
            </a:pPr>
            <a:r>
              <a:rPr lang="nl-NL" dirty="0">
                <a:solidFill>
                  <a:srgbClr val="0000FF"/>
                </a:solidFill>
                <a:latin typeface="Arial" pitchFamily="34" charset="0"/>
                <a:ea typeface="MS Mincho" pitchFamily="49" charset="-128"/>
                <a:cs typeface="Times New Roman" pitchFamily="18" charset="0"/>
              </a:rPr>
              <a:t>Haar lippen werden smaller en de spieren in haar gezicht spanden zich….</a:t>
            </a:r>
            <a:endParaRPr lang="en-US" dirty="0">
              <a:solidFill>
                <a:srgbClr val="0000FF"/>
              </a:solidFill>
              <a:latin typeface="Arial" pitchFamily="34" charset="0"/>
              <a:ea typeface="Times New Roman" pitchFamily="18" charset="0"/>
              <a:cs typeface="Times New Roman" pitchFamily="18" charset="0"/>
            </a:endParaRPr>
          </a:p>
        </p:txBody>
      </p:sp>
      <p:sp>
        <p:nvSpPr>
          <p:cNvPr id="10" name="Rechthoek 9"/>
          <p:cNvSpPr/>
          <p:nvPr/>
        </p:nvSpPr>
        <p:spPr>
          <a:xfrm>
            <a:off x="288032" y="1330317"/>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2 Er lag een warme uitdrukking op z'n gezicht…………………………………….</a:t>
            </a:r>
            <a:endParaRPr lang="en-US" dirty="0">
              <a:solidFill>
                <a:srgbClr val="0000FF"/>
              </a:solidFill>
              <a:latin typeface="Arial" pitchFamily="34" charset="0"/>
              <a:ea typeface="Times New Roman" pitchFamily="18" charset="0"/>
              <a:cs typeface="Times New Roman" pitchFamily="18" charset="0"/>
            </a:endParaRPr>
          </a:p>
        </p:txBody>
      </p:sp>
      <p:sp>
        <p:nvSpPr>
          <p:cNvPr id="11" name="Rechthoek 10"/>
          <p:cNvSpPr/>
          <p:nvPr/>
        </p:nvSpPr>
        <p:spPr>
          <a:xfrm>
            <a:off x="288032" y="4489373"/>
            <a:ext cx="8172400"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10 Toen ze sprak kon ik de vreugde in haar stem horen…………………………..</a:t>
            </a:r>
            <a:endParaRPr lang="en-US" dirty="0">
              <a:solidFill>
                <a:srgbClr val="0000FF"/>
              </a:solidFill>
              <a:latin typeface="Arial" pitchFamily="34" charset="0"/>
              <a:ea typeface="Times New Roman" pitchFamily="18" charset="0"/>
              <a:cs typeface="Times New Roman" pitchFamily="18" charset="0"/>
            </a:endParaRPr>
          </a:p>
        </p:txBody>
      </p:sp>
      <p:sp>
        <p:nvSpPr>
          <p:cNvPr id="12" name="Rechthoek 11"/>
          <p:cNvSpPr/>
          <p:nvPr/>
        </p:nvSpPr>
        <p:spPr>
          <a:xfrm>
            <a:off x="288032" y="1735652"/>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3 Het was duidelijk dat hij opgelucht was…………………………………………..</a:t>
            </a:r>
            <a:endParaRPr lang="en-US" dirty="0">
              <a:solidFill>
                <a:srgbClr val="0000FF"/>
              </a:solidFill>
              <a:latin typeface="Arial" pitchFamily="34" charset="0"/>
              <a:ea typeface="Times New Roman" pitchFamily="18" charset="0"/>
              <a:cs typeface="Times New Roman" pitchFamily="18" charset="0"/>
            </a:endParaRPr>
          </a:p>
        </p:txBody>
      </p:sp>
      <p:sp>
        <p:nvSpPr>
          <p:cNvPr id="13" name="Rechthoek 12"/>
          <p:cNvSpPr/>
          <p:nvPr/>
        </p:nvSpPr>
        <p:spPr>
          <a:xfrm>
            <a:off x="288032" y="2140987"/>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4 Ik wist dat z'n hart 180 slagen per minuut ging………………………………….</a:t>
            </a:r>
            <a:endParaRPr lang="en-US" dirty="0">
              <a:solidFill>
                <a:srgbClr val="0000FF"/>
              </a:solidFill>
              <a:latin typeface="Arial" pitchFamily="34" charset="0"/>
              <a:ea typeface="Times New Roman" pitchFamily="18" charset="0"/>
              <a:cs typeface="Times New Roman" pitchFamily="18" charset="0"/>
            </a:endParaRPr>
          </a:p>
        </p:txBody>
      </p:sp>
      <p:sp>
        <p:nvSpPr>
          <p:cNvPr id="14" name="Rechthoek 13"/>
          <p:cNvSpPr/>
          <p:nvPr/>
        </p:nvSpPr>
        <p:spPr>
          <a:xfrm>
            <a:off x="288032" y="2546322"/>
            <a:ext cx="8172400"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5 Voor de verantwoordelijkheden van haar baan stond ze onder zware druk….</a:t>
            </a:r>
            <a:endParaRPr lang="en-US" dirty="0">
              <a:solidFill>
                <a:srgbClr val="0000FF"/>
              </a:solidFill>
              <a:latin typeface="Arial" pitchFamily="34" charset="0"/>
              <a:ea typeface="Times New Roman" pitchFamily="18" charset="0"/>
              <a:cs typeface="Times New Roman" pitchFamily="18" charset="0"/>
            </a:endParaRPr>
          </a:p>
        </p:txBody>
      </p:sp>
      <p:sp>
        <p:nvSpPr>
          <p:cNvPr id="15" name="Rechthoek 14"/>
          <p:cNvSpPr/>
          <p:nvPr/>
        </p:nvSpPr>
        <p:spPr>
          <a:xfrm>
            <a:off x="288032" y="2951657"/>
            <a:ext cx="8028384"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6 Z'n spreektempo ging sneller en de toon van z'n stem werd hoger…………..</a:t>
            </a:r>
            <a:endParaRPr lang="en-US" dirty="0">
              <a:solidFill>
                <a:srgbClr val="0000FF"/>
              </a:solidFill>
              <a:latin typeface="Arial" pitchFamily="34" charset="0"/>
              <a:ea typeface="Times New Roman" pitchFamily="18" charset="0"/>
              <a:cs typeface="Times New Roman" pitchFamily="18" charset="0"/>
            </a:endParaRPr>
          </a:p>
        </p:txBody>
      </p:sp>
      <p:sp>
        <p:nvSpPr>
          <p:cNvPr id="16" name="Rechthoek 15"/>
          <p:cNvSpPr/>
          <p:nvPr/>
        </p:nvSpPr>
        <p:spPr>
          <a:xfrm>
            <a:off x="288032" y="3347700"/>
            <a:ext cx="8172400"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7 Toen jij hem aanraakte kon ik de nieuwsgierigheid op z’n gezicht zien………</a:t>
            </a:r>
            <a:endParaRPr lang="en-US" dirty="0">
              <a:solidFill>
                <a:srgbClr val="0000FF"/>
              </a:solidFill>
              <a:latin typeface="Arial" pitchFamily="34" charset="0"/>
              <a:ea typeface="Times New Roman" pitchFamily="18" charset="0"/>
              <a:cs typeface="Times New Roman" pitchFamily="18" charset="0"/>
            </a:endParaRPr>
          </a:p>
        </p:txBody>
      </p:sp>
      <p:sp>
        <p:nvSpPr>
          <p:cNvPr id="17" name="Rechthoek 16"/>
          <p:cNvSpPr/>
          <p:nvPr/>
        </p:nvSpPr>
        <p:spPr>
          <a:xfrm>
            <a:off x="288032" y="3678703"/>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8 Plotseling ging haar ademhaling langzamer en haar borst bewoog amper….. </a:t>
            </a:r>
            <a:endParaRPr lang="en-US" dirty="0">
              <a:solidFill>
                <a:srgbClr val="0000FF"/>
              </a:solidFill>
              <a:latin typeface="Arial" pitchFamily="34" charset="0"/>
              <a:ea typeface="Times New Roman" pitchFamily="18" charset="0"/>
              <a:cs typeface="Times New Roman" pitchFamily="18" charset="0"/>
            </a:endParaRPr>
          </a:p>
        </p:txBody>
      </p:sp>
      <p:sp>
        <p:nvSpPr>
          <p:cNvPr id="18" name="Rechthoek 17"/>
          <p:cNvSpPr/>
          <p:nvPr/>
        </p:nvSpPr>
        <p:spPr>
          <a:xfrm>
            <a:off x="288032" y="4084038"/>
            <a:ext cx="8100392" cy="369332"/>
          </a:xfrm>
          <a:prstGeom prst="rect">
            <a:avLst/>
          </a:prstGeom>
        </p:spPr>
        <p:txBody>
          <a:bodyPr wrap="square">
            <a:spAutoFit/>
          </a:bodyPr>
          <a:lstStyle/>
          <a:p>
            <a:pPr lvl="0" eaLnBrk="0" fontAlgn="base" hangingPunct="0">
              <a:spcBef>
                <a:spcPct val="0"/>
              </a:spcBef>
              <a:spcAft>
                <a:spcPct val="0"/>
              </a:spcAft>
            </a:pPr>
            <a:r>
              <a:rPr lang="nl-NL" dirty="0">
                <a:solidFill>
                  <a:srgbClr val="0000FF"/>
                </a:solidFill>
                <a:latin typeface="Arial" pitchFamily="34" charset="0"/>
                <a:ea typeface="MS Mincho" pitchFamily="49" charset="-128"/>
                <a:cs typeface="Times New Roman" pitchFamily="18" charset="0"/>
              </a:rPr>
              <a:t>9 Haar gelaatskleur werd donkerder toen ze rechts naar beneden keek……….</a:t>
            </a:r>
            <a:endParaRPr lang="en-US" dirty="0">
              <a:solidFill>
                <a:srgbClr val="0000FF"/>
              </a:solidFill>
              <a:latin typeface="Arial" pitchFamily="34" charset="0"/>
              <a:ea typeface="Times New Roman" pitchFamily="18" charset="0"/>
              <a:cs typeface="Times New Roman" pitchFamily="18" charset="0"/>
            </a:endParaRPr>
          </a:p>
        </p:txBody>
      </p:sp>
      <p:sp>
        <p:nvSpPr>
          <p:cNvPr id="19" name="Tekstvak 18"/>
          <p:cNvSpPr txBox="1"/>
          <p:nvPr/>
        </p:nvSpPr>
        <p:spPr>
          <a:xfrm>
            <a:off x="8323989" y="899428"/>
            <a:ext cx="537455" cy="400110"/>
          </a:xfrm>
          <a:prstGeom prst="rect">
            <a:avLst/>
          </a:prstGeom>
          <a:noFill/>
        </p:spPr>
        <p:txBody>
          <a:bodyPr wrap="none" rtlCol="0">
            <a:spAutoFit/>
          </a:bodyPr>
          <a:lstStyle/>
          <a:p>
            <a:r>
              <a:rPr lang="nl-NL" sz="2000" b="1" dirty="0">
                <a:solidFill>
                  <a:srgbClr val="FF0000"/>
                </a:solidFill>
              </a:rPr>
              <a:t>ZW</a:t>
            </a:r>
          </a:p>
        </p:txBody>
      </p:sp>
      <p:sp>
        <p:nvSpPr>
          <p:cNvPr id="20" name="Tekstvak 19"/>
          <p:cNvSpPr txBox="1"/>
          <p:nvPr/>
        </p:nvSpPr>
        <p:spPr>
          <a:xfrm>
            <a:off x="8434081" y="1300615"/>
            <a:ext cx="419789" cy="400110"/>
          </a:xfrm>
          <a:prstGeom prst="rect">
            <a:avLst/>
          </a:prstGeom>
          <a:noFill/>
        </p:spPr>
        <p:txBody>
          <a:bodyPr wrap="square" rtlCol="0">
            <a:spAutoFit/>
          </a:bodyPr>
          <a:lstStyle/>
          <a:p>
            <a:r>
              <a:rPr lang="nl-NL" sz="2000" b="1" dirty="0">
                <a:solidFill>
                  <a:srgbClr val="FF0000"/>
                </a:solidFill>
              </a:rPr>
              <a:t>IP</a:t>
            </a:r>
          </a:p>
        </p:txBody>
      </p:sp>
      <p:sp>
        <p:nvSpPr>
          <p:cNvPr id="21" name="Tekstvak 20"/>
          <p:cNvSpPr txBox="1"/>
          <p:nvPr/>
        </p:nvSpPr>
        <p:spPr>
          <a:xfrm>
            <a:off x="8434082" y="2102989"/>
            <a:ext cx="389850" cy="400110"/>
          </a:xfrm>
          <a:prstGeom prst="rect">
            <a:avLst/>
          </a:prstGeom>
          <a:noFill/>
        </p:spPr>
        <p:txBody>
          <a:bodyPr wrap="none" rtlCol="0">
            <a:spAutoFit/>
          </a:bodyPr>
          <a:lstStyle/>
          <a:p>
            <a:r>
              <a:rPr lang="nl-NL" sz="2000" b="1" dirty="0">
                <a:solidFill>
                  <a:srgbClr val="FF0000"/>
                </a:solidFill>
              </a:rPr>
              <a:t>IP</a:t>
            </a:r>
          </a:p>
        </p:txBody>
      </p:sp>
      <p:sp>
        <p:nvSpPr>
          <p:cNvPr id="22" name="Tekstvak 21"/>
          <p:cNvSpPr txBox="1"/>
          <p:nvPr/>
        </p:nvSpPr>
        <p:spPr>
          <a:xfrm>
            <a:off x="8434082" y="1701802"/>
            <a:ext cx="389850" cy="400110"/>
          </a:xfrm>
          <a:prstGeom prst="rect">
            <a:avLst/>
          </a:prstGeom>
          <a:noFill/>
        </p:spPr>
        <p:txBody>
          <a:bodyPr wrap="none" rtlCol="0">
            <a:spAutoFit/>
          </a:bodyPr>
          <a:lstStyle/>
          <a:p>
            <a:r>
              <a:rPr lang="nl-NL" sz="2000" b="1" dirty="0">
                <a:solidFill>
                  <a:srgbClr val="FF0000"/>
                </a:solidFill>
              </a:rPr>
              <a:t>IP</a:t>
            </a:r>
          </a:p>
        </p:txBody>
      </p:sp>
      <p:sp>
        <p:nvSpPr>
          <p:cNvPr id="23" name="Tekstvak 22"/>
          <p:cNvSpPr txBox="1"/>
          <p:nvPr/>
        </p:nvSpPr>
        <p:spPr>
          <a:xfrm>
            <a:off x="8434082" y="2504176"/>
            <a:ext cx="389850" cy="400110"/>
          </a:xfrm>
          <a:prstGeom prst="rect">
            <a:avLst/>
          </a:prstGeom>
          <a:noFill/>
        </p:spPr>
        <p:txBody>
          <a:bodyPr wrap="none" rtlCol="0">
            <a:spAutoFit/>
          </a:bodyPr>
          <a:lstStyle/>
          <a:p>
            <a:r>
              <a:rPr lang="nl-NL" sz="2000" b="1" dirty="0">
                <a:solidFill>
                  <a:srgbClr val="FF0000"/>
                </a:solidFill>
              </a:rPr>
              <a:t>IP</a:t>
            </a:r>
          </a:p>
        </p:txBody>
      </p:sp>
      <p:sp>
        <p:nvSpPr>
          <p:cNvPr id="24" name="Tekstvak 23"/>
          <p:cNvSpPr txBox="1"/>
          <p:nvPr/>
        </p:nvSpPr>
        <p:spPr>
          <a:xfrm>
            <a:off x="8316416" y="2905363"/>
            <a:ext cx="537455" cy="400110"/>
          </a:xfrm>
          <a:prstGeom prst="rect">
            <a:avLst/>
          </a:prstGeom>
          <a:noFill/>
        </p:spPr>
        <p:txBody>
          <a:bodyPr wrap="none" rtlCol="0">
            <a:spAutoFit/>
          </a:bodyPr>
          <a:lstStyle/>
          <a:p>
            <a:r>
              <a:rPr lang="nl-NL" sz="2000" b="1" dirty="0">
                <a:solidFill>
                  <a:srgbClr val="FF0000"/>
                </a:solidFill>
              </a:rPr>
              <a:t>ZW</a:t>
            </a:r>
          </a:p>
        </p:txBody>
      </p:sp>
      <p:sp>
        <p:nvSpPr>
          <p:cNvPr id="25" name="Tekstvak 24"/>
          <p:cNvSpPr txBox="1"/>
          <p:nvPr/>
        </p:nvSpPr>
        <p:spPr>
          <a:xfrm>
            <a:off x="8316416" y="3707737"/>
            <a:ext cx="537455" cy="400110"/>
          </a:xfrm>
          <a:prstGeom prst="rect">
            <a:avLst/>
          </a:prstGeom>
          <a:noFill/>
        </p:spPr>
        <p:txBody>
          <a:bodyPr wrap="none" rtlCol="0">
            <a:spAutoFit/>
          </a:bodyPr>
          <a:lstStyle/>
          <a:p>
            <a:r>
              <a:rPr lang="nl-NL" sz="2000" b="1" dirty="0">
                <a:solidFill>
                  <a:srgbClr val="FF0000"/>
                </a:solidFill>
              </a:rPr>
              <a:t>ZW</a:t>
            </a:r>
          </a:p>
        </p:txBody>
      </p:sp>
      <p:sp>
        <p:nvSpPr>
          <p:cNvPr id="26" name="Tekstvak 25"/>
          <p:cNvSpPr txBox="1"/>
          <p:nvPr/>
        </p:nvSpPr>
        <p:spPr>
          <a:xfrm>
            <a:off x="8316416" y="4108924"/>
            <a:ext cx="537455" cy="400110"/>
          </a:xfrm>
          <a:prstGeom prst="rect">
            <a:avLst/>
          </a:prstGeom>
          <a:noFill/>
        </p:spPr>
        <p:txBody>
          <a:bodyPr wrap="none" rtlCol="0">
            <a:spAutoFit/>
          </a:bodyPr>
          <a:lstStyle/>
          <a:p>
            <a:r>
              <a:rPr lang="nl-NL" sz="2000" b="1" dirty="0">
                <a:solidFill>
                  <a:srgbClr val="FF0000"/>
                </a:solidFill>
              </a:rPr>
              <a:t>ZW</a:t>
            </a:r>
          </a:p>
        </p:txBody>
      </p:sp>
      <p:sp>
        <p:nvSpPr>
          <p:cNvPr id="27" name="Tekstvak 26"/>
          <p:cNvSpPr txBox="1"/>
          <p:nvPr/>
        </p:nvSpPr>
        <p:spPr>
          <a:xfrm>
            <a:off x="8316416" y="4911298"/>
            <a:ext cx="537455" cy="400110"/>
          </a:xfrm>
          <a:prstGeom prst="rect">
            <a:avLst/>
          </a:prstGeom>
          <a:noFill/>
        </p:spPr>
        <p:txBody>
          <a:bodyPr wrap="none" rtlCol="0">
            <a:spAutoFit/>
          </a:bodyPr>
          <a:lstStyle/>
          <a:p>
            <a:r>
              <a:rPr lang="nl-NL" sz="2000" b="1" dirty="0">
                <a:solidFill>
                  <a:srgbClr val="FF0000"/>
                </a:solidFill>
              </a:rPr>
              <a:t>ZW</a:t>
            </a:r>
          </a:p>
        </p:txBody>
      </p:sp>
      <p:sp>
        <p:nvSpPr>
          <p:cNvPr id="28" name="Tekstvak 27"/>
          <p:cNvSpPr txBox="1"/>
          <p:nvPr/>
        </p:nvSpPr>
        <p:spPr>
          <a:xfrm>
            <a:off x="8316416" y="6516052"/>
            <a:ext cx="537455" cy="400110"/>
          </a:xfrm>
          <a:prstGeom prst="rect">
            <a:avLst/>
          </a:prstGeom>
          <a:noFill/>
        </p:spPr>
        <p:txBody>
          <a:bodyPr wrap="none" rtlCol="0">
            <a:spAutoFit/>
          </a:bodyPr>
          <a:lstStyle/>
          <a:p>
            <a:r>
              <a:rPr lang="nl-NL" sz="2000" b="1" dirty="0">
                <a:solidFill>
                  <a:srgbClr val="FF0000"/>
                </a:solidFill>
              </a:rPr>
              <a:t>ZW</a:t>
            </a:r>
          </a:p>
        </p:txBody>
      </p:sp>
      <p:sp>
        <p:nvSpPr>
          <p:cNvPr id="29" name="Tekstvak 28"/>
          <p:cNvSpPr txBox="1"/>
          <p:nvPr/>
        </p:nvSpPr>
        <p:spPr>
          <a:xfrm>
            <a:off x="8434082" y="3306550"/>
            <a:ext cx="389850" cy="400110"/>
          </a:xfrm>
          <a:prstGeom prst="rect">
            <a:avLst/>
          </a:prstGeom>
          <a:noFill/>
        </p:spPr>
        <p:txBody>
          <a:bodyPr wrap="none" rtlCol="0">
            <a:spAutoFit/>
          </a:bodyPr>
          <a:lstStyle/>
          <a:p>
            <a:r>
              <a:rPr lang="nl-NL" sz="2000" b="1" dirty="0">
                <a:solidFill>
                  <a:srgbClr val="FF0000"/>
                </a:solidFill>
              </a:rPr>
              <a:t>IP</a:t>
            </a:r>
          </a:p>
        </p:txBody>
      </p:sp>
      <p:sp>
        <p:nvSpPr>
          <p:cNvPr id="30" name="Tekstvak 29"/>
          <p:cNvSpPr txBox="1"/>
          <p:nvPr/>
        </p:nvSpPr>
        <p:spPr>
          <a:xfrm>
            <a:off x="8434082" y="4510111"/>
            <a:ext cx="389850" cy="400110"/>
          </a:xfrm>
          <a:prstGeom prst="rect">
            <a:avLst/>
          </a:prstGeom>
          <a:noFill/>
        </p:spPr>
        <p:txBody>
          <a:bodyPr wrap="none" rtlCol="0">
            <a:spAutoFit/>
          </a:bodyPr>
          <a:lstStyle/>
          <a:p>
            <a:r>
              <a:rPr lang="nl-NL" sz="2000" b="1" dirty="0">
                <a:solidFill>
                  <a:srgbClr val="FF0000"/>
                </a:solidFill>
              </a:rPr>
              <a:t>IP</a:t>
            </a:r>
          </a:p>
        </p:txBody>
      </p:sp>
      <p:sp>
        <p:nvSpPr>
          <p:cNvPr id="31" name="Tekstvak 30"/>
          <p:cNvSpPr txBox="1"/>
          <p:nvPr/>
        </p:nvSpPr>
        <p:spPr>
          <a:xfrm>
            <a:off x="8434082" y="5312485"/>
            <a:ext cx="389850" cy="400110"/>
          </a:xfrm>
          <a:prstGeom prst="rect">
            <a:avLst/>
          </a:prstGeom>
          <a:noFill/>
        </p:spPr>
        <p:txBody>
          <a:bodyPr wrap="none" rtlCol="0">
            <a:spAutoFit/>
          </a:bodyPr>
          <a:lstStyle/>
          <a:p>
            <a:r>
              <a:rPr lang="nl-NL" sz="2000" b="1" dirty="0">
                <a:solidFill>
                  <a:srgbClr val="FF0000"/>
                </a:solidFill>
              </a:rPr>
              <a:t>IP</a:t>
            </a:r>
          </a:p>
        </p:txBody>
      </p:sp>
      <p:sp>
        <p:nvSpPr>
          <p:cNvPr id="32" name="Tekstvak 31"/>
          <p:cNvSpPr txBox="1"/>
          <p:nvPr/>
        </p:nvSpPr>
        <p:spPr>
          <a:xfrm>
            <a:off x="8434082" y="5713672"/>
            <a:ext cx="389850" cy="400110"/>
          </a:xfrm>
          <a:prstGeom prst="rect">
            <a:avLst/>
          </a:prstGeom>
          <a:noFill/>
        </p:spPr>
        <p:txBody>
          <a:bodyPr wrap="none" rtlCol="0">
            <a:spAutoFit/>
          </a:bodyPr>
          <a:lstStyle/>
          <a:p>
            <a:r>
              <a:rPr lang="nl-NL" sz="2000" b="1" dirty="0">
                <a:solidFill>
                  <a:srgbClr val="FF0000"/>
                </a:solidFill>
              </a:rPr>
              <a:t>IP</a:t>
            </a:r>
          </a:p>
        </p:txBody>
      </p:sp>
      <p:sp>
        <p:nvSpPr>
          <p:cNvPr id="33" name="Tekstvak 32"/>
          <p:cNvSpPr txBox="1"/>
          <p:nvPr/>
        </p:nvSpPr>
        <p:spPr>
          <a:xfrm>
            <a:off x="8434082" y="6114859"/>
            <a:ext cx="389850" cy="400110"/>
          </a:xfrm>
          <a:prstGeom prst="rect">
            <a:avLst/>
          </a:prstGeom>
          <a:noFill/>
        </p:spPr>
        <p:txBody>
          <a:bodyPr wrap="none" rtlCol="0">
            <a:spAutoFit/>
          </a:bodyPr>
          <a:lstStyle/>
          <a:p>
            <a:r>
              <a:rPr lang="nl-NL" sz="2000" b="1" dirty="0">
                <a:solidFill>
                  <a:srgbClr val="FF0000"/>
                </a:solidFill>
              </a:rPr>
              <a:t>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0-#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0-#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0-#ppt_w/2"/>
                                          </p:val>
                                        </p:tav>
                                        <p:tav tm="100000">
                                          <p:val>
                                            <p:strVal val="#ppt_x"/>
                                          </p:val>
                                        </p:tav>
                                      </p:tavLst>
                                    </p:anim>
                                    <p:anim calcmode="lin" valueType="num">
                                      <p:cBhvr additive="base">
                                        <p:cTn id="9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0-#ppt_w/2"/>
                                          </p:val>
                                        </p:tav>
                                        <p:tav tm="100000">
                                          <p:val>
                                            <p:strVal val="#ppt_x"/>
                                          </p:val>
                                        </p:tav>
                                      </p:tavLst>
                                    </p:anim>
                                    <p:anim calcmode="lin" valueType="num">
                                      <p:cBhvr additive="base">
                                        <p:cTn id="10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0-#ppt_w/2"/>
                                          </p:val>
                                        </p:tav>
                                        <p:tav tm="100000">
                                          <p:val>
                                            <p:strVal val="#ppt_x"/>
                                          </p:val>
                                        </p:tav>
                                      </p:tavLst>
                                    </p:anim>
                                    <p:anim calcmode="lin" valueType="num">
                                      <p:cBhvr additive="base">
                                        <p:cTn id="11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0-#ppt_w/2"/>
                                          </p:val>
                                        </p:tav>
                                        <p:tav tm="100000">
                                          <p:val>
                                            <p:strVal val="#ppt_x"/>
                                          </p:val>
                                        </p:tav>
                                      </p:tavLst>
                                    </p:anim>
                                    <p:anim calcmode="lin" valueType="num">
                                      <p:cBhvr additive="base">
                                        <p:cTn id="1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0-#ppt_w/2"/>
                                          </p:val>
                                        </p:tav>
                                        <p:tav tm="100000">
                                          <p:val>
                                            <p:strVal val="#ppt_x"/>
                                          </p:val>
                                        </p:tav>
                                      </p:tavLst>
                                    </p:anim>
                                    <p:anim calcmode="lin" valueType="num">
                                      <p:cBhvr additive="base">
                                        <p:cTn id="12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0-#ppt_w/2"/>
                                          </p:val>
                                        </p:tav>
                                        <p:tav tm="100000">
                                          <p:val>
                                            <p:strVal val="#ppt_x"/>
                                          </p:val>
                                        </p:tav>
                                      </p:tavLst>
                                    </p:anim>
                                    <p:anim calcmode="lin" valueType="num">
                                      <p:cBhvr additive="base">
                                        <p:cTn id="1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additive="base">
                                        <p:cTn id="133" dur="500" fill="hold"/>
                                        <p:tgtEl>
                                          <p:spTgt spid="27"/>
                                        </p:tgtEl>
                                        <p:attrNameLst>
                                          <p:attrName>ppt_x</p:attrName>
                                        </p:attrNameLst>
                                      </p:cBhvr>
                                      <p:tavLst>
                                        <p:tav tm="0">
                                          <p:val>
                                            <p:strVal val="0-#ppt_w/2"/>
                                          </p:val>
                                        </p:tav>
                                        <p:tav tm="100000">
                                          <p:val>
                                            <p:strVal val="#ppt_x"/>
                                          </p:val>
                                        </p:tav>
                                      </p:tavLst>
                                    </p:anim>
                                    <p:anim calcmode="lin" valueType="num">
                                      <p:cBhvr additive="base">
                                        <p:cTn id="13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7"/>
                                        </p:tgtEl>
                                        <p:attrNameLst>
                                          <p:attrName>style.visibility</p:attrName>
                                        </p:attrNameLst>
                                      </p:cBhvr>
                                      <p:to>
                                        <p:strVal val="visible"/>
                                      </p:to>
                                    </p:set>
                                    <p:anim calcmode="lin" valueType="num">
                                      <p:cBhvr additive="base">
                                        <p:cTn id="139" dur="500" fill="hold"/>
                                        <p:tgtEl>
                                          <p:spTgt spid="7"/>
                                        </p:tgtEl>
                                        <p:attrNameLst>
                                          <p:attrName>ppt_x</p:attrName>
                                        </p:attrNameLst>
                                      </p:cBhvr>
                                      <p:tavLst>
                                        <p:tav tm="0">
                                          <p:val>
                                            <p:strVal val="0-#ppt_w/2"/>
                                          </p:val>
                                        </p:tav>
                                        <p:tav tm="100000">
                                          <p:val>
                                            <p:strVal val="#ppt_x"/>
                                          </p:val>
                                        </p:tav>
                                      </p:tavLst>
                                    </p:anim>
                                    <p:anim calcmode="lin" valueType="num">
                                      <p:cBhvr additive="base">
                                        <p:cTn id="14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fill="hold"/>
                                        <p:tgtEl>
                                          <p:spTgt spid="31"/>
                                        </p:tgtEl>
                                        <p:attrNameLst>
                                          <p:attrName>ppt_x</p:attrName>
                                        </p:attrNameLst>
                                      </p:cBhvr>
                                      <p:tavLst>
                                        <p:tav tm="0">
                                          <p:val>
                                            <p:strVal val="0-#ppt_w/2"/>
                                          </p:val>
                                        </p:tav>
                                        <p:tav tm="100000">
                                          <p:val>
                                            <p:strVal val="#ppt_x"/>
                                          </p:val>
                                        </p:tav>
                                      </p:tavLst>
                                    </p:anim>
                                    <p:anim calcmode="lin" valueType="num">
                                      <p:cBhvr additive="base">
                                        <p:cTn id="1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 calcmode="lin" valueType="num">
                                      <p:cBhvr additive="base">
                                        <p:cTn id="151" dur="500" fill="hold"/>
                                        <p:tgtEl>
                                          <p:spTgt spid="6"/>
                                        </p:tgtEl>
                                        <p:attrNameLst>
                                          <p:attrName>ppt_x</p:attrName>
                                        </p:attrNameLst>
                                      </p:cBhvr>
                                      <p:tavLst>
                                        <p:tav tm="0">
                                          <p:val>
                                            <p:strVal val="0-#ppt_w/2"/>
                                          </p:val>
                                        </p:tav>
                                        <p:tav tm="100000">
                                          <p:val>
                                            <p:strVal val="#ppt_x"/>
                                          </p:val>
                                        </p:tav>
                                      </p:tavLst>
                                    </p:anim>
                                    <p:anim calcmode="lin" valueType="num">
                                      <p:cBhvr additive="base">
                                        <p:cTn id="15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0-#ppt_w/2"/>
                                          </p:val>
                                        </p:tav>
                                        <p:tav tm="100000">
                                          <p:val>
                                            <p:strVal val="#ppt_x"/>
                                          </p:val>
                                        </p:tav>
                                      </p:tavLst>
                                    </p:anim>
                                    <p:anim calcmode="lin" valueType="num">
                                      <p:cBhvr additive="base">
                                        <p:cTn id="1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5"/>
                                        </p:tgtEl>
                                        <p:attrNameLst>
                                          <p:attrName>style.visibility</p:attrName>
                                        </p:attrNameLst>
                                      </p:cBhvr>
                                      <p:to>
                                        <p:strVal val="visible"/>
                                      </p:to>
                                    </p:set>
                                    <p:anim calcmode="lin" valueType="num">
                                      <p:cBhvr additive="base">
                                        <p:cTn id="163" dur="500" fill="hold"/>
                                        <p:tgtEl>
                                          <p:spTgt spid="5"/>
                                        </p:tgtEl>
                                        <p:attrNameLst>
                                          <p:attrName>ppt_x</p:attrName>
                                        </p:attrNameLst>
                                      </p:cBhvr>
                                      <p:tavLst>
                                        <p:tav tm="0">
                                          <p:val>
                                            <p:strVal val="0-#ppt_w/2"/>
                                          </p:val>
                                        </p:tav>
                                        <p:tav tm="100000">
                                          <p:val>
                                            <p:strVal val="#ppt_x"/>
                                          </p:val>
                                        </p:tav>
                                      </p:tavLst>
                                    </p:anim>
                                    <p:anim calcmode="lin" valueType="num">
                                      <p:cBhvr additive="base">
                                        <p:cTn id="16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additive="base">
                                        <p:cTn id="169" dur="500" fill="hold"/>
                                        <p:tgtEl>
                                          <p:spTgt spid="33"/>
                                        </p:tgtEl>
                                        <p:attrNameLst>
                                          <p:attrName>ppt_x</p:attrName>
                                        </p:attrNameLst>
                                      </p:cBhvr>
                                      <p:tavLst>
                                        <p:tav tm="0">
                                          <p:val>
                                            <p:strVal val="0-#ppt_w/2"/>
                                          </p:val>
                                        </p:tav>
                                        <p:tav tm="100000">
                                          <p:val>
                                            <p:strVal val="#ppt_x"/>
                                          </p:val>
                                        </p:tav>
                                      </p:tavLst>
                                    </p:anim>
                                    <p:anim calcmode="lin" valueType="num">
                                      <p:cBhvr additive="base">
                                        <p:cTn id="17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4"/>
                                        </p:tgtEl>
                                        <p:attrNameLst>
                                          <p:attrName>style.visibility</p:attrName>
                                        </p:attrNameLst>
                                      </p:cBhvr>
                                      <p:to>
                                        <p:strVal val="visible"/>
                                      </p:to>
                                    </p:set>
                                    <p:anim calcmode="lin" valueType="num">
                                      <p:cBhvr additive="base">
                                        <p:cTn id="175" dur="500" fill="hold"/>
                                        <p:tgtEl>
                                          <p:spTgt spid="4"/>
                                        </p:tgtEl>
                                        <p:attrNameLst>
                                          <p:attrName>ppt_x</p:attrName>
                                        </p:attrNameLst>
                                      </p:cBhvr>
                                      <p:tavLst>
                                        <p:tav tm="0">
                                          <p:val>
                                            <p:strVal val="0-#ppt_w/2"/>
                                          </p:val>
                                        </p:tav>
                                        <p:tav tm="100000">
                                          <p:val>
                                            <p:strVal val="#ppt_x"/>
                                          </p:val>
                                        </p:tav>
                                      </p:tavLst>
                                    </p:anim>
                                    <p:anim calcmode="lin" valueType="num">
                                      <p:cBhvr additive="base">
                                        <p:cTn id="17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anim calcmode="lin" valueType="num">
                                      <p:cBhvr additive="base">
                                        <p:cTn id="181" dur="500" fill="hold"/>
                                        <p:tgtEl>
                                          <p:spTgt spid="28"/>
                                        </p:tgtEl>
                                        <p:attrNameLst>
                                          <p:attrName>ppt_x</p:attrName>
                                        </p:attrNameLst>
                                      </p:cBhvr>
                                      <p:tavLst>
                                        <p:tav tm="0">
                                          <p:val>
                                            <p:strVal val="0-#ppt_w/2"/>
                                          </p:val>
                                        </p:tav>
                                        <p:tav tm="100000">
                                          <p:val>
                                            <p:strVal val="#ppt_x"/>
                                          </p:val>
                                        </p:tav>
                                      </p:tavLst>
                                    </p:anim>
                                    <p:anim calcmode="lin" valueType="num">
                                      <p:cBhvr additive="base">
                                        <p:cTn id="18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20080"/>
          </a:xfrm>
        </p:spPr>
        <p:txBody>
          <a:bodyPr>
            <a:normAutofit fontScale="90000"/>
          </a:bodyPr>
          <a:lstStyle/>
          <a:p>
            <a:r>
              <a:rPr lang="nl-NL" dirty="0">
                <a:solidFill>
                  <a:srgbClr val="0000FF"/>
                </a:solidFill>
              </a:rPr>
              <a:t>Tot slot</a:t>
            </a:r>
          </a:p>
        </p:txBody>
      </p:sp>
      <p:sp>
        <p:nvSpPr>
          <p:cNvPr id="3" name="Tijdelijke aanduiding voor inhoud 2"/>
          <p:cNvSpPr>
            <a:spLocks noGrp="1"/>
          </p:cNvSpPr>
          <p:nvPr>
            <p:ph idx="1"/>
          </p:nvPr>
        </p:nvSpPr>
        <p:spPr>
          <a:xfrm>
            <a:off x="107504" y="836712"/>
            <a:ext cx="9036496" cy="504056"/>
          </a:xfrm>
        </p:spPr>
        <p:txBody>
          <a:bodyPr>
            <a:normAutofit/>
          </a:bodyPr>
          <a:lstStyle/>
          <a:p>
            <a:pPr>
              <a:buNone/>
            </a:pPr>
            <a:r>
              <a:rPr lang="nl-NL" sz="2600" dirty="0">
                <a:solidFill>
                  <a:srgbClr val="0000FF"/>
                </a:solidFill>
              </a:rPr>
              <a:t>Kies één woord over wat je meeneemt van deze cursusavond..</a:t>
            </a:r>
          </a:p>
        </p:txBody>
      </p:sp>
      <p:pic>
        <p:nvPicPr>
          <p:cNvPr id="5" name="Afbeelding 4">
            <a:extLst>
              <a:ext uri="{FF2B5EF4-FFF2-40B4-BE49-F238E27FC236}">
                <a16:creationId xmlns:a16="http://schemas.microsoft.com/office/drawing/2014/main" id="{879793FF-A776-483E-84F3-71E25B63C8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10" y="1385392"/>
            <a:ext cx="9161909" cy="5472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cirkel, ovaal&#10;&#10;Automatisch gegenereerde beschrijving">
            <a:extLst>
              <a:ext uri="{FF2B5EF4-FFF2-40B4-BE49-F238E27FC236}">
                <a16:creationId xmlns:a16="http://schemas.microsoft.com/office/drawing/2014/main" id="{235EF7D0-7DCB-8A64-1570-08B0BE7EF3D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4624"/>
            <a:ext cx="9144000" cy="6768752"/>
          </a:xfrm>
          <a:prstGeom prst="rect">
            <a:avLst/>
          </a:prstGeom>
        </p:spPr>
      </p:pic>
      <p:pic>
        <p:nvPicPr>
          <p:cNvPr id="6" name="Afbeelding 5">
            <a:extLst>
              <a:ext uri="{FF2B5EF4-FFF2-40B4-BE49-F238E27FC236}">
                <a16:creationId xmlns:a16="http://schemas.microsoft.com/office/drawing/2014/main" id="{382CCCF6-7C68-04DB-CDEB-FABF6A58F33F}"/>
              </a:ext>
            </a:extLst>
          </p:cNvPr>
          <p:cNvPicPr>
            <a:picLocks noChangeAspect="1"/>
          </p:cNvPicPr>
          <p:nvPr/>
        </p:nvPicPr>
        <p:blipFill rotWithShape="1">
          <a:blip r:embed="rId3" cstate="email">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 contrast="59000"/>
                    </a14:imgEffect>
                  </a14:imgLayer>
                </a14:imgProps>
              </a:ext>
              <a:ext uri="{28A0092B-C50C-407E-A947-70E740481C1C}">
                <a14:useLocalDpi xmlns:a14="http://schemas.microsoft.com/office/drawing/2010/main"/>
              </a:ext>
            </a:extLst>
          </a:blip>
          <a:srcRect/>
          <a:stretch/>
        </p:blipFill>
        <p:spPr>
          <a:xfrm>
            <a:off x="1099714" y="1340768"/>
            <a:ext cx="7000678" cy="1396844"/>
          </a:xfrm>
          <a:prstGeom prst="rect">
            <a:avLst/>
          </a:prstGeom>
        </p:spPr>
      </p:pic>
      <p:pic>
        <p:nvPicPr>
          <p:cNvPr id="10" name="Afbeelding 9">
            <a:extLst>
              <a:ext uri="{FF2B5EF4-FFF2-40B4-BE49-F238E27FC236}">
                <a16:creationId xmlns:a16="http://schemas.microsoft.com/office/drawing/2014/main" id="{630164EF-FC9C-2921-A24C-1EE18E12086E}"/>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21000" contrast="42000"/>
                    </a14:imgEffect>
                  </a14:imgLayer>
                </a14:imgProps>
              </a:ext>
              <a:ext uri="{28A0092B-C50C-407E-A947-70E740481C1C}">
                <a14:useLocalDpi xmlns:a14="http://schemas.microsoft.com/office/drawing/2010/main"/>
              </a:ext>
            </a:extLst>
          </a:blip>
          <a:stretch>
            <a:fillRect/>
          </a:stretch>
        </p:blipFill>
        <p:spPr>
          <a:xfrm>
            <a:off x="2360743" y="2781379"/>
            <a:ext cx="4527819" cy="998700"/>
          </a:xfrm>
          <a:prstGeom prst="rect">
            <a:avLst/>
          </a:prstGeom>
        </p:spPr>
      </p:pic>
      <p:sp>
        <p:nvSpPr>
          <p:cNvPr id="2" name="Rechthoek 1">
            <a:extLst>
              <a:ext uri="{FF2B5EF4-FFF2-40B4-BE49-F238E27FC236}">
                <a16:creationId xmlns:a16="http://schemas.microsoft.com/office/drawing/2014/main" id="{1ABC7940-C008-DD4C-037F-DD15459ECFFE}"/>
              </a:ext>
            </a:extLst>
          </p:cNvPr>
          <p:cNvSpPr/>
          <p:nvPr/>
        </p:nvSpPr>
        <p:spPr>
          <a:xfrm>
            <a:off x="107504" y="6149257"/>
            <a:ext cx="8892178" cy="707886"/>
          </a:xfrm>
          <a:prstGeom prst="rect">
            <a:avLst/>
          </a:prstGeom>
          <a:solidFill>
            <a:srgbClr val="FFFFFF">
              <a:alpha val="80000"/>
            </a:srgbClr>
          </a:solidFill>
          <a:ln>
            <a:noFill/>
          </a:ln>
        </p:spPr>
        <p:txBody>
          <a:bodyPr wrap="none">
            <a:spAutoFit/>
          </a:bodyPr>
          <a:lstStyle/>
          <a:p>
            <a:r>
              <a:rPr lang="nl-NL" sz="4000" b="1" dirty="0">
                <a:solidFill>
                  <a:srgbClr val="0000FF"/>
                </a:solidFill>
              </a:rPr>
              <a:t>Beter: Parkeer je mening, stel een vraag. </a:t>
            </a:r>
          </a:p>
        </p:txBody>
      </p:sp>
      <p:pic>
        <p:nvPicPr>
          <p:cNvPr id="8" name="Afbeelding 7">
            <a:extLst>
              <a:ext uri="{FF2B5EF4-FFF2-40B4-BE49-F238E27FC236}">
                <a16:creationId xmlns:a16="http://schemas.microsoft.com/office/drawing/2014/main" id="{8C57E346-6EC9-133C-AE98-9EC1EAF6EBD3}"/>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20000" contrast="57000"/>
                    </a14:imgEffect>
                  </a14:imgLayer>
                </a14:imgProps>
              </a:ext>
              <a:ext uri="{28A0092B-C50C-407E-A947-70E740481C1C}">
                <a14:useLocalDpi xmlns:a14="http://schemas.microsoft.com/office/drawing/2010/main"/>
              </a:ext>
            </a:extLst>
          </a:blip>
          <a:stretch>
            <a:fillRect/>
          </a:stretch>
        </p:blipFill>
        <p:spPr>
          <a:xfrm>
            <a:off x="1835696" y="4199678"/>
            <a:ext cx="5760640" cy="998699"/>
          </a:xfrm>
          <a:prstGeom prst="rect">
            <a:avLst/>
          </a:prstGeom>
        </p:spPr>
      </p:pic>
    </p:spTree>
    <p:extLst>
      <p:ext uri="{BB962C8B-B14F-4D97-AF65-F5344CB8AC3E}">
        <p14:creationId xmlns:p14="http://schemas.microsoft.com/office/powerpoint/2010/main" val="5241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E565F3B3-5668-02D3-6D0A-1424FC22CAB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88637" y="1599590"/>
            <a:ext cx="2452508" cy="5231358"/>
          </a:xfrm>
          <a:prstGeom prst="rect">
            <a:avLst/>
          </a:prstGeom>
        </p:spPr>
      </p:pic>
      <p:pic>
        <p:nvPicPr>
          <p:cNvPr id="13" name="Afbeelding 12" descr="Afbeelding met tekenfilm, speelgoed&#10;&#10;Automatisch gegenereerde beschrijving">
            <a:extLst>
              <a:ext uri="{FF2B5EF4-FFF2-40B4-BE49-F238E27FC236}">
                <a16:creationId xmlns:a16="http://schemas.microsoft.com/office/drawing/2014/main" id="{CA276106-9200-F288-5C37-705FA86F8F9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20106" y="981812"/>
            <a:ext cx="2164768" cy="4158633"/>
          </a:xfrm>
          <a:prstGeom prst="rect">
            <a:avLst/>
          </a:prstGeom>
        </p:spPr>
      </p:pic>
      <p:pic>
        <p:nvPicPr>
          <p:cNvPr id="15" name="Afbeelding 14" descr="Afbeelding met tekenfilm, speelgoed, megafoon, luidspreker&#10;&#10;Automatisch gegenereerde beschrijving">
            <a:extLst>
              <a:ext uri="{FF2B5EF4-FFF2-40B4-BE49-F238E27FC236}">
                <a16:creationId xmlns:a16="http://schemas.microsoft.com/office/drawing/2014/main" id="{9CCA05BE-176A-72B8-7123-AE0C6445DCD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84" y="1081892"/>
            <a:ext cx="2776783" cy="4675366"/>
          </a:xfrm>
          <a:prstGeom prst="rect">
            <a:avLst/>
          </a:prstGeom>
        </p:spPr>
      </p:pic>
      <p:sp>
        <p:nvSpPr>
          <p:cNvPr id="10" name="Rechthoek 9">
            <a:extLst>
              <a:ext uri="{FF2B5EF4-FFF2-40B4-BE49-F238E27FC236}">
                <a16:creationId xmlns:a16="http://schemas.microsoft.com/office/drawing/2014/main" id="{61F91F91-9010-2663-A561-B387D31E9F71}"/>
              </a:ext>
            </a:extLst>
          </p:cNvPr>
          <p:cNvSpPr/>
          <p:nvPr/>
        </p:nvSpPr>
        <p:spPr>
          <a:xfrm>
            <a:off x="2347695" y="-202409"/>
            <a:ext cx="4443909" cy="1446550"/>
          </a:xfrm>
          <a:prstGeom prst="rect">
            <a:avLst/>
          </a:prstGeom>
          <a:noFill/>
        </p:spPr>
        <p:txBody>
          <a:bodyPr wrap="none" lIns="91440" tIns="45720" rIns="91440" bIns="45720">
            <a:spAutoFit/>
          </a:bodyPr>
          <a:lstStyle/>
          <a:p>
            <a:pPr algn="ctr"/>
            <a:r>
              <a:rPr lang="nl-NL" sz="8800" b="1" dirty="0">
                <a:ln w="0"/>
                <a:solidFill>
                  <a:srgbClr val="FF0000"/>
                </a:solidFill>
                <a:effectLst>
                  <a:outerShdw blurRad="38100" dist="19050" dir="2700000" algn="tl" rotWithShape="0">
                    <a:schemeClr val="dk1">
                      <a:alpha val="40000"/>
                    </a:schemeClr>
                  </a:outerShdw>
                </a:effectLst>
              </a:rPr>
              <a:t>Adviezen</a:t>
            </a:r>
            <a:endParaRPr lang="nl-NL" sz="8800" b="1" cap="none" spc="0" dirty="0">
              <a:ln w="0"/>
              <a:solidFill>
                <a:srgbClr val="FF0000"/>
              </a:solidFill>
              <a:effectLst>
                <a:outerShdw blurRad="38100" dist="19050" dir="2700000" algn="tl" rotWithShape="0">
                  <a:schemeClr val="dk1">
                    <a:alpha val="40000"/>
                  </a:schemeClr>
                </a:outerShdw>
              </a:effectLst>
            </a:endParaRPr>
          </a:p>
        </p:txBody>
      </p:sp>
      <p:sp>
        <p:nvSpPr>
          <p:cNvPr id="6" name="Rechthoek 5">
            <a:extLst>
              <a:ext uri="{FF2B5EF4-FFF2-40B4-BE49-F238E27FC236}">
                <a16:creationId xmlns:a16="http://schemas.microsoft.com/office/drawing/2014/main" id="{463BE6AC-6696-E573-EA4E-62CA8A981801}"/>
              </a:ext>
            </a:extLst>
          </p:cNvPr>
          <p:cNvSpPr/>
          <p:nvPr/>
        </p:nvSpPr>
        <p:spPr>
          <a:xfrm rot="1744030">
            <a:off x="2198367" y="4092950"/>
            <a:ext cx="5132624" cy="923330"/>
          </a:xfrm>
          <a:prstGeom prst="rect">
            <a:avLst/>
          </a:prstGeom>
          <a:solidFill>
            <a:srgbClr val="FFFFFF">
              <a:alpha val="81176"/>
            </a:srgbClr>
          </a:solid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Je moet dit doen!</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8" name="Rechthoek 7">
            <a:extLst>
              <a:ext uri="{FF2B5EF4-FFF2-40B4-BE49-F238E27FC236}">
                <a16:creationId xmlns:a16="http://schemas.microsoft.com/office/drawing/2014/main" id="{D5958EB9-F969-FCDA-B041-1D1F6E2178C9}"/>
              </a:ext>
            </a:extLst>
          </p:cNvPr>
          <p:cNvSpPr/>
          <p:nvPr/>
        </p:nvSpPr>
        <p:spPr>
          <a:xfrm rot="1744030">
            <a:off x="3221134" y="3447635"/>
            <a:ext cx="4756175" cy="923330"/>
          </a:xfrm>
          <a:prstGeom prst="rect">
            <a:avLst/>
          </a:prstGeom>
          <a:solidFill>
            <a:srgbClr val="FFFFFF">
              <a:alpha val="81961"/>
            </a:srgbClr>
          </a:solid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Wees niet bang!</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9" name="Rechthoek 8">
            <a:extLst>
              <a:ext uri="{FF2B5EF4-FFF2-40B4-BE49-F238E27FC236}">
                <a16:creationId xmlns:a16="http://schemas.microsoft.com/office/drawing/2014/main" id="{3C2111E4-0A6C-5B43-EE80-9AB71A3E3427}"/>
              </a:ext>
            </a:extLst>
          </p:cNvPr>
          <p:cNvSpPr/>
          <p:nvPr/>
        </p:nvSpPr>
        <p:spPr>
          <a:xfrm rot="19548437">
            <a:off x="820748" y="4005835"/>
            <a:ext cx="5146858" cy="923330"/>
          </a:xfrm>
          <a:prstGeom prst="rect">
            <a:avLst/>
          </a:prstGeom>
          <a:solidFill>
            <a:srgbClr val="FFFFFF">
              <a:alpha val="76863"/>
            </a:srgbClr>
          </a:solid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Het valt wel mee!</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2" name="Rechthoek 1">
            <a:extLst>
              <a:ext uri="{FF2B5EF4-FFF2-40B4-BE49-F238E27FC236}">
                <a16:creationId xmlns:a16="http://schemas.microsoft.com/office/drawing/2014/main" id="{524BCF1C-8ECB-1AEF-7FC0-C17886175401}"/>
              </a:ext>
            </a:extLst>
          </p:cNvPr>
          <p:cNvSpPr/>
          <p:nvPr/>
        </p:nvSpPr>
        <p:spPr>
          <a:xfrm>
            <a:off x="1906131" y="6181890"/>
            <a:ext cx="7289111" cy="769441"/>
          </a:xfrm>
          <a:prstGeom prst="rect">
            <a:avLst/>
          </a:prstGeom>
          <a:solidFill>
            <a:srgbClr val="FFFFFF">
              <a:alpha val="76863"/>
            </a:srgbClr>
          </a:solidFill>
        </p:spPr>
        <p:txBody>
          <a:bodyPr wrap="none">
            <a:spAutoFit/>
          </a:bodyPr>
          <a:lstStyle/>
          <a:p>
            <a:r>
              <a:rPr lang="nl-NL" sz="4400" b="1" dirty="0">
                <a:solidFill>
                  <a:srgbClr val="0000FF"/>
                </a:solidFill>
              </a:rPr>
              <a:t>Beter: Wat lijkt jou het beste? </a:t>
            </a:r>
          </a:p>
        </p:txBody>
      </p:sp>
      <p:pic>
        <p:nvPicPr>
          <p:cNvPr id="4" name="Afbeelding 3" descr="Afbeelding met speelgoed, tekenfilm&#10;&#10;Automatisch gegenereerde beschrijving">
            <a:extLst>
              <a:ext uri="{FF2B5EF4-FFF2-40B4-BE49-F238E27FC236}">
                <a16:creationId xmlns:a16="http://schemas.microsoft.com/office/drawing/2014/main" id="{8A953EA2-0E66-8B00-82CE-E6A6BB406B4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92080" y="1443761"/>
            <a:ext cx="1865341" cy="3730682"/>
          </a:xfrm>
          <a:prstGeom prst="rect">
            <a:avLst/>
          </a:prstGeom>
        </p:spPr>
      </p:pic>
      <p:pic>
        <p:nvPicPr>
          <p:cNvPr id="19" name="Afbeelding 18" descr="Afbeelding met tekenfilm, speelgoed, kunst&#10;&#10;Automatisch gegenereerde beschrijving">
            <a:extLst>
              <a:ext uri="{FF2B5EF4-FFF2-40B4-BE49-F238E27FC236}">
                <a16:creationId xmlns:a16="http://schemas.microsoft.com/office/drawing/2014/main" id="{CBE288EF-9992-8FF4-7B94-60E2FE83A8B5}"/>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40269" y="1389824"/>
            <a:ext cx="2777988" cy="4635660"/>
          </a:xfrm>
          <a:prstGeom prst="rect">
            <a:avLst/>
          </a:prstGeom>
        </p:spPr>
      </p:pic>
      <p:sp>
        <p:nvSpPr>
          <p:cNvPr id="7" name="Rechthoek 6">
            <a:extLst>
              <a:ext uri="{FF2B5EF4-FFF2-40B4-BE49-F238E27FC236}">
                <a16:creationId xmlns:a16="http://schemas.microsoft.com/office/drawing/2014/main" id="{CC988D88-1EE4-AD24-855C-B7E50CF622C9}"/>
              </a:ext>
            </a:extLst>
          </p:cNvPr>
          <p:cNvSpPr/>
          <p:nvPr/>
        </p:nvSpPr>
        <p:spPr>
          <a:xfrm rot="19548437">
            <a:off x="2687665" y="4050387"/>
            <a:ext cx="4416979" cy="923330"/>
          </a:xfrm>
          <a:prstGeom prst="rect">
            <a:avLst/>
          </a:prstGeom>
          <a:solidFill>
            <a:srgbClr val="FFFFFF">
              <a:alpha val="81961"/>
            </a:srgbClr>
          </a:solid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Laat dat zitten!</a:t>
            </a:r>
            <a:endParaRPr lang="nl-NL"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4914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0-#ppt_w/2"/>
                                          </p:val>
                                        </p:tav>
                                        <p:tav tm="100000">
                                          <p:val>
                                            <p:strVal val="#ppt_x"/>
                                          </p:val>
                                        </p:tav>
                                      </p:tavLst>
                                    </p:anim>
                                    <p:anim calcmode="lin" valueType="num">
                                      <p:cBhvr additive="base">
                                        <p:cTn id="6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8330" y="629115"/>
            <a:ext cx="5143396" cy="769441"/>
          </a:xfrm>
          <a:prstGeom prst="rect">
            <a:avLst/>
          </a:prstGeom>
        </p:spPr>
        <p:txBody>
          <a:bodyPr wrap="none">
            <a:spAutoFit/>
          </a:bodyPr>
          <a:lstStyle/>
          <a:p>
            <a:r>
              <a:rPr lang="nl-NL" sz="4400" b="1" dirty="0">
                <a:solidFill>
                  <a:srgbClr val="0000FF"/>
                </a:solidFill>
              </a:rPr>
              <a:t>Neem je ‘GIDS’ mee! </a:t>
            </a:r>
          </a:p>
        </p:txBody>
      </p:sp>
      <p:pic>
        <p:nvPicPr>
          <p:cNvPr id="5" name="Afbeelding 4" descr="http://www.dehobbit.org/wp-content/uploads/2013/03/Juichen.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811910"/>
            <a:ext cx="9144000" cy="3046090"/>
          </a:xfrm>
          <a:prstGeom prst="rect">
            <a:avLst/>
          </a:prstGeom>
          <a:noFill/>
          <a:ln w="9525">
            <a:noFill/>
            <a:miter lim="800000"/>
            <a:headEnd/>
            <a:tailEnd/>
          </a:ln>
        </p:spPr>
      </p:pic>
      <p:sp>
        <p:nvSpPr>
          <p:cNvPr id="7" name="Rechthoek 6"/>
          <p:cNvSpPr/>
          <p:nvPr/>
        </p:nvSpPr>
        <p:spPr>
          <a:xfrm>
            <a:off x="183979" y="1419447"/>
            <a:ext cx="4752528" cy="2062103"/>
          </a:xfrm>
          <a:prstGeom prst="rect">
            <a:avLst/>
          </a:prstGeom>
        </p:spPr>
        <p:txBody>
          <a:bodyPr wrap="square">
            <a:spAutoFit/>
          </a:bodyPr>
          <a:lstStyle/>
          <a:p>
            <a:r>
              <a:rPr lang="nl-NL" sz="3200" b="1" dirty="0">
                <a:solidFill>
                  <a:srgbClr val="0000FF"/>
                </a:solidFill>
              </a:rPr>
              <a:t>G = het Goede in iedereen’</a:t>
            </a:r>
          </a:p>
          <a:p>
            <a:r>
              <a:rPr lang="nl-NL" sz="3200" b="1" dirty="0">
                <a:solidFill>
                  <a:srgbClr val="0000FF"/>
                </a:solidFill>
              </a:rPr>
              <a:t>I   = Interesse en Inspiratie</a:t>
            </a:r>
          </a:p>
          <a:p>
            <a:r>
              <a:rPr lang="nl-NL" sz="3200" b="1" dirty="0">
                <a:solidFill>
                  <a:srgbClr val="0000FF"/>
                </a:solidFill>
              </a:rPr>
              <a:t>D = Dom en Dankbaar</a:t>
            </a:r>
          </a:p>
          <a:p>
            <a:r>
              <a:rPr lang="nl-NL" sz="3200" b="1" dirty="0">
                <a:solidFill>
                  <a:srgbClr val="0000FF"/>
                </a:solidFill>
              </a:rPr>
              <a:t>S  = Samen</a:t>
            </a:r>
            <a:endParaRPr lang="nl-NL" sz="3200" dirty="0"/>
          </a:p>
        </p:txBody>
      </p:sp>
      <p:sp>
        <p:nvSpPr>
          <p:cNvPr id="6" name="Tekstvak 5"/>
          <p:cNvSpPr txBox="1"/>
          <p:nvPr/>
        </p:nvSpPr>
        <p:spPr>
          <a:xfrm>
            <a:off x="5102574" y="-27384"/>
            <a:ext cx="4041427" cy="3416320"/>
          </a:xfrm>
          <a:prstGeom prst="rect">
            <a:avLst/>
          </a:prstGeom>
          <a:noFill/>
        </p:spPr>
        <p:txBody>
          <a:bodyPr wrap="square" rtlCol="0">
            <a:spAutoFit/>
          </a:bodyPr>
          <a:lstStyle/>
          <a:p>
            <a:pPr marL="176213" indent="-176213"/>
            <a:r>
              <a:rPr lang="nl-NL" b="1" dirty="0">
                <a:solidFill>
                  <a:srgbClr val="FF0000"/>
                </a:solidFill>
              </a:rPr>
              <a:t>Oefening:</a:t>
            </a:r>
          </a:p>
          <a:p>
            <a:pPr marL="176213" indent="-176213"/>
            <a:r>
              <a:rPr lang="nl-NL" b="1" dirty="0">
                <a:solidFill>
                  <a:srgbClr val="FF0000"/>
                </a:solidFill>
              </a:rPr>
              <a:t>1. Ga terug naar een herinnering, waarvan je het gevoel had dat je beter had willen communiceren.</a:t>
            </a:r>
          </a:p>
          <a:p>
            <a:pPr marL="176213" indent="-176213"/>
            <a:r>
              <a:rPr lang="nl-NL" b="1" dirty="0">
                <a:solidFill>
                  <a:srgbClr val="FF0000"/>
                </a:solidFill>
              </a:rPr>
              <a:t>2. Wat had de GIDS je kunnen opleveren?</a:t>
            </a:r>
          </a:p>
          <a:p>
            <a:pPr marL="176213" indent="-176213"/>
            <a:r>
              <a:rPr lang="nl-NL" b="1" dirty="0">
                <a:solidFill>
                  <a:srgbClr val="FF0000"/>
                </a:solidFill>
              </a:rPr>
              <a:t>3. Het </a:t>
            </a:r>
            <a:r>
              <a:rPr lang="nl-NL" b="1" dirty="0">
                <a:solidFill>
                  <a:srgbClr val="0000FF"/>
                </a:solidFill>
              </a:rPr>
              <a:t>G</a:t>
            </a:r>
            <a:r>
              <a:rPr lang="nl-NL" b="1" dirty="0">
                <a:solidFill>
                  <a:srgbClr val="FF0000"/>
                </a:solidFill>
              </a:rPr>
              <a:t>oede in de ander</a:t>
            </a:r>
          </a:p>
          <a:p>
            <a:pPr marL="176213" indent="-176213"/>
            <a:r>
              <a:rPr lang="nl-NL" b="1" dirty="0">
                <a:solidFill>
                  <a:srgbClr val="FF0000"/>
                </a:solidFill>
              </a:rPr>
              <a:t>4. </a:t>
            </a:r>
            <a:r>
              <a:rPr lang="nl-NL" b="1" dirty="0">
                <a:solidFill>
                  <a:srgbClr val="0000FF"/>
                </a:solidFill>
              </a:rPr>
              <a:t>I</a:t>
            </a:r>
            <a:r>
              <a:rPr lang="nl-NL" b="1" dirty="0">
                <a:solidFill>
                  <a:srgbClr val="FF0000"/>
                </a:solidFill>
              </a:rPr>
              <a:t>nteresse in de ander en </a:t>
            </a:r>
            <a:r>
              <a:rPr lang="nl-NL" b="1" dirty="0">
                <a:solidFill>
                  <a:srgbClr val="0000FF"/>
                </a:solidFill>
              </a:rPr>
              <a:t>I</a:t>
            </a:r>
            <a:r>
              <a:rPr lang="nl-NL" b="1" dirty="0">
                <a:solidFill>
                  <a:srgbClr val="FF0000"/>
                </a:solidFill>
              </a:rPr>
              <a:t>nspiratie om tot creatieve oplossingen te komen</a:t>
            </a:r>
          </a:p>
          <a:p>
            <a:pPr marL="176213" indent="-176213"/>
            <a:r>
              <a:rPr lang="nl-NL" b="1" dirty="0">
                <a:solidFill>
                  <a:srgbClr val="FF0000"/>
                </a:solidFill>
              </a:rPr>
              <a:t>5. </a:t>
            </a:r>
            <a:r>
              <a:rPr lang="nl-NL" b="1" dirty="0">
                <a:solidFill>
                  <a:srgbClr val="0000FF"/>
                </a:solidFill>
              </a:rPr>
              <a:t>D</a:t>
            </a:r>
            <a:r>
              <a:rPr lang="nl-NL" b="1" dirty="0">
                <a:solidFill>
                  <a:srgbClr val="FF0000"/>
                </a:solidFill>
              </a:rPr>
              <a:t>om en </a:t>
            </a:r>
            <a:r>
              <a:rPr lang="nl-NL" b="1" dirty="0">
                <a:solidFill>
                  <a:srgbClr val="0000FF"/>
                </a:solidFill>
              </a:rPr>
              <a:t>D</a:t>
            </a:r>
            <a:r>
              <a:rPr lang="nl-NL" b="1" dirty="0">
                <a:solidFill>
                  <a:srgbClr val="FF0000"/>
                </a:solidFill>
              </a:rPr>
              <a:t>ankbaar te zijn</a:t>
            </a:r>
          </a:p>
          <a:p>
            <a:pPr marL="176213" indent="-176213"/>
            <a:r>
              <a:rPr lang="nl-NL" b="1" dirty="0">
                <a:solidFill>
                  <a:srgbClr val="FF0000"/>
                </a:solidFill>
              </a:rPr>
              <a:t>6. </a:t>
            </a:r>
            <a:r>
              <a:rPr lang="nl-NL" b="1" dirty="0">
                <a:solidFill>
                  <a:srgbClr val="0000FF"/>
                </a:solidFill>
              </a:rPr>
              <a:t>S</a:t>
            </a:r>
            <a:r>
              <a:rPr lang="nl-NL" b="1" dirty="0">
                <a:solidFill>
                  <a:srgbClr val="FF0000"/>
                </a:solidFill>
              </a:rPr>
              <a:t>amen te werken</a:t>
            </a:r>
          </a:p>
          <a:p>
            <a:pPr marL="176213" indent="-176213"/>
            <a:r>
              <a:rPr lang="nl-NL" b="1" dirty="0">
                <a:solidFill>
                  <a:srgbClr val="FF0000"/>
                </a:solidFill>
              </a:rPr>
              <a:t>Bedenk een compliment voor die ander.</a:t>
            </a:r>
          </a:p>
        </p:txBody>
      </p:sp>
      <p:sp>
        <p:nvSpPr>
          <p:cNvPr id="2" name="Rechthoek 1">
            <a:extLst>
              <a:ext uri="{FF2B5EF4-FFF2-40B4-BE49-F238E27FC236}">
                <a16:creationId xmlns:a16="http://schemas.microsoft.com/office/drawing/2014/main" id="{D903D277-8F05-BE4C-00D1-6847C0FD0F17}"/>
              </a:ext>
            </a:extLst>
          </p:cNvPr>
          <p:cNvSpPr/>
          <p:nvPr/>
        </p:nvSpPr>
        <p:spPr>
          <a:xfrm>
            <a:off x="51258" y="-114633"/>
            <a:ext cx="4286045" cy="830997"/>
          </a:xfrm>
          <a:prstGeom prst="rect">
            <a:avLst/>
          </a:prstGeom>
          <a:noFill/>
        </p:spPr>
        <p:txBody>
          <a:bodyPr wrap="none" lIns="91440" tIns="45720" rIns="91440" bIns="45720">
            <a:spAutoFit/>
          </a:bodyPr>
          <a:lstStyle/>
          <a:p>
            <a:pPr algn="ctr"/>
            <a:r>
              <a:rPr lang="nl-NL" sz="4800" b="1" dirty="0">
                <a:ln w="0"/>
                <a:solidFill>
                  <a:srgbClr val="FF0000"/>
                </a:solidFill>
                <a:effectLst>
                  <a:outerShdw blurRad="38100" dist="19050" dir="2700000" algn="tl" rotWithShape="0">
                    <a:schemeClr val="dk1">
                      <a:alpha val="40000"/>
                    </a:schemeClr>
                  </a:outerShdw>
                </a:effectLst>
              </a:rPr>
              <a:t>Wat doe je wel?</a:t>
            </a:r>
            <a:endParaRPr lang="nl-NL" sz="4800" b="1" cap="none" spc="0" dirty="0">
              <a:ln w="0"/>
              <a:solidFill>
                <a:srgbClr val="FF0000"/>
              </a:solidFill>
              <a:effectLst>
                <a:outerShdw blurRad="38100" dist="19050" dir="2700000" algn="tl" rotWithShape="0">
                  <a:schemeClr val="dk1">
                    <a:alpha val="40000"/>
                  </a:schemeClr>
                </a:outerShdw>
              </a:effectLst>
            </a:endParaRPr>
          </a:p>
        </p:txBody>
      </p:sp>
      <p:pic>
        <p:nvPicPr>
          <p:cNvPr id="9" name="Afbeelding 8">
            <a:extLst>
              <a:ext uri="{FF2B5EF4-FFF2-40B4-BE49-F238E27FC236}">
                <a16:creationId xmlns:a16="http://schemas.microsoft.com/office/drawing/2014/main" id="{E6CF723A-E5C0-EC3D-5B7B-F6F30E6160A8}"/>
              </a:ext>
            </a:extLst>
          </p:cNvPr>
          <p:cNvPicPr>
            <a:picLocks noChangeAspect="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a:ext>
            </a:extLst>
          </a:blip>
          <a:stretch>
            <a:fillRect/>
          </a:stretch>
        </p:blipFill>
        <p:spPr>
          <a:xfrm>
            <a:off x="4640631" y="43698"/>
            <a:ext cx="6858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additive="base">
                                        <p:cTn id="7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additive="base">
                                        <p:cTn id="8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o Talented Quotes. QuotesGram">
            <a:extLst>
              <a:ext uri="{FF2B5EF4-FFF2-40B4-BE49-F238E27FC236}">
                <a16:creationId xmlns:a16="http://schemas.microsoft.com/office/drawing/2014/main" id="{F83D6A81-6ED1-4BBC-9878-92B29170D3B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19" y="0"/>
            <a:ext cx="9424389" cy="6881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3752C6F-74D9-4707-8631-15C8D54FB95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9592" y="1700808"/>
            <a:ext cx="7755902" cy="454386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1E565E7-A027-4679-8B21-DBB9BB06C708}"/>
              </a:ext>
            </a:extLst>
          </p:cNvPr>
          <p:cNvSpPr txBox="1"/>
          <p:nvPr/>
        </p:nvSpPr>
        <p:spPr>
          <a:xfrm>
            <a:off x="107504" y="-74334"/>
            <a:ext cx="8698311" cy="584775"/>
          </a:xfrm>
          <a:prstGeom prst="rect">
            <a:avLst/>
          </a:prstGeom>
          <a:noFill/>
        </p:spPr>
        <p:txBody>
          <a:bodyPr wrap="square" rtlCol="0">
            <a:spAutoFit/>
          </a:bodyPr>
          <a:lstStyle/>
          <a:p>
            <a:r>
              <a:rPr lang="en-US" sz="3200" b="1" dirty="0">
                <a:solidFill>
                  <a:schemeClr val="bg1"/>
                </a:solidFill>
              </a:rPr>
              <a:t>I have no special talent. </a:t>
            </a:r>
          </a:p>
        </p:txBody>
      </p:sp>
      <p:sp>
        <p:nvSpPr>
          <p:cNvPr id="9" name="Tekstvak 8">
            <a:extLst>
              <a:ext uri="{FF2B5EF4-FFF2-40B4-BE49-F238E27FC236}">
                <a16:creationId xmlns:a16="http://schemas.microsoft.com/office/drawing/2014/main" id="{2BC00292-0C7F-4AC5-BAED-91AD9E705F5D}"/>
              </a:ext>
            </a:extLst>
          </p:cNvPr>
          <p:cNvSpPr txBox="1"/>
          <p:nvPr/>
        </p:nvSpPr>
        <p:spPr>
          <a:xfrm>
            <a:off x="3209599" y="869811"/>
            <a:ext cx="6114929" cy="830997"/>
          </a:xfrm>
          <a:prstGeom prst="rect">
            <a:avLst/>
          </a:prstGeom>
          <a:noFill/>
        </p:spPr>
        <p:txBody>
          <a:bodyPr wrap="square" rtlCol="0">
            <a:spAutoFit/>
          </a:bodyPr>
          <a:lstStyle/>
          <a:p>
            <a:r>
              <a:rPr lang="nl-NL" sz="2400" i="1" dirty="0">
                <a:solidFill>
                  <a:schemeClr val="bg1"/>
                </a:solidFill>
              </a:rPr>
              <a:t>Ik heb geen speciaal talent. </a:t>
            </a:r>
          </a:p>
          <a:p>
            <a:r>
              <a:rPr lang="nl-NL" sz="2400" i="1" dirty="0">
                <a:solidFill>
                  <a:schemeClr val="bg1"/>
                </a:solidFill>
              </a:rPr>
              <a:t>Ik ben alleen maar gepassioneerd nieuwsgierig.</a:t>
            </a:r>
          </a:p>
        </p:txBody>
      </p:sp>
      <p:pic>
        <p:nvPicPr>
          <p:cNvPr id="3" name="Afbeelding 2">
            <a:extLst>
              <a:ext uri="{FF2B5EF4-FFF2-40B4-BE49-F238E27FC236}">
                <a16:creationId xmlns:a16="http://schemas.microsoft.com/office/drawing/2014/main" id="{FA764BB3-AB9E-1CFB-1D70-FDB640A32F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87824" y="6348859"/>
            <a:ext cx="2666667" cy="428571"/>
          </a:xfrm>
          <a:prstGeom prst="rect">
            <a:avLst/>
          </a:prstGeom>
        </p:spPr>
      </p:pic>
      <p:sp>
        <p:nvSpPr>
          <p:cNvPr id="5" name="Tekstvak 4">
            <a:extLst>
              <a:ext uri="{FF2B5EF4-FFF2-40B4-BE49-F238E27FC236}">
                <a16:creationId xmlns:a16="http://schemas.microsoft.com/office/drawing/2014/main" id="{F560B59E-32C0-192D-5317-7D033C974A57}"/>
              </a:ext>
            </a:extLst>
          </p:cNvPr>
          <p:cNvSpPr txBox="1"/>
          <p:nvPr/>
        </p:nvSpPr>
        <p:spPr>
          <a:xfrm>
            <a:off x="104145" y="384831"/>
            <a:ext cx="8698311" cy="584775"/>
          </a:xfrm>
          <a:prstGeom prst="rect">
            <a:avLst/>
          </a:prstGeom>
          <a:noFill/>
        </p:spPr>
        <p:txBody>
          <a:bodyPr wrap="square" rtlCol="0">
            <a:spAutoFit/>
          </a:bodyPr>
          <a:lstStyle/>
          <a:p>
            <a:r>
              <a:rPr lang="en-US" sz="3200" b="1" dirty="0">
                <a:solidFill>
                  <a:schemeClr val="bg1"/>
                </a:solidFill>
              </a:rPr>
              <a:t>I am only passionately curious.</a:t>
            </a:r>
          </a:p>
        </p:txBody>
      </p:sp>
    </p:spTree>
    <p:extLst>
      <p:ext uri="{BB962C8B-B14F-4D97-AF65-F5344CB8AC3E}">
        <p14:creationId xmlns:p14="http://schemas.microsoft.com/office/powerpoint/2010/main" val="365937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0-#ppt_w/2"/>
                                          </p:val>
                                        </p:tav>
                                        <p:tav tm="100000">
                                          <p:val>
                                            <p:strVal val="#ppt_x"/>
                                          </p:val>
                                        </p:tav>
                                      </p:tavLst>
                                    </p:anim>
                                    <p:anim calcmode="lin" valueType="num">
                                      <p:cBhvr additive="base">
                                        <p:cTn id="26"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12209</TotalTime>
  <Words>2339</Words>
  <Application>Microsoft Office PowerPoint</Application>
  <PresentationFormat>Diavoorstelling (4:3)</PresentationFormat>
  <Paragraphs>425</Paragraphs>
  <Slides>52</Slides>
  <Notes>3</Notes>
  <HiddenSlides>2</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52</vt:i4>
      </vt:variant>
    </vt:vector>
  </HeadingPairs>
  <TitlesOfParts>
    <vt:vector size="61" baseType="lpstr">
      <vt:lpstr>Arial</vt:lpstr>
      <vt:lpstr>Arial Black</vt:lpstr>
      <vt:lpstr>Brush Script MT</vt:lpstr>
      <vt:lpstr>Calibri</vt:lpstr>
      <vt:lpstr>Cambria</vt:lpstr>
      <vt:lpstr>Lucida Handwriting</vt:lpstr>
      <vt:lpstr>Open Sans</vt:lpstr>
      <vt:lpstr>Times New Roman</vt:lpstr>
      <vt:lpstr>Office-thema</vt:lpstr>
      <vt:lpstr>bij de NLP-basiscursus “Je ongekende vermogens”</vt:lpstr>
      <vt:lpstr>Zonnestraaltjes</vt:lpstr>
      <vt:lpstr>Open Frame</vt:lpstr>
      <vt:lpstr>O  = Oordelen</vt:lpstr>
      <vt:lpstr>(ver) Oordelen</vt:lpstr>
      <vt:lpstr>PowerPoint-presentatie</vt:lpstr>
      <vt:lpstr>PowerPoint-presentatie</vt:lpstr>
      <vt:lpstr>PowerPoint-presentatie</vt:lpstr>
      <vt:lpstr>PowerPoint-presentatie</vt:lpstr>
      <vt:lpstr>Vooronderstellingen van NLP</vt:lpstr>
      <vt:lpstr>Vooronderstelling 1:  Respect voor het ‘Model van de wereld’.</vt:lpstr>
      <vt:lpstr>PowerPoint-presentatie</vt:lpstr>
      <vt:lpstr>PowerPoint-presentatie</vt:lpstr>
      <vt:lpstr>PowerPoint-presentatie</vt:lpstr>
      <vt:lpstr>PowerPoint-presentatie</vt:lpstr>
      <vt:lpstr>PowerPoint-presentatie</vt:lpstr>
      <vt:lpstr>Vooronderstelling 4: De kaart is niet het gebied</vt:lpstr>
      <vt:lpstr>kaart</vt:lpstr>
      <vt:lpstr>PowerPoint-presentatie</vt:lpstr>
      <vt:lpstr>PowerPoint-presentatie</vt:lpstr>
      <vt:lpstr>PowerPoint-presentatie</vt:lpstr>
      <vt:lpstr>Zin-tuig-lijke scherp-zinnig-heid</vt:lpstr>
      <vt:lpstr>PowerPoint-presentatie</vt:lpstr>
      <vt:lpstr>PowerPoint-presentatie</vt:lpstr>
      <vt:lpstr>Zin-tuig-lijke scherp-zinnig-heid</vt:lpstr>
      <vt:lpstr>Wat laten we weg?</vt:lpstr>
      <vt:lpstr>Weglaten</vt:lpstr>
      <vt:lpstr>Hoe neemt het oog waar?</vt:lpstr>
      <vt:lpstr>8 x vertalen van prikkels van het ‘gebied’, voor je de ‘kaart’ krijgt</vt:lpstr>
      <vt:lpstr>Weglaten, door onze zintuigen</vt:lpstr>
      <vt:lpstr>Weglaten en vervormen</vt:lpstr>
      <vt:lpstr>Weglaten, vervormen, generaliseren</vt:lpstr>
      <vt:lpstr>De Hoofdenboom</vt:lpstr>
      <vt:lpstr>Hoe veel hoofden heb je gezien?</vt:lpstr>
      <vt:lpstr>Hoe Zintuiglijk Scherpzinnig ben je?</vt:lpstr>
      <vt:lpstr>Focussen met Zintuiglijke Scherpzinnigheid!</vt:lpstr>
      <vt:lpstr>Heel Zintuiglijk Scherpzinnig! </vt:lpstr>
      <vt:lpstr>PowerPoint-presentatie</vt:lpstr>
      <vt:lpstr>Wat hebben we nodig om een compleet beeld te krijgen?</vt:lpstr>
      <vt:lpstr>PowerPoint-presentatie</vt:lpstr>
      <vt:lpstr>Soms werkt het anders ……..</vt:lpstr>
      <vt:lpstr>Misleiding?</vt:lpstr>
      <vt:lpstr>Zo was de oorspronkelijke foto</vt:lpstr>
      <vt:lpstr>Waarin herken je een gezicht?</vt:lpstr>
      <vt:lpstr>PowerPoint-presentatie</vt:lpstr>
      <vt:lpstr>PowerPoint-presentatie</vt:lpstr>
      <vt:lpstr>PowerPoint-presentatie</vt:lpstr>
      <vt:lpstr>PowerPoint-presentatie</vt:lpstr>
      <vt:lpstr>PowerPoint-presentatie</vt:lpstr>
      <vt:lpstr>PowerPoint-presentatie</vt:lpstr>
      <vt:lpstr>PowerPoint-presentatie</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toolkit van NLP:Neuro Linguïstisch Programmeren</dc:title>
  <dc:creator>Sytse</dc:creator>
  <cp:lastModifiedBy>sytse tjallingii</cp:lastModifiedBy>
  <cp:revision>261</cp:revision>
  <dcterms:created xsi:type="dcterms:W3CDTF">2011-10-04T15:00:10Z</dcterms:created>
  <dcterms:modified xsi:type="dcterms:W3CDTF">2023-11-14T09:25:36Z</dcterms:modified>
</cp:coreProperties>
</file>