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5"/>
  </p:notesMasterIdLst>
  <p:sldIdLst>
    <p:sldId id="385" r:id="rId2"/>
    <p:sldId id="403" r:id="rId3"/>
    <p:sldId id="361" r:id="rId4"/>
    <p:sldId id="362" r:id="rId5"/>
    <p:sldId id="558" r:id="rId6"/>
    <p:sldId id="360" r:id="rId7"/>
    <p:sldId id="390" r:id="rId8"/>
    <p:sldId id="391" r:id="rId9"/>
    <p:sldId id="369" r:id="rId10"/>
    <p:sldId id="559" r:id="rId11"/>
    <p:sldId id="560" r:id="rId12"/>
    <p:sldId id="398" r:id="rId13"/>
    <p:sldId id="389" r:id="rId14"/>
    <p:sldId id="257" r:id="rId15"/>
    <p:sldId id="370" r:id="rId16"/>
    <p:sldId id="399" r:id="rId17"/>
    <p:sldId id="405" r:id="rId18"/>
    <p:sldId id="371" r:id="rId19"/>
    <p:sldId id="402" r:id="rId20"/>
    <p:sldId id="366" r:id="rId21"/>
    <p:sldId id="404" r:id="rId22"/>
    <p:sldId id="374" r:id="rId23"/>
    <p:sldId id="400" r:id="rId24"/>
    <p:sldId id="433" r:id="rId25"/>
    <p:sldId id="453" r:id="rId26"/>
    <p:sldId id="454" r:id="rId27"/>
    <p:sldId id="489" r:id="rId28"/>
    <p:sldId id="440" r:id="rId29"/>
    <p:sldId id="442" r:id="rId30"/>
    <p:sldId id="487" r:id="rId31"/>
    <p:sldId id="486" r:id="rId32"/>
    <p:sldId id="488" r:id="rId33"/>
    <p:sldId id="396" r:id="rId3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96B6B"/>
    <a:srgbClr val="E8C0BE"/>
    <a:srgbClr val="C5FFD8"/>
    <a:srgbClr val="33CC33"/>
    <a:srgbClr val="1008B8"/>
    <a:srgbClr val="4F7A20"/>
    <a:srgbClr val="6CA62C"/>
    <a:srgbClr val="213A59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874" y="-4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3CD04-8BC8-4E4A-A248-A8A7CA586DA2}" type="datetimeFigureOut">
              <a:rPr lang="nl-NL" smtClean="0"/>
              <a:pPr/>
              <a:t>21-11-2022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1F733-FF5E-4945-91B8-D4E05BA47B7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4037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Afbeelding 0" descr="wereldbol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475656" y="0"/>
            <a:ext cx="5976664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162899" y="332656"/>
            <a:ext cx="4830418" cy="42827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365567"/>
              </a:avLst>
            </a:prstTxWarp>
          </a:bodyPr>
          <a:lstStyle/>
          <a:p>
            <a:pPr algn="ctr" rtl="0"/>
            <a:r>
              <a:rPr lang="nl-NL" sz="6000" kern="10" spc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voor een waardevol model van jouw wereld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6408712"/>
            <a:ext cx="3456384" cy="404664"/>
          </a:xfrm>
        </p:spPr>
        <p:txBody>
          <a:bodyPr>
            <a:noAutofit/>
          </a:bodyPr>
          <a:lstStyle/>
          <a:p>
            <a:r>
              <a:rPr lang="nl-NL" sz="2000" b="1" dirty="0">
                <a:solidFill>
                  <a:schemeClr val="accent2">
                    <a:lumMod val="75000"/>
                  </a:schemeClr>
                </a:solidFill>
              </a:rPr>
              <a:t>Volksuniversiteit Zwolle</a:t>
            </a: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0" y="5733256"/>
            <a:ext cx="9144000" cy="648072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bij de NLP-basiscursus “Je ongekende vermogens”</a:t>
            </a: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4860032" y="6381328"/>
            <a:ext cx="2952328" cy="3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000" b="1" dirty="0">
                <a:solidFill>
                  <a:srgbClr val="0000FF"/>
                </a:solidFill>
              </a:rPr>
              <a:t>Najaar 2022 week 1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 rot="20976555">
            <a:off x="251520" y="1814002"/>
            <a:ext cx="8640960" cy="34563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1" u="none" strike="noStrike" kern="1200" cap="none" spc="0" normalizeH="0" baseline="0" noProof="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Welkom</a:t>
            </a:r>
            <a:r>
              <a:rPr kumimoji="0" lang="en-US" sz="16600" b="1" i="1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 </a:t>
            </a:r>
            <a:endParaRPr kumimoji="0" lang="nl-NL" sz="8000" b="1" i="1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3" grpId="0" build="p"/>
      <p:bldP spid="5" grpId="0"/>
      <p:bldP spid="6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4913"/>
            <a:ext cx="9144000" cy="583593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4. NLP: Neuro </a:t>
            </a:r>
            <a:r>
              <a:rPr lang="nl-NL" b="1" dirty="0">
                <a:solidFill>
                  <a:srgbClr val="FF0000"/>
                </a:solidFill>
              </a:rPr>
              <a:t>L</a:t>
            </a:r>
            <a:r>
              <a:rPr lang="nl-NL" b="1" dirty="0">
                <a:solidFill>
                  <a:srgbClr val="0000FF"/>
                </a:solidFill>
              </a:rPr>
              <a:t>inguïstisch Programmeren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856" y="583593"/>
            <a:ext cx="2850449" cy="3971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b="1" dirty="0">
                <a:solidFill>
                  <a:srgbClr val="0000FF"/>
                </a:solidFill>
              </a:rPr>
              <a:t>1. Neurologisch</a:t>
            </a:r>
            <a:r>
              <a:rPr lang="nl-NL" sz="20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A1CDEB1D-D3E8-468F-90A5-BE14AC1D4C6F}"/>
              </a:ext>
            </a:extLst>
          </p:cNvPr>
          <p:cNvSpPr txBox="1">
            <a:spLocks/>
          </p:cNvSpPr>
          <p:nvPr/>
        </p:nvSpPr>
        <p:spPr>
          <a:xfrm>
            <a:off x="467841" y="1056504"/>
            <a:ext cx="3075394" cy="788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b="1" dirty="0">
                <a:solidFill>
                  <a:srgbClr val="FF0000"/>
                </a:solidFill>
              </a:rPr>
              <a:t>2. Linguïstisch</a:t>
            </a:r>
            <a:r>
              <a:rPr lang="nl-NL" sz="2000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00FF"/>
                </a:solidFill>
              </a:rPr>
              <a:t>Communiceren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5CA560-4CD8-7E6D-C720-1FC7F19C0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7" r="57398" b="76132"/>
          <a:stretch/>
        </p:blipFill>
        <p:spPr bwMode="auto">
          <a:xfrm>
            <a:off x="4119104" y="150066"/>
            <a:ext cx="1727593" cy="245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85DB308-117D-1D68-4E01-384543808C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7" t="44868" r="57398" b="35300"/>
          <a:stretch/>
        </p:blipFill>
        <p:spPr bwMode="auto">
          <a:xfrm>
            <a:off x="5944220" y="593302"/>
            <a:ext cx="1653894" cy="195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F992EEA-4B35-C327-6056-771244B2E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0" r="9947" b="76132"/>
          <a:stretch/>
        </p:blipFill>
        <p:spPr bwMode="auto">
          <a:xfrm>
            <a:off x="7677810" y="321289"/>
            <a:ext cx="1509269" cy="222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4668024-8A12-E9F1-6BEB-17E3B8CA9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6" r="66367" b="66899"/>
          <a:stretch/>
        </p:blipFill>
        <p:spPr bwMode="auto">
          <a:xfrm>
            <a:off x="4112483" y="4967192"/>
            <a:ext cx="1509269" cy="197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7F993CED-AD93-8A95-E524-473F2EAC3A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7" t="34369" r="17127" b="30392"/>
          <a:stretch/>
        </p:blipFill>
        <p:spPr bwMode="auto">
          <a:xfrm>
            <a:off x="5940152" y="4797151"/>
            <a:ext cx="1509269" cy="214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49A8E700-486C-695D-1FC2-B844DE574D8C}"/>
              </a:ext>
            </a:extLst>
          </p:cNvPr>
          <p:cNvSpPr txBox="1">
            <a:spLocks/>
          </p:cNvSpPr>
          <p:nvPr/>
        </p:nvSpPr>
        <p:spPr>
          <a:xfrm>
            <a:off x="417638" y="2205947"/>
            <a:ext cx="3075394" cy="1451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>
                <a:solidFill>
                  <a:srgbClr val="0000FF"/>
                </a:solidFill>
              </a:rPr>
              <a:t>Taal (lingua = tong of taal)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00FF"/>
                </a:solidFill>
              </a:rPr>
              <a:t>Woorden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00FF"/>
                </a:solidFill>
              </a:rPr>
              <a:t>Tonen, geluid 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00FF"/>
                </a:solidFill>
              </a:rPr>
              <a:t>Lichaamstaal </a:t>
            </a:r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7D17C844-B44B-3D2D-A3C7-B6D88E106E35}"/>
              </a:ext>
            </a:extLst>
          </p:cNvPr>
          <p:cNvSpPr txBox="1">
            <a:spLocks/>
          </p:cNvSpPr>
          <p:nvPr/>
        </p:nvSpPr>
        <p:spPr>
          <a:xfrm>
            <a:off x="1963246" y="4042674"/>
            <a:ext cx="1842866" cy="390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>
                <a:solidFill>
                  <a:srgbClr val="0000FF"/>
                </a:solidFill>
              </a:rPr>
              <a:t>Gebaren (taal)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D7F3344E-E7E5-F752-5CB9-33DDF04B7D82}"/>
              </a:ext>
            </a:extLst>
          </p:cNvPr>
          <p:cNvSpPr txBox="1">
            <a:spLocks/>
          </p:cNvSpPr>
          <p:nvPr/>
        </p:nvSpPr>
        <p:spPr>
          <a:xfrm>
            <a:off x="425549" y="5373216"/>
            <a:ext cx="3075394" cy="795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>
                <a:solidFill>
                  <a:srgbClr val="0000FF"/>
                </a:solidFill>
              </a:rPr>
              <a:t>Gezichtsuitdrukking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00FF"/>
                </a:solidFill>
              </a:rPr>
              <a:t>Ander non-verbaal gedrag. 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5061C1E6-8FE3-8BD0-858B-A0D808DF4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1" t="29000" r="20371" b="45701"/>
          <a:stretch/>
        </p:blipFill>
        <p:spPr bwMode="auto">
          <a:xfrm>
            <a:off x="6643733" y="3237684"/>
            <a:ext cx="1240170" cy="173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F394851A-010D-BBB6-07DF-941E27A6A0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2" t="29000" b="45701"/>
          <a:stretch/>
        </p:blipFill>
        <p:spPr bwMode="auto">
          <a:xfrm>
            <a:off x="7812360" y="3237684"/>
            <a:ext cx="1240170" cy="173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 stem is de spiegel van de ziel – Blog Dominicanenklooster Huissen">
            <a:extLst>
              <a:ext uri="{FF2B5EF4-FFF2-40B4-BE49-F238E27FC236}">
                <a16:creationId xmlns:a16="http://schemas.microsoft.com/office/drawing/2014/main" id="{250E397A-D405-5767-E201-13F29185F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49"/>
          <a:stretch/>
        </p:blipFill>
        <p:spPr bwMode="auto">
          <a:xfrm>
            <a:off x="3319374" y="2414051"/>
            <a:ext cx="3324360" cy="82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AF86250-A3C3-0932-2027-A2E70D6180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 r="75269" b="45701"/>
          <a:stretch/>
        </p:blipFill>
        <p:spPr bwMode="auto">
          <a:xfrm>
            <a:off x="3656104" y="3192438"/>
            <a:ext cx="1504435" cy="182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5F5B432E-C950-9503-65D2-2711D6801B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7" t="29000" r="58726" b="45701"/>
          <a:stretch/>
        </p:blipFill>
        <p:spPr bwMode="auto">
          <a:xfrm>
            <a:off x="5274719" y="3237684"/>
            <a:ext cx="1237843" cy="173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34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5" grpId="0" build="p"/>
      <p:bldP spid="16" grpId="0" build="p"/>
      <p:bldP spid="1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4913"/>
            <a:ext cx="9144000" cy="583593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4. NLP: Neuro Linguïstisch </a:t>
            </a:r>
            <a:r>
              <a:rPr lang="nl-NL" b="1" dirty="0">
                <a:solidFill>
                  <a:srgbClr val="FF0000"/>
                </a:solidFill>
              </a:rPr>
              <a:t>P</a:t>
            </a:r>
            <a:r>
              <a:rPr lang="nl-NL" b="1" dirty="0">
                <a:solidFill>
                  <a:srgbClr val="0000FF"/>
                </a:solidFill>
              </a:rPr>
              <a:t>rogrammeren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A1CDEB1D-D3E8-468F-90A5-BE14AC1D4C6F}"/>
              </a:ext>
            </a:extLst>
          </p:cNvPr>
          <p:cNvSpPr txBox="1">
            <a:spLocks/>
          </p:cNvSpPr>
          <p:nvPr/>
        </p:nvSpPr>
        <p:spPr>
          <a:xfrm>
            <a:off x="179512" y="1052736"/>
            <a:ext cx="3075394" cy="448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b="1" dirty="0">
                <a:solidFill>
                  <a:srgbClr val="0000FF"/>
                </a:solidFill>
              </a:rPr>
              <a:t>2. Linguïstisch</a:t>
            </a:r>
            <a:r>
              <a:rPr lang="nl-NL" sz="2000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36F5502E-33E6-4823-91A1-B3E8917CE337}"/>
              </a:ext>
            </a:extLst>
          </p:cNvPr>
          <p:cNvSpPr txBox="1">
            <a:spLocks/>
          </p:cNvSpPr>
          <p:nvPr/>
        </p:nvSpPr>
        <p:spPr>
          <a:xfrm>
            <a:off x="197471" y="2492896"/>
            <a:ext cx="3672408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b="1" dirty="0">
                <a:solidFill>
                  <a:srgbClr val="FF0000"/>
                </a:solidFill>
              </a:rPr>
              <a:t>3.  Programmeren</a:t>
            </a:r>
            <a:r>
              <a:rPr lang="nl-NL" sz="2000" dirty="0">
                <a:solidFill>
                  <a:srgbClr val="FF0000"/>
                </a:solidFill>
              </a:rPr>
              <a:t>:</a:t>
            </a:r>
            <a:r>
              <a:rPr lang="nl-NL" sz="2000" dirty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00FF"/>
                </a:solidFill>
              </a:rPr>
              <a:t>Gedrag, 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00FF"/>
                </a:solidFill>
              </a:rPr>
              <a:t>Houdingen, 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00FF"/>
                </a:solidFill>
              </a:rPr>
              <a:t>Patronen bewust veranderen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00FF"/>
                </a:solidFill>
              </a:rPr>
              <a:t>Metacognitie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DAEBF07B-54C0-D817-5B4C-392DE7334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55" y="576908"/>
            <a:ext cx="2850449" cy="3971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b="1" dirty="0">
                <a:solidFill>
                  <a:srgbClr val="0000FF"/>
                </a:solidFill>
              </a:rPr>
              <a:t>1. Neurologisch</a:t>
            </a:r>
            <a:r>
              <a:rPr lang="nl-NL" sz="2000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26CEE4A-A9E5-E295-25A8-503D6BC15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76" y="598367"/>
            <a:ext cx="4932040" cy="357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ep 14">
            <a:extLst>
              <a:ext uri="{FF2B5EF4-FFF2-40B4-BE49-F238E27FC236}">
                <a16:creationId xmlns:a16="http://schemas.microsoft.com/office/drawing/2014/main" id="{982E4AFA-04C1-D6D8-B8D6-F8B1F055594A}"/>
              </a:ext>
            </a:extLst>
          </p:cNvPr>
          <p:cNvGrpSpPr/>
          <p:nvPr/>
        </p:nvGrpSpPr>
        <p:grpSpPr>
          <a:xfrm>
            <a:off x="467544" y="4101269"/>
            <a:ext cx="8478985" cy="2755565"/>
            <a:chOff x="467544" y="4101269"/>
            <a:chExt cx="8030565" cy="2755565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1630DD83-2934-FA3D-717E-0DFC562E8C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54"/>
            <a:stretch/>
          </p:blipFill>
          <p:spPr bwMode="auto">
            <a:xfrm>
              <a:off x="3630184" y="4101269"/>
              <a:ext cx="4867925" cy="275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68D91715-09A5-D13C-3D68-8D9F44AE68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11" t="4043" b="75646"/>
            <a:stretch/>
          </p:blipFill>
          <p:spPr bwMode="auto">
            <a:xfrm>
              <a:off x="467544" y="5234958"/>
              <a:ext cx="3512907" cy="864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302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16498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00FF"/>
                </a:solidFill>
              </a:rPr>
              <a:t>Wat gebeurt er als je meer focust op iets?</a:t>
            </a:r>
          </a:p>
        </p:txBody>
      </p:sp>
      <p:pic>
        <p:nvPicPr>
          <p:cNvPr id="4" name="Picture 2" descr="http://www.netwerkdergedachten.nl/Images/Neurons%20gro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708" y="908720"/>
            <a:ext cx="3851920" cy="5949280"/>
          </a:xfrm>
          <a:prstGeom prst="rect">
            <a:avLst/>
          </a:prstGeom>
          <a:noFill/>
        </p:spPr>
      </p:pic>
      <p:pic>
        <p:nvPicPr>
          <p:cNvPr id="9" name="Afbeelding 8" descr="hersenen na lere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3068960"/>
            <a:ext cx="2555776" cy="2696203"/>
          </a:xfrm>
          <a:prstGeom prst="rect">
            <a:avLst/>
          </a:prstGeom>
        </p:spPr>
      </p:pic>
      <p:grpSp>
        <p:nvGrpSpPr>
          <p:cNvPr id="12" name="Groep 11"/>
          <p:cNvGrpSpPr/>
          <p:nvPr/>
        </p:nvGrpSpPr>
        <p:grpSpPr>
          <a:xfrm>
            <a:off x="5023264" y="692696"/>
            <a:ext cx="3932312" cy="6120679"/>
            <a:chOff x="4572000" y="1772816"/>
            <a:chExt cx="4220344" cy="4352387"/>
          </a:xfrm>
        </p:grpSpPr>
        <p:pic>
          <p:nvPicPr>
            <p:cNvPr id="5" name="Picture 2" descr="http://www.netwerkdergedachten.nl/Images/Neurons%20groo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1772816"/>
              <a:ext cx="4189521" cy="4032448"/>
            </a:xfrm>
            <a:prstGeom prst="rect">
              <a:avLst/>
            </a:prstGeom>
            <a:noFill/>
          </p:spPr>
        </p:pic>
        <p:pic>
          <p:nvPicPr>
            <p:cNvPr id="7" name="Afbeelding 6" descr="hersenen na lere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1988840"/>
              <a:ext cx="2555776" cy="2696203"/>
            </a:xfrm>
            <a:prstGeom prst="rect">
              <a:avLst/>
            </a:prstGeom>
          </p:spPr>
        </p:pic>
        <p:pic>
          <p:nvPicPr>
            <p:cNvPr id="8" name="Afbeelding 7" descr="hersenen na lere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64088" y="2852936"/>
              <a:ext cx="2555776" cy="2696203"/>
            </a:xfrm>
            <a:prstGeom prst="rect">
              <a:avLst/>
            </a:prstGeom>
          </p:spPr>
        </p:pic>
        <p:pic>
          <p:nvPicPr>
            <p:cNvPr id="10" name="Afbeelding 9" descr="hersenen na lere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16016" y="3429000"/>
              <a:ext cx="2555776" cy="2696203"/>
            </a:xfrm>
            <a:prstGeom prst="rect">
              <a:avLst/>
            </a:prstGeom>
          </p:spPr>
        </p:pic>
        <p:pic>
          <p:nvPicPr>
            <p:cNvPr id="11" name="Afbeelding 10" descr="hersenen na lere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0800000">
              <a:off x="6236568" y="2141240"/>
              <a:ext cx="2555776" cy="2696203"/>
            </a:xfrm>
            <a:prstGeom prst="rect">
              <a:avLst/>
            </a:prstGeom>
          </p:spPr>
        </p:pic>
      </p:grpSp>
      <p:sp>
        <p:nvSpPr>
          <p:cNvPr id="13" name="PIJL-RECHTS 12"/>
          <p:cNvSpPr/>
          <p:nvPr/>
        </p:nvSpPr>
        <p:spPr>
          <a:xfrm>
            <a:off x="4067944" y="3573016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8E61D09-FC5B-45B6-B888-8D7FD739AD87}"/>
              </a:ext>
            </a:extLst>
          </p:cNvPr>
          <p:cNvSpPr txBox="1"/>
          <p:nvPr/>
        </p:nvSpPr>
        <p:spPr>
          <a:xfrm>
            <a:off x="5442377" y="6217585"/>
            <a:ext cx="3484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Er ontstaan bundels van neuronen </a:t>
            </a:r>
          </a:p>
          <a:p>
            <a:r>
              <a:rPr lang="nl-NL" dirty="0">
                <a:solidFill>
                  <a:srgbClr val="0000FF"/>
                </a:solidFill>
              </a:rPr>
              <a:t>die sneller de informatie vervoeren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al 20"/>
          <p:cNvSpPr/>
          <p:nvPr/>
        </p:nvSpPr>
        <p:spPr>
          <a:xfrm rot="19619405">
            <a:off x="3548412" y="2019671"/>
            <a:ext cx="4726369" cy="3970785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797152"/>
            <a:ext cx="3563888" cy="576064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Neuro</a:t>
            </a:r>
          </a:p>
        </p:txBody>
      </p:sp>
      <p:sp>
        <p:nvSpPr>
          <p:cNvPr id="4" name="Rechthoek 3"/>
          <p:cNvSpPr/>
          <p:nvPr/>
        </p:nvSpPr>
        <p:spPr>
          <a:xfrm>
            <a:off x="35496" y="-99392"/>
            <a:ext cx="18722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N.</a:t>
            </a:r>
            <a:endParaRPr lang="nl-NL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645703" y="-99548"/>
            <a:ext cx="120257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L.</a:t>
            </a:r>
            <a:endParaRPr lang="nl-N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2643927" y="-110623"/>
            <a:ext cx="120174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P.</a:t>
            </a:r>
            <a:endParaRPr lang="nl-N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Ovaal 15"/>
          <p:cNvSpPr/>
          <p:nvPr/>
        </p:nvSpPr>
        <p:spPr>
          <a:xfrm>
            <a:off x="3779256" y="1330606"/>
            <a:ext cx="1656184" cy="158417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600" b="1" dirty="0">
                <a:solidFill>
                  <a:srgbClr val="0000FF"/>
                </a:solidFill>
              </a:rPr>
              <a:t>Zakelijk</a:t>
            </a:r>
          </a:p>
          <a:p>
            <a:pPr algn="ctr"/>
            <a:r>
              <a:rPr lang="nl-NL" sz="1200" b="1" dirty="0">
                <a:solidFill>
                  <a:srgbClr val="0000FF"/>
                </a:solidFill>
              </a:rPr>
              <a:t>Verkoop</a:t>
            </a:r>
          </a:p>
          <a:p>
            <a:pPr algn="ctr"/>
            <a:r>
              <a:rPr lang="nl-NL" sz="1200" b="1" dirty="0">
                <a:solidFill>
                  <a:srgbClr val="0000FF"/>
                </a:solidFill>
              </a:rPr>
              <a:t>Vergaderen</a:t>
            </a:r>
          </a:p>
          <a:p>
            <a:pPr algn="ctr"/>
            <a:r>
              <a:rPr lang="nl-NL" sz="1200" b="1" dirty="0">
                <a:solidFill>
                  <a:srgbClr val="0000FF"/>
                </a:solidFill>
              </a:rPr>
              <a:t>Onderhandelen</a:t>
            </a:r>
          </a:p>
          <a:p>
            <a:pPr algn="ctr"/>
            <a:r>
              <a:rPr lang="nl-NL" sz="1200" b="1" dirty="0">
                <a:solidFill>
                  <a:srgbClr val="0000FF"/>
                </a:solidFill>
              </a:rPr>
              <a:t>Presenteren</a:t>
            </a:r>
          </a:p>
          <a:p>
            <a:pPr algn="ctr"/>
            <a:r>
              <a:rPr lang="nl-NL" sz="1200" b="1" dirty="0">
                <a:solidFill>
                  <a:srgbClr val="0000FF"/>
                </a:solidFill>
              </a:rPr>
              <a:t>Contact maken</a:t>
            </a:r>
          </a:p>
        </p:txBody>
      </p:sp>
      <p:sp>
        <p:nvSpPr>
          <p:cNvPr id="17" name="Ovaal 16"/>
          <p:cNvSpPr/>
          <p:nvPr/>
        </p:nvSpPr>
        <p:spPr>
          <a:xfrm>
            <a:off x="7466697" y="2157975"/>
            <a:ext cx="1691680" cy="158417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600" b="1" dirty="0">
                <a:solidFill>
                  <a:srgbClr val="0000FF"/>
                </a:solidFill>
              </a:rPr>
              <a:t>Zorg</a:t>
            </a:r>
          </a:p>
          <a:p>
            <a:pPr algn="ctr"/>
            <a:r>
              <a:rPr lang="nl-NL" sz="1200" b="1" dirty="0">
                <a:solidFill>
                  <a:srgbClr val="0000FF"/>
                </a:solidFill>
              </a:rPr>
              <a:t>Gezond blijven</a:t>
            </a:r>
          </a:p>
          <a:p>
            <a:pPr algn="ctr"/>
            <a:r>
              <a:rPr lang="nl-NL" sz="1200" b="1" dirty="0">
                <a:solidFill>
                  <a:srgbClr val="0000FF"/>
                </a:solidFill>
              </a:rPr>
              <a:t>Gewichtsverlies</a:t>
            </a:r>
          </a:p>
          <a:p>
            <a:pPr algn="ctr"/>
            <a:r>
              <a:rPr lang="nl-NL" sz="1200" b="1" dirty="0">
                <a:solidFill>
                  <a:srgbClr val="0000FF"/>
                </a:solidFill>
              </a:rPr>
              <a:t>Stoppen met roken</a:t>
            </a:r>
          </a:p>
          <a:p>
            <a:pPr algn="ctr"/>
            <a:r>
              <a:rPr lang="nl-NL" sz="1200" b="1" dirty="0">
                <a:solidFill>
                  <a:srgbClr val="0000FF"/>
                </a:solidFill>
              </a:rPr>
              <a:t>Empathie</a:t>
            </a:r>
          </a:p>
          <a:p>
            <a:pPr algn="ctr"/>
            <a:r>
              <a:rPr lang="nl-NL" sz="1200" b="1" dirty="0">
                <a:solidFill>
                  <a:srgbClr val="0000FF"/>
                </a:solidFill>
              </a:rPr>
              <a:t>Evenwichtig</a:t>
            </a:r>
          </a:p>
        </p:txBody>
      </p:sp>
      <p:sp>
        <p:nvSpPr>
          <p:cNvPr id="18" name="Ovaal 17"/>
          <p:cNvSpPr/>
          <p:nvPr/>
        </p:nvSpPr>
        <p:spPr>
          <a:xfrm>
            <a:off x="2181125" y="3129893"/>
            <a:ext cx="1872208" cy="172819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600" b="1" dirty="0">
                <a:solidFill>
                  <a:srgbClr val="0000FF"/>
                </a:solidFill>
              </a:rPr>
              <a:t>Onderwijs</a:t>
            </a:r>
          </a:p>
          <a:p>
            <a:pPr algn="ctr"/>
            <a:r>
              <a:rPr lang="nl-NL" sz="1200" b="1" dirty="0">
                <a:solidFill>
                  <a:srgbClr val="0000FF"/>
                </a:solidFill>
              </a:rPr>
              <a:t>Effectief leren</a:t>
            </a:r>
          </a:p>
          <a:p>
            <a:pPr algn="ctr"/>
            <a:r>
              <a:rPr lang="nl-NL" sz="1200" b="1" dirty="0">
                <a:solidFill>
                  <a:srgbClr val="0000FF"/>
                </a:solidFill>
              </a:rPr>
              <a:t>Meer motivatie</a:t>
            </a:r>
          </a:p>
          <a:p>
            <a:pPr algn="ctr"/>
            <a:r>
              <a:rPr lang="nl-NL" sz="1200" b="1" dirty="0">
                <a:solidFill>
                  <a:srgbClr val="0000FF"/>
                </a:solidFill>
              </a:rPr>
              <a:t>Meer complimenten</a:t>
            </a:r>
          </a:p>
          <a:p>
            <a:pPr algn="ctr"/>
            <a:r>
              <a:rPr lang="nl-NL" sz="1200" b="1" dirty="0">
                <a:solidFill>
                  <a:srgbClr val="0000FF"/>
                </a:solidFill>
              </a:rPr>
              <a:t>Leerstrategieën</a:t>
            </a:r>
          </a:p>
          <a:p>
            <a:pPr algn="ctr"/>
            <a:endParaRPr lang="nl-NL" sz="1200" b="1" dirty="0">
              <a:solidFill>
                <a:srgbClr val="0000FF"/>
              </a:solidFill>
            </a:endParaRPr>
          </a:p>
        </p:txBody>
      </p:sp>
      <p:sp>
        <p:nvSpPr>
          <p:cNvPr id="19" name="Ovaal 18"/>
          <p:cNvSpPr/>
          <p:nvPr/>
        </p:nvSpPr>
        <p:spPr>
          <a:xfrm>
            <a:off x="4393753" y="4920160"/>
            <a:ext cx="1872208" cy="1628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600" b="1" dirty="0">
                <a:solidFill>
                  <a:srgbClr val="0000FF"/>
                </a:solidFill>
              </a:rPr>
              <a:t>Sporten</a:t>
            </a:r>
          </a:p>
          <a:p>
            <a:pPr algn="ctr"/>
            <a:r>
              <a:rPr lang="nl-NL" sz="1200" b="1" dirty="0">
                <a:solidFill>
                  <a:srgbClr val="0000FF"/>
                </a:solidFill>
              </a:rPr>
              <a:t>Topprestaties</a:t>
            </a:r>
          </a:p>
          <a:p>
            <a:pPr algn="ctr"/>
            <a:r>
              <a:rPr lang="nl-NL" sz="1200" b="1" dirty="0">
                <a:solidFill>
                  <a:srgbClr val="0000FF"/>
                </a:solidFill>
              </a:rPr>
              <a:t>Trainen</a:t>
            </a:r>
          </a:p>
          <a:p>
            <a:pPr algn="ctr"/>
            <a:r>
              <a:rPr lang="nl-NL" sz="1200" b="1" dirty="0">
                <a:solidFill>
                  <a:srgbClr val="0000FF"/>
                </a:solidFill>
              </a:rPr>
              <a:t>Mentale coaching</a:t>
            </a:r>
          </a:p>
          <a:p>
            <a:pPr algn="ctr"/>
            <a:r>
              <a:rPr lang="nl-NL" sz="1200" b="1" dirty="0">
                <a:solidFill>
                  <a:srgbClr val="0000FF"/>
                </a:solidFill>
              </a:rPr>
              <a:t>Motiveren</a:t>
            </a:r>
          </a:p>
          <a:p>
            <a:pPr algn="ctr"/>
            <a:r>
              <a:rPr lang="nl-NL" sz="1200" b="1" dirty="0">
                <a:solidFill>
                  <a:srgbClr val="0000FF"/>
                </a:solidFill>
              </a:rPr>
              <a:t>Doorzetten</a:t>
            </a:r>
          </a:p>
        </p:txBody>
      </p:sp>
      <p:sp>
        <p:nvSpPr>
          <p:cNvPr id="20" name="Ovaal 19"/>
          <p:cNvSpPr/>
          <p:nvPr/>
        </p:nvSpPr>
        <p:spPr>
          <a:xfrm>
            <a:off x="7027642" y="4601795"/>
            <a:ext cx="1872208" cy="17008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600" b="1" dirty="0">
                <a:solidFill>
                  <a:srgbClr val="0000FF"/>
                </a:solidFill>
              </a:rPr>
              <a:t>Communiceren</a:t>
            </a:r>
          </a:p>
          <a:p>
            <a:pPr algn="ctr"/>
            <a:r>
              <a:rPr lang="nl-NL" sz="1200" b="1" dirty="0">
                <a:solidFill>
                  <a:srgbClr val="0000FF"/>
                </a:solidFill>
              </a:rPr>
              <a:t>Zelfexpressie</a:t>
            </a:r>
          </a:p>
          <a:p>
            <a:pPr algn="ctr"/>
            <a:r>
              <a:rPr lang="nl-NL" sz="1200" b="1" dirty="0">
                <a:solidFill>
                  <a:srgbClr val="0000FF"/>
                </a:solidFill>
              </a:rPr>
              <a:t>Oplossen van problemen</a:t>
            </a:r>
          </a:p>
          <a:p>
            <a:pPr algn="ctr"/>
            <a:r>
              <a:rPr lang="nl-NL" sz="1200" b="1" dirty="0">
                <a:solidFill>
                  <a:srgbClr val="0000FF"/>
                </a:solidFill>
              </a:rPr>
              <a:t>Doelgericht</a:t>
            </a:r>
          </a:p>
          <a:p>
            <a:pPr algn="ctr"/>
            <a:r>
              <a:rPr lang="nl-NL" sz="1200" b="1" dirty="0">
                <a:solidFill>
                  <a:srgbClr val="0000FF"/>
                </a:solidFill>
              </a:rPr>
              <a:t>coaching</a:t>
            </a:r>
          </a:p>
        </p:txBody>
      </p:sp>
      <p:sp>
        <p:nvSpPr>
          <p:cNvPr id="22" name="Ovaal 21"/>
          <p:cNvSpPr/>
          <p:nvPr/>
        </p:nvSpPr>
        <p:spPr>
          <a:xfrm>
            <a:off x="5911596" y="724300"/>
            <a:ext cx="1728192" cy="158417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600" b="1" dirty="0">
                <a:solidFill>
                  <a:srgbClr val="0000FF"/>
                </a:solidFill>
              </a:rPr>
              <a:t>Privé</a:t>
            </a:r>
          </a:p>
          <a:p>
            <a:pPr algn="ctr"/>
            <a:r>
              <a:rPr lang="nl-NL" sz="1200" b="1" dirty="0">
                <a:solidFill>
                  <a:srgbClr val="0000FF"/>
                </a:solidFill>
              </a:rPr>
              <a:t>Relaties versterken</a:t>
            </a:r>
          </a:p>
          <a:p>
            <a:pPr algn="ctr"/>
            <a:r>
              <a:rPr lang="nl-NL" sz="1200" b="1" dirty="0">
                <a:solidFill>
                  <a:srgbClr val="0000FF"/>
                </a:solidFill>
              </a:rPr>
              <a:t>Omgaan met emoties</a:t>
            </a:r>
          </a:p>
          <a:p>
            <a:pPr algn="ctr"/>
            <a:r>
              <a:rPr lang="nl-NL" sz="1200" b="1" dirty="0">
                <a:solidFill>
                  <a:srgbClr val="0000FF"/>
                </a:solidFill>
              </a:rPr>
              <a:t>Opvoeden</a:t>
            </a:r>
          </a:p>
          <a:p>
            <a:pPr algn="ctr"/>
            <a:r>
              <a:rPr lang="nl-NL" sz="1200" b="1" dirty="0">
                <a:solidFill>
                  <a:srgbClr val="0000FF"/>
                </a:solidFill>
              </a:rPr>
              <a:t>Leerprocessen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ACB9D5C5-3CFF-49D3-95A7-B3031289AEB3}"/>
              </a:ext>
            </a:extLst>
          </p:cNvPr>
          <p:cNvSpPr/>
          <p:nvPr/>
        </p:nvSpPr>
        <p:spPr>
          <a:xfrm>
            <a:off x="5679623" y="2568788"/>
            <a:ext cx="1146165" cy="1080120"/>
          </a:xfrm>
          <a:prstGeom prst="ellipse">
            <a:avLst/>
          </a:prstGeom>
          <a:solidFill>
            <a:srgbClr val="5B89C1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07512BD4-4468-4CF3-AB60-972D4D66E188}"/>
              </a:ext>
            </a:extLst>
          </p:cNvPr>
          <p:cNvSpPr/>
          <p:nvPr/>
        </p:nvSpPr>
        <p:spPr>
          <a:xfrm>
            <a:off x="5258390" y="3289373"/>
            <a:ext cx="1146165" cy="1080120"/>
          </a:xfrm>
          <a:prstGeom prst="ellipse">
            <a:avLst/>
          </a:prstGeom>
          <a:solidFill>
            <a:srgbClr val="DB5F3D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D499918F-EA8C-4326-90F4-0C3AB3D7F071}"/>
              </a:ext>
            </a:extLst>
          </p:cNvPr>
          <p:cNvSpPr/>
          <p:nvPr/>
        </p:nvSpPr>
        <p:spPr>
          <a:xfrm>
            <a:off x="6042089" y="3289373"/>
            <a:ext cx="1146165" cy="1080120"/>
          </a:xfrm>
          <a:prstGeom prst="ellipse">
            <a:avLst/>
          </a:prstGeom>
          <a:solidFill>
            <a:srgbClr val="6CA62C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C00000"/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C7C0420-5471-4FE8-8A48-28C74269F030}"/>
              </a:ext>
            </a:extLst>
          </p:cNvPr>
          <p:cNvSpPr/>
          <p:nvPr/>
        </p:nvSpPr>
        <p:spPr>
          <a:xfrm>
            <a:off x="5197310" y="2743875"/>
            <a:ext cx="21007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b="1" cap="none" spc="0" dirty="0">
                <a:ln w="0"/>
                <a:solidFill>
                  <a:srgbClr val="10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Programmeren</a:t>
            </a:r>
            <a:endParaRPr lang="nl-NL" sz="5400" b="1" cap="none" spc="0" dirty="0">
              <a:ln w="0"/>
              <a:solidFill>
                <a:srgbClr val="10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99E1646-FB8A-428F-B46A-915457C64959}"/>
              </a:ext>
            </a:extLst>
          </p:cNvPr>
          <p:cNvSpPr/>
          <p:nvPr/>
        </p:nvSpPr>
        <p:spPr>
          <a:xfrm>
            <a:off x="4859535" y="3065462"/>
            <a:ext cx="270240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400" b="1" dirty="0">
                <a:ln w="0"/>
                <a:solidFill>
                  <a:srgbClr val="10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Organiseren van ideeën en acties</a:t>
            </a:r>
            <a:endParaRPr lang="nl-NL" sz="1400" b="1" cap="none" spc="0" dirty="0">
              <a:ln w="0"/>
              <a:solidFill>
                <a:srgbClr val="10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0DC8AEA4-F398-44FC-B902-96AC40FF5698}"/>
              </a:ext>
            </a:extLst>
          </p:cNvPr>
          <p:cNvSpPr/>
          <p:nvPr/>
        </p:nvSpPr>
        <p:spPr>
          <a:xfrm>
            <a:off x="4946889" y="3572452"/>
            <a:ext cx="9775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Neuro</a:t>
            </a:r>
            <a:endParaRPr lang="nl-NL" sz="54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FC19104D-2C5A-4852-AA3B-24D2D581C0C7}"/>
              </a:ext>
            </a:extLst>
          </p:cNvPr>
          <p:cNvSpPr/>
          <p:nvPr/>
        </p:nvSpPr>
        <p:spPr>
          <a:xfrm>
            <a:off x="3845667" y="3921991"/>
            <a:ext cx="24696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Informatie verwerken door </a:t>
            </a:r>
          </a:p>
          <a:p>
            <a:pPr algn="ctr"/>
            <a:r>
              <a:rPr lang="nl-NL" sz="12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onze neurologische processen </a:t>
            </a:r>
          </a:p>
          <a:p>
            <a:pPr algn="ctr"/>
            <a:r>
              <a:rPr lang="nl-NL" sz="1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van zien, horen, geur, smaak en tast</a:t>
            </a:r>
            <a:endParaRPr lang="nl-NL" sz="12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810EE58E-3C36-4ABF-ADFF-901DDC4E4579}"/>
              </a:ext>
            </a:extLst>
          </p:cNvPr>
          <p:cNvSpPr/>
          <p:nvPr/>
        </p:nvSpPr>
        <p:spPr>
          <a:xfrm>
            <a:off x="6376072" y="3554866"/>
            <a:ext cx="16607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b="1" dirty="0">
                <a:ln w="0"/>
                <a:solidFill>
                  <a:srgbClr val="4F7A2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Linguïstisch</a:t>
            </a:r>
            <a:endParaRPr lang="nl-NL" sz="5400" b="1" cap="none" spc="0" dirty="0">
              <a:ln w="0"/>
              <a:solidFill>
                <a:srgbClr val="4F7A2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2912E4B4-596D-4F49-BD26-BB05745017EC}"/>
              </a:ext>
            </a:extLst>
          </p:cNvPr>
          <p:cNvSpPr/>
          <p:nvPr/>
        </p:nvSpPr>
        <p:spPr>
          <a:xfrm>
            <a:off x="6462382" y="3907937"/>
            <a:ext cx="1451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b="1" dirty="0">
                <a:ln w="0"/>
                <a:solidFill>
                  <a:srgbClr val="4F7A2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Taal gebruiken om </a:t>
            </a:r>
          </a:p>
          <a:p>
            <a:pPr algn="ctr"/>
            <a:r>
              <a:rPr lang="nl-NL" sz="1200" b="1" dirty="0">
                <a:ln w="0"/>
                <a:solidFill>
                  <a:srgbClr val="4F7A2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betekenis te geven</a:t>
            </a:r>
          </a:p>
          <a:p>
            <a:pPr algn="ctr"/>
            <a:r>
              <a:rPr lang="nl-NL" sz="1200" b="1" cap="none" spc="0" dirty="0">
                <a:ln w="0"/>
                <a:solidFill>
                  <a:srgbClr val="4F7A2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aan ons bewustzijn.</a:t>
            </a: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F038CFDE-14A5-4506-97C2-204D683E94E8}"/>
              </a:ext>
            </a:extLst>
          </p:cNvPr>
          <p:cNvSpPr txBox="1">
            <a:spLocks/>
          </p:cNvSpPr>
          <p:nvPr/>
        </p:nvSpPr>
        <p:spPr>
          <a:xfrm>
            <a:off x="0" y="5373216"/>
            <a:ext cx="3563888" cy="648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rgbClr val="0000FF"/>
                </a:solidFill>
              </a:rPr>
              <a:t>Linguïstisch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93B04196-9B17-46A2-AB2E-CA810829FC3D}"/>
              </a:ext>
            </a:extLst>
          </p:cNvPr>
          <p:cNvSpPr txBox="1">
            <a:spLocks/>
          </p:cNvSpPr>
          <p:nvPr/>
        </p:nvSpPr>
        <p:spPr>
          <a:xfrm>
            <a:off x="0" y="6021442"/>
            <a:ext cx="3828398" cy="648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solidFill>
                  <a:srgbClr val="0000FF"/>
                </a:solidFill>
              </a:rPr>
              <a:t>Programmeren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211E412-2FA0-44BB-9090-54654B016355}"/>
              </a:ext>
            </a:extLst>
          </p:cNvPr>
          <p:cNvSpPr txBox="1"/>
          <p:nvPr/>
        </p:nvSpPr>
        <p:spPr>
          <a:xfrm>
            <a:off x="2756881" y="6533345"/>
            <a:ext cx="640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1008B8"/>
                </a:solidFill>
              </a:rPr>
              <a:t>Bedenk positieve motiverende alternatieven voor de afkorting NLP.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4" grpId="0"/>
      <p:bldP spid="5" grpId="0"/>
      <p:bldP spid="6" grpId="0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3" grpId="0" animBg="1"/>
      <p:bldP spid="23" grpId="0" animBg="1"/>
      <p:bldP spid="24" grpId="0" animBg="1"/>
      <p:bldP spid="7" grpId="0"/>
      <p:bldP spid="8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4685355" cy="77399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De toolkit van NLP:</a:t>
            </a:r>
          </a:p>
        </p:txBody>
      </p:sp>
      <p:pic>
        <p:nvPicPr>
          <p:cNvPr id="6" name="Tijdelijke aanduiding voor inhoud 5" descr="gereedschapskist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43808" y="1242495"/>
            <a:ext cx="3731151" cy="3476533"/>
          </a:xfrm>
        </p:spPr>
      </p:pic>
      <p:sp>
        <p:nvSpPr>
          <p:cNvPr id="7" name="Tekstvak 6"/>
          <p:cNvSpPr txBox="1"/>
          <p:nvPr/>
        </p:nvSpPr>
        <p:spPr>
          <a:xfrm>
            <a:off x="2267744" y="889565"/>
            <a:ext cx="129614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Focussen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660232" y="1170487"/>
            <a:ext cx="172819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Wijzer worden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63688" y="1754120"/>
            <a:ext cx="93610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Doen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308304" y="2498092"/>
            <a:ext cx="151216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Respecteren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5551512" y="764704"/>
            <a:ext cx="115212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Ankeren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115616" y="1322072"/>
            <a:ext cx="183671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Betekenis geven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0" y="3484053"/>
            <a:ext cx="257558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Interne voorstelling veranderen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179512" y="4202392"/>
            <a:ext cx="2736304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Kiezen voor de hoogste neurologische niveaus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179511" y="4922472"/>
            <a:ext cx="388843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Versterkende overtuigingen opbouwen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5220072" y="4994480"/>
            <a:ext cx="316835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Hulpbronnen aanboren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796136" y="4168623"/>
            <a:ext cx="331236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Uitgaan van vooronderstellingen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7236296" y="2930140"/>
            <a:ext cx="165618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Herkaderen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7308304" y="1602535"/>
            <a:ext cx="129614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Loslaten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7236296" y="2034583"/>
            <a:ext cx="129614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Accepteren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0" y="2763973"/>
            <a:ext cx="248376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Denk structuur veranderen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5580112" y="4537955"/>
            <a:ext cx="201622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Rapport maken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6588224" y="3362188"/>
            <a:ext cx="237626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3 waarnemingsposities</a:t>
            </a:r>
          </a:p>
        </p:txBody>
      </p:sp>
      <p:sp>
        <p:nvSpPr>
          <p:cNvPr id="26" name="Titel 1"/>
          <p:cNvSpPr txBox="1">
            <a:spLocks/>
          </p:cNvSpPr>
          <p:nvPr/>
        </p:nvSpPr>
        <p:spPr>
          <a:xfrm>
            <a:off x="4861807" y="188640"/>
            <a:ext cx="3526617" cy="4746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NLP</a:t>
            </a:r>
            <a:r>
              <a:rPr kumimoji="0" lang="nl-NL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gereedschappen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1766749" y="5350963"/>
            <a:ext cx="273501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Zelfvertrouwen vergroten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B47E1218-950A-49F4-AA70-02293909F59D}"/>
              </a:ext>
            </a:extLst>
          </p:cNvPr>
          <p:cNvSpPr txBox="1">
            <a:spLocks/>
          </p:cNvSpPr>
          <p:nvPr/>
        </p:nvSpPr>
        <p:spPr>
          <a:xfrm>
            <a:off x="1530072" y="6122599"/>
            <a:ext cx="6912768" cy="5669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Welke spreekt jou het meeste aan?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E1B49EFC-8CB5-4194-BC24-C2C8F0FBD666}"/>
              </a:ext>
            </a:extLst>
          </p:cNvPr>
          <p:cNvSpPr txBox="1"/>
          <p:nvPr/>
        </p:nvSpPr>
        <p:spPr>
          <a:xfrm>
            <a:off x="4685355" y="5435820"/>
            <a:ext cx="247893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Conflict hanteren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18C85416-3C2B-4776-BC9A-A2F8CE45720D}"/>
              </a:ext>
            </a:extLst>
          </p:cNvPr>
          <p:cNvSpPr txBox="1"/>
          <p:nvPr/>
        </p:nvSpPr>
        <p:spPr>
          <a:xfrm>
            <a:off x="1329796" y="2249754"/>
            <a:ext cx="124578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Coachen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BA08A871-7C35-4F51-A28E-470DCF43D5D0}"/>
              </a:ext>
            </a:extLst>
          </p:cNvPr>
          <p:cNvSpPr txBox="1"/>
          <p:nvPr/>
        </p:nvSpPr>
        <p:spPr>
          <a:xfrm>
            <a:off x="6372200" y="3808583"/>
            <a:ext cx="237626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Presenteren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nl-NL" b="1">
                <a:solidFill>
                  <a:srgbClr val="0000FF"/>
                </a:solidFill>
              </a:rPr>
              <a:t>5. Wie is wie in NLP?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251520" y="836712"/>
            <a:ext cx="3024336" cy="676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>
                <a:solidFill>
                  <a:srgbClr val="0000FF"/>
                </a:solidFill>
              </a:rPr>
              <a:t>Dr. Richard Bandler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251520" y="5157192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Samen met een groep jonge wetenschappers ontwikkelden zij NLP in de vroege 70-er jaren in de VS, Californi</a:t>
            </a:r>
            <a:r>
              <a:rPr lang="nl-NL" dirty="0">
                <a:solidFill>
                  <a:srgbClr val="0000FF"/>
                </a:solidFill>
                <a:latin typeface="Calibri"/>
                <a:cs typeface="Calibri"/>
              </a:rPr>
              <a:t>ë.</a:t>
            </a:r>
            <a:endParaRPr lang="nl-NL" dirty="0">
              <a:solidFill>
                <a:srgbClr val="0000FF"/>
              </a:solidFill>
            </a:endParaRPr>
          </a:p>
          <a:p>
            <a:r>
              <a:rPr lang="nl-NL" dirty="0">
                <a:solidFill>
                  <a:srgbClr val="0000FF"/>
                </a:solidFill>
              </a:rPr>
              <a:t>Bandler: Gestalttherapeut en informatie wetenschapper.</a:t>
            </a:r>
          </a:p>
          <a:p>
            <a:r>
              <a:rPr lang="nl-NL" dirty="0">
                <a:solidFill>
                  <a:srgbClr val="0000FF"/>
                </a:solidFill>
              </a:rPr>
              <a:t>Grinder: een linguïst, taalwetenschapper. </a:t>
            </a:r>
          </a:p>
          <a:p>
            <a:r>
              <a:rPr lang="nl-NL" dirty="0">
                <a:solidFill>
                  <a:srgbClr val="0000FF"/>
                </a:solidFill>
              </a:rPr>
              <a:t>Zij waren geïnteresseerd in hoe mensen elkaar beïnvloeden.</a:t>
            </a:r>
          </a:p>
          <a:p>
            <a:r>
              <a:rPr lang="nl-NL" dirty="0">
                <a:solidFill>
                  <a:srgbClr val="0000FF"/>
                </a:solidFill>
              </a:rPr>
              <a:t>Vooral om in staat te zijn om effectief en succesvol gedrag te leren.</a:t>
            </a: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5436972" y="4693140"/>
            <a:ext cx="331236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700" dirty="0">
                <a:solidFill>
                  <a:srgbClr val="0000FF"/>
                </a:solidFill>
              </a:rPr>
              <a:t>Prof. Dr. John Grinder</a:t>
            </a:r>
            <a:endParaRPr kumimoji="0" lang="nl-NL" sz="27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4" descr="http://www.titanians.org/wp-content/uploads/2013/04/John-Grinder.jpg">
            <a:extLst>
              <a:ext uri="{FF2B5EF4-FFF2-40B4-BE49-F238E27FC236}">
                <a16:creationId xmlns:a16="http://schemas.microsoft.com/office/drawing/2014/main" id="{D9A3EE1D-38D6-4C2A-8118-76441FECE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552" y="1154023"/>
            <a:ext cx="3923928" cy="3562646"/>
          </a:xfrm>
          <a:prstGeom prst="rect">
            <a:avLst/>
          </a:prstGeom>
          <a:noFill/>
        </p:spPr>
      </p:pic>
      <p:pic>
        <p:nvPicPr>
          <p:cNvPr id="1026" name="Picture 2" descr="L&amp;#39;esperienza ha una struttura (Presupposizione di PNL ...">
            <a:extLst>
              <a:ext uri="{FF2B5EF4-FFF2-40B4-BE49-F238E27FC236}">
                <a16:creationId xmlns:a16="http://schemas.microsoft.com/office/drawing/2014/main" id="{B216D191-DB5D-448A-8F8E-7C5190ACDD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2" r="19073"/>
          <a:stretch/>
        </p:blipFill>
        <p:spPr bwMode="auto">
          <a:xfrm>
            <a:off x="405880" y="1382919"/>
            <a:ext cx="4176464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uiExpand="1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elf-help-ebook.net/uploads/images/structure-of-magic-volume-2-richard-bandler-john_1.jpg"/>
          <p:cNvPicPr>
            <a:picLocks noChangeAspect="1" noChangeArrowheads="1"/>
          </p:cNvPicPr>
          <p:nvPr/>
        </p:nvPicPr>
        <p:blipFill>
          <a:blip r:embed="rId2" cstate="print"/>
          <a:srcRect l="17010" r="16841"/>
          <a:stretch>
            <a:fillRect/>
          </a:stretch>
        </p:blipFill>
        <p:spPr bwMode="auto">
          <a:xfrm rot="21262917">
            <a:off x="29395" y="1617658"/>
            <a:ext cx="2932082" cy="4432536"/>
          </a:xfrm>
          <a:prstGeom prst="rect">
            <a:avLst/>
          </a:prstGeom>
          <a:noFill/>
        </p:spPr>
      </p:pic>
      <p:pic>
        <p:nvPicPr>
          <p:cNvPr id="1030" name="Picture 6" descr="https://images-na.ssl-images-amazon.com/images/I/510C32S6Q4L._SX312_BO1,204,203,2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6254">
            <a:off x="5898936" y="2004501"/>
            <a:ext cx="2990850" cy="4514851"/>
          </a:xfrm>
          <a:prstGeom prst="rect">
            <a:avLst/>
          </a:prstGeom>
          <a:noFill/>
        </p:spPr>
      </p:pic>
      <p:pic>
        <p:nvPicPr>
          <p:cNvPr id="1028" name="Picture 4" descr="https://images-na.ssl-images-amazon.com/images/I/61MuPDvaP4L._SX331_BO1,204,203,20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3952">
            <a:off x="2971773" y="170826"/>
            <a:ext cx="2825354" cy="4233789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251520" y="0"/>
            <a:ext cx="2613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NLP Boeken van </a:t>
            </a:r>
          </a:p>
          <a:p>
            <a:r>
              <a:rPr lang="nl-NL" sz="2400" b="1" dirty="0">
                <a:solidFill>
                  <a:srgbClr val="0000FF"/>
                </a:solidFill>
              </a:rPr>
              <a:t>Bandler en Grinder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De kracht van NLP - Webshop Dagelijkse Gedachte">
            <a:extLst>
              <a:ext uri="{FF2B5EF4-FFF2-40B4-BE49-F238E27FC236}">
                <a16:creationId xmlns:a16="http://schemas.microsoft.com/office/drawing/2014/main" id="{F7E2FA6F-7290-41DD-8032-B2FDDAB9B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6769">
            <a:off x="3689146" y="3541881"/>
            <a:ext cx="2499900" cy="310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D3CB16A-058D-4FF5-B0F0-AE33F928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rgbClr val="1008B8"/>
                </a:solidFill>
              </a:rPr>
              <a:t>Een grote collectie van NLP-boeken:</a:t>
            </a:r>
          </a:p>
        </p:txBody>
      </p:sp>
      <p:pic>
        <p:nvPicPr>
          <p:cNvPr id="1026" name="Picture 2" descr="bol.com | Het complete NLP werkboek, David Molden &amp;amp; Pat ...">
            <a:extLst>
              <a:ext uri="{FF2B5EF4-FFF2-40B4-BE49-F238E27FC236}">
                <a16:creationId xmlns:a16="http://schemas.microsoft.com/office/drawing/2014/main" id="{93CF5764-E407-4565-8BA1-6CE85CE0D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5664">
            <a:off x="1784" y="1574609"/>
            <a:ext cx="1491721" cy="209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eken over NLP | Bandler | Grinder | Derks | Erickson">
            <a:extLst>
              <a:ext uri="{FF2B5EF4-FFF2-40B4-BE49-F238E27FC236}">
                <a16:creationId xmlns:a16="http://schemas.microsoft.com/office/drawing/2014/main" id="{387A5F4C-970D-4879-A8B3-33E5FD2DB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567">
            <a:off x="1868564" y="1387763"/>
            <a:ext cx="1574174" cy="228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l.com | Voor Dummies - NLP voor dummies, Romilla Ready ...">
            <a:extLst>
              <a:ext uri="{FF2B5EF4-FFF2-40B4-BE49-F238E27FC236}">
                <a16:creationId xmlns:a16="http://schemas.microsoft.com/office/drawing/2014/main" id="{ABB21772-9889-4984-85F7-8DBA78864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8201">
            <a:off x="3717708" y="1379816"/>
            <a:ext cx="1494359" cy="210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ediatheek - Bureau Personal Development ...">
            <a:extLst>
              <a:ext uri="{FF2B5EF4-FFF2-40B4-BE49-F238E27FC236}">
                <a16:creationId xmlns:a16="http://schemas.microsoft.com/office/drawing/2014/main" id="{D9583374-B198-48D6-AD9A-26381C406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743">
            <a:off x="5387457" y="1371135"/>
            <a:ext cx="1534146" cy="245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ediatheek - Bureau Personal Development ...">
            <a:extLst>
              <a:ext uri="{FF2B5EF4-FFF2-40B4-BE49-F238E27FC236}">
                <a16:creationId xmlns:a16="http://schemas.microsoft.com/office/drawing/2014/main" id="{331DB02D-1771-4EE3-BBDE-C5660EDA1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9583">
            <a:off x="7179298" y="1467898"/>
            <a:ext cx="1521356" cy="243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ol.com | Essenties van NLP, Lucas Derks | 9789021598215 ...">
            <a:extLst>
              <a:ext uri="{FF2B5EF4-FFF2-40B4-BE49-F238E27FC236}">
                <a16:creationId xmlns:a16="http://schemas.microsoft.com/office/drawing/2014/main" id="{AC37441E-9EE9-4023-BE75-757E938B2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373">
            <a:off x="199761" y="3866543"/>
            <a:ext cx="1923958" cy="273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LP boeken | Stap In Je Grootsheid - Anthony Robbins">
            <a:extLst>
              <a:ext uri="{FF2B5EF4-FFF2-40B4-BE49-F238E27FC236}">
                <a16:creationId xmlns:a16="http://schemas.microsoft.com/office/drawing/2014/main" id="{129ED675-7BF4-4DE5-AABE-75A27E9EB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551">
            <a:off x="2158442" y="3825720"/>
            <a:ext cx="1699499" cy="265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oachen met NLP - Scriptum">
            <a:extLst>
              <a:ext uri="{FF2B5EF4-FFF2-40B4-BE49-F238E27FC236}">
                <a16:creationId xmlns:a16="http://schemas.microsoft.com/office/drawing/2014/main" id="{7B0F96EA-2F82-4CE3-AF4E-DE943F487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2942">
            <a:off x="5629335" y="3797204"/>
            <a:ext cx="1826844" cy="261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Opvoeding | NLP voor ouders - Marianne Langemeijer">
            <a:extLst>
              <a:ext uri="{FF2B5EF4-FFF2-40B4-BE49-F238E27FC236}">
                <a16:creationId xmlns:a16="http://schemas.microsoft.com/office/drawing/2014/main" id="{15485516-2E1B-499B-A5F4-3BFEA84E1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5250">
            <a:off x="7184524" y="3830473"/>
            <a:ext cx="1974406" cy="282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489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51546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5.2 Wie zijn de voorlopers van NLP?</a:t>
            </a: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3131840" y="3068961"/>
            <a:ext cx="2232248" cy="5760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Fritz </a:t>
            </a:r>
            <a:r>
              <a:rPr kumimoji="0" lang="nl-NL" sz="1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Perls</a:t>
            </a: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, de ‘vader’ van de </a:t>
            </a:r>
            <a:r>
              <a:rPr kumimoji="0" lang="nl-NL" sz="1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Gestalt</a:t>
            </a: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 therapie</a:t>
            </a:r>
            <a:endParaRPr kumimoji="0" lang="nl-NL" sz="3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3203848" y="6165304"/>
            <a:ext cx="2232248" cy="5760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lang="nl-NL" sz="16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Virginia Satir, beroemde familietherapeute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6162127" y="6209928"/>
            <a:ext cx="2981873" cy="6480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Milton Erickson, succesvol psychiater, hypnotherapeut</a:t>
            </a:r>
            <a:endParaRPr kumimoji="0" lang="nl-NL" sz="3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360040" y="6093296"/>
            <a:ext cx="2699792" cy="7647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Gregory Bateson, bioloog, psychiater, antropoloog en cyberneticus</a:t>
            </a:r>
            <a:endParaRPr kumimoji="0" lang="nl-NL" sz="3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6228184" y="3068960"/>
            <a:ext cx="2518346" cy="5760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Alfred </a:t>
            </a:r>
            <a:r>
              <a:rPr kumimoji="0" lang="nl-NL" sz="1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Korzibsky</a:t>
            </a: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, Professor in  linguïstiek en semantiek </a:t>
            </a:r>
            <a:endParaRPr kumimoji="0" lang="nl-NL" sz="3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467544" y="2924944"/>
            <a:ext cx="2016224" cy="792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Ivan</a:t>
            </a: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sz="1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Petrovich</a:t>
            </a: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sz="1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Pavlov</a:t>
            </a: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, grondlegger van het idee van de reflex</a:t>
            </a:r>
            <a:endParaRPr kumimoji="0" lang="nl-NL" sz="3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8800" name="Afbeelding 9" descr="pawlow"/>
          <p:cNvPicPr>
            <a:picLocks noChangeAspect="1" noChangeArrowheads="1"/>
          </p:cNvPicPr>
          <p:nvPr/>
        </p:nvPicPr>
        <p:blipFill rotWithShape="1">
          <a:blip r:embed="rId2" cstate="print"/>
          <a:srcRect l="10250" b="19474"/>
          <a:stretch/>
        </p:blipFill>
        <p:spPr bwMode="auto">
          <a:xfrm>
            <a:off x="539552" y="639194"/>
            <a:ext cx="1800200" cy="229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805" name="Afbeelding 8" descr="Alfred Korzybski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</a:blip>
          <a:srcRect b="13962"/>
          <a:stretch/>
        </p:blipFill>
        <p:spPr bwMode="auto">
          <a:xfrm>
            <a:off x="6385113" y="639194"/>
            <a:ext cx="2124642" cy="23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Milton model – NLP-NU">
            <a:extLst>
              <a:ext uri="{FF2B5EF4-FFF2-40B4-BE49-F238E27FC236}">
                <a16:creationId xmlns:a16="http://schemas.microsoft.com/office/drawing/2014/main" id="{016EE27E-C665-4854-99D9-C307C8F5B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41"/>
          <a:stretch/>
        </p:blipFill>
        <p:spPr bwMode="auto">
          <a:xfrm>
            <a:off x="6372200" y="3751495"/>
            <a:ext cx="1993539" cy="23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bout Virginia Satir - UNC Satir">
            <a:extLst>
              <a:ext uri="{FF2B5EF4-FFF2-40B4-BE49-F238E27FC236}">
                <a16:creationId xmlns:a16="http://schemas.microsoft.com/office/drawing/2014/main" id="{C48DC633-19A1-4122-A3FF-EBBD5ABC5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25" y="3751495"/>
            <a:ext cx="2389671" cy="241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egory Bateson">
            <a:extLst>
              <a:ext uri="{FF2B5EF4-FFF2-40B4-BE49-F238E27FC236}">
                <a16:creationId xmlns:a16="http://schemas.microsoft.com/office/drawing/2014/main" id="{6641A6C4-7BC8-41DE-BF8E-D6E62F62F0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7"/>
          <a:stretch/>
        </p:blipFill>
        <p:spPr bwMode="auto">
          <a:xfrm>
            <a:off x="483661" y="3855248"/>
            <a:ext cx="2000107" cy="231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54B9A3D-628B-44D9-8A15-3E16BA28DF4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215" r="7514"/>
          <a:stretch/>
        </p:blipFill>
        <p:spPr>
          <a:xfrm>
            <a:off x="3131840" y="680409"/>
            <a:ext cx="2232248" cy="2316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animBg="1"/>
      <p:bldP spid="118789" grpId="0" animBg="1"/>
      <p:bldP spid="118790" grpId="0" animBg="1"/>
      <p:bldP spid="118791" grpId="0" animBg="1"/>
      <p:bldP spid="118792" grpId="0" animBg="1"/>
      <p:bldP spid="1187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35068-B206-46FA-B252-B2BF5735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1143000"/>
          </a:xfrm>
        </p:spPr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Doel van NLP: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BB0CEAD3-EE62-4590-86AC-283FF5802103}"/>
              </a:ext>
            </a:extLst>
          </p:cNvPr>
          <p:cNvSpPr txBox="1">
            <a:spLocks/>
          </p:cNvSpPr>
          <p:nvPr/>
        </p:nvSpPr>
        <p:spPr>
          <a:xfrm>
            <a:off x="138335" y="3570598"/>
            <a:ext cx="9000651" cy="32874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nl-NL" sz="2400" dirty="0">
                <a:solidFill>
                  <a:srgbClr val="0000FF"/>
                </a:solidFill>
              </a:rPr>
              <a:t>Zorg dat je elke avond met een positief gevoel (= K+) de cursusavond afsluit. 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nl-NL" sz="2400" dirty="0">
                <a:solidFill>
                  <a:srgbClr val="0000FF"/>
                </a:solidFill>
              </a:rPr>
              <a:t>We komen live bij elkaar is er een boekentafel: leer nog meer, leen gratis, noteer je naam.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nl-NL" sz="2400" dirty="0">
                <a:solidFill>
                  <a:srgbClr val="0000FF"/>
                </a:solidFill>
              </a:rPr>
              <a:t>Huiswerk, geen dwang, we stimuleren, leer effectiever, krijg feedback, geef feedback, mail (elke week) naar: </a:t>
            </a:r>
            <a:r>
              <a:rPr lang="nl-NL" sz="2400" i="1" dirty="0">
                <a:solidFill>
                  <a:srgbClr val="CC0000"/>
                </a:solidFill>
                <a:hlinkClick r:id="rId2"/>
              </a:rPr>
              <a:t>info@jeongekendevermogens.nl</a:t>
            </a:r>
            <a:endParaRPr lang="nl-NL" sz="2400" i="1" dirty="0">
              <a:solidFill>
                <a:srgbClr val="CC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2400" i="1" dirty="0">
                <a:solidFill>
                  <a:srgbClr val="0000FF"/>
                </a:solidFill>
              </a:rPr>
              <a:t>Heb je een keer andere activiteiten? Bel dan: tel 038-4608461, </a:t>
            </a:r>
            <a:r>
              <a:rPr lang="nl-NL" sz="2400" i="1" dirty="0" err="1">
                <a:solidFill>
                  <a:srgbClr val="0000FF"/>
                </a:solidFill>
              </a:rPr>
              <a:t>mob</a:t>
            </a:r>
            <a:r>
              <a:rPr lang="nl-NL" sz="2400" i="1" dirty="0">
                <a:solidFill>
                  <a:srgbClr val="0000FF"/>
                </a:solidFill>
              </a:rPr>
              <a:t>. 06-40030923</a:t>
            </a:r>
            <a:endParaRPr lang="nl-NL" sz="2400" i="1" dirty="0">
              <a:solidFill>
                <a:srgbClr val="CC0000"/>
              </a:solidFill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nl-NL" sz="2000" i="1" dirty="0">
                <a:solidFill>
                  <a:srgbClr val="0000FF"/>
                </a:solidFill>
              </a:rPr>
              <a:t>Graag 18.55 aanwezig, 19.00 beginnen, afsluiting 22.00.</a:t>
            </a:r>
          </a:p>
          <a:p>
            <a:pPr>
              <a:buFont typeface="Arial" pitchFamily="34" charset="0"/>
              <a:buNone/>
            </a:pP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6BC57D0-5D68-44EC-A871-5D0945D66C2B}"/>
              </a:ext>
            </a:extLst>
          </p:cNvPr>
          <p:cNvSpPr txBox="1">
            <a:spLocks/>
          </p:cNvSpPr>
          <p:nvPr/>
        </p:nvSpPr>
        <p:spPr>
          <a:xfrm>
            <a:off x="30630" y="1148970"/>
            <a:ext cx="4757394" cy="1415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rgbClr val="0000FF"/>
                </a:solidFill>
              </a:rPr>
              <a:t>De kwaliteit van je leven verbeteren, persoonlijk groeien: je ongekende vermogens ontdekken.</a:t>
            </a:r>
          </a:p>
        </p:txBody>
      </p:sp>
      <p:pic>
        <p:nvPicPr>
          <p:cNvPr id="1026" name="Picture 2" descr="Afbeeldingsresultaat voor plezier">
            <a:extLst>
              <a:ext uri="{FF2B5EF4-FFF2-40B4-BE49-F238E27FC236}">
                <a16:creationId xmlns:a16="http://schemas.microsoft.com/office/drawing/2014/main" id="{9740C6F2-35C6-4429-811A-2DC02D36B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0" t="33445" r="35732"/>
          <a:stretch/>
        </p:blipFill>
        <p:spPr bwMode="auto">
          <a:xfrm>
            <a:off x="6372200" y="0"/>
            <a:ext cx="122413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fbeeldingsresultaat voor plezier">
            <a:extLst>
              <a:ext uri="{FF2B5EF4-FFF2-40B4-BE49-F238E27FC236}">
                <a16:creationId xmlns:a16="http://schemas.microsoft.com/office/drawing/2014/main" id="{3261E748-87A7-4215-B893-31AB8C26C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4" t="33445" r="3725"/>
          <a:stretch/>
        </p:blipFill>
        <p:spPr bwMode="auto">
          <a:xfrm>
            <a:off x="7587951" y="0"/>
            <a:ext cx="155103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beeldingsresultaat voor plezier">
            <a:extLst>
              <a:ext uri="{FF2B5EF4-FFF2-40B4-BE49-F238E27FC236}">
                <a16:creationId xmlns:a16="http://schemas.microsoft.com/office/drawing/2014/main" id="{65C3B6D6-C1F7-477D-96AE-F6DA6AC72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" t="33445" r="59811"/>
          <a:stretch/>
        </p:blipFill>
        <p:spPr bwMode="auto">
          <a:xfrm>
            <a:off x="4824917" y="0"/>
            <a:ext cx="161731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AD481CAC-E606-4518-AE3C-8CB42566C399}"/>
              </a:ext>
            </a:extLst>
          </p:cNvPr>
          <p:cNvSpPr txBox="1">
            <a:spLocks/>
          </p:cNvSpPr>
          <p:nvPr/>
        </p:nvSpPr>
        <p:spPr>
          <a:xfrm>
            <a:off x="30630" y="2818016"/>
            <a:ext cx="4850296" cy="75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rgbClr val="CC0000"/>
                </a:solidFill>
              </a:rPr>
              <a:t>Jij ben een VIP!</a:t>
            </a:r>
          </a:p>
        </p:txBody>
      </p:sp>
    </p:spTree>
    <p:extLst>
      <p:ext uri="{BB962C8B-B14F-4D97-AF65-F5344CB8AC3E}">
        <p14:creationId xmlns:p14="http://schemas.microsoft.com/office/powerpoint/2010/main" val="197466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8620"/>
            <a:ext cx="6336704" cy="936104"/>
          </a:xfrm>
        </p:spPr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rgbClr val="0000FF"/>
                </a:solidFill>
              </a:rPr>
              <a:t>Programma najaar 2022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034" y="886409"/>
            <a:ext cx="6336704" cy="79208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nl-NL" sz="7200" b="1" dirty="0">
                <a:solidFill>
                  <a:srgbClr val="0000FF"/>
                </a:solidFill>
              </a:rPr>
              <a:t>NLP cursusprogramma ‘Je Ongekende Vermogens’</a:t>
            </a:r>
            <a:endParaRPr lang="nl-NL" sz="7200" dirty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nl-NL" sz="7200" b="1" dirty="0">
                <a:solidFill>
                  <a:srgbClr val="0000FF"/>
                </a:solidFill>
              </a:rPr>
              <a:t>10 lessen van 3 uur op maandagavonden, </a:t>
            </a:r>
          </a:p>
          <a:p>
            <a:pPr algn="ctr">
              <a:buNone/>
            </a:pPr>
            <a:endParaRPr lang="nl-NL" sz="4400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286891" y="1822513"/>
            <a:ext cx="8640960" cy="4176464"/>
          </a:xfrm>
          <a:prstGeom prst="rect">
            <a:avLst/>
          </a:prstGeom>
          <a:solidFill>
            <a:srgbClr val="E8C0BE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Week:                                       Onderwerpen:</a:t>
            </a:r>
          </a:p>
          <a:p>
            <a:pPr marL="457200" marR="0" lvl="0" indent="-4572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	Doelen, Wat is NLP? Introductie, Vooronderstellingen</a:t>
            </a:r>
          </a:p>
          <a:p>
            <a:pPr marL="457200" marR="0" lvl="0" indent="-4572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	Zintuiglijke scherpzinnigheid</a:t>
            </a:r>
          </a:p>
          <a:p>
            <a:pPr marL="457200" marR="0" lvl="0" indent="-4572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 startAt="3"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NLP-communicatiemodel, Neurologische Niveaus</a:t>
            </a:r>
          </a:p>
          <a:p>
            <a:pPr marL="457200" marR="0" lvl="0" indent="-4572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 startAt="3"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Rapport</a:t>
            </a:r>
          </a:p>
          <a:p>
            <a:pPr marL="457200" marR="0" lvl="0" indent="-4572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 startAt="5"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Representatiesystemen</a:t>
            </a:r>
          </a:p>
          <a:p>
            <a:pPr marL="457200" marR="0" lvl="0" indent="-4572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 startAt="5"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Ankeren</a:t>
            </a:r>
          </a:p>
          <a:p>
            <a:pPr marL="457200" marR="0" lvl="0" indent="-4572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 startAt="5"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Taal 1 chunken</a:t>
            </a:r>
          </a:p>
          <a:p>
            <a:pPr marL="457200" marR="0" lvl="0" indent="-4572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 startAt="5"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Taal 2 Metamodel, (Metaforen)</a:t>
            </a:r>
          </a:p>
          <a:p>
            <a:pPr marL="457200" marR="0" lvl="0" indent="-4572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 startAt="5"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Taal 3 Miltonmodel, (Geweldloze Communicatie)</a:t>
            </a:r>
          </a:p>
          <a:p>
            <a:pPr marL="457200" marR="0" lvl="0" indent="-4572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 startAt="5"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Herkaderen,  Doelen, Presentatie, Certificering, Afsluiting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 descr="wereldbol respec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6765" y="1"/>
            <a:ext cx="2875755" cy="2564904"/>
          </a:xfrm>
          <a:prstGeom prst="rect">
            <a:avLst/>
          </a:prstGeom>
        </p:spPr>
      </p:pic>
      <p:pic>
        <p:nvPicPr>
          <p:cNvPr id="8" name="Afbeelding 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6948264" y="3753038"/>
            <a:ext cx="2196244" cy="3104962"/>
          </a:xfrm>
          <a:prstGeom prst="rect">
            <a:avLst/>
          </a:prstGeom>
          <a:solidFill>
            <a:srgbClr val="F96B6B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527F573-7102-843D-B521-4F44597299BA}"/>
              </a:ext>
            </a:extLst>
          </p:cNvPr>
          <p:cNvSpPr txBox="1"/>
          <p:nvPr/>
        </p:nvSpPr>
        <p:spPr>
          <a:xfrm>
            <a:off x="395536" y="614696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Klinkt dat als aquacadraba?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DF16CEB-ACA8-DA84-DC0B-A4ED757667A4}"/>
              </a:ext>
            </a:extLst>
          </p:cNvPr>
          <p:cNvSpPr txBox="1"/>
          <p:nvPr/>
        </p:nvSpPr>
        <p:spPr>
          <a:xfrm>
            <a:off x="395536" y="648004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Laat dat je nieuwsgierigheid prikkelen!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Structuur van de NLP cursussen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4210546"/>
            <a:ext cx="8640960" cy="2647453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l-NL" sz="2400" dirty="0">
                <a:solidFill>
                  <a:srgbClr val="0000FF"/>
                </a:solidFill>
              </a:rPr>
              <a:t>NLP Practitioner 			130 uur</a:t>
            </a:r>
          </a:p>
          <a:p>
            <a:r>
              <a:rPr lang="nl-NL" sz="2400" dirty="0">
                <a:solidFill>
                  <a:srgbClr val="0000FF"/>
                </a:solidFill>
              </a:rPr>
              <a:t>NLP Masterpractitioner 		130 uur</a:t>
            </a:r>
          </a:p>
          <a:p>
            <a:r>
              <a:rPr lang="nl-NL" sz="2400" dirty="0">
                <a:solidFill>
                  <a:srgbClr val="0000FF"/>
                </a:solidFill>
              </a:rPr>
              <a:t>Modelleeropdracht			   30 uur</a:t>
            </a:r>
          </a:p>
          <a:p>
            <a:r>
              <a:rPr lang="nl-NL" sz="2400" dirty="0">
                <a:solidFill>
                  <a:srgbClr val="0000FF"/>
                </a:solidFill>
              </a:rPr>
              <a:t>NLP Trainersopleiding 		130 uur</a:t>
            </a:r>
          </a:p>
          <a:p>
            <a:r>
              <a:rPr lang="nl-NL" sz="2400" dirty="0">
                <a:solidFill>
                  <a:srgbClr val="0000FF"/>
                </a:solidFill>
              </a:rPr>
              <a:t>Assisteren bij NLP Practitioner 	130 uur</a:t>
            </a:r>
          </a:p>
          <a:p>
            <a:r>
              <a:rPr lang="nl-NL" sz="2400" dirty="0">
                <a:solidFill>
                  <a:srgbClr val="0000FF"/>
                </a:solidFill>
              </a:rPr>
              <a:t>NLP Trainersexamen 		  	</a:t>
            </a:r>
            <a:r>
              <a:rPr lang="nl-NL" sz="2400" u="sng" dirty="0">
                <a:solidFill>
                  <a:srgbClr val="0000FF"/>
                </a:solidFill>
              </a:rPr>
              <a:t>   30</a:t>
            </a:r>
            <a:r>
              <a:rPr lang="nl-NL" sz="2400" dirty="0">
                <a:solidFill>
                  <a:srgbClr val="0000FF"/>
                </a:solidFill>
              </a:rPr>
              <a:t> uur</a:t>
            </a:r>
          </a:p>
          <a:p>
            <a:r>
              <a:rPr lang="nl-NL" sz="2400" dirty="0">
                <a:solidFill>
                  <a:srgbClr val="0000FF"/>
                </a:solidFill>
              </a:rPr>
              <a:t>Samen voor trainersdiploma		580 uur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395536" y="1268760"/>
            <a:ext cx="8640960" cy="23762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3200" b="0" i="0" u="none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Volksuniversiteit cursussen van 10 avonden van 3 uur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NLP Basiscursus 		 30 uur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Vervolgcursussen 3 x 30 = 90 uur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NLP Practitionerexamen 	 </a:t>
            </a:r>
            <a:r>
              <a:rPr kumimoji="0" lang="nl-NL" sz="3200" b="0" i="0" u="sng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uur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Samen NLP Practitioner 	130 uur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6D59291-F4EC-4CD5-ADC9-EF9728B44FFD}"/>
              </a:ext>
            </a:extLst>
          </p:cNvPr>
          <p:cNvSpPr txBox="1"/>
          <p:nvPr/>
        </p:nvSpPr>
        <p:spPr>
          <a:xfrm>
            <a:off x="611560" y="3743119"/>
            <a:ext cx="2183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1008B8"/>
                </a:solidFill>
              </a:rPr>
              <a:t>Nog verder met NLP?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D1A542-160A-41D6-8D9B-4782888A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982" y="0"/>
            <a:ext cx="3508123" cy="619501"/>
          </a:xfrm>
        </p:spPr>
        <p:txBody>
          <a:bodyPr>
            <a:noAutofit/>
          </a:bodyPr>
          <a:lstStyle/>
          <a:p>
            <a:r>
              <a:rPr lang="nl-NL" sz="4500" b="1" dirty="0">
                <a:solidFill>
                  <a:srgbClr val="0033CC"/>
                </a:solidFill>
              </a:rPr>
              <a:t>Wie zijn wij?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8A86FE82-ED59-ECB5-5E98-A2B37846E520}"/>
              </a:ext>
            </a:extLst>
          </p:cNvPr>
          <p:cNvGrpSpPr/>
          <p:nvPr/>
        </p:nvGrpSpPr>
        <p:grpSpPr>
          <a:xfrm>
            <a:off x="5564604" y="3616722"/>
            <a:ext cx="3579396" cy="2991663"/>
            <a:chOff x="5564604" y="3616722"/>
            <a:chExt cx="3579396" cy="2991663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09B67791-B568-4D9E-9C87-BBB402363F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79" r="24144"/>
            <a:stretch/>
          </p:blipFill>
          <p:spPr bwMode="auto">
            <a:xfrm>
              <a:off x="5564604" y="3616722"/>
              <a:ext cx="3579396" cy="2952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6F3CAEFC-B122-4F44-8801-0B1841363ADC}"/>
                </a:ext>
              </a:extLst>
            </p:cNvPr>
            <p:cNvSpPr/>
            <p:nvPr/>
          </p:nvSpPr>
          <p:spPr>
            <a:xfrm>
              <a:off x="6991176" y="6262136"/>
              <a:ext cx="1987065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nl-NL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NLP cursus in Gaza</a:t>
              </a:r>
            </a:p>
          </p:txBody>
        </p:sp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2D882F2B-CE35-2D83-1FDD-3D7F71FC9DAB}"/>
              </a:ext>
            </a:extLst>
          </p:cNvPr>
          <p:cNvGrpSpPr/>
          <p:nvPr/>
        </p:nvGrpSpPr>
        <p:grpSpPr>
          <a:xfrm>
            <a:off x="-43302" y="3693319"/>
            <a:ext cx="4334433" cy="2966070"/>
            <a:chOff x="-43302" y="3693319"/>
            <a:chExt cx="4334433" cy="2966070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240C2413-7DD8-431C-BA02-BBD24BFDF8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2" t="6291" r="6519" b="8205"/>
            <a:stretch/>
          </p:blipFill>
          <p:spPr bwMode="auto">
            <a:xfrm>
              <a:off x="-43302" y="3693319"/>
              <a:ext cx="4334433" cy="2952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E401627E-3B7C-4E17-8692-21AFD88550FA}"/>
                </a:ext>
              </a:extLst>
            </p:cNvPr>
            <p:cNvSpPr/>
            <p:nvPr/>
          </p:nvSpPr>
          <p:spPr>
            <a:xfrm>
              <a:off x="1159291" y="6313140"/>
              <a:ext cx="2276766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nl-NL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NLP cursus in Zwolle</a:t>
              </a:r>
            </a:p>
          </p:txBody>
        </p:sp>
      </p:grpSp>
      <p:sp>
        <p:nvSpPr>
          <p:cNvPr id="17" name="Rechthoek 16">
            <a:extLst>
              <a:ext uri="{FF2B5EF4-FFF2-40B4-BE49-F238E27FC236}">
                <a16:creationId xmlns:a16="http://schemas.microsoft.com/office/drawing/2014/main" id="{8DFA3842-D52C-435B-ABC2-6F85AD1B3DF9}"/>
              </a:ext>
            </a:extLst>
          </p:cNvPr>
          <p:cNvSpPr/>
          <p:nvPr/>
        </p:nvSpPr>
        <p:spPr>
          <a:xfrm>
            <a:off x="4817631" y="2171544"/>
            <a:ext cx="2360005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nl-NL" i="1" dirty="0">
                <a:ln w="0"/>
                <a:solidFill>
                  <a:srgbClr val="0033CC"/>
                </a:solidFill>
              </a:rPr>
              <a:t>NLP master practitioner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06E6B183-E5CF-4CFF-96AC-CB839EE3E6C5}"/>
              </a:ext>
            </a:extLst>
          </p:cNvPr>
          <p:cNvSpPr/>
          <p:nvPr/>
        </p:nvSpPr>
        <p:spPr>
          <a:xfrm>
            <a:off x="2441630" y="2210284"/>
            <a:ext cx="1191673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nl-NL" i="1" dirty="0">
                <a:ln w="0"/>
                <a:solidFill>
                  <a:srgbClr val="0033CC"/>
                </a:solidFill>
              </a:rPr>
              <a:t>NLP trainer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6854B9E2-6AA7-4D39-9564-9110E87C34C6}"/>
              </a:ext>
            </a:extLst>
          </p:cNvPr>
          <p:cNvSpPr/>
          <p:nvPr/>
        </p:nvSpPr>
        <p:spPr>
          <a:xfrm>
            <a:off x="5600239" y="2594049"/>
            <a:ext cx="3506088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nl-NL" i="1" dirty="0">
                <a:ln w="0"/>
                <a:solidFill>
                  <a:srgbClr val="0033CC"/>
                </a:solidFill>
              </a:rPr>
              <a:t>Pedagogiek Universiteit Groningen</a:t>
            </a:r>
          </a:p>
          <a:p>
            <a:r>
              <a:rPr lang="nl-NL" i="1" dirty="0">
                <a:ln w="0"/>
                <a:solidFill>
                  <a:srgbClr val="0033CC"/>
                </a:solidFill>
              </a:rPr>
              <a:t>Docent Interculturele Communicatie</a:t>
            </a:r>
          </a:p>
          <a:p>
            <a:r>
              <a:rPr lang="nl-NL" i="1" dirty="0">
                <a:ln w="0"/>
                <a:solidFill>
                  <a:srgbClr val="0033CC"/>
                </a:solidFill>
              </a:rPr>
              <a:t>Hogeschool Windesheim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83E84DA5-9009-4A20-AAAF-3E6A1819AF85}"/>
              </a:ext>
            </a:extLst>
          </p:cNvPr>
          <p:cNvSpPr/>
          <p:nvPr/>
        </p:nvSpPr>
        <p:spPr>
          <a:xfrm>
            <a:off x="4881" y="2595868"/>
            <a:ext cx="3043847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nl-NL" i="1" dirty="0">
                <a:ln w="0"/>
                <a:solidFill>
                  <a:srgbClr val="0033CC"/>
                </a:solidFill>
              </a:rPr>
              <a:t>Biologie Universiteit Groningen</a:t>
            </a:r>
          </a:p>
          <a:p>
            <a:r>
              <a:rPr lang="nl-NL" i="1" dirty="0">
                <a:ln w="0"/>
                <a:solidFill>
                  <a:srgbClr val="0033CC"/>
                </a:solidFill>
              </a:rPr>
              <a:t>Docent en Lerarenopleider</a:t>
            </a:r>
          </a:p>
          <a:p>
            <a:r>
              <a:rPr lang="nl-NL" i="1" dirty="0">
                <a:ln w="0"/>
                <a:solidFill>
                  <a:srgbClr val="0033CC"/>
                </a:solidFill>
              </a:rPr>
              <a:t>Hogeschool Windesheim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D5C98707-4265-4699-AED9-1368E983B719}"/>
              </a:ext>
            </a:extLst>
          </p:cNvPr>
          <p:cNvSpPr/>
          <p:nvPr/>
        </p:nvSpPr>
        <p:spPr>
          <a:xfrm>
            <a:off x="2515225" y="6608385"/>
            <a:ext cx="3424927" cy="2769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nl-NL" sz="1350" i="1" dirty="0">
                <a:ln w="0"/>
                <a:solidFill>
                  <a:srgbClr val="0033CC"/>
                </a:solidFill>
              </a:rPr>
              <a:t>Website: www.jeongekendevermogens.nl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B143D1B5-4A77-B980-02DB-7B28BE105A67}"/>
              </a:ext>
            </a:extLst>
          </p:cNvPr>
          <p:cNvGrpSpPr/>
          <p:nvPr/>
        </p:nvGrpSpPr>
        <p:grpSpPr>
          <a:xfrm>
            <a:off x="5345693" y="17949"/>
            <a:ext cx="3818316" cy="2514600"/>
            <a:chOff x="5345693" y="17949"/>
            <a:chExt cx="3818316" cy="2514600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F5FE4A16-C199-45BE-84A3-E372A86D26F3}"/>
                </a:ext>
              </a:extLst>
            </p:cNvPr>
            <p:cNvSpPr/>
            <p:nvPr/>
          </p:nvSpPr>
          <p:spPr>
            <a:xfrm>
              <a:off x="5345693" y="1429084"/>
              <a:ext cx="1303883" cy="530915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nl-NL" sz="3000" dirty="0">
                  <a:ln w="0"/>
                  <a:solidFill>
                    <a:srgbClr val="0033CC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Marlies</a:t>
              </a:r>
            </a:p>
          </p:txBody>
        </p:sp>
        <p:pic>
          <p:nvPicPr>
            <p:cNvPr id="5" name="Afbeelding 4" descr="Afbeelding met persoon, buiten&#10;&#10;Automatisch gegenereerde beschrijving">
              <a:extLst>
                <a:ext uri="{FF2B5EF4-FFF2-40B4-BE49-F238E27FC236}">
                  <a16:creationId xmlns:a16="http://schemas.microsoft.com/office/drawing/2014/main" id="{C9765170-8595-7623-EE1C-EA48583445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5" r="4704"/>
            <a:stretch/>
          </p:blipFill>
          <p:spPr>
            <a:xfrm>
              <a:off x="7192441" y="17949"/>
              <a:ext cx="1971568" cy="2514600"/>
            </a:xfrm>
            <a:prstGeom prst="rect">
              <a:avLst/>
            </a:prstGeom>
          </p:spPr>
        </p:pic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EAECBE34-8486-4F34-E7F8-443531BD8D64}"/>
              </a:ext>
            </a:extLst>
          </p:cNvPr>
          <p:cNvGrpSpPr/>
          <p:nvPr/>
        </p:nvGrpSpPr>
        <p:grpSpPr>
          <a:xfrm>
            <a:off x="0" y="0"/>
            <a:ext cx="3441910" cy="2497901"/>
            <a:chOff x="29731" y="48027"/>
            <a:chExt cx="3441910" cy="2497901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23C3A29A-B05E-47B4-B394-7A8A25133A0F}"/>
                </a:ext>
              </a:extLst>
            </p:cNvPr>
            <p:cNvSpPr/>
            <p:nvPr/>
          </p:nvSpPr>
          <p:spPr>
            <a:xfrm>
              <a:off x="2515225" y="1408124"/>
              <a:ext cx="956416" cy="530915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nl-NL" sz="3000" dirty="0">
                  <a:ln w="0"/>
                  <a:solidFill>
                    <a:srgbClr val="0033CC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Sytse</a:t>
              </a:r>
            </a:p>
          </p:txBody>
        </p:sp>
        <p:pic>
          <p:nvPicPr>
            <p:cNvPr id="7" name="Afbeelding 6" descr="Afbeelding met person, buiten, persoon, plant&#10;&#10;Automatisch gegenereerde beschrijving">
              <a:extLst>
                <a:ext uri="{FF2B5EF4-FFF2-40B4-BE49-F238E27FC236}">
                  <a16:creationId xmlns:a16="http://schemas.microsoft.com/office/drawing/2014/main" id="{7525C08E-6E8A-F02B-BDE0-426BE3E53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4" r="42995"/>
            <a:stretch/>
          </p:blipFill>
          <p:spPr>
            <a:xfrm>
              <a:off x="29731" y="48027"/>
              <a:ext cx="1891183" cy="2497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172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presentere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1672" y="4687864"/>
            <a:ext cx="2952328" cy="21571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05144"/>
            <a:ext cx="3024336" cy="1143000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Voorstellen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021" y="1921049"/>
            <a:ext cx="5491707" cy="17613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dirty="0">
                <a:solidFill>
                  <a:srgbClr val="0000FF"/>
                </a:solidFill>
              </a:rPr>
              <a:t>Voorstellen 2 min. </a:t>
            </a:r>
          </a:p>
          <a:p>
            <a:pPr>
              <a:buNone/>
            </a:pPr>
            <a:r>
              <a:rPr lang="nl-NL" dirty="0">
                <a:solidFill>
                  <a:srgbClr val="0000FF"/>
                </a:solidFill>
              </a:rPr>
              <a:t>Naam, woonplaats, bezigheden.</a:t>
            </a:r>
          </a:p>
          <a:p>
            <a:pPr>
              <a:buNone/>
            </a:pPr>
            <a:r>
              <a:rPr lang="nl-NL" dirty="0">
                <a:solidFill>
                  <a:srgbClr val="0000FF"/>
                </a:solidFill>
              </a:rPr>
              <a:t>Wat wil je leren?</a:t>
            </a:r>
          </a:p>
        </p:txBody>
      </p:sp>
      <p:pic>
        <p:nvPicPr>
          <p:cNvPr id="47106" name="Picture 2" descr="Afbeeldingsresultaat voor luister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67523" y="1844824"/>
            <a:ext cx="1691680" cy="2673319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179512" y="5291386"/>
            <a:ext cx="571592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solidFill>
                  <a:srgbClr val="0000FF"/>
                </a:solidFill>
              </a:rPr>
              <a:t>Presenteren door </a:t>
            </a:r>
          </a:p>
          <a:p>
            <a:r>
              <a:rPr lang="nl-NL" sz="4400" b="1" dirty="0">
                <a:solidFill>
                  <a:srgbClr val="0000FF"/>
                </a:solidFill>
              </a:rPr>
              <a:t>een ander van de groep</a:t>
            </a:r>
            <a:endParaRPr lang="nl-NL" sz="4400" dirty="0"/>
          </a:p>
        </p:txBody>
      </p:sp>
      <p:sp>
        <p:nvSpPr>
          <p:cNvPr id="9" name="Rechthoek 8"/>
          <p:cNvSpPr/>
          <p:nvPr/>
        </p:nvSpPr>
        <p:spPr>
          <a:xfrm>
            <a:off x="4917132" y="3540071"/>
            <a:ext cx="23355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solidFill>
                  <a:srgbClr val="0000FF"/>
                </a:solidFill>
              </a:rPr>
              <a:t>Luisteren</a:t>
            </a: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3AF67D8-EDB2-8322-00B1-AF8B57802904}"/>
              </a:ext>
            </a:extLst>
          </p:cNvPr>
          <p:cNvSpPr/>
          <p:nvPr/>
        </p:nvSpPr>
        <p:spPr>
          <a:xfrm>
            <a:off x="176511" y="4335512"/>
            <a:ext cx="7713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solidFill>
                  <a:srgbClr val="0000FF"/>
                </a:solidFill>
              </a:rPr>
              <a:t>en</a:t>
            </a:r>
            <a:endParaRPr lang="nl-NL" dirty="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C4F92987-510B-2902-DC8B-08110624AA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127"/>
          <a:stretch/>
        </p:blipFill>
        <p:spPr>
          <a:xfrm>
            <a:off x="3289629" y="93341"/>
            <a:ext cx="1282371" cy="2464856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B17D9FD6-1B8C-AA3D-F868-DBD8AC609B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280"/>
          <a:stretch/>
        </p:blipFill>
        <p:spPr>
          <a:xfrm>
            <a:off x="4549748" y="115716"/>
            <a:ext cx="1492579" cy="2464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66853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3.2 Van recente situatie naar 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41491"/>
            <a:ext cx="8229600" cy="1143001"/>
          </a:xfrm>
        </p:spPr>
        <p:txBody>
          <a:bodyPr/>
          <a:lstStyle/>
          <a:p>
            <a:pPr>
              <a:buNone/>
            </a:pPr>
            <a:r>
              <a:rPr lang="nl-NL" dirty="0">
                <a:solidFill>
                  <a:srgbClr val="0000FF"/>
                </a:solidFill>
              </a:rPr>
              <a:t>Recente situatie waarin je beter had willen communiceren (met jezelf of met een ander).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F1172B8C-D13C-4961-AD6F-647D37D43C58}"/>
              </a:ext>
            </a:extLst>
          </p:cNvPr>
          <p:cNvSpPr txBox="1">
            <a:spLocks/>
          </p:cNvSpPr>
          <p:nvPr/>
        </p:nvSpPr>
        <p:spPr>
          <a:xfrm>
            <a:off x="88574" y="2560993"/>
            <a:ext cx="6408712" cy="13681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nl-NL" sz="2000" dirty="0">
                <a:solidFill>
                  <a:srgbClr val="0000FF"/>
                </a:solidFill>
              </a:rPr>
              <a:t>Bijvoorbeeld: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rgbClr val="0000FF"/>
                </a:solidFill>
              </a:rPr>
              <a:t>Mijn dochter wilde gisteren niet slapen………, </a:t>
            </a:r>
          </a:p>
          <a:p>
            <a:pPr marL="0" indent="360363">
              <a:lnSpc>
                <a:spcPct val="150000"/>
              </a:lnSpc>
              <a:buNone/>
            </a:pPr>
            <a:r>
              <a:rPr lang="nl-NL" sz="2000" dirty="0">
                <a:solidFill>
                  <a:srgbClr val="0000FF"/>
                </a:solidFill>
              </a:rPr>
              <a:t>wat had ik beter kunnen doen?</a:t>
            </a:r>
          </a:p>
          <a:p>
            <a:endParaRPr lang="nl-NL" sz="2000" dirty="0">
              <a:solidFill>
                <a:srgbClr val="0000FF"/>
              </a:solidFill>
            </a:endParaRPr>
          </a:p>
        </p:txBody>
      </p:sp>
      <p:pic>
        <p:nvPicPr>
          <p:cNvPr id="2052" name="Picture 4" descr="https://www.hi-re.nl/wp-content/uploads/communicatie3.jpg">
            <a:extLst>
              <a:ext uri="{FF2B5EF4-FFF2-40B4-BE49-F238E27FC236}">
                <a16:creationId xmlns:a16="http://schemas.microsoft.com/office/drawing/2014/main" id="{6E9AA179-0277-4C6D-9777-B2528335F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41" y="4052784"/>
            <a:ext cx="2041695" cy="153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mijn dochter wil niet slapen">
            <a:extLst>
              <a:ext uri="{FF2B5EF4-FFF2-40B4-BE49-F238E27FC236}">
                <a16:creationId xmlns:a16="http://schemas.microsoft.com/office/drawing/2014/main" id="{E1AA9FD0-7DB6-4AFA-B24F-19AF34EC1D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" t="15085" r="5648" b="11446"/>
          <a:stretch/>
        </p:blipFill>
        <p:spPr bwMode="auto">
          <a:xfrm>
            <a:off x="5586015" y="2379590"/>
            <a:ext cx="2683226" cy="160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beeldingsresultaat voor vragen">
            <a:extLst>
              <a:ext uri="{FF2B5EF4-FFF2-40B4-BE49-F238E27FC236}">
                <a16:creationId xmlns:a16="http://schemas.microsoft.com/office/drawing/2014/main" id="{B8F4EE96-62B7-477A-B6A8-8C879BA72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C5C5C5"/>
              </a:clrFrom>
              <a:clrTo>
                <a:srgbClr val="C5C5C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1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64" t="5521" r="7737"/>
          <a:stretch/>
        </p:blipFill>
        <p:spPr bwMode="auto">
          <a:xfrm>
            <a:off x="7724009" y="5252557"/>
            <a:ext cx="1090464" cy="160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D517741F-C10A-4D59-BF12-2FF8E4357CA8}"/>
              </a:ext>
            </a:extLst>
          </p:cNvPr>
          <p:cNvSpPr txBox="1">
            <a:spLocks/>
          </p:cNvSpPr>
          <p:nvPr/>
        </p:nvSpPr>
        <p:spPr>
          <a:xfrm>
            <a:off x="88574" y="4188286"/>
            <a:ext cx="6408712" cy="9795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000" dirty="0">
                <a:solidFill>
                  <a:srgbClr val="0000FF"/>
                </a:solidFill>
              </a:rPr>
              <a:t>Mijn collega beschuldigde me vorige week van ……….., wat had ik beter kunnen communiceren?</a:t>
            </a:r>
          </a:p>
          <a:p>
            <a:endParaRPr lang="nl-NL" sz="2000" dirty="0">
              <a:solidFill>
                <a:srgbClr val="0000FF"/>
              </a:solidFill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3F7635C-F80D-401C-A02C-B8128793DAC9}"/>
              </a:ext>
            </a:extLst>
          </p:cNvPr>
          <p:cNvSpPr txBox="1">
            <a:spLocks/>
          </p:cNvSpPr>
          <p:nvPr/>
        </p:nvSpPr>
        <p:spPr>
          <a:xfrm>
            <a:off x="107504" y="5426967"/>
            <a:ext cx="5688632" cy="9795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000" dirty="0">
                <a:solidFill>
                  <a:srgbClr val="0000FF"/>
                </a:solidFill>
              </a:rPr>
              <a:t>Mijn buurvrouw deed niet wat ik verwachtte …….,  wat had ik beter kunnen vragen?</a:t>
            </a:r>
          </a:p>
          <a:p>
            <a:endParaRPr lang="nl-NL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1749"/>
          </a:xfrm>
        </p:spPr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3.3 Voorlopig 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001750"/>
            <a:ext cx="9036496" cy="561406"/>
          </a:xfrm>
        </p:spPr>
        <p:txBody>
          <a:bodyPr/>
          <a:lstStyle/>
          <a:p>
            <a:pPr marL="0" indent="0">
              <a:buNone/>
            </a:pPr>
            <a:r>
              <a:rPr lang="nl-NL" sz="2800" b="1" dirty="0">
                <a:solidFill>
                  <a:srgbClr val="0000FF"/>
                </a:solidFill>
              </a:rPr>
              <a:t>Formuleer vanuit je recente situatie een voorlopig doel.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6E475C3-E600-42BB-83AF-6DE9811653EA}"/>
              </a:ext>
            </a:extLst>
          </p:cNvPr>
          <p:cNvSpPr txBox="1"/>
          <p:nvPr/>
        </p:nvSpPr>
        <p:spPr>
          <a:xfrm>
            <a:off x="471729" y="2079463"/>
            <a:ext cx="6902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400" dirty="0">
                <a:solidFill>
                  <a:srgbClr val="0000FF"/>
                </a:solidFill>
              </a:rPr>
              <a:t>In plaats van : “Ik wil niet zo boos worden”.</a:t>
            </a:r>
          </a:p>
          <a:p>
            <a:pPr lvl="0"/>
            <a:r>
              <a:rPr lang="nl-NL" sz="2400" dirty="0">
                <a:solidFill>
                  <a:srgbClr val="0000FF"/>
                </a:solidFill>
              </a:rPr>
              <a:t>Dus: “Ik wil meer mijn kracht voelen”.</a:t>
            </a:r>
          </a:p>
          <a:p>
            <a:pPr lvl="0"/>
            <a:r>
              <a:rPr lang="nl-NL" sz="2400" dirty="0">
                <a:solidFill>
                  <a:srgbClr val="0000FF"/>
                </a:solidFill>
              </a:rPr>
              <a:t>Of: “Ik wil meer begrip voor de ander ontwikkelen”.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83E5F11-63A1-4A74-9346-DEFA1255E101}"/>
              </a:ext>
            </a:extLst>
          </p:cNvPr>
          <p:cNvSpPr txBox="1">
            <a:spLocks/>
          </p:cNvSpPr>
          <p:nvPr/>
        </p:nvSpPr>
        <p:spPr>
          <a:xfrm>
            <a:off x="471729" y="1583006"/>
            <a:ext cx="4464496" cy="561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sz="2400" dirty="0">
                <a:solidFill>
                  <a:srgbClr val="0000FF"/>
                </a:solidFill>
              </a:rPr>
              <a:t>Gebruik positieve termen! </a:t>
            </a:r>
          </a:p>
        </p:txBody>
      </p:sp>
      <p:pic>
        <p:nvPicPr>
          <p:cNvPr id="9" name="Afbeelding 8" descr="Afbeelding met tekening&#10;&#10;Automatisch gegenereerde beschrijving">
            <a:extLst>
              <a:ext uri="{FF2B5EF4-FFF2-40B4-BE49-F238E27FC236}">
                <a16:creationId xmlns:a16="http://schemas.microsoft.com/office/drawing/2014/main" id="{94C51554-6C34-4CB5-BF97-D1B0BA37D4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5" t="5771" r="33264" b="32979"/>
          <a:stretch/>
        </p:blipFill>
        <p:spPr>
          <a:xfrm>
            <a:off x="4427984" y="3876667"/>
            <a:ext cx="1674298" cy="2016222"/>
          </a:xfrm>
          <a:prstGeom prst="rect">
            <a:avLst/>
          </a:prstGeom>
        </p:spPr>
      </p:pic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E03CE69E-C18F-48A2-B1BA-A2ED75394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3" t="5772" r="51575" b="32979"/>
          <a:stretch/>
        </p:blipFill>
        <p:spPr>
          <a:xfrm>
            <a:off x="3300343" y="3876667"/>
            <a:ext cx="1134013" cy="2016222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AD8FF5DC-4C35-479C-A6AB-BEE0E4065EA7}"/>
              </a:ext>
            </a:extLst>
          </p:cNvPr>
          <p:cNvSpPr/>
          <p:nvPr/>
        </p:nvSpPr>
        <p:spPr>
          <a:xfrm>
            <a:off x="932093" y="3786656"/>
            <a:ext cx="158876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Waar wil </a:t>
            </a:r>
          </a:p>
          <a:p>
            <a:pPr algn="ctr"/>
            <a:r>
              <a:rPr lang="nl-NL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ik</a:t>
            </a:r>
            <a:r>
              <a:rPr lang="nl-NL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vanaf?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4783A3BC-B2A8-47B8-902C-23ACA87D844E}"/>
              </a:ext>
            </a:extLst>
          </p:cNvPr>
          <p:cNvSpPr/>
          <p:nvPr/>
        </p:nvSpPr>
        <p:spPr>
          <a:xfrm>
            <a:off x="6214544" y="3786656"/>
            <a:ext cx="187391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Waar wil </a:t>
            </a:r>
          </a:p>
          <a:p>
            <a:pPr algn="ctr"/>
            <a:r>
              <a:rPr lang="nl-NL" sz="28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Ik naartoe?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33F60C4-04B8-4717-9D27-E126663862C7}"/>
              </a:ext>
            </a:extLst>
          </p:cNvPr>
          <p:cNvSpPr/>
          <p:nvPr/>
        </p:nvSpPr>
        <p:spPr>
          <a:xfrm>
            <a:off x="1217300" y="5101634"/>
            <a:ext cx="21663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</a:t>
            </a:r>
            <a:r>
              <a:rPr lang="nl-NL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rmijden</a:t>
            </a:r>
          </a:p>
        </p:txBody>
      </p:sp>
      <p:grpSp>
        <p:nvGrpSpPr>
          <p:cNvPr id="21" name="Groep 20">
            <a:extLst>
              <a:ext uri="{FF2B5EF4-FFF2-40B4-BE49-F238E27FC236}">
                <a16:creationId xmlns:a16="http://schemas.microsoft.com/office/drawing/2014/main" id="{CDE1EDE9-4A37-4A8D-980D-9185593C540C}"/>
              </a:ext>
            </a:extLst>
          </p:cNvPr>
          <p:cNvGrpSpPr/>
          <p:nvPr/>
        </p:nvGrpSpPr>
        <p:grpSpPr>
          <a:xfrm>
            <a:off x="447503" y="5449520"/>
            <a:ext cx="3697274" cy="801670"/>
            <a:chOff x="442678" y="5433901"/>
            <a:chExt cx="3697274" cy="801670"/>
          </a:xfrm>
        </p:grpSpPr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43A1AC77-991D-4F9B-B265-7CC54CC15D30}"/>
                </a:ext>
              </a:extLst>
            </p:cNvPr>
            <p:cNvSpPr/>
            <p:nvPr/>
          </p:nvSpPr>
          <p:spPr>
            <a:xfrm>
              <a:off x="442678" y="5433901"/>
              <a:ext cx="827584" cy="801670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7B8746CC-8BC6-47AC-8741-ECE0108D8C05}"/>
                </a:ext>
              </a:extLst>
            </p:cNvPr>
            <p:cNvCxnSpPr/>
            <p:nvPr/>
          </p:nvCxnSpPr>
          <p:spPr>
            <a:xfrm>
              <a:off x="604442" y="5851982"/>
              <a:ext cx="50405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131DED86-05CE-4D99-B461-4622B5FF754F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5877272"/>
              <a:ext cx="280831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hthoek 19">
            <a:extLst>
              <a:ext uri="{FF2B5EF4-FFF2-40B4-BE49-F238E27FC236}">
                <a16:creationId xmlns:a16="http://schemas.microsoft.com/office/drawing/2014/main" id="{F5EAC455-23FC-4DED-B5E3-532CB59CE3B6}"/>
              </a:ext>
            </a:extLst>
          </p:cNvPr>
          <p:cNvSpPr/>
          <p:nvPr/>
        </p:nvSpPr>
        <p:spPr>
          <a:xfrm>
            <a:off x="6130103" y="5100803"/>
            <a:ext cx="18692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Bereiken</a:t>
            </a:r>
            <a:endParaRPr lang="nl-NL" sz="3600" b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9" name="Groep 28">
            <a:extLst>
              <a:ext uri="{FF2B5EF4-FFF2-40B4-BE49-F238E27FC236}">
                <a16:creationId xmlns:a16="http://schemas.microsoft.com/office/drawing/2014/main" id="{EB16BB26-C988-4764-BD54-20965F6F9742}"/>
              </a:ext>
            </a:extLst>
          </p:cNvPr>
          <p:cNvGrpSpPr/>
          <p:nvPr/>
        </p:nvGrpSpPr>
        <p:grpSpPr>
          <a:xfrm>
            <a:off x="4622984" y="5466766"/>
            <a:ext cx="4104456" cy="801670"/>
            <a:chOff x="4252343" y="5589240"/>
            <a:chExt cx="4104456" cy="801670"/>
          </a:xfrm>
        </p:grpSpPr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BABF3349-6BA6-4CA9-93C4-A53E5BB8743E}"/>
                </a:ext>
              </a:extLst>
            </p:cNvPr>
            <p:cNvGrpSpPr/>
            <p:nvPr/>
          </p:nvGrpSpPr>
          <p:grpSpPr>
            <a:xfrm>
              <a:off x="4252343" y="5589240"/>
              <a:ext cx="4104456" cy="801670"/>
              <a:chOff x="1043608" y="5416653"/>
              <a:chExt cx="4104456" cy="801670"/>
            </a:xfrm>
          </p:grpSpPr>
          <p:sp>
            <p:nvSpPr>
              <p:cNvPr id="23" name="Ovaal 22">
                <a:extLst>
                  <a:ext uri="{FF2B5EF4-FFF2-40B4-BE49-F238E27FC236}">
                    <a16:creationId xmlns:a16="http://schemas.microsoft.com/office/drawing/2014/main" id="{ACF70BA5-6EF8-4859-9B66-161D2999C11C}"/>
                  </a:ext>
                </a:extLst>
              </p:cNvPr>
              <p:cNvSpPr/>
              <p:nvPr/>
            </p:nvSpPr>
            <p:spPr>
              <a:xfrm>
                <a:off x="4320480" y="5416653"/>
                <a:ext cx="827584" cy="801670"/>
              </a:xfrm>
              <a:prstGeom prst="ellipse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4516160D-AC4C-4CCC-B0D7-13E39CAA39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1016" y="5827159"/>
                <a:ext cx="504056" cy="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7DDE7371-5746-40DA-BFAD-7605524057AD}"/>
                  </a:ext>
                </a:extLst>
              </p:cNvPr>
              <p:cNvCxnSpPr>
                <a:cxnSpLocks/>
                <a:endCxn id="23" idx="2"/>
              </p:cNvCxnSpPr>
              <p:nvPr/>
            </p:nvCxnSpPr>
            <p:spPr>
              <a:xfrm flipV="1">
                <a:off x="1043608" y="5817488"/>
                <a:ext cx="3276872" cy="31214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B61706B1-CFDA-4D3F-AA5D-B9149D4CAC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83380" y="5757753"/>
              <a:ext cx="0" cy="458017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hthoek 30">
            <a:extLst>
              <a:ext uri="{FF2B5EF4-FFF2-40B4-BE49-F238E27FC236}">
                <a16:creationId xmlns:a16="http://schemas.microsoft.com/office/drawing/2014/main" id="{DBD36102-BBAC-4562-A9BD-9B6A383196A3}"/>
              </a:ext>
            </a:extLst>
          </p:cNvPr>
          <p:cNvSpPr/>
          <p:nvPr/>
        </p:nvSpPr>
        <p:spPr>
          <a:xfrm>
            <a:off x="2300481" y="6085991"/>
            <a:ext cx="24108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Angst . . . . .</a:t>
            </a:r>
            <a:endParaRPr lang="nl-NL" sz="3600" b="1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D91FEE28-CF96-43FA-B66F-E13F4E4C7468}"/>
              </a:ext>
            </a:extLst>
          </p:cNvPr>
          <p:cNvSpPr/>
          <p:nvPr/>
        </p:nvSpPr>
        <p:spPr>
          <a:xfrm>
            <a:off x="6394256" y="6094412"/>
            <a:ext cx="24400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Moed . . . . .</a:t>
            </a:r>
            <a:endParaRPr lang="nl-NL" sz="3600" b="1" i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build="p"/>
      <p:bldP spid="5" grpId="0"/>
      <p:bldP spid="11" grpId="0"/>
      <p:bldP spid="12" grpId="0"/>
      <p:bldP spid="2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netwerkdergedachten.nl/Images/Neurons%20groot.jpg">
            <a:extLst>
              <a:ext uri="{FF2B5EF4-FFF2-40B4-BE49-F238E27FC236}">
                <a16:creationId xmlns:a16="http://schemas.microsoft.com/office/drawing/2014/main" id="{89B8CD91-3DEB-4CD9-A4E7-5A616C006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72186" y="-1157727"/>
            <a:ext cx="6799625" cy="914400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4913"/>
            <a:ext cx="9144000" cy="583593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4. NLP: </a:t>
            </a:r>
            <a:r>
              <a:rPr lang="nl-NL" b="1" dirty="0">
                <a:solidFill>
                  <a:srgbClr val="FF0000"/>
                </a:solidFill>
              </a:rPr>
              <a:t>N</a:t>
            </a:r>
            <a:r>
              <a:rPr lang="nl-NL" b="1" dirty="0">
                <a:solidFill>
                  <a:srgbClr val="0000FF"/>
                </a:solidFill>
              </a:rPr>
              <a:t>euro Linguïstisch Programmeren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856" y="583593"/>
            <a:ext cx="2850449" cy="11183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b="1" dirty="0">
                <a:solidFill>
                  <a:srgbClr val="FF0000"/>
                </a:solidFill>
              </a:rPr>
              <a:t>1. Neurologisch</a:t>
            </a:r>
            <a:r>
              <a:rPr lang="nl-NL" sz="2000" dirty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00FF"/>
                </a:solidFill>
              </a:rPr>
              <a:t>Zintuigen 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00FF"/>
                </a:solidFill>
              </a:rPr>
              <a:t>Zenuwen (neuronen)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7BE14E5-B971-4F59-836C-EC645D1264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366" t="12919" r="10393"/>
          <a:stretch/>
        </p:blipFill>
        <p:spPr>
          <a:xfrm rot="11872164">
            <a:off x="2812361" y="1020984"/>
            <a:ext cx="1011264" cy="183822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79512" y="6177498"/>
            <a:ext cx="3716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86 miljard zenuwcellen (neurons)</a:t>
            </a:r>
          </a:p>
          <a:p>
            <a:r>
              <a:rPr lang="nl-NL" sz="2000" b="1" dirty="0">
                <a:solidFill>
                  <a:srgbClr val="0000FF"/>
                </a:solidFill>
              </a:rPr>
              <a:t>20 – 60.000 verbindingen per cel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DAE9797A-01C0-4ABC-9AF7-EF1B1CDDFFC5}"/>
              </a:ext>
            </a:extLst>
          </p:cNvPr>
          <p:cNvSpPr txBox="1">
            <a:spLocks/>
          </p:cNvSpPr>
          <p:nvPr/>
        </p:nvSpPr>
        <p:spPr>
          <a:xfrm>
            <a:off x="391935" y="2085951"/>
            <a:ext cx="1526534" cy="1118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sz="2000" dirty="0">
                <a:solidFill>
                  <a:srgbClr val="0000FF"/>
                </a:solidFill>
              </a:rPr>
              <a:t>Geheugen, </a:t>
            </a:r>
          </a:p>
          <a:p>
            <a:pPr marL="0" indent="0">
              <a:buFont typeface="Arial" pitchFamily="34" charset="0"/>
              <a:buNone/>
            </a:pPr>
            <a:r>
              <a:rPr lang="nl-NL" sz="2000" dirty="0">
                <a:solidFill>
                  <a:srgbClr val="0000FF"/>
                </a:solidFill>
              </a:rPr>
              <a:t>Hormonen</a:t>
            </a:r>
          </a:p>
          <a:p>
            <a:pPr marL="0" indent="0">
              <a:buFont typeface="Arial" pitchFamily="34" charset="0"/>
              <a:buNone/>
            </a:pPr>
            <a:r>
              <a:rPr lang="nl-NL" sz="2000" dirty="0">
                <a:solidFill>
                  <a:srgbClr val="0000FF"/>
                </a:solidFill>
              </a:rPr>
              <a:t>Emoties 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43DC354F-21CB-47B6-8DEA-B9BBA3B88926}"/>
              </a:ext>
            </a:extLst>
          </p:cNvPr>
          <p:cNvSpPr txBox="1">
            <a:spLocks/>
          </p:cNvSpPr>
          <p:nvPr/>
        </p:nvSpPr>
        <p:spPr>
          <a:xfrm>
            <a:off x="446856" y="1337516"/>
            <a:ext cx="2850449" cy="1477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000" dirty="0">
              <a:solidFill>
                <a:srgbClr val="0000FF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nl-NL" sz="2000" dirty="0">
                <a:solidFill>
                  <a:srgbClr val="0000FF"/>
                </a:solidFill>
              </a:rPr>
              <a:t>Centrale zenuwstelsel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B43D5EC-F5FC-C25F-5081-B03DEBF4E0D3}"/>
              </a:ext>
            </a:extLst>
          </p:cNvPr>
          <p:cNvSpPr txBox="1"/>
          <p:nvPr/>
        </p:nvSpPr>
        <p:spPr>
          <a:xfrm>
            <a:off x="4476750" y="3485485"/>
            <a:ext cx="466725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b="0" i="1" dirty="0">
                <a:solidFill>
                  <a:srgbClr val="0000FF"/>
                </a:solidFill>
                <a:effectLst/>
                <a:latin typeface="ff-meta-web-pro"/>
              </a:rPr>
              <a:t>Gliacellen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1" dirty="0" err="1">
                <a:solidFill>
                  <a:srgbClr val="0000FF"/>
                </a:solidFill>
                <a:effectLst/>
                <a:latin typeface="ff-meta-web-pro"/>
              </a:rPr>
              <a:t>Astrocyten</a:t>
            </a:r>
            <a:r>
              <a:rPr lang="nl-NL" b="0" i="0" dirty="0">
                <a:solidFill>
                  <a:srgbClr val="0000FF"/>
                </a:solidFill>
                <a:effectLst/>
                <a:latin typeface="ff-meta-web-pro"/>
              </a:rPr>
              <a:t> zijn </a:t>
            </a:r>
            <a:r>
              <a:rPr lang="nl-NL" i="1" dirty="0">
                <a:solidFill>
                  <a:srgbClr val="0000FF"/>
                </a:solidFill>
                <a:latin typeface="ff-meta-web-pro"/>
              </a:rPr>
              <a:t>steuncellen (Ziekte van Parkinson.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1" dirty="0" err="1">
                <a:solidFill>
                  <a:srgbClr val="0000FF"/>
                </a:solidFill>
                <a:effectLst/>
                <a:latin typeface="ff-meta-web-pro"/>
              </a:rPr>
              <a:t>Oligodendrocyten</a:t>
            </a:r>
            <a:r>
              <a:rPr lang="nl-NL" b="0" i="0" dirty="0">
                <a:solidFill>
                  <a:srgbClr val="0000FF"/>
                </a:solidFill>
                <a:effectLst/>
                <a:latin typeface="ff-meta-web-pro"/>
              </a:rPr>
              <a:t> verbinding tussen zenuwcellen te beschermen in het </a:t>
            </a:r>
            <a:r>
              <a:rPr lang="nl-NL" i="0" u="none" strike="noStrike" dirty="0">
                <a:solidFill>
                  <a:srgbClr val="0000FF"/>
                </a:solidFill>
                <a:effectLst/>
                <a:latin typeface="ff-meta-web-pro"/>
              </a:rPr>
              <a:t>centrale zenuwstelsel</a:t>
            </a:r>
            <a:r>
              <a:rPr lang="nl-NL" i="0" dirty="0">
                <a:solidFill>
                  <a:srgbClr val="0000FF"/>
                </a:solidFill>
                <a:effectLst/>
                <a:latin typeface="ff-meta-web-pro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1" dirty="0" err="1">
                <a:solidFill>
                  <a:srgbClr val="0000FF"/>
                </a:solidFill>
                <a:effectLst/>
                <a:latin typeface="ff-meta-web-pro"/>
              </a:rPr>
              <a:t>Schwanncellen</a:t>
            </a:r>
            <a:r>
              <a:rPr lang="nl-NL" b="0" i="0" dirty="0">
                <a:solidFill>
                  <a:srgbClr val="0000FF"/>
                </a:solidFill>
                <a:effectLst/>
                <a:latin typeface="ff-meta-web-pro"/>
              </a:rPr>
              <a:t> ook verbinding tussen zenuwcellen te beschermen in het</a:t>
            </a:r>
            <a:r>
              <a:rPr lang="nl-NL" dirty="0">
                <a:solidFill>
                  <a:srgbClr val="0000FF"/>
                </a:solidFill>
                <a:latin typeface="ff-meta-web-pro"/>
              </a:rPr>
              <a:t> perifere zenuwstelsel.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1" dirty="0" err="1">
                <a:solidFill>
                  <a:srgbClr val="0000FF"/>
                </a:solidFill>
                <a:effectLst/>
                <a:latin typeface="ff-meta-web-pro"/>
              </a:rPr>
              <a:t>Microglia</a:t>
            </a:r>
            <a:r>
              <a:rPr lang="nl-NL" b="0" i="0" dirty="0">
                <a:solidFill>
                  <a:srgbClr val="0000FF"/>
                </a:solidFill>
                <a:effectLst/>
                <a:latin typeface="ff-meta-web-pro"/>
              </a:rPr>
              <a:t> verwijderen schadelijk materiaal zoals virussen onderdeel van het immuunsysteem.</a:t>
            </a:r>
          </a:p>
        </p:txBody>
      </p:sp>
      <p:pic>
        <p:nvPicPr>
          <p:cNvPr id="14" name="Afbeelding 13" descr="Afbeelding met vuurwerk, laser&#10;&#10;Automatisch gegenereerde beschrijving">
            <a:extLst>
              <a:ext uri="{FF2B5EF4-FFF2-40B4-BE49-F238E27FC236}">
                <a16:creationId xmlns:a16="http://schemas.microsoft.com/office/drawing/2014/main" id="{A640469D-A9E5-F6A4-40D7-5053F7C1EA7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1D0000"/>
              </a:clrFrom>
              <a:clrTo>
                <a:srgbClr val="1D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032" y="910170"/>
            <a:ext cx="3579967" cy="2629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p"/>
      <p:bldP spid="11" grpId="0" build="p"/>
      <p:bldP spid="12" grpId="0" build="p"/>
      <p:bldP spid="10" grpId="0" build="p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9668</TotalTime>
  <Words>1611</Words>
  <Application>Microsoft Office PowerPoint</Application>
  <PresentationFormat>Diavoorstelling (4:3)</PresentationFormat>
  <Paragraphs>335</Paragraphs>
  <Slides>33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9" baseType="lpstr">
      <vt:lpstr>Arial</vt:lpstr>
      <vt:lpstr>Bradley Hand ITC</vt:lpstr>
      <vt:lpstr>Brush Script MT</vt:lpstr>
      <vt:lpstr>Calibri</vt:lpstr>
      <vt:lpstr>ff-meta-web-pro</vt:lpstr>
      <vt:lpstr>Office-thema</vt:lpstr>
      <vt:lpstr>bij de NLP-basiscursus “Je ongekende vermogens”</vt:lpstr>
      <vt:lpstr>Doel van NLP:</vt:lpstr>
      <vt:lpstr>Programma najaar 2022</vt:lpstr>
      <vt:lpstr>Structuur van de NLP cursussen</vt:lpstr>
      <vt:lpstr>Wie zijn wij?</vt:lpstr>
      <vt:lpstr>Voorstellen</vt:lpstr>
      <vt:lpstr>3.2 Van recente situatie naar doelen</vt:lpstr>
      <vt:lpstr>3.3 Voorlopig doel</vt:lpstr>
      <vt:lpstr>4. NLP: Neuro Linguïstisch Programmeren</vt:lpstr>
      <vt:lpstr>4. NLP: Neuro Linguïstisch Programmeren</vt:lpstr>
      <vt:lpstr>4. NLP: Neuro Linguïstisch Programmeren</vt:lpstr>
      <vt:lpstr>Wat gebeurt er als je meer focust op iets?</vt:lpstr>
      <vt:lpstr>Neuro</vt:lpstr>
      <vt:lpstr>De toolkit van NLP:</vt:lpstr>
      <vt:lpstr>5. Wie is wie in NLP?</vt:lpstr>
      <vt:lpstr>PowerPoint-presentatie</vt:lpstr>
      <vt:lpstr>Een grote collectie van NLP-boeken:</vt:lpstr>
      <vt:lpstr>5.2 Wie zijn de voorlopers van NLP?</vt:lpstr>
      <vt:lpstr>Tony Robbins</vt:lpstr>
      <vt:lpstr>6. De drie levensvragen</vt:lpstr>
      <vt:lpstr>Oefening in focussen op wat je versterkt</vt:lpstr>
      <vt:lpstr>Focus op ademen</vt:lpstr>
      <vt:lpstr>Waar focus je op?</vt:lpstr>
      <vt:lpstr>Half leeg?</vt:lpstr>
      <vt:lpstr>Half leeg?</vt:lpstr>
      <vt:lpstr>PowerPoint-presentatie</vt:lpstr>
      <vt:lpstr>Waar wil je op focussen?</vt:lpstr>
      <vt:lpstr>2. Betekenis geven  Oefening (blz 11): </vt:lpstr>
      <vt:lpstr>3. Wat doe je? Wat versterkt je?</vt:lpstr>
      <vt:lpstr>3 Wat doe je?</vt:lpstr>
      <vt:lpstr>PowerPoint-presentatie</vt:lpstr>
      <vt:lpstr>Oefening: De Drie levensvragen in je persoonlijke leven (blz 12)</vt:lpstr>
      <vt:lpstr>Tot slot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toolkit van NLP:Neuro Linguïstisch Programmeren</dc:title>
  <dc:creator>Sytse</dc:creator>
  <cp:lastModifiedBy>sytse tjallingii</cp:lastModifiedBy>
  <cp:revision>199</cp:revision>
  <dcterms:created xsi:type="dcterms:W3CDTF">2011-10-04T15:00:10Z</dcterms:created>
  <dcterms:modified xsi:type="dcterms:W3CDTF">2022-11-21T17:49:24Z</dcterms:modified>
</cp:coreProperties>
</file>