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4">
  <p:sldMasterIdLst>
    <p:sldMasterId id="2147483648" r:id="rId1"/>
  </p:sldMasterIdLst>
  <p:notesMasterIdLst>
    <p:notesMasterId r:id="rId40"/>
  </p:notesMasterIdLst>
  <p:sldIdLst>
    <p:sldId id="491" r:id="rId2"/>
    <p:sldId id="500" r:id="rId3"/>
    <p:sldId id="480" r:id="rId4"/>
    <p:sldId id="482" r:id="rId5"/>
    <p:sldId id="499" r:id="rId6"/>
    <p:sldId id="519" r:id="rId7"/>
    <p:sldId id="471" r:id="rId8"/>
    <p:sldId id="515" r:id="rId9"/>
    <p:sldId id="512" r:id="rId10"/>
    <p:sldId id="468" r:id="rId11"/>
    <p:sldId id="472" r:id="rId12"/>
    <p:sldId id="517" r:id="rId13"/>
    <p:sldId id="481" r:id="rId14"/>
    <p:sldId id="493" r:id="rId15"/>
    <p:sldId id="469" r:id="rId16"/>
    <p:sldId id="510" r:id="rId17"/>
    <p:sldId id="470" r:id="rId18"/>
    <p:sldId id="501" r:id="rId19"/>
    <p:sldId id="511" r:id="rId20"/>
    <p:sldId id="516" r:id="rId21"/>
    <p:sldId id="504" r:id="rId22"/>
    <p:sldId id="502" r:id="rId23"/>
    <p:sldId id="518" r:id="rId24"/>
    <p:sldId id="452" r:id="rId25"/>
    <p:sldId id="497" r:id="rId26"/>
    <p:sldId id="474" r:id="rId27"/>
    <p:sldId id="506" r:id="rId28"/>
    <p:sldId id="507" r:id="rId29"/>
    <p:sldId id="508" r:id="rId30"/>
    <p:sldId id="509" r:id="rId31"/>
    <p:sldId id="475" r:id="rId32"/>
    <p:sldId id="505" r:id="rId33"/>
    <p:sldId id="495" r:id="rId34"/>
    <p:sldId id="496" r:id="rId35"/>
    <p:sldId id="520" r:id="rId36"/>
    <p:sldId id="476" r:id="rId37"/>
    <p:sldId id="477" r:id="rId38"/>
    <p:sldId id="498" r:id="rId3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1D91B"/>
    <a:srgbClr val="007400"/>
    <a:srgbClr val="6CF472"/>
    <a:srgbClr val="000000"/>
    <a:srgbClr val="A2F8A6"/>
    <a:srgbClr val="FF0000"/>
    <a:srgbClr val="D1D1FF"/>
    <a:srgbClr val="CC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3" autoAdjust="0"/>
    <p:restoredTop sz="94660"/>
  </p:normalViewPr>
  <p:slideViewPr>
    <p:cSldViewPr>
      <p:cViewPr varScale="1">
        <p:scale>
          <a:sx n="74" d="100"/>
          <a:sy n="74" d="100"/>
        </p:scale>
        <p:origin x="170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9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3CD04-8BC8-4E4A-A248-A8A7CA586DA2}" type="datetimeFigureOut">
              <a:rPr lang="nl-NL" smtClean="0"/>
              <a:pPr/>
              <a:t>14-11-2023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1F733-FF5E-4945-91B8-D4E05BA47B7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14-11-2023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14-11-2023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14-11-2023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14-11-2023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14-11-2023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14-11-2023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FF794-FF81-466F-9B0C-5A05BC6EFA17}" type="datetimeFigureOut">
              <a:rPr lang="nl-NL" smtClean="0"/>
              <a:pPr/>
              <a:t>14-11-2023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microsoft.com/office/2007/relationships/hdphoto" Target="../media/hdphoto2.wdp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11" Type="http://schemas.openxmlformats.org/officeDocument/2006/relationships/image" Target="../media/image74.jpeg"/><Relationship Id="rId5" Type="http://schemas.openxmlformats.org/officeDocument/2006/relationships/image" Target="../media/image68.jpeg"/><Relationship Id="rId10" Type="http://schemas.openxmlformats.org/officeDocument/2006/relationships/image" Target="../media/image73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Afbeelding 0" descr="wereldbol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5976664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2162899" y="227210"/>
            <a:ext cx="4830418" cy="4388221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365567"/>
              </a:avLst>
            </a:prstTxWarp>
          </a:bodyPr>
          <a:lstStyle/>
          <a:p>
            <a:pPr algn="ctr" rtl="0"/>
            <a:r>
              <a:rPr lang="nl-NL" sz="6000" kern="10" spc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Respect voor het model van de wereld van de ander en dat van mijzelf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6453336"/>
            <a:ext cx="3456384" cy="404664"/>
          </a:xfrm>
        </p:spPr>
        <p:txBody>
          <a:bodyPr>
            <a:noAutofit/>
          </a:bodyPr>
          <a:lstStyle/>
          <a:p>
            <a:r>
              <a:rPr lang="nl-NL" sz="2000" dirty="0">
                <a:solidFill>
                  <a:schemeClr val="accent2">
                    <a:lumMod val="75000"/>
                  </a:schemeClr>
                </a:solidFill>
              </a:rPr>
              <a:t>Volksuniversiteit Zwolle</a:t>
            </a: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0" y="5733256"/>
            <a:ext cx="9144000" cy="648072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bij de NLP-basiscursus “Je ongekende vermogens”</a:t>
            </a: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4860032" y="6525344"/>
            <a:ext cx="2440360" cy="3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4300" b="1" dirty="0">
                <a:solidFill>
                  <a:srgbClr val="0000FF"/>
                </a:solidFill>
              </a:rPr>
              <a:t>Najaar 2023 week 10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11FBE61-85DC-4917-B39F-862F83F9D1E5}"/>
              </a:ext>
            </a:extLst>
          </p:cNvPr>
          <p:cNvSpPr/>
          <p:nvPr/>
        </p:nvSpPr>
        <p:spPr>
          <a:xfrm rot="20922638">
            <a:off x="1321729" y="2007522"/>
            <a:ext cx="68778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Herkaderen</a:t>
            </a:r>
            <a:r>
              <a:rPr lang="nl-NL" sz="5400" b="1" cap="none" spc="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nl-NL" sz="54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Waarnemingsposities</a:t>
            </a:r>
            <a:endParaRPr lang="nl-NL" sz="54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3" grpId="0" build="p"/>
      <p:bldP spid="5" grpId="0"/>
      <p:bldP spid="6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85531" y="116632"/>
            <a:ext cx="3185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dirty="0">
                <a:solidFill>
                  <a:srgbClr val="0033CC"/>
                </a:solidFill>
              </a:rPr>
              <a:t>Herkaderen</a:t>
            </a:r>
            <a:endParaRPr lang="nl-NL" sz="2000" b="1" dirty="0">
              <a:solidFill>
                <a:srgbClr val="0033CC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76530" y="1081760"/>
            <a:ext cx="31410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i="1" dirty="0">
                <a:solidFill>
                  <a:srgbClr val="0033CC"/>
                </a:solidFill>
              </a:rPr>
              <a:t>Het perspectief,</a:t>
            </a:r>
          </a:p>
          <a:p>
            <a:r>
              <a:rPr lang="nl-NL" sz="3600" i="1" dirty="0">
                <a:solidFill>
                  <a:srgbClr val="0033CC"/>
                </a:solidFill>
              </a:rPr>
              <a:t>het kader, </a:t>
            </a:r>
          </a:p>
          <a:p>
            <a:r>
              <a:rPr lang="nl-NL" sz="3600" i="1" dirty="0">
                <a:solidFill>
                  <a:srgbClr val="0033CC"/>
                </a:solidFill>
              </a:rPr>
              <a:t>veranderen</a:t>
            </a:r>
            <a:endParaRPr lang="nl-NL" sz="1400" i="1" dirty="0">
              <a:solidFill>
                <a:srgbClr val="0033CC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DAEC99-FDEB-4CC4-9F0F-DF816E81F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29"/>
          <a:stretch/>
        </p:blipFill>
        <p:spPr bwMode="auto">
          <a:xfrm>
            <a:off x="4059998" y="0"/>
            <a:ext cx="5113509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EF3A044-53B6-4802-A26F-F56F800DC37F}"/>
              </a:ext>
            </a:extLst>
          </p:cNvPr>
          <p:cNvSpPr txBox="1"/>
          <p:nvPr/>
        </p:nvSpPr>
        <p:spPr>
          <a:xfrm>
            <a:off x="404295" y="2907781"/>
            <a:ext cx="5292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i="1" dirty="0">
                <a:solidFill>
                  <a:srgbClr val="0033CC"/>
                </a:solidFill>
              </a:rPr>
              <a:t>Kijk naar je leven vanuit meer dan één gezichtspunt</a:t>
            </a:r>
            <a:endParaRPr lang="nl-NL" sz="1400" i="1" dirty="0">
              <a:solidFill>
                <a:srgbClr val="0033CC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FC2656A-F190-48ED-983B-E56365E4CA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33" b="26901"/>
          <a:stretch/>
        </p:blipFill>
        <p:spPr bwMode="auto">
          <a:xfrm>
            <a:off x="4059998" y="4207396"/>
            <a:ext cx="5113509" cy="26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Afbeeldingsresultaat voor helikopter tekeni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1671286"/>
            <a:ext cx="2160240" cy="1750068"/>
          </a:xfrm>
          <a:prstGeom prst="rect">
            <a:avLst/>
          </a:prstGeom>
          <a:noFill/>
        </p:spPr>
      </p:pic>
      <p:pic>
        <p:nvPicPr>
          <p:cNvPr id="4" name="Picture 2" descr="Afbeeldingsresultaat voor refram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5876" y="2852936"/>
            <a:ext cx="3632762" cy="4005064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251520" y="116632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00FF"/>
                </a:solidFill>
              </a:rPr>
              <a:t>Herkaderen: een ander perspectief nemen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707904" y="764704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00FF"/>
                </a:solidFill>
              </a:rPr>
              <a:t>vanuit de ander bekeken 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804248" y="692696"/>
            <a:ext cx="1872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00FF"/>
                </a:solidFill>
              </a:rPr>
              <a:t>vanuit een helikopter </a:t>
            </a:r>
          </a:p>
          <a:p>
            <a:r>
              <a:rPr lang="nl-NL" sz="2800" dirty="0">
                <a:solidFill>
                  <a:srgbClr val="0000FF"/>
                </a:solidFill>
              </a:rPr>
              <a:t>positie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7020272" y="386104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Misschien kunnen ze elkaar steunen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020272" y="4676943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Ze hebben beiden nog een derde persoon nodig die hen kan redden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41222"/>
            <a:ext cx="3396342" cy="411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9E247A7-8B8B-4CE2-9D81-8829B7FBE389}"/>
              </a:ext>
            </a:extLst>
          </p:cNvPr>
          <p:cNvSpPr txBox="1"/>
          <p:nvPr/>
        </p:nvSpPr>
        <p:spPr>
          <a:xfrm>
            <a:off x="2483768" y="0"/>
            <a:ext cx="44560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rgbClr val="0000FF"/>
                </a:solidFill>
              </a:rPr>
              <a:t>Context Herkaderen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871732C-5145-4E88-8768-09A00C27E3EA}"/>
              </a:ext>
            </a:extLst>
          </p:cNvPr>
          <p:cNvSpPr txBox="1"/>
          <p:nvPr/>
        </p:nvSpPr>
        <p:spPr>
          <a:xfrm>
            <a:off x="107504" y="630832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0000FF"/>
                </a:solidFill>
              </a:rPr>
              <a:t>Verander de context (tijd, locatie, omstandigheden)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D917E42-05F6-4793-8540-9FCC360FEA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03" t="29425"/>
          <a:stretch/>
        </p:blipFill>
        <p:spPr>
          <a:xfrm>
            <a:off x="5780415" y="1434866"/>
            <a:ext cx="3561905" cy="2930238"/>
          </a:xfrm>
          <a:prstGeom prst="rect">
            <a:avLst/>
          </a:prstGeom>
        </p:spPr>
      </p:pic>
      <p:sp>
        <p:nvSpPr>
          <p:cNvPr id="7" name="Pijl: rechts 6">
            <a:extLst>
              <a:ext uri="{FF2B5EF4-FFF2-40B4-BE49-F238E27FC236}">
                <a16:creationId xmlns:a16="http://schemas.microsoft.com/office/drawing/2014/main" id="{2291F216-90BE-411E-956C-CD4C5090B08D}"/>
              </a:ext>
            </a:extLst>
          </p:cNvPr>
          <p:cNvSpPr/>
          <p:nvPr/>
        </p:nvSpPr>
        <p:spPr>
          <a:xfrm>
            <a:off x="3586862" y="2245242"/>
            <a:ext cx="2137266" cy="103974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/>
              <a:t>Herkadering 1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49E04F3-E73E-4635-BF01-D20347A472C0}"/>
              </a:ext>
            </a:extLst>
          </p:cNvPr>
          <p:cNvSpPr/>
          <p:nvPr/>
        </p:nvSpPr>
        <p:spPr>
          <a:xfrm>
            <a:off x="857851" y="1226253"/>
            <a:ext cx="18516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Het regent!</a:t>
            </a:r>
            <a:endParaRPr lang="nl-NL" sz="28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DCFB0038-0FE3-4844-8ED2-C4CCEC2CD685}"/>
              </a:ext>
            </a:extLst>
          </p:cNvPr>
          <p:cNvSpPr/>
          <p:nvPr/>
        </p:nvSpPr>
        <p:spPr>
          <a:xfrm>
            <a:off x="5123731" y="1026197"/>
            <a:ext cx="40051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 is jouw herkadering?</a:t>
            </a:r>
            <a:endParaRPr lang="nl-NL" sz="28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Pijl: rechts 16">
            <a:extLst>
              <a:ext uri="{FF2B5EF4-FFF2-40B4-BE49-F238E27FC236}">
                <a16:creationId xmlns:a16="http://schemas.microsoft.com/office/drawing/2014/main" id="{16FB868F-E137-4DF3-8C2A-4F823C70BD76}"/>
              </a:ext>
            </a:extLst>
          </p:cNvPr>
          <p:cNvSpPr/>
          <p:nvPr/>
        </p:nvSpPr>
        <p:spPr>
          <a:xfrm>
            <a:off x="3643149" y="4530451"/>
            <a:ext cx="2137266" cy="103974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/>
              <a:t>Herkadering 2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A6E5FDBD-68A7-45C1-9C00-0A374E671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4296174"/>
            <a:ext cx="2971429" cy="2517202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B32D8B0E-0FE1-4C3E-9D5E-90F890A14AAC}"/>
              </a:ext>
            </a:extLst>
          </p:cNvPr>
          <p:cNvGrpSpPr/>
          <p:nvPr/>
        </p:nvGrpSpPr>
        <p:grpSpPr>
          <a:xfrm>
            <a:off x="-36512" y="1800857"/>
            <a:ext cx="3561905" cy="5057143"/>
            <a:chOff x="73991" y="1800857"/>
            <a:chExt cx="3561905" cy="5057143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3E2F2B21-6436-4ADB-9D71-E8BE5EDAA3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83166" b="82119"/>
            <a:stretch/>
          </p:blipFill>
          <p:spPr>
            <a:xfrm>
              <a:off x="3066201" y="1809284"/>
              <a:ext cx="497687" cy="905258"/>
            </a:xfrm>
            <a:prstGeom prst="rect">
              <a:avLst/>
            </a:prstGeom>
          </p:spPr>
        </p:pic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B48B1940-BB1B-48DD-8957-44051D6FA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991" y="1800857"/>
              <a:ext cx="3561905" cy="50571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336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14" grpId="0"/>
      <p:bldP spid="16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beeldingsresultaat voor klein hoekj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919"/>
          <a:stretch>
            <a:fillRect/>
          </a:stretch>
        </p:blipFill>
        <p:spPr bwMode="auto">
          <a:xfrm>
            <a:off x="36465" y="4077071"/>
            <a:ext cx="2375295" cy="2780928"/>
          </a:xfrm>
          <a:prstGeom prst="rect">
            <a:avLst/>
          </a:prstGeom>
          <a:noFill/>
        </p:spPr>
      </p:pic>
      <p:pic>
        <p:nvPicPr>
          <p:cNvPr id="5" name="Picture 4" descr="Afbeeldingsresultaat voor klein hoekj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90" r="50200"/>
          <a:stretch>
            <a:fillRect/>
          </a:stretch>
        </p:blipFill>
        <p:spPr bwMode="auto">
          <a:xfrm>
            <a:off x="2339752" y="4077071"/>
            <a:ext cx="2232248" cy="2780928"/>
          </a:xfrm>
          <a:prstGeom prst="rect">
            <a:avLst/>
          </a:prstGeom>
          <a:noFill/>
        </p:spPr>
      </p:pic>
      <p:pic>
        <p:nvPicPr>
          <p:cNvPr id="6" name="Picture 4" descr="Afbeeldingsresultaat voor klein hoekj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00" r="25690"/>
          <a:stretch>
            <a:fillRect/>
          </a:stretch>
        </p:blipFill>
        <p:spPr bwMode="auto">
          <a:xfrm>
            <a:off x="4572000" y="4077071"/>
            <a:ext cx="2232248" cy="2780928"/>
          </a:xfrm>
          <a:prstGeom prst="rect">
            <a:avLst/>
          </a:prstGeom>
          <a:noFill/>
        </p:spPr>
      </p:pic>
      <p:pic>
        <p:nvPicPr>
          <p:cNvPr id="7" name="Picture 4" descr="Afbeeldingsresultaat voor klein hoekj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310"/>
          <a:stretch>
            <a:fillRect/>
          </a:stretch>
        </p:blipFill>
        <p:spPr bwMode="auto">
          <a:xfrm>
            <a:off x="6804248" y="4077072"/>
            <a:ext cx="2339752" cy="2780928"/>
          </a:xfrm>
          <a:prstGeom prst="rect">
            <a:avLst/>
          </a:prstGeom>
          <a:noFill/>
        </p:spPr>
      </p:pic>
      <p:sp>
        <p:nvSpPr>
          <p:cNvPr id="8" name="Tekstvak 7"/>
          <p:cNvSpPr txBox="1"/>
          <p:nvPr/>
        </p:nvSpPr>
        <p:spPr>
          <a:xfrm>
            <a:off x="1858412" y="77723"/>
            <a:ext cx="5305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dirty="0">
                <a:solidFill>
                  <a:srgbClr val="0000FF"/>
                </a:solidFill>
              </a:rPr>
              <a:t>Context Herkaderen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07504" y="1052736"/>
            <a:ext cx="37914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ONGELUK ZIT</a:t>
            </a:r>
          </a:p>
          <a:p>
            <a:r>
              <a:rPr lang="nl-NL" sz="3200" b="1" dirty="0">
                <a:solidFill>
                  <a:srgbClr val="FF0000"/>
                </a:solidFill>
              </a:rPr>
              <a:t>IN EEN KLEIN HOEKJE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4572000" y="1052736"/>
            <a:ext cx="30033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EN GELUK </a:t>
            </a:r>
          </a:p>
          <a:p>
            <a:r>
              <a:rPr lang="nl-NL" sz="3200" b="1" dirty="0">
                <a:solidFill>
                  <a:srgbClr val="FF0000"/>
                </a:solidFill>
              </a:rPr>
              <a:t>DUS IN DE REST</a:t>
            </a:r>
          </a:p>
          <a:p>
            <a:r>
              <a:rPr lang="nl-NL" sz="3200" b="1" dirty="0">
                <a:solidFill>
                  <a:srgbClr val="FF0000"/>
                </a:solidFill>
              </a:rPr>
              <a:t>VAN DE WERELD</a:t>
            </a:r>
          </a:p>
        </p:txBody>
      </p:sp>
      <p:pic>
        <p:nvPicPr>
          <p:cNvPr id="10242" name="Picture 2" descr="Afbeeldingsresultaat voor LOESJE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606446"/>
            <a:ext cx="2404492" cy="1387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0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0000FF"/>
                </a:solidFill>
              </a:rPr>
              <a:t>Betekenis Herkaderen 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07504" y="764704"/>
            <a:ext cx="9036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Arial" pitchFamily="34" charset="0"/>
              <a:buChar char="•"/>
              <a:tabLst>
                <a:tab pos="449263" algn="l"/>
              </a:tabLst>
            </a:pPr>
            <a:r>
              <a:rPr lang="nl-NL" sz="2000" dirty="0">
                <a:solidFill>
                  <a:srgbClr val="0000FF"/>
                </a:solidFill>
              </a:rPr>
              <a:t>gedrag en intentie scheiden, </a:t>
            </a:r>
            <a:r>
              <a:rPr lang="nl-NL" sz="2000" i="1" dirty="0">
                <a:solidFill>
                  <a:srgbClr val="0000FF"/>
                </a:solidFill>
              </a:rPr>
              <a:t>‘wat wil je echt?’</a:t>
            </a:r>
          </a:p>
          <a:p>
            <a:pPr marL="361950" indent="-361950">
              <a:buFont typeface="Arial" pitchFamily="34" charset="0"/>
              <a:buChar char="•"/>
              <a:tabLst>
                <a:tab pos="449263" algn="l"/>
              </a:tabLst>
            </a:pPr>
            <a:r>
              <a:rPr lang="nl-NL" sz="2000" dirty="0">
                <a:solidFill>
                  <a:srgbClr val="0000FF"/>
                </a:solidFill>
              </a:rPr>
              <a:t>gedrag en identiteit scheiden, </a:t>
            </a:r>
            <a:r>
              <a:rPr lang="nl-NL" sz="2000" i="1" dirty="0">
                <a:solidFill>
                  <a:srgbClr val="0000FF"/>
                </a:solidFill>
              </a:rPr>
              <a:t>‘wie ben je? ≠ wat doe je?’  </a:t>
            </a:r>
          </a:p>
          <a:p>
            <a:pPr marL="357188" indent="-357188">
              <a:buFont typeface="Arial" panose="020B0604020202020204" pitchFamily="34" charset="0"/>
              <a:buChar char="•"/>
              <a:tabLst>
                <a:tab pos="357188" algn="l"/>
              </a:tabLst>
            </a:pPr>
            <a:r>
              <a:rPr lang="nl-NL" sz="2000" dirty="0">
                <a:solidFill>
                  <a:srgbClr val="0000FF"/>
                </a:solidFill>
              </a:rPr>
              <a:t>kijk naar de oplossing in plaats van het probleem, </a:t>
            </a:r>
            <a:r>
              <a:rPr lang="nl-NL" sz="2000" i="1" dirty="0">
                <a:solidFill>
                  <a:srgbClr val="0000FF"/>
                </a:solidFill>
              </a:rPr>
              <a:t>‘hij klaagt </a:t>
            </a:r>
            <a:r>
              <a:rPr lang="nl-NL" sz="2000" i="1" dirty="0">
                <a:solidFill>
                  <a:srgbClr val="0000FF"/>
                </a:solidFill>
                <a:sym typeface="Wingdings" panose="05000000000000000000" pitchFamily="2" charset="2"/>
              </a:rPr>
              <a:t> ik spreek oprecht waardering uit’</a:t>
            </a:r>
            <a:endParaRPr lang="nl-NL" sz="2000" i="1" dirty="0">
              <a:solidFill>
                <a:srgbClr val="0000FF"/>
              </a:solidFill>
            </a:endParaRPr>
          </a:p>
          <a:p>
            <a:pPr marL="357188" indent="-357188">
              <a:buFont typeface="Arial" panose="020B0604020202020204" pitchFamily="34" charset="0"/>
              <a:buChar char="•"/>
              <a:tabLst>
                <a:tab pos="357188" algn="l"/>
              </a:tabLst>
            </a:pPr>
            <a:r>
              <a:rPr lang="nl-NL" sz="2000" dirty="0">
                <a:solidFill>
                  <a:srgbClr val="0000FF"/>
                </a:solidFill>
              </a:rPr>
              <a:t>kijk naar de voordelen in plaats van de nadelen:</a:t>
            </a:r>
            <a:endParaRPr lang="nl-NL" sz="2000" i="1" dirty="0">
              <a:solidFill>
                <a:srgbClr val="0000FF"/>
              </a:solidFill>
            </a:endParaRPr>
          </a:p>
        </p:txBody>
      </p:sp>
      <p:pic>
        <p:nvPicPr>
          <p:cNvPr id="11" name="Afbeelding 10" descr="Afbeelding met pentekening&#10;&#10;Automatisch gegenereerde beschrijving">
            <a:extLst>
              <a:ext uri="{FF2B5EF4-FFF2-40B4-BE49-F238E27FC236}">
                <a16:creationId xmlns:a16="http://schemas.microsoft.com/office/drawing/2014/main" id="{389637E9-5F52-428F-B4FF-2D9F2BB0B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32271"/>
            <a:ext cx="1837257" cy="382572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1294A45-1345-4E38-B8B7-1383F05A1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1" y="3429000"/>
            <a:ext cx="1997719" cy="3240360"/>
          </a:xfrm>
          <a:prstGeom prst="rect">
            <a:avLst/>
          </a:prstGeom>
        </p:spPr>
      </p:pic>
      <p:pic>
        <p:nvPicPr>
          <p:cNvPr id="15" name="Afbeelding 14" descr="Afbeelding met illustratie&#10;&#10;Automatisch gegenereerde beschrijving">
            <a:extLst>
              <a:ext uri="{FF2B5EF4-FFF2-40B4-BE49-F238E27FC236}">
                <a16:creationId xmlns:a16="http://schemas.microsoft.com/office/drawing/2014/main" id="{3D9920A8-BD40-4A73-B600-39C2D17B2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110" y="3159420"/>
            <a:ext cx="1714286" cy="350994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75C1E0EF-816F-4E1D-906B-EB5F5D7E46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3159420"/>
            <a:ext cx="1714286" cy="3571429"/>
          </a:xfrm>
          <a:prstGeom prst="rect">
            <a:avLst/>
          </a:prstGeom>
        </p:spPr>
      </p:pic>
      <p:sp>
        <p:nvSpPr>
          <p:cNvPr id="21" name="Gedachtewolkje: wolk 20">
            <a:extLst>
              <a:ext uri="{FF2B5EF4-FFF2-40B4-BE49-F238E27FC236}">
                <a16:creationId xmlns:a16="http://schemas.microsoft.com/office/drawing/2014/main" id="{4BFC76DE-454F-433A-919B-9D1C69CE2F85}"/>
              </a:ext>
            </a:extLst>
          </p:cNvPr>
          <p:cNvSpPr/>
          <p:nvPr/>
        </p:nvSpPr>
        <p:spPr>
          <a:xfrm>
            <a:off x="39771" y="2339114"/>
            <a:ext cx="2678682" cy="1089886"/>
          </a:xfrm>
          <a:prstGeom prst="cloudCallout">
            <a:avLst>
              <a:gd name="adj1" fmla="val 54212"/>
              <a:gd name="adj2" fmla="val 813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‘Mijn vrienden willen niet meer mijn vrienden zijn’</a:t>
            </a:r>
            <a:endParaRPr lang="nl-NL" b="0" i="1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Gedachtewolkje: wolk 23">
            <a:extLst>
              <a:ext uri="{FF2B5EF4-FFF2-40B4-BE49-F238E27FC236}">
                <a16:creationId xmlns:a16="http://schemas.microsoft.com/office/drawing/2014/main" id="{DF62646C-6546-4791-A7CA-A3C287AC176F}"/>
              </a:ext>
            </a:extLst>
          </p:cNvPr>
          <p:cNvSpPr/>
          <p:nvPr/>
        </p:nvSpPr>
        <p:spPr>
          <a:xfrm>
            <a:off x="6325262" y="2060848"/>
            <a:ext cx="2678682" cy="1197517"/>
          </a:xfrm>
          <a:prstGeom prst="cloudCallout">
            <a:avLst>
              <a:gd name="adj1" fmla="val -36484"/>
              <a:gd name="adj2" fmla="val 796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‘Dat is o.k. Ik kan nieuwe vrienden maken’</a:t>
            </a:r>
            <a:endParaRPr lang="nl-NL" b="0" i="1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1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3167336" y="494732"/>
            <a:ext cx="5976664" cy="63632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0918" tIns="38088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nl-NL" sz="2800" b="1" i="1" dirty="0">
                <a:solidFill>
                  <a:srgbClr val="0000FF"/>
                </a:solidFill>
              </a:rPr>
              <a:t>Wat ik het leven vroeg</a:t>
            </a:r>
          </a:p>
          <a:p>
            <a:endParaRPr lang="nl-NL" sz="1050" dirty="0"/>
          </a:p>
          <a:p>
            <a:r>
              <a:rPr lang="nl-NL" b="1" i="1" dirty="0">
                <a:solidFill>
                  <a:srgbClr val="0000FF"/>
                </a:solidFill>
              </a:rPr>
              <a:t>Ik heb kracht gevraagd...</a:t>
            </a:r>
            <a:endParaRPr lang="nl-NL" dirty="0">
              <a:solidFill>
                <a:srgbClr val="0000FF"/>
              </a:solidFill>
            </a:endParaRPr>
          </a:p>
          <a:p>
            <a:r>
              <a:rPr lang="nl-NL" b="1" i="1" dirty="0">
                <a:solidFill>
                  <a:srgbClr val="0000FF"/>
                </a:solidFill>
              </a:rPr>
              <a:t>En het leven gaf me moeilijkheden om me sterk te maken.</a:t>
            </a:r>
            <a:endParaRPr lang="nl-NL" dirty="0">
              <a:solidFill>
                <a:srgbClr val="0000FF"/>
              </a:solidFill>
            </a:endParaRPr>
          </a:p>
          <a:p>
            <a:endParaRPr lang="nl-NL" sz="1050" dirty="0">
              <a:solidFill>
                <a:srgbClr val="0000FF"/>
              </a:solidFill>
            </a:endParaRPr>
          </a:p>
          <a:p>
            <a:r>
              <a:rPr lang="nl-NL" b="1" i="1" dirty="0">
                <a:solidFill>
                  <a:srgbClr val="0000FF"/>
                </a:solidFill>
              </a:rPr>
              <a:t>Ik heb wijsheid gevraagd...</a:t>
            </a:r>
            <a:endParaRPr lang="nl-NL" dirty="0">
              <a:solidFill>
                <a:srgbClr val="0000FF"/>
              </a:solidFill>
            </a:endParaRPr>
          </a:p>
          <a:p>
            <a:r>
              <a:rPr lang="nl-NL" b="1" i="1" dirty="0">
                <a:solidFill>
                  <a:srgbClr val="0000FF"/>
                </a:solidFill>
              </a:rPr>
              <a:t>En het leven gaf me problemen om op te lossen. </a:t>
            </a:r>
            <a:endParaRPr lang="nl-NL" dirty="0">
              <a:solidFill>
                <a:srgbClr val="0000FF"/>
              </a:solidFill>
            </a:endParaRPr>
          </a:p>
          <a:p>
            <a:endParaRPr lang="nl-NL" sz="1050" dirty="0">
              <a:solidFill>
                <a:srgbClr val="0000FF"/>
              </a:solidFill>
            </a:endParaRPr>
          </a:p>
          <a:p>
            <a:r>
              <a:rPr lang="nl-NL" b="1" i="1" dirty="0">
                <a:solidFill>
                  <a:srgbClr val="0000FF"/>
                </a:solidFill>
              </a:rPr>
              <a:t>Ik heb voorspoed gevraagd ...</a:t>
            </a:r>
            <a:endParaRPr lang="nl-NL" dirty="0">
              <a:solidFill>
                <a:srgbClr val="0000FF"/>
              </a:solidFill>
            </a:endParaRPr>
          </a:p>
          <a:p>
            <a:r>
              <a:rPr lang="nl-NL" b="1" i="1" dirty="0">
                <a:solidFill>
                  <a:srgbClr val="0000FF"/>
                </a:solidFill>
              </a:rPr>
              <a:t>En het leven gaf me hersenen en spieren om te werken. </a:t>
            </a:r>
            <a:endParaRPr lang="nl-NL" dirty="0">
              <a:solidFill>
                <a:srgbClr val="0000FF"/>
              </a:solidFill>
            </a:endParaRPr>
          </a:p>
          <a:p>
            <a:endParaRPr lang="nl-NL" sz="1050" dirty="0">
              <a:solidFill>
                <a:srgbClr val="0000FF"/>
              </a:solidFill>
            </a:endParaRPr>
          </a:p>
          <a:p>
            <a:r>
              <a:rPr lang="nl-NL" b="1" i="1" dirty="0">
                <a:solidFill>
                  <a:srgbClr val="0000FF"/>
                </a:solidFill>
              </a:rPr>
              <a:t>Ik heb gevraagd om te kunnen vliegen ...</a:t>
            </a:r>
            <a:endParaRPr lang="nl-NL" dirty="0">
              <a:solidFill>
                <a:srgbClr val="0000FF"/>
              </a:solidFill>
            </a:endParaRPr>
          </a:p>
          <a:p>
            <a:r>
              <a:rPr lang="nl-NL" b="1" i="1" dirty="0">
                <a:solidFill>
                  <a:srgbClr val="0000FF"/>
                </a:solidFill>
              </a:rPr>
              <a:t>En het leven gaf me obstakels om te overstijgen.</a:t>
            </a:r>
            <a:endParaRPr lang="nl-NL" dirty="0">
              <a:solidFill>
                <a:srgbClr val="0000FF"/>
              </a:solidFill>
            </a:endParaRPr>
          </a:p>
          <a:p>
            <a:endParaRPr lang="nl-NL" sz="1050" dirty="0">
              <a:solidFill>
                <a:srgbClr val="0000FF"/>
              </a:solidFill>
            </a:endParaRPr>
          </a:p>
          <a:p>
            <a:r>
              <a:rPr lang="nl-NL" b="1" i="1" dirty="0">
                <a:solidFill>
                  <a:srgbClr val="0000FF"/>
                </a:solidFill>
              </a:rPr>
              <a:t>Ik heb liefde gevraagd ...</a:t>
            </a:r>
            <a:endParaRPr lang="nl-NL" dirty="0">
              <a:solidFill>
                <a:srgbClr val="0000FF"/>
              </a:solidFill>
            </a:endParaRPr>
          </a:p>
          <a:p>
            <a:r>
              <a:rPr lang="nl-NL" b="1" i="1" dirty="0">
                <a:solidFill>
                  <a:srgbClr val="0000FF"/>
                </a:solidFill>
              </a:rPr>
              <a:t>En het leven gaf me mensen die hulp nodig hebben. </a:t>
            </a:r>
            <a:endParaRPr lang="nl-NL" dirty="0">
              <a:solidFill>
                <a:srgbClr val="0000FF"/>
              </a:solidFill>
            </a:endParaRPr>
          </a:p>
          <a:p>
            <a:endParaRPr lang="nl-NL" sz="1050" dirty="0">
              <a:solidFill>
                <a:srgbClr val="0000FF"/>
              </a:solidFill>
            </a:endParaRPr>
          </a:p>
          <a:p>
            <a:r>
              <a:rPr lang="nl-NL" b="1" i="1" dirty="0">
                <a:solidFill>
                  <a:srgbClr val="0000FF"/>
                </a:solidFill>
              </a:rPr>
              <a:t>Ik heb gunsten gevraagd ...</a:t>
            </a:r>
            <a:endParaRPr lang="nl-NL" dirty="0">
              <a:solidFill>
                <a:srgbClr val="0000FF"/>
              </a:solidFill>
            </a:endParaRPr>
          </a:p>
          <a:p>
            <a:r>
              <a:rPr lang="nl-NL" b="1" i="1" dirty="0">
                <a:solidFill>
                  <a:srgbClr val="0000FF"/>
                </a:solidFill>
              </a:rPr>
              <a:t>En het leven gaf me mogelijkheden. </a:t>
            </a:r>
            <a:endParaRPr lang="nl-NL" dirty="0">
              <a:solidFill>
                <a:srgbClr val="0000FF"/>
              </a:solidFill>
            </a:endParaRPr>
          </a:p>
          <a:p>
            <a:endParaRPr lang="nl-NL" sz="1050" dirty="0">
              <a:solidFill>
                <a:srgbClr val="0000FF"/>
              </a:solidFill>
            </a:endParaRPr>
          </a:p>
          <a:p>
            <a:r>
              <a:rPr lang="nl-NL" b="1" i="1" dirty="0">
                <a:solidFill>
                  <a:srgbClr val="0000FF"/>
                </a:solidFill>
              </a:rPr>
              <a:t>Ik heb niets gekregen van wat ik heb gevraagd...</a:t>
            </a:r>
            <a:endParaRPr lang="nl-NL" dirty="0">
              <a:solidFill>
                <a:srgbClr val="0000FF"/>
              </a:solidFill>
            </a:endParaRPr>
          </a:p>
          <a:p>
            <a:endParaRPr lang="nl-NL" sz="1050" dirty="0">
              <a:solidFill>
                <a:srgbClr val="0000FF"/>
              </a:solidFill>
            </a:endParaRPr>
          </a:p>
          <a:p>
            <a:r>
              <a:rPr lang="nl-NL" b="1" i="1" dirty="0">
                <a:solidFill>
                  <a:srgbClr val="0000FF"/>
                </a:solidFill>
              </a:rPr>
              <a:t>En.......</a:t>
            </a:r>
            <a:endParaRPr lang="nl-NL" dirty="0">
              <a:solidFill>
                <a:srgbClr val="0000FF"/>
              </a:solidFill>
            </a:endParaRPr>
          </a:p>
          <a:p>
            <a:endParaRPr lang="nl-NL" dirty="0">
              <a:solidFill>
                <a:srgbClr val="0000FF"/>
              </a:solidFill>
            </a:endParaRPr>
          </a:p>
          <a:p>
            <a:r>
              <a:rPr lang="nl-NL" b="1" i="1" dirty="0">
                <a:solidFill>
                  <a:srgbClr val="0000FF"/>
                </a:solidFill>
              </a:rPr>
              <a:t>Ik heb alles gekregen wat ik nodig heb. 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-99392"/>
            <a:ext cx="7072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rgbClr val="0000FF"/>
                </a:solidFill>
              </a:rPr>
              <a:t>Herkaderen op identiteitsniveau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6D875DB-4B78-47CE-8A79-4C9FE154F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7" r="24801"/>
          <a:stretch/>
        </p:blipFill>
        <p:spPr bwMode="auto">
          <a:xfrm>
            <a:off x="0" y="494732"/>
            <a:ext cx="3167336" cy="63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5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5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5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5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52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52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52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52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52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52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52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52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52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52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52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52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523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523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523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523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523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523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523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523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523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523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FC4EFB1-C9C3-495E-A4AD-EA43DA85DDCC}"/>
              </a:ext>
            </a:extLst>
          </p:cNvPr>
          <p:cNvPicPr/>
          <p:nvPr/>
        </p:nvPicPr>
        <p:blipFill rotWithShape="1">
          <a:blip r:embed="rId2" cstate="print"/>
          <a:srcRect t="45800"/>
          <a:stretch/>
        </p:blipFill>
        <p:spPr>
          <a:xfrm>
            <a:off x="0" y="3140968"/>
            <a:ext cx="9252520" cy="371703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C0B114F5-3546-48BB-BACD-E021D47CBAFA}"/>
              </a:ext>
            </a:extLst>
          </p:cNvPr>
          <p:cNvPicPr/>
          <p:nvPr/>
        </p:nvPicPr>
        <p:blipFill rotWithShape="1">
          <a:blip r:embed="rId2" cstate="print"/>
          <a:srcRect b="54200"/>
          <a:stretch/>
        </p:blipFill>
        <p:spPr>
          <a:xfrm>
            <a:off x="0" y="0"/>
            <a:ext cx="9252520" cy="3140968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7BCEF33B-AD00-41D0-B878-E35B832C92D3}"/>
              </a:ext>
            </a:extLst>
          </p:cNvPr>
          <p:cNvSpPr/>
          <p:nvPr/>
        </p:nvSpPr>
        <p:spPr>
          <a:xfrm>
            <a:off x="3252990" y="6115943"/>
            <a:ext cx="57835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 is jouw perspectief?</a:t>
            </a:r>
            <a:endParaRPr lang="nl-NL" sz="4400" b="0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50C432C-DCC2-4CBD-A559-34A228D0988A}"/>
              </a:ext>
            </a:extLst>
          </p:cNvPr>
          <p:cNvSpPr/>
          <p:nvPr/>
        </p:nvSpPr>
        <p:spPr>
          <a:xfrm>
            <a:off x="258410" y="270974"/>
            <a:ext cx="63643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Welk effect heeft perspectief?</a:t>
            </a:r>
            <a:endParaRPr lang="nl-NL" sz="4000" b="0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59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Afbeelding 23" descr="watstaathi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6824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Afbeelding 23" descr="watstaathi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785538" y="692696"/>
            <a:ext cx="1904564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hoek 3"/>
          <p:cNvSpPr/>
          <p:nvPr/>
        </p:nvSpPr>
        <p:spPr>
          <a:xfrm>
            <a:off x="3131840" y="1628800"/>
            <a:ext cx="5400600" cy="7920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3059832" y="3861048"/>
            <a:ext cx="5400600" cy="7920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337CA2F-F024-4D83-945D-287E4275C3C5}"/>
              </a:ext>
            </a:extLst>
          </p:cNvPr>
          <p:cNvSpPr txBox="1"/>
          <p:nvPr/>
        </p:nvSpPr>
        <p:spPr>
          <a:xfrm>
            <a:off x="3300741" y="217185"/>
            <a:ext cx="2531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Focus je op zwart?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9C9FFCE-5B7E-44DB-947A-A829A9F9861D}"/>
              </a:ext>
            </a:extLst>
          </p:cNvPr>
          <p:cNvSpPr txBox="1"/>
          <p:nvPr/>
        </p:nvSpPr>
        <p:spPr>
          <a:xfrm>
            <a:off x="3199687" y="4869160"/>
            <a:ext cx="2560445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Of focus je op wit?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suele Illusie: Vrouw Of Meisje + Visuele Illusie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64725"/>
            <a:ext cx="5328592" cy="5920659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251520" y="188640"/>
            <a:ext cx="8541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0000FF"/>
                </a:solidFill>
              </a:rPr>
              <a:t>Herkaderen: Bekijk het eens van een andere kant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572000"/>
            <a:ext cx="26860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Afbeelding 23" descr="Afbeelding met tekening&#10;&#10;Automatisch gegenereerde beschrijving">
            <a:extLst>
              <a:ext uri="{FF2B5EF4-FFF2-40B4-BE49-F238E27FC236}">
                <a16:creationId xmlns:a16="http://schemas.microsoft.com/office/drawing/2014/main" id="{2528E468-5906-482F-B6C4-2317F10ACE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1556792"/>
            <a:ext cx="9137204" cy="3960440"/>
          </a:xfrm>
          <a:prstGeom prst="rect">
            <a:avLst/>
          </a:prstGeom>
        </p:spPr>
      </p:pic>
      <p:sp>
        <p:nvSpPr>
          <p:cNvPr id="25" name="Tekstvak 24">
            <a:extLst>
              <a:ext uri="{FF2B5EF4-FFF2-40B4-BE49-F238E27FC236}">
                <a16:creationId xmlns:a16="http://schemas.microsoft.com/office/drawing/2014/main" id="{0E04A9EF-4DC7-4D4D-9082-3087BCFB0708}"/>
              </a:ext>
            </a:extLst>
          </p:cNvPr>
          <p:cNvSpPr txBox="1"/>
          <p:nvPr/>
        </p:nvSpPr>
        <p:spPr>
          <a:xfrm>
            <a:off x="0" y="332656"/>
            <a:ext cx="2442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</a:rPr>
              <a:t>Waar let je op?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A79BEF5-58BA-4ADD-BA47-F3FBD470EB82}"/>
              </a:ext>
            </a:extLst>
          </p:cNvPr>
          <p:cNvSpPr txBox="1"/>
          <p:nvPr/>
        </p:nvSpPr>
        <p:spPr>
          <a:xfrm>
            <a:off x="3059832" y="6237312"/>
            <a:ext cx="279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</a:rPr>
              <a:t>Even herkaderen:</a:t>
            </a:r>
          </a:p>
        </p:txBody>
      </p:sp>
    </p:spTree>
    <p:extLst>
      <p:ext uri="{BB962C8B-B14F-4D97-AF65-F5344CB8AC3E}">
        <p14:creationId xmlns:p14="http://schemas.microsoft.com/office/powerpoint/2010/main" val="4004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knowledgeoverflow.com/wp-content/uploads/2012/06/happy-smiley-4.jpg?b867b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2389920" cy="237626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1920" y="620688"/>
            <a:ext cx="4104456" cy="504056"/>
          </a:xfrm>
        </p:spPr>
        <p:txBody>
          <a:bodyPr>
            <a:no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Zonnestraaltjes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A3C18D72-BB41-4CE9-99BB-1263D49A8E3F}"/>
              </a:ext>
            </a:extLst>
          </p:cNvPr>
          <p:cNvGrpSpPr/>
          <p:nvPr/>
        </p:nvGrpSpPr>
        <p:grpSpPr>
          <a:xfrm>
            <a:off x="0" y="5439330"/>
            <a:ext cx="9180512" cy="1418671"/>
            <a:chOff x="0" y="5439330"/>
            <a:chExt cx="9180512" cy="1418671"/>
          </a:xfrm>
        </p:grpSpPr>
        <p:pic>
          <p:nvPicPr>
            <p:cNvPr id="21" name="Afbeelding 20" descr="blij 7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5445224"/>
              <a:ext cx="1395966" cy="1412776"/>
            </a:xfrm>
            <a:prstGeom prst="rect">
              <a:avLst/>
            </a:prstGeom>
          </p:spPr>
        </p:pic>
        <p:pic>
          <p:nvPicPr>
            <p:cNvPr id="22" name="Afbeelding 21" descr="blij2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868144" y="5445224"/>
              <a:ext cx="1581209" cy="1412776"/>
            </a:xfrm>
            <a:prstGeom prst="rect">
              <a:avLst/>
            </a:prstGeom>
          </p:spPr>
        </p:pic>
        <p:pic>
          <p:nvPicPr>
            <p:cNvPr id="23" name="Afbeelding 22" descr="blij-4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31640" y="5445224"/>
              <a:ext cx="1332941" cy="1412776"/>
            </a:xfrm>
            <a:prstGeom prst="rect">
              <a:avLst/>
            </a:prstGeom>
          </p:spPr>
        </p:pic>
        <p:pic>
          <p:nvPicPr>
            <p:cNvPr id="24" name="Afbeelding 23" descr="blij5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35896" y="5445224"/>
              <a:ext cx="1130222" cy="1412776"/>
            </a:xfrm>
            <a:prstGeom prst="rect">
              <a:avLst/>
            </a:prstGeom>
          </p:spPr>
        </p:pic>
        <p:pic>
          <p:nvPicPr>
            <p:cNvPr id="25" name="Afbeelding 24" descr="blij-gezicht 1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7784" y="5445224"/>
              <a:ext cx="1061705" cy="1412776"/>
            </a:xfrm>
            <a:prstGeom prst="rect">
              <a:avLst/>
            </a:prstGeom>
          </p:spPr>
        </p:pic>
        <p:pic>
          <p:nvPicPr>
            <p:cNvPr id="28" name="Afbeelding 27" descr="blij 8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452320" y="5439330"/>
              <a:ext cx="1728192" cy="1418670"/>
            </a:xfrm>
            <a:prstGeom prst="rect">
              <a:avLst/>
            </a:prstGeom>
          </p:spPr>
        </p:pic>
        <p:pic>
          <p:nvPicPr>
            <p:cNvPr id="13" name="Afbeelding 12" descr="blij 6.jp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644008" y="5445225"/>
              <a:ext cx="1327958" cy="1412776"/>
            </a:xfrm>
            <a:prstGeom prst="rect">
              <a:avLst/>
            </a:prstGeom>
          </p:spPr>
        </p:pic>
      </p:grpSp>
      <p:grpSp>
        <p:nvGrpSpPr>
          <p:cNvPr id="4" name="Groep 3">
            <a:extLst>
              <a:ext uri="{FF2B5EF4-FFF2-40B4-BE49-F238E27FC236}">
                <a16:creationId xmlns:a16="http://schemas.microsoft.com/office/drawing/2014/main" id="{029618D9-04A2-4970-9ABB-184FAA348A81}"/>
              </a:ext>
            </a:extLst>
          </p:cNvPr>
          <p:cNvGrpSpPr/>
          <p:nvPr/>
        </p:nvGrpSpPr>
        <p:grpSpPr>
          <a:xfrm>
            <a:off x="381903" y="1705974"/>
            <a:ext cx="8556459" cy="4198274"/>
            <a:chOff x="381903" y="1705974"/>
            <a:chExt cx="8556459" cy="4198274"/>
          </a:xfrm>
        </p:grpSpPr>
        <p:sp>
          <p:nvSpPr>
            <p:cNvPr id="17" name="PIJL-OMLAAG 16"/>
            <p:cNvSpPr/>
            <p:nvPr/>
          </p:nvSpPr>
          <p:spPr>
            <a:xfrm rot="17995293">
              <a:off x="5283749" y="41342"/>
              <a:ext cx="432048" cy="6877179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PIJL-OMLAAG 13"/>
            <p:cNvSpPr/>
            <p:nvPr/>
          </p:nvSpPr>
          <p:spPr>
            <a:xfrm rot="19973382">
              <a:off x="2100224" y="2492752"/>
              <a:ext cx="432048" cy="3066170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PIJL-OMLAAG 14"/>
            <p:cNvSpPr/>
            <p:nvPr/>
          </p:nvSpPr>
          <p:spPr>
            <a:xfrm>
              <a:off x="381903" y="2636912"/>
              <a:ext cx="432048" cy="2736304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PIJL-OMLAAG 15"/>
            <p:cNvSpPr/>
            <p:nvPr/>
          </p:nvSpPr>
          <p:spPr>
            <a:xfrm rot="19030909">
              <a:off x="3418862" y="1705974"/>
              <a:ext cx="432048" cy="4198274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PIJL-OMLAAG 17"/>
            <p:cNvSpPr/>
            <p:nvPr/>
          </p:nvSpPr>
          <p:spPr>
            <a:xfrm rot="21046863">
              <a:off x="1233540" y="2667473"/>
              <a:ext cx="432048" cy="2699031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PIJL-OMLAAG 26"/>
            <p:cNvSpPr/>
            <p:nvPr/>
          </p:nvSpPr>
          <p:spPr>
            <a:xfrm rot="18367347">
              <a:off x="4402237" y="923041"/>
              <a:ext cx="432048" cy="5415856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PIJL-OMLAAG 28"/>
            <p:cNvSpPr/>
            <p:nvPr/>
          </p:nvSpPr>
          <p:spPr>
            <a:xfrm rot="19567209">
              <a:off x="2696238" y="2217905"/>
              <a:ext cx="432048" cy="3434243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891631"/>
            <a:ext cx="9144000" cy="21242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nl-NL" sz="2800" dirty="0">
                <a:solidFill>
                  <a:srgbClr val="0000FF"/>
                </a:solidFill>
              </a:rPr>
              <a:t>In tweetallen: De één vertelt de ander luistert met volle aandacht.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Focus op een recente gebeurtenis waarin je </a:t>
            </a:r>
            <a:r>
              <a:rPr lang="nl-NL" sz="2800" b="1" u="sng" dirty="0">
                <a:solidFill>
                  <a:srgbClr val="0000FF"/>
                </a:solidFill>
              </a:rPr>
              <a:t>energie, blijheid of geluk </a:t>
            </a:r>
            <a:r>
              <a:rPr lang="nl-NL" sz="2800" dirty="0">
                <a:solidFill>
                  <a:srgbClr val="0000FF"/>
                </a:solidFill>
              </a:rPr>
              <a:t>voelde.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Laat je gevoelens op je gezicht zien</a:t>
            </a:r>
          </a:p>
        </p:txBody>
      </p:sp>
    </p:spTree>
    <p:extLst>
      <p:ext uri="{BB962C8B-B14F-4D97-AF65-F5344CB8AC3E}">
        <p14:creationId xmlns:p14="http://schemas.microsoft.com/office/powerpoint/2010/main" val="352690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C9A5328-00D5-4DB4-85BA-F32BA7B2DB09}"/>
              </a:ext>
            </a:extLst>
          </p:cNvPr>
          <p:cNvSpPr txBox="1"/>
          <p:nvPr/>
        </p:nvSpPr>
        <p:spPr>
          <a:xfrm>
            <a:off x="3203848" y="116632"/>
            <a:ext cx="500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</a:rPr>
              <a:t>Als je focust op wat wit was krijg je dit: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1D3DC34-12F7-4A3D-B362-82C804238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1485900"/>
            <a:ext cx="902017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24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8D7DED0-F2DB-49E7-AC89-32D88FF60E86}"/>
              </a:ext>
            </a:extLst>
          </p:cNvPr>
          <p:cNvSpPr txBox="1"/>
          <p:nvPr/>
        </p:nvSpPr>
        <p:spPr>
          <a:xfrm>
            <a:off x="31928" y="228643"/>
            <a:ext cx="92027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dirty="0">
                <a:solidFill>
                  <a:srgbClr val="0000FF"/>
                </a:solidFill>
              </a:rPr>
              <a:t>Herkaderen = van perspectief wisselen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1DEE1DD-67F3-469B-899D-5BD01F241608}"/>
              </a:ext>
            </a:extLst>
          </p:cNvPr>
          <p:cNvSpPr txBox="1"/>
          <p:nvPr/>
        </p:nvSpPr>
        <p:spPr>
          <a:xfrm>
            <a:off x="456383" y="1481051"/>
            <a:ext cx="2775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1 Gezakt voor een examen?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E5B98DC-F99C-417D-A449-AA1658D7DB24}"/>
              </a:ext>
            </a:extLst>
          </p:cNvPr>
          <p:cNvSpPr txBox="1"/>
          <p:nvPr/>
        </p:nvSpPr>
        <p:spPr>
          <a:xfrm>
            <a:off x="3707904" y="1855062"/>
            <a:ext cx="5380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Kans om je nog beter in het onderwerp te verdiepen?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5055DAA-1A51-4D56-A198-25E2B597F255}"/>
              </a:ext>
            </a:extLst>
          </p:cNvPr>
          <p:cNvSpPr txBox="1"/>
          <p:nvPr/>
        </p:nvSpPr>
        <p:spPr>
          <a:xfrm>
            <a:off x="3707904" y="1484784"/>
            <a:ext cx="223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Straf van examinator?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A36D62A-49AE-4905-AA27-06536850F674}"/>
              </a:ext>
            </a:extLst>
          </p:cNvPr>
          <p:cNvSpPr txBox="1"/>
          <p:nvPr/>
        </p:nvSpPr>
        <p:spPr>
          <a:xfrm>
            <a:off x="467544" y="2469633"/>
            <a:ext cx="219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2 Overhemd strijken?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2BF31F2-5182-4125-9DC2-21B880A940BD}"/>
              </a:ext>
            </a:extLst>
          </p:cNvPr>
          <p:cNvSpPr txBox="1"/>
          <p:nvPr/>
        </p:nvSpPr>
        <p:spPr>
          <a:xfrm>
            <a:off x="3719065" y="2843644"/>
            <a:ext cx="3913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Het kan nog erger:  Buurvrouw vragen?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FB58953-D089-47EB-BAA7-6CA49CDB6A99}"/>
              </a:ext>
            </a:extLst>
          </p:cNvPr>
          <p:cNvSpPr txBox="1"/>
          <p:nvPr/>
        </p:nvSpPr>
        <p:spPr>
          <a:xfrm>
            <a:off x="3719065" y="2473366"/>
            <a:ext cx="302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Vervelend karwei, afschuiven?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4F79B4C-D50A-4FEC-80CF-08BDA0F17E7B}"/>
              </a:ext>
            </a:extLst>
          </p:cNvPr>
          <p:cNvSpPr txBox="1"/>
          <p:nvPr/>
        </p:nvSpPr>
        <p:spPr>
          <a:xfrm>
            <a:off x="464461" y="3405737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3 Ruzie?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CC52FC6-1611-4D31-B1B8-598ED8B7B5C6}"/>
              </a:ext>
            </a:extLst>
          </p:cNvPr>
          <p:cNvSpPr txBox="1"/>
          <p:nvPr/>
        </p:nvSpPr>
        <p:spPr>
          <a:xfrm>
            <a:off x="3715982" y="3779748"/>
            <a:ext cx="4902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Elkaar beter leren kennen, www.ruzieleerschool.nl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1053513-BC6B-4530-BBF6-A97E23CFF1AE}"/>
              </a:ext>
            </a:extLst>
          </p:cNvPr>
          <p:cNvSpPr txBox="1"/>
          <p:nvPr/>
        </p:nvSpPr>
        <p:spPr>
          <a:xfrm>
            <a:off x="3715982" y="3409470"/>
            <a:ext cx="212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Angst voor scheiding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FDAAF51-94C6-448A-8FF5-B940EA6701FE}"/>
              </a:ext>
            </a:extLst>
          </p:cNvPr>
          <p:cNvSpPr txBox="1"/>
          <p:nvPr/>
        </p:nvSpPr>
        <p:spPr>
          <a:xfrm>
            <a:off x="467544" y="4341841"/>
            <a:ext cx="18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4 Rood stoplicht?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BECC6A9-27A9-4F2E-A4FC-8EF9623BA3A4}"/>
              </a:ext>
            </a:extLst>
          </p:cNvPr>
          <p:cNvSpPr txBox="1"/>
          <p:nvPr/>
        </p:nvSpPr>
        <p:spPr>
          <a:xfrm>
            <a:off x="3719065" y="4715852"/>
            <a:ext cx="2612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Welkom moment van rust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3858BC9-A725-4E6A-B976-3363132FAEC3}"/>
              </a:ext>
            </a:extLst>
          </p:cNvPr>
          <p:cNvSpPr txBox="1"/>
          <p:nvPr/>
        </p:nvSpPr>
        <p:spPr>
          <a:xfrm>
            <a:off x="3719065" y="4345574"/>
            <a:ext cx="255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Frustratie: moet wachten</a:t>
            </a:r>
          </a:p>
        </p:txBody>
      </p:sp>
    </p:spTree>
    <p:extLst>
      <p:ext uri="{BB962C8B-B14F-4D97-AF65-F5344CB8AC3E}">
        <p14:creationId xmlns:p14="http://schemas.microsoft.com/office/powerpoint/2010/main" val="384574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od, oranje of groen? - Op een Lij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7933" y="0"/>
            <a:ext cx="4099560" cy="6858000"/>
          </a:xfrm>
          <a:prstGeom prst="rect">
            <a:avLst/>
          </a:prstGeom>
          <a:noFill/>
        </p:spPr>
      </p:pic>
      <p:sp>
        <p:nvSpPr>
          <p:cNvPr id="3" name="Ovaal 2"/>
          <p:cNvSpPr/>
          <p:nvPr/>
        </p:nvSpPr>
        <p:spPr>
          <a:xfrm>
            <a:off x="4139952" y="1124744"/>
            <a:ext cx="1152128" cy="1152128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/>
          <p:cNvSpPr/>
          <p:nvPr/>
        </p:nvSpPr>
        <p:spPr>
          <a:xfrm>
            <a:off x="4139952" y="3573016"/>
            <a:ext cx="1152128" cy="1152128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323528" y="1988840"/>
            <a:ext cx="26724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</a:rPr>
              <a:t>In Nederland:</a:t>
            </a:r>
          </a:p>
          <a:p>
            <a:r>
              <a:rPr lang="nl-NL" sz="2400" dirty="0">
                <a:solidFill>
                  <a:srgbClr val="0000FF"/>
                </a:solidFill>
              </a:rPr>
              <a:t>Stoppen </a:t>
            </a:r>
          </a:p>
          <a:p>
            <a:r>
              <a:rPr lang="nl-NL" sz="2400" dirty="0">
                <a:solidFill>
                  <a:srgbClr val="0000FF"/>
                </a:solidFill>
              </a:rPr>
              <a:t>of </a:t>
            </a:r>
          </a:p>
          <a:p>
            <a:r>
              <a:rPr lang="nl-NL" sz="2400" dirty="0">
                <a:solidFill>
                  <a:srgbClr val="0000FF"/>
                </a:solidFill>
              </a:rPr>
              <a:t>nog net doorrijden?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372200" y="2060848"/>
            <a:ext cx="25471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</a:rPr>
              <a:t>In Buitenland:</a:t>
            </a:r>
          </a:p>
          <a:p>
            <a:r>
              <a:rPr lang="nl-NL" sz="2400" dirty="0">
                <a:solidFill>
                  <a:srgbClr val="0000FF"/>
                </a:solidFill>
              </a:rPr>
              <a:t>Stoppen </a:t>
            </a:r>
          </a:p>
          <a:p>
            <a:r>
              <a:rPr lang="nl-NL" sz="2400" dirty="0">
                <a:solidFill>
                  <a:srgbClr val="0000FF"/>
                </a:solidFill>
              </a:rPr>
              <a:t>of </a:t>
            </a:r>
          </a:p>
          <a:p>
            <a:r>
              <a:rPr lang="nl-NL" sz="2400" dirty="0">
                <a:solidFill>
                  <a:srgbClr val="0000FF"/>
                </a:solidFill>
              </a:rPr>
              <a:t>nog net doorrijden</a:t>
            </a:r>
          </a:p>
          <a:p>
            <a:r>
              <a:rPr lang="nl-NL" sz="2400" dirty="0">
                <a:solidFill>
                  <a:srgbClr val="0000FF"/>
                </a:solidFill>
              </a:rPr>
              <a:t>Of klaar maken om</a:t>
            </a:r>
          </a:p>
          <a:p>
            <a:r>
              <a:rPr lang="nl-NL" sz="2400" dirty="0">
                <a:solidFill>
                  <a:srgbClr val="0000FF"/>
                </a:solidFill>
              </a:rPr>
              <a:t>weg te rijden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07504" y="46365"/>
            <a:ext cx="3278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rgbClr val="0000FF"/>
                </a:solidFill>
              </a:rPr>
              <a:t>Oranje Stoplicht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5EE2E6A7-0AE3-4D0A-A69F-1C79FD297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363" y="4848476"/>
            <a:ext cx="1961905" cy="2009524"/>
          </a:xfrm>
          <a:prstGeom prst="rect">
            <a:avLst/>
          </a:prstGeom>
        </p:spPr>
      </p:pic>
      <p:pic>
        <p:nvPicPr>
          <p:cNvPr id="1026" name="Picture 2" descr="Illusies - Beïnvloeden van een mens">
            <a:extLst>
              <a:ext uri="{FF2B5EF4-FFF2-40B4-BE49-F238E27FC236}">
                <a16:creationId xmlns:a16="http://schemas.microsoft.com/office/drawing/2014/main" id="{E7DC6DDF-B3CF-44BB-B127-8B8EA5027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791" y="-3330"/>
            <a:ext cx="4714994" cy="380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llusies - Beïnvloeden van een mens">
            <a:extLst>
              <a:ext uri="{FF2B5EF4-FFF2-40B4-BE49-F238E27FC236}">
                <a16:creationId xmlns:a16="http://schemas.microsoft.com/office/drawing/2014/main" id="{3C7C684E-3CA6-4A7A-A2FB-473CA846AC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524" t="25431" r="40115" b="39601"/>
          <a:stretch/>
        </p:blipFill>
        <p:spPr bwMode="auto">
          <a:xfrm>
            <a:off x="4139952" y="2018257"/>
            <a:ext cx="122413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CD30A286-462E-4037-8F4E-06A361A23341}"/>
              </a:ext>
            </a:extLst>
          </p:cNvPr>
          <p:cNvSpPr/>
          <p:nvPr/>
        </p:nvSpPr>
        <p:spPr>
          <a:xfrm>
            <a:off x="5443574" y="48066"/>
            <a:ext cx="353539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Welk vakje is </a:t>
            </a:r>
          </a:p>
          <a:p>
            <a:pPr algn="ctr"/>
            <a:r>
              <a:rPr lang="nl-NL" sz="48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donkerder</a:t>
            </a:r>
          </a:p>
          <a:p>
            <a:pPr algn="ctr"/>
            <a:r>
              <a:rPr lang="nl-NL" sz="48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of B?</a:t>
            </a:r>
            <a:endParaRPr lang="nl-NL" sz="48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2" descr="Illusies - Beïnvloeden van een mens">
            <a:extLst>
              <a:ext uri="{FF2B5EF4-FFF2-40B4-BE49-F238E27FC236}">
                <a16:creationId xmlns:a16="http://schemas.microsoft.com/office/drawing/2014/main" id="{6728F054-7189-439B-8A18-F9FC8BB7CF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2788" y="2583280"/>
            <a:ext cx="6012160" cy="453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75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F5BAD4-7C8B-4193-A57F-214D6F602EAC}" type="slidenum">
              <a:rPr lang="nl-NL" smtClean="0"/>
              <a:pPr/>
              <a:t>24</a:t>
            </a:fld>
            <a:endParaRPr lang="nl-NL"/>
          </a:p>
        </p:txBody>
      </p:sp>
      <p:sp>
        <p:nvSpPr>
          <p:cNvPr id="23584" name="AutoShape 32"/>
          <p:cNvSpPr>
            <a:spLocks noChangeArrowheads="1"/>
          </p:cNvSpPr>
          <p:nvPr/>
        </p:nvSpPr>
        <p:spPr bwMode="auto">
          <a:xfrm>
            <a:off x="4430713" y="6069013"/>
            <a:ext cx="2519362" cy="7175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 dirty="0">
                <a:solidFill>
                  <a:srgbClr val="FF0000"/>
                </a:solidFill>
              </a:rPr>
              <a:t>Taal/Gedrag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7269163" y="1943100"/>
            <a:ext cx="1855787" cy="1438275"/>
            <a:chOff x="4579" y="1224"/>
            <a:chExt cx="1169" cy="906"/>
          </a:xfrm>
        </p:grpSpPr>
        <p:sp>
          <p:nvSpPr>
            <p:cNvPr id="26648" name="AutoShape 11"/>
            <p:cNvSpPr>
              <a:spLocks noChangeArrowheads="1"/>
            </p:cNvSpPr>
            <p:nvPr/>
          </p:nvSpPr>
          <p:spPr bwMode="auto">
            <a:xfrm rot="-1742448">
              <a:off x="4579" y="1224"/>
              <a:ext cx="1169" cy="906"/>
            </a:xfrm>
            <a:prstGeom prst="leftArrow">
              <a:avLst>
                <a:gd name="adj1" fmla="val 50000"/>
                <a:gd name="adj2" fmla="val 3225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WordArt 12"/>
            <p:cNvSpPr>
              <a:spLocks noChangeArrowheads="1" noChangeShapeType="1"/>
            </p:cNvSpPr>
            <p:nvPr/>
          </p:nvSpPr>
          <p:spPr bwMode="auto">
            <a:xfrm rot="-1759665">
              <a:off x="4700" y="1483"/>
              <a:ext cx="900" cy="3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nl-NL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Externe</a:t>
              </a:r>
            </a:p>
            <a:p>
              <a:pPr algn="ctr"/>
              <a:r>
                <a:rPr lang="nl-NL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Prikkel</a:t>
              </a:r>
            </a:p>
          </p:txBody>
        </p:sp>
      </p:grpSp>
      <p:sp>
        <p:nvSpPr>
          <p:cNvPr id="23579" name="AutoShape 27"/>
          <p:cNvSpPr>
            <a:spLocks noChangeArrowheads="1"/>
          </p:cNvSpPr>
          <p:nvPr/>
        </p:nvSpPr>
        <p:spPr bwMode="auto">
          <a:xfrm>
            <a:off x="344488" y="1174750"/>
            <a:ext cx="2519362" cy="104933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>
                <a:solidFill>
                  <a:srgbClr val="3333CC"/>
                </a:solidFill>
              </a:rPr>
              <a:t>Interne</a:t>
            </a:r>
          </a:p>
          <a:p>
            <a:pPr algn="ctr"/>
            <a:r>
              <a:rPr lang="nl-NL" sz="3600" b="1">
                <a:solidFill>
                  <a:srgbClr val="3333CC"/>
                </a:solidFill>
              </a:rPr>
              <a:t>Voorstelling</a:t>
            </a:r>
          </a:p>
        </p:txBody>
      </p:sp>
      <p:sp>
        <p:nvSpPr>
          <p:cNvPr id="23580" name="AutoShape 28"/>
          <p:cNvSpPr>
            <a:spLocks noChangeArrowheads="1"/>
          </p:cNvSpPr>
          <p:nvPr/>
        </p:nvSpPr>
        <p:spPr bwMode="auto">
          <a:xfrm>
            <a:off x="1214438" y="2320925"/>
            <a:ext cx="839787" cy="76358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AutoShape 29"/>
          <p:cNvSpPr>
            <a:spLocks noChangeArrowheads="1"/>
          </p:cNvSpPr>
          <p:nvPr/>
        </p:nvSpPr>
        <p:spPr bwMode="auto">
          <a:xfrm>
            <a:off x="368300" y="3221038"/>
            <a:ext cx="2519363" cy="9302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>
                <a:solidFill>
                  <a:srgbClr val="3333CC"/>
                </a:solidFill>
              </a:rPr>
              <a:t>Stemming</a:t>
            </a:r>
          </a:p>
        </p:txBody>
      </p:sp>
      <p:sp>
        <p:nvSpPr>
          <p:cNvPr id="23582" name="AutoShape 30"/>
          <p:cNvSpPr>
            <a:spLocks noChangeArrowheads="1"/>
          </p:cNvSpPr>
          <p:nvPr/>
        </p:nvSpPr>
        <p:spPr bwMode="auto">
          <a:xfrm>
            <a:off x="1228725" y="4357688"/>
            <a:ext cx="839788" cy="896937"/>
          </a:xfrm>
          <a:prstGeom prst="upDownArrow">
            <a:avLst>
              <a:gd name="adj1" fmla="val 50000"/>
              <a:gd name="adj2" fmla="val 21361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AutoShape 31"/>
          <p:cNvSpPr>
            <a:spLocks noChangeArrowheads="1"/>
          </p:cNvSpPr>
          <p:nvPr/>
        </p:nvSpPr>
        <p:spPr bwMode="auto">
          <a:xfrm>
            <a:off x="377825" y="5421313"/>
            <a:ext cx="2519363" cy="8540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>
                <a:solidFill>
                  <a:srgbClr val="3333CC"/>
                </a:solidFill>
              </a:rPr>
              <a:t>Fysiologie</a:t>
            </a:r>
          </a:p>
        </p:txBody>
      </p:sp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3359150" y="931863"/>
            <a:ext cx="3014663" cy="4905375"/>
          </a:xfrm>
          <a:prstGeom prst="rect">
            <a:avLst/>
          </a:prstGeom>
          <a:solidFill>
            <a:srgbClr val="FFCC9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</p:txBody>
      </p:sp>
      <p:sp>
        <p:nvSpPr>
          <p:cNvPr id="23565" name="WordArt 13"/>
          <p:cNvSpPr>
            <a:spLocks noChangeArrowheads="1" noChangeShapeType="1"/>
          </p:cNvSpPr>
          <p:nvPr/>
        </p:nvSpPr>
        <p:spPr bwMode="auto">
          <a:xfrm>
            <a:off x="3556000" y="1003300"/>
            <a:ext cx="25431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FILTERS</a:t>
            </a:r>
          </a:p>
        </p:txBody>
      </p:sp>
      <p:sp>
        <p:nvSpPr>
          <p:cNvPr id="23566" name="WordArt 14"/>
          <p:cNvSpPr>
            <a:spLocks noChangeArrowheads="1" noChangeShapeType="1"/>
          </p:cNvSpPr>
          <p:nvPr/>
        </p:nvSpPr>
        <p:spPr bwMode="auto">
          <a:xfrm>
            <a:off x="3513138" y="1731963"/>
            <a:ext cx="2636837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spc="72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76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Weglaten</a:t>
            </a:r>
          </a:p>
        </p:txBody>
      </p:sp>
      <p:sp>
        <p:nvSpPr>
          <p:cNvPr id="23567" name="WordArt 15"/>
          <p:cNvSpPr>
            <a:spLocks noChangeArrowheads="1" noChangeShapeType="1"/>
          </p:cNvSpPr>
          <p:nvPr/>
        </p:nvSpPr>
        <p:spPr bwMode="auto">
          <a:xfrm>
            <a:off x="3556000" y="2074863"/>
            <a:ext cx="2641600" cy="4191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4"/>
                <a:gd name="adj2" fmla="val 3181"/>
              </a:avLst>
            </a:prstTxWarp>
          </a:bodyPr>
          <a:lstStyle/>
          <a:p>
            <a:pPr algn="ctr"/>
            <a:r>
              <a:rPr lang="nl-NL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Vervormen</a:t>
            </a:r>
          </a:p>
        </p:txBody>
      </p:sp>
      <p:sp>
        <p:nvSpPr>
          <p:cNvPr id="23568" name="WordArt 16"/>
          <p:cNvSpPr>
            <a:spLocks noChangeArrowheads="1" noChangeShapeType="1"/>
          </p:cNvSpPr>
          <p:nvPr/>
        </p:nvSpPr>
        <p:spPr bwMode="auto">
          <a:xfrm>
            <a:off x="3706813" y="2510036"/>
            <a:ext cx="24415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Generaliseren</a:t>
            </a:r>
          </a:p>
        </p:txBody>
      </p:sp>
      <p:sp>
        <p:nvSpPr>
          <p:cNvPr id="23578" name="AutoShape 26"/>
          <p:cNvSpPr>
            <a:spLocks noChangeArrowheads="1"/>
          </p:cNvSpPr>
          <p:nvPr/>
        </p:nvSpPr>
        <p:spPr bwMode="auto">
          <a:xfrm rot="2898783">
            <a:off x="2467769" y="2413794"/>
            <a:ext cx="1436687" cy="1063625"/>
          </a:xfrm>
          <a:prstGeom prst="leftArrow">
            <a:avLst>
              <a:gd name="adj1" fmla="val 50000"/>
              <a:gd name="adj2" fmla="val 33769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089650" y="2879725"/>
            <a:ext cx="1100138" cy="1733550"/>
            <a:chOff x="3836" y="1814"/>
            <a:chExt cx="693" cy="1092"/>
          </a:xfrm>
        </p:grpSpPr>
        <p:sp>
          <p:nvSpPr>
            <p:cNvPr id="26645" name="AutoShape 17"/>
            <p:cNvSpPr>
              <a:spLocks noChangeArrowheads="1"/>
            </p:cNvSpPr>
            <p:nvPr/>
          </p:nvSpPr>
          <p:spPr bwMode="auto">
            <a:xfrm rot="-1395084">
              <a:off x="3836" y="1814"/>
              <a:ext cx="432" cy="288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AutoShape 18"/>
            <p:cNvSpPr>
              <a:spLocks noChangeArrowheads="1"/>
            </p:cNvSpPr>
            <p:nvPr/>
          </p:nvSpPr>
          <p:spPr bwMode="auto">
            <a:xfrm rot="-1568690">
              <a:off x="3979" y="2166"/>
              <a:ext cx="504" cy="288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AutoShape 19"/>
            <p:cNvSpPr>
              <a:spLocks noChangeArrowheads="1"/>
            </p:cNvSpPr>
            <p:nvPr/>
          </p:nvSpPr>
          <p:spPr bwMode="auto">
            <a:xfrm rot="-2625491">
              <a:off x="3953" y="2618"/>
              <a:ext cx="576" cy="288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44" name="Rectangle 6"/>
          <p:cNvSpPr>
            <a:spLocks noChangeArrowheads="1"/>
          </p:cNvSpPr>
          <p:nvPr/>
        </p:nvSpPr>
        <p:spPr bwMode="auto">
          <a:xfrm>
            <a:off x="1295400" y="76200"/>
            <a:ext cx="6324600" cy="7620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4400" b="1" dirty="0">
                <a:solidFill>
                  <a:schemeClr val="tx2"/>
                </a:solidFill>
                <a:latin typeface="Arial" charset="0"/>
                <a:cs typeface="Arial" charset="0"/>
              </a:rPr>
              <a:t>Hoe Communiceer je?</a:t>
            </a:r>
          </a:p>
        </p:txBody>
      </p:sp>
      <p:sp>
        <p:nvSpPr>
          <p:cNvPr id="28" name="Ovaal 27"/>
          <p:cNvSpPr/>
          <p:nvPr/>
        </p:nvSpPr>
        <p:spPr>
          <a:xfrm>
            <a:off x="2987824" y="1255753"/>
            <a:ext cx="3816424" cy="1485279"/>
          </a:xfrm>
          <a:prstGeom prst="ellipse">
            <a:avLst/>
          </a:prstGeom>
          <a:solidFill>
            <a:srgbClr val="11D91B">
              <a:alpha val="49804"/>
            </a:srgb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i="1" dirty="0">
                <a:solidFill>
                  <a:schemeClr val="bg1"/>
                </a:solidFill>
              </a:rPr>
              <a:t>Herkaderen = </a:t>
            </a:r>
          </a:p>
          <a:p>
            <a:pPr algn="ctr"/>
            <a:r>
              <a:rPr lang="nl-NL" sz="3200" b="1" i="1" dirty="0">
                <a:solidFill>
                  <a:schemeClr val="bg1"/>
                </a:solidFill>
              </a:rPr>
              <a:t>Filters veranderen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B7D45A4-1685-BEFF-D600-D0169E9F8F44}"/>
              </a:ext>
            </a:extLst>
          </p:cNvPr>
          <p:cNvPicPr/>
          <p:nvPr/>
        </p:nvPicPr>
        <p:blipFill rotWithShape="1">
          <a:blip r:embed="rId2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7695" y="838200"/>
            <a:ext cx="2285507" cy="5903732"/>
          </a:xfrm>
          <a:prstGeom prst="rect">
            <a:avLst/>
          </a:prstGeom>
        </p:spPr>
      </p:pic>
      <p:sp>
        <p:nvSpPr>
          <p:cNvPr id="5" name="Pijl: links 4">
            <a:extLst>
              <a:ext uri="{FF2B5EF4-FFF2-40B4-BE49-F238E27FC236}">
                <a16:creationId xmlns:a16="http://schemas.microsoft.com/office/drawing/2014/main" id="{AF0BE21E-CE1B-477C-5F40-230583240A60}"/>
              </a:ext>
            </a:extLst>
          </p:cNvPr>
          <p:cNvSpPr/>
          <p:nvPr/>
        </p:nvSpPr>
        <p:spPr>
          <a:xfrm>
            <a:off x="2571419" y="1355898"/>
            <a:ext cx="1022957" cy="601985"/>
          </a:xfrm>
          <a:prstGeom prst="leftArrow">
            <a:avLst/>
          </a:prstGeom>
          <a:solidFill>
            <a:srgbClr val="007400"/>
          </a:solidFill>
          <a:ln>
            <a:solidFill>
              <a:srgbClr val="007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170DE3F6-FB09-FB87-9A2A-B753AD820654}"/>
              </a:ext>
            </a:extLst>
          </p:cNvPr>
          <p:cNvSpPr/>
          <p:nvPr/>
        </p:nvSpPr>
        <p:spPr>
          <a:xfrm>
            <a:off x="-389423" y="729204"/>
            <a:ext cx="3816424" cy="1728192"/>
          </a:xfrm>
          <a:prstGeom prst="ellipse">
            <a:avLst/>
          </a:prstGeom>
          <a:solidFill>
            <a:srgbClr val="11D91B">
              <a:alpha val="50196"/>
            </a:srgb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i="1" dirty="0">
                <a:solidFill>
                  <a:schemeClr val="bg1"/>
                </a:solidFill>
              </a:rPr>
              <a:t>Andere interne voorstelling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7F60570-A175-2099-A8F2-9685395A97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32014" y="2996952"/>
            <a:ext cx="3112194" cy="2879974"/>
          </a:xfrm>
          <a:prstGeom prst="rect">
            <a:avLst/>
          </a:prstGeom>
        </p:spPr>
      </p:pic>
      <p:sp>
        <p:nvSpPr>
          <p:cNvPr id="8" name="Pijl: links 7">
            <a:extLst>
              <a:ext uri="{FF2B5EF4-FFF2-40B4-BE49-F238E27FC236}">
                <a16:creationId xmlns:a16="http://schemas.microsoft.com/office/drawing/2014/main" id="{A2919D59-24C8-FDC9-7E29-B85807B9491F}"/>
              </a:ext>
            </a:extLst>
          </p:cNvPr>
          <p:cNvSpPr/>
          <p:nvPr/>
        </p:nvSpPr>
        <p:spPr>
          <a:xfrm rot="13607985">
            <a:off x="1347527" y="4062684"/>
            <a:ext cx="4791995" cy="601985"/>
          </a:xfrm>
          <a:prstGeom prst="leftArrow">
            <a:avLst/>
          </a:prstGeom>
          <a:solidFill>
            <a:srgbClr val="007400"/>
          </a:solidFill>
          <a:ln>
            <a:solidFill>
              <a:srgbClr val="007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585" name="AutoShape 33"/>
          <p:cNvSpPr>
            <a:spLocks noChangeArrowheads="1"/>
          </p:cNvSpPr>
          <p:nvPr/>
        </p:nvSpPr>
        <p:spPr bwMode="auto">
          <a:xfrm rot="-8209209">
            <a:off x="2044700" y="5062538"/>
            <a:ext cx="3111500" cy="692150"/>
          </a:xfrm>
          <a:prstGeom prst="leftArrow">
            <a:avLst>
              <a:gd name="adj1" fmla="val 50000"/>
              <a:gd name="adj2" fmla="val 112385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19F6D996-7919-2F64-085D-830AE06DBD62}"/>
              </a:ext>
            </a:extLst>
          </p:cNvPr>
          <p:cNvSpPr/>
          <p:nvPr/>
        </p:nvSpPr>
        <p:spPr>
          <a:xfrm>
            <a:off x="4898997" y="5785297"/>
            <a:ext cx="2807704" cy="1208130"/>
          </a:xfrm>
          <a:prstGeom prst="ellipse">
            <a:avLst/>
          </a:prstGeom>
          <a:solidFill>
            <a:srgbClr val="11D91B">
              <a:alpha val="50196"/>
            </a:srgb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i="1" dirty="0">
                <a:solidFill>
                  <a:schemeClr val="bg1"/>
                </a:solidFill>
              </a:rPr>
              <a:t>Ander gedrag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4" grpId="0" animBg="1" autoUpdateAnimBg="0"/>
      <p:bldP spid="23579" grpId="0" animBg="1" autoUpdateAnimBg="0"/>
      <p:bldP spid="23580" grpId="0" animBg="1"/>
      <p:bldP spid="23581" grpId="0" animBg="1" autoUpdateAnimBg="0"/>
      <p:bldP spid="23582" grpId="0" animBg="1"/>
      <p:bldP spid="23583" grpId="0" animBg="1" autoUpdateAnimBg="0"/>
      <p:bldP spid="26635" grpId="0" animBg="1"/>
      <p:bldP spid="23565" grpId="0" animBg="1"/>
      <p:bldP spid="23566" grpId="0" animBg="1"/>
      <p:bldP spid="23567" grpId="0" animBg="1"/>
      <p:bldP spid="23568" grpId="0" animBg="1"/>
      <p:bldP spid="23578" grpId="0" animBg="1"/>
      <p:bldP spid="28" grpId="0" animBg="1"/>
      <p:bldP spid="5" grpId="0" animBg="1"/>
      <p:bldP spid="6" grpId="0" animBg="1"/>
      <p:bldP spid="8" grpId="0" animBg="1"/>
      <p:bldP spid="23585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Afbeeldingsresultaat voor filter informati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836713"/>
            <a:ext cx="648072" cy="295232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Herkaderen: een ander filter kiezen</a:t>
            </a:r>
          </a:p>
        </p:txBody>
      </p:sp>
      <p:pic>
        <p:nvPicPr>
          <p:cNvPr id="1026" name="Picture 2" descr="Afbeeldingsresultaat voor filter informat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836713"/>
            <a:ext cx="1944216" cy="2952328"/>
          </a:xfrm>
          <a:prstGeom prst="rect">
            <a:avLst/>
          </a:prstGeom>
          <a:noFill/>
        </p:spPr>
      </p:pic>
      <p:pic>
        <p:nvPicPr>
          <p:cNvPr id="6" name="Picture 2" descr="Afbeeldingsresultaat voor filter informatio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861048"/>
            <a:ext cx="2016224" cy="2996952"/>
          </a:xfrm>
          <a:prstGeom prst="rect">
            <a:avLst/>
          </a:prstGeom>
          <a:noFill/>
        </p:spPr>
      </p:pic>
      <p:grpSp>
        <p:nvGrpSpPr>
          <p:cNvPr id="39" name="Groep 38"/>
          <p:cNvGrpSpPr/>
          <p:nvPr/>
        </p:nvGrpSpPr>
        <p:grpSpPr>
          <a:xfrm>
            <a:off x="6300192" y="3973438"/>
            <a:ext cx="2234183" cy="2193776"/>
            <a:chOff x="6300192" y="3973438"/>
            <a:chExt cx="2234183" cy="219377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00192" y="3973438"/>
              <a:ext cx="21717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00192" y="4261470"/>
              <a:ext cx="21717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72200" y="4725144"/>
              <a:ext cx="2162175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72200" y="4941168"/>
              <a:ext cx="2162175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72200" y="5445224"/>
              <a:ext cx="2047875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72200" y="5805264"/>
              <a:ext cx="2047875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oep 19"/>
          <p:cNvGrpSpPr/>
          <p:nvPr/>
        </p:nvGrpSpPr>
        <p:grpSpPr>
          <a:xfrm>
            <a:off x="2339752" y="1196752"/>
            <a:ext cx="432048" cy="2267962"/>
            <a:chOff x="2339752" y="1196752"/>
            <a:chExt cx="432048" cy="2267962"/>
          </a:xfrm>
        </p:grpSpPr>
        <p:sp>
          <p:nvSpPr>
            <p:cNvPr id="14" name="Tekstvak 13"/>
            <p:cNvSpPr txBox="1"/>
            <p:nvPr/>
          </p:nvSpPr>
          <p:spPr>
            <a:xfrm>
              <a:off x="2339752" y="1196752"/>
              <a:ext cx="288032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l-NL" sz="100" dirty="0"/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2411760" y="1628800"/>
              <a:ext cx="288032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l-NL" sz="100" dirty="0"/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2483768" y="1988840"/>
              <a:ext cx="288032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l-NL" sz="100" dirty="0"/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2483768" y="2780928"/>
              <a:ext cx="288032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l-NL" sz="100" dirty="0"/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2483768" y="3068960"/>
              <a:ext cx="288032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l-NL" sz="100" dirty="0"/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2483768" y="3356992"/>
              <a:ext cx="288032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l-NL" sz="100" dirty="0"/>
            </a:p>
          </p:txBody>
        </p:sp>
      </p:grpSp>
      <p:pic>
        <p:nvPicPr>
          <p:cNvPr id="21" name="Picture 2" descr="Afbeeldingsresultaat voor filter information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836713"/>
            <a:ext cx="1982170" cy="2952328"/>
          </a:xfrm>
          <a:prstGeom prst="rect">
            <a:avLst/>
          </a:prstGeom>
          <a:noFill/>
        </p:spPr>
      </p:pic>
      <p:sp>
        <p:nvSpPr>
          <p:cNvPr id="23" name="PIJL-RECHTS 22"/>
          <p:cNvSpPr/>
          <p:nvPr/>
        </p:nvSpPr>
        <p:spPr>
          <a:xfrm rot="19093375">
            <a:off x="890845" y="4142141"/>
            <a:ext cx="1827132" cy="5154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FILTER</a:t>
            </a:r>
          </a:p>
        </p:txBody>
      </p:sp>
      <p:pic>
        <p:nvPicPr>
          <p:cNvPr id="24" name="Picture 2" descr="Afbeeldingsresultaat voor filter information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789040"/>
            <a:ext cx="720080" cy="2952328"/>
          </a:xfrm>
          <a:prstGeom prst="rect">
            <a:avLst/>
          </a:prstGeom>
          <a:noFill/>
        </p:spPr>
      </p:pic>
      <p:grpSp>
        <p:nvGrpSpPr>
          <p:cNvPr id="25" name="Groep 24"/>
          <p:cNvGrpSpPr/>
          <p:nvPr/>
        </p:nvGrpSpPr>
        <p:grpSpPr>
          <a:xfrm>
            <a:off x="5580112" y="4365104"/>
            <a:ext cx="432048" cy="1872208"/>
            <a:chOff x="2339752" y="1196752"/>
            <a:chExt cx="432048" cy="2267962"/>
          </a:xfrm>
        </p:grpSpPr>
        <p:sp>
          <p:nvSpPr>
            <p:cNvPr id="26" name="Tekstvak 25"/>
            <p:cNvSpPr txBox="1"/>
            <p:nvPr/>
          </p:nvSpPr>
          <p:spPr>
            <a:xfrm>
              <a:off x="2339752" y="1196752"/>
              <a:ext cx="288032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l-NL" sz="100" dirty="0"/>
            </a:p>
          </p:txBody>
        </p:sp>
        <p:sp>
          <p:nvSpPr>
            <p:cNvPr id="27" name="Tekstvak 26"/>
            <p:cNvSpPr txBox="1"/>
            <p:nvPr/>
          </p:nvSpPr>
          <p:spPr>
            <a:xfrm>
              <a:off x="2411760" y="1628800"/>
              <a:ext cx="288032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l-NL" sz="100" dirty="0"/>
            </a:p>
          </p:txBody>
        </p:sp>
        <p:sp>
          <p:nvSpPr>
            <p:cNvPr id="28" name="Tekstvak 27"/>
            <p:cNvSpPr txBox="1"/>
            <p:nvPr/>
          </p:nvSpPr>
          <p:spPr>
            <a:xfrm>
              <a:off x="2483768" y="1988840"/>
              <a:ext cx="288032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l-NL" sz="100" dirty="0"/>
            </a:p>
          </p:txBody>
        </p:sp>
        <p:sp>
          <p:nvSpPr>
            <p:cNvPr id="29" name="Tekstvak 28"/>
            <p:cNvSpPr txBox="1"/>
            <p:nvPr/>
          </p:nvSpPr>
          <p:spPr>
            <a:xfrm>
              <a:off x="2483768" y="2780928"/>
              <a:ext cx="288032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l-NL" sz="100" dirty="0"/>
            </a:p>
          </p:txBody>
        </p:sp>
        <p:sp>
          <p:nvSpPr>
            <p:cNvPr id="30" name="Tekstvak 29"/>
            <p:cNvSpPr txBox="1"/>
            <p:nvPr/>
          </p:nvSpPr>
          <p:spPr>
            <a:xfrm>
              <a:off x="2483768" y="3068960"/>
              <a:ext cx="288032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l-NL" sz="100" dirty="0"/>
            </a:p>
          </p:txBody>
        </p:sp>
        <p:sp>
          <p:nvSpPr>
            <p:cNvPr id="31" name="Tekstvak 30"/>
            <p:cNvSpPr txBox="1"/>
            <p:nvPr/>
          </p:nvSpPr>
          <p:spPr>
            <a:xfrm>
              <a:off x="2483768" y="3356992"/>
              <a:ext cx="288032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l-NL" sz="100" dirty="0"/>
            </a:p>
          </p:txBody>
        </p:sp>
      </p:grpSp>
      <p:grpSp>
        <p:nvGrpSpPr>
          <p:cNvPr id="32" name="Groep 31"/>
          <p:cNvGrpSpPr/>
          <p:nvPr/>
        </p:nvGrpSpPr>
        <p:grpSpPr>
          <a:xfrm>
            <a:off x="5580112" y="5805264"/>
            <a:ext cx="432048" cy="1872208"/>
            <a:chOff x="2339752" y="1196752"/>
            <a:chExt cx="432048" cy="2267962"/>
          </a:xfrm>
        </p:grpSpPr>
        <p:sp>
          <p:nvSpPr>
            <p:cNvPr id="33" name="Tekstvak 32"/>
            <p:cNvSpPr txBox="1"/>
            <p:nvPr/>
          </p:nvSpPr>
          <p:spPr>
            <a:xfrm>
              <a:off x="2339752" y="1196752"/>
              <a:ext cx="288032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l-NL" sz="100" dirty="0"/>
            </a:p>
          </p:txBody>
        </p:sp>
        <p:sp>
          <p:nvSpPr>
            <p:cNvPr id="34" name="Tekstvak 33"/>
            <p:cNvSpPr txBox="1"/>
            <p:nvPr/>
          </p:nvSpPr>
          <p:spPr>
            <a:xfrm>
              <a:off x="2411760" y="1628800"/>
              <a:ext cx="288032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l-NL" sz="100" dirty="0"/>
            </a:p>
          </p:txBody>
        </p:sp>
        <p:sp>
          <p:nvSpPr>
            <p:cNvPr id="35" name="Tekstvak 34"/>
            <p:cNvSpPr txBox="1"/>
            <p:nvPr/>
          </p:nvSpPr>
          <p:spPr>
            <a:xfrm>
              <a:off x="2483768" y="1988840"/>
              <a:ext cx="288032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l-NL" sz="100" dirty="0"/>
            </a:p>
          </p:txBody>
        </p:sp>
        <p:sp>
          <p:nvSpPr>
            <p:cNvPr id="36" name="Tekstvak 35"/>
            <p:cNvSpPr txBox="1"/>
            <p:nvPr/>
          </p:nvSpPr>
          <p:spPr>
            <a:xfrm>
              <a:off x="2483768" y="2780928"/>
              <a:ext cx="288032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l-NL" sz="100" dirty="0"/>
            </a:p>
          </p:txBody>
        </p:sp>
        <p:sp>
          <p:nvSpPr>
            <p:cNvPr id="37" name="Tekstvak 36"/>
            <p:cNvSpPr txBox="1"/>
            <p:nvPr/>
          </p:nvSpPr>
          <p:spPr>
            <a:xfrm>
              <a:off x="2483768" y="3068960"/>
              <a:ext cx="288032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l-NL" sz="100" dirty="0"/>
            </a:p>
          </p:txBody>
        </p:sp>
        <p:sp>
          <p:nvSpPr>
            <p:cNvPr id="38" name="Tekstvak 37"/>
            <p:cNvSpPr txBox="1"/>
            <p:nvPr/>
          </p:nvSpPr>
          <p:spPr>
            <a:xfrm>
              <a:off x="2483768" y="3356992"/>
              <a:ext cx="288032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l-NL" sz="100" dirty="0"/>
            </a:p>
          </p:txBody>
        </p:sp>
      </p:grpSp>
      <p:sp>
        <p:nvSpPr>
          <p:cNvPr id="40" name="PIJL-RECHTS 39"/>
          <p:cNvSpPr/>
          <p:nvPr/>
        </p:nvSpPr>
        <p:spPr>
          <a:xfrm rot="7813166" flipV="1">
            <a:off x="5612456" y="2732076"/>
            <a:ext cx="1827132" cy="55525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FILTER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thebestblog.info/wp-content/uploads/2012/11/perceptual-positions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53440" y="2728374"/>
            <a:ext cx="1872208" cy="4104456"/>
          </a:xfrm>
          <a:prstGeom prst="rect">
            <a:avLst/>
          </a:prstGeom>
          <a:noFill/>
        </p:spPr>
      </p:pic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45129" y="0"/>
            <a:ext cx="33066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3600" b="1" dirty="0">
                <a:solidFill>
                  <a:srgbClr val="0000FF"/>
                </a:solidFill>
              </a:rPr>
              <a:t>3 Waarnemings-</a:t>
            </a:r>
          </a:p>
          <a:p>
            <a:pPr algn="ctr"/>
            <a:r>
              <a:rPr lang="nl-NL" sz="3600" b="1" dirty="0">
                <a:solidFill>
                  <a:srgbClr val="0000FF"/>
                </a:solidFill>
              </a:rPr>
              <a:t>posities</a:t>
            </a:r>
          </a:p>
        </p:txBody>
      </p:sp>
      <p:pic>
        <p:nvPicPr>
          <p:cNvPr id="5" name="Picture 2" descr="http://thebestblog.info/wp-content/uploads/2012/11/perceptual-positions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388321" y="2555254"/>
            <a:ext cx="2016224" cy="4176464"/>
          </a:xfrm>
          <a:prstGeom prst="rect">
            <a:avLst/>
          </a:prstGeom>
          <a:noFill/>
        </p:spPr>
      </p:pic>
      <p:pic>
        <p:nvPicPr>
          <p:cNvPr id="6" name="Picture 2" descr="http://thebestblog.info/wp-content/uploads/2012/11/perceptual-positions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99751" y="54168"/>
            <a:ext cx="1076695" cy="2075139"/>
          </a:xfrm>
          <a:prstGeom prst="rect">
            <a:avLst/>
          </a:prstGeom>
          <a:noFill/>
        </p:spPr>
      </p:pic>
      <p:sp>
        <p:nvSpPr>
          <p:cNvPr id="7" name="Rechthoek 6"/>
          <p:cNvSpPr>
            <a:spLocks noChangeArrowheads="1"/>
          </p:cNvSpPr>
          <p:nvPr/>
        </p:nvSpPr>
        <p:spPr bwMode="auto">
          <a:xfrm>
            <a:off x="-19230" y="5486821"/>
            <a:ext cx="14863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3600" b="1" dirty="0">
                <a:solidFill>
                  <a:srgbClr val="0000FF"/>
                </a:solidFill>
              </a:rPr>
              <a:t>1</a:t>
            </a:r>
            <a:r>
              <a:rPr lang="nl-NL" sz="3600" b="1" baseline="30000" dirty="0">
                <a:solidFill>
                  <a:srgbClr val="0000FF"/>
                </a:solidFill>
              </a:rPr>
              <a:t>ste</a:t>
            </a:r>
            <a:r>
              <a:rPr lang="nl-NL" sz="3600" b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nl-NL" sz="3600" b="1" dirty="0">
                <a:solidFill>
                  <a:srgbClr val="0000FF"/>
                </a:solidFill>
              </a:rPr>
              <a:t>positie</a:t>
            </a: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377918" y="3293160"/>
            <a:ext cx="4908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3200" b="1" dirty="0">
                <a:solidFill>
                  <a:srgbClr val="FF0000"/>
                </a:solidFill>
              </a:rPr>
              <a:t>Ik</a:t>
            </a:r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7457854" y="5521657"/>
            <a:ext cx="14863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3600" b="1" dirty="0">
                <a:solidFill>
                  <a:srgbClr val="0000FF"/>
                </a:solidFill>
              </a:rPr>
              <a:t>2</a:t>
            </a:r>
            <a:r>
              <a:rPr lang="nl-NL" sz="3600" b="1" baseline="30000" dirty="0">
                <a:solidFill>
                  <a:srgbClr val="0000FF"/>
                </a:solidFill>
              </a:rPr>
              <a:t>de</a:t>
            </a:r>
            <a:r>
              <a:rPr lang="nl-NL" sz="3600" b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nl-NL" sz="3600" b="1" dirty="0">
                <a:solidFill>
                  <a:srgbClr val="0000FF"/>
                </a:solidFill>
              </a:rPr>
              <a:t>positie</a:t>
            </a:r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5018199" y="-27606"/>
            <a:ext cx="19800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3600" b="1" dirty="0">
                <a:solidFill>
                  <a:srgbClr val="0000FF"/>
                </a:solidFill>
              </a:rPr>
              <a:t>3</a:t>
            </a:r>
            <a:r>
              <a:rPr lang="nl-NL" sz="3600" b="1" baseline="30000" dirty="0">
                <a:solidFill>
                  <a:srgbClr val="0000FF"/>
                </a:solidFill>
              </a:rPr>
              <a:t>e</a:t>
            </a:r>
            <a:r>
              <a:rPr lang="nl-NL" sz="3600" b="1" dirty="0">
                <a:solidFill>
                  <a:srgbClr val="0000FF"/>
                </a:solidFill>
              </a:rPr>
              <a:t> positie</a:t>
            </a:r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7877473" y="3293160"/>
            <a:ext cx="12266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3200" b="1" dirty="0">
                <a:solidFill>
                  <a:srgbClr val="FF0000"/>
                </a:solidFill>
              </a:rPr>
              <a:t>Hij/Zij</a:t>
            </a:r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5471997" y="590253"/>
            <a:ext cx="36268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FF0000"/>
                </a:solidFill>
              </a:rPr>
              <a:t>Objectieve waarnemer</a:t>
            </a:r>
          </a:p>
          <a:p>
            <a:pPr algn="ctr"/>
            <a:r>
              <a:rPr lang="nl-NL" sz="2800" b="1" dirty="0">
                <a:solidFill>
                  <a:srgbClr val="FF0000"/>
                </a:solidFill>
              </a:rPr>
              <a:t>Helikopter</a:t>
            </a:r>
          </a:p>
        </p:txBody>
      </p:sp>
      <p:sp>
        <p:nvSpPr>
          <p:cNvPr id="2" name="Pijl: rechts 1">
            <a:extLst>
              <a:ext uri="{FF2B5EF4-FFF2-40B4-BE49-F238E27FC236}">
                <a16:creationId xmlns:a16="http://schemas.microsoft.com/office/drawing/2014/main" id="{65F94DA9-0EC9-4CAB-98C9-6A603F4EE96F}"/>
              </a:ext>
            </a:extLst>
          </p:cNvPr>
          <p:cNvSpPr/>
          <p:nvPr/>
        </p:nvSpPr>
        <p:spPr>
          <a:xfrm>
            <a:off x="3202774" y="4259996"/>
            <a:ext cx="2736304" cy="1041211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1100" dirty="0">
                <a:solidFill>
                  <a:srgbClr val="0000FF"/>
                </a:solidFill>
              </a:rPr>
              <a:t>Van de 1</a:t>
            </a:r>
            <a:r>
              <a:rPr lang="nl-NL" sz="1100" baseline="30000" dirty="0">
                <a:solidFill>
                  <a:srgbClr val="0000FF"/>
                </a:solidFill>
              </a:rPr>
              <a:t>ste</a:t>
            </a:r>
            <a:r>
              <a:rPr lang="nl-NL" sz="1100" dirty="0">
                <a:solidFill>
                  <a:srgbClr val="0000FF"/>
                </a:solidFill>
              </a:rPr>
              <a:t> naar de 2</a:t>
            </a:r>
            <a:r>
              <a:rPr lang="nl-NL" sz="1100" baseline="30000" dirty="0">
                <a:solidFill>
                  <a:srgbClr val="0000FF"/>
                </a:solidFill>
              </a:rPr>
              <a:t>e</a:t>
            </a:r>
            <a:r>
              <a:rPr lang="nl-NL" sz="1100" dirty="0">
                <a:solidFill>
                  <a:srgbClr val="0000FF"/>
                </a:solidFill>
              </a:rPr>
              <a:t> positie</a:t>
            </a:r>
          </a:p>
          <a:p>
            <a:pPr algn="ctr"/>
            <a:r>
              <a:rPr lang="nl-NL" sz="1100" dirty="0">
                <a:solidFill>
                  <a:srgbClr val="0000FF"/>
                </a:solidFill>
              </a:rPr>
              <a:t>Van ego naar in de schoenen van de ander</a:t>
            </a:r>
            <a:endParaRPr lang="nl-NL" sz="600" dirty="0">
              <a:solidFill>
                <a:srgbClr val="0000FF"/>
              </a:solidFill>
            </a:endParaRPr>
          </a:p>
        </p:txBody>
      </p:sp>
      <p:sp>
        <p:nvSpPr>
          <p:cNvPr id="15" name="Pijl: rechts 14">
            <a:extLst>
              <a:ext uri="{FF2B5EF4-FFF2-40B4-BE49-F238E27FC236}">
                <a16:creationId xmlns:a16="http://schemas.microsoft.com/office/drawing/2014/main" id="{A5550D1F-6CE8-4E54-B8D6-42D4E8993D46}"/>
              </a:ext>
            </a:extLst>
          </p:cNvPr>
          <p:cNvSpPr/>
          <p:nvPr/>
        </p:nvSpPr>
        <p:spPr>
          <a:xfrm rot="13869230" flipV="1">
            <a:off x="5218207" y="2088896"/>
            <a:ext cx="1939786" cy="117189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1100" dirty="0">
                <a:solidFill>
                  <a:srgbClr val="0000FF"/>
                </a:solidFill>
              </a:rPr>
              <a:t>Van de 2</a:t>
            </a:r>
            <a:r>
              <a:rPr lang="nl-NL" sz="1100" baseline="30000" dirty="0">
                <a:solidFill>
                  <a:srgbClr val="0000FF"/>
                </a:solidFill>
              </a:rPr>
              <a:t>e</a:t>
            </a:r>
            <a:r>
              <a:rPr lang="nl-NL" sz="1100" dirty="0">
                <a:solidFill>
                  <a:srgbClr val="0000FF"/>
                </a:solidFill>
              </a:rPr>
              <a:t>  naar de 3</a:t>
            </a:r>
            <a:r>
              <a:rPr lang="nl-NL" sz="1100" baseline="30000" dirty="0">
                <a:solidFill>
                  <a:srgbClr val="0000FF"/>
                </a:solidFill>
              </a:rPr>
              <a:t>e</a:t>
            </a:r>
            <a:r>
              <a:rPr lang="nl-NL" sz="1100" dirty="0">
                <a:solidFill>
                  <a:srgbClr val="0000FF"/>
                </a:solidFill>
              </a:rPr>
              <a:t> positie</a:t>
            </a:r>
          </a:p>
          <a:p>
            <a:pPr algn="ctr"/>
            <a:r>
              <a:rPr lang="nl-NL" sz="1100" dirty="0">
                <a:solidFill>
                  <a:srgbClr val="0000FF"/>
                </a:solidFill>
              </a:rPr>
              <a:t>Van de ander naar de objectieve waarnemer</a:t>
            </a:r>
            <a:endParaRPr lang="nl-NL" sz="600" dirty="0">
              <a:solidFill>
                <a:srgbClr val="0000FF"/>
              </a:solidFill>
            </a:endParaRPr>
          </a:p>
        </p:txBody>
      </p:sp>
      <p:sp>
        <p:nvSpPr>
          <p:cNvPr id="16" name="Pijl: rechts 15">
            <a:extLst>
              <a:ext uri="{FF2B5EF4-FFF2-40B4-BE49-F238E27FC236}">
                <a16:creationId xmlns:a16="http://schemas.microsoft.com/office/drawing/2014/main" id="{EF10B7EE-BC82-4CA2-A30D-12CDF10813CB}"/>
              </a:ext>
            </a:extLst>
          </p:cNvPr>
          <p:cNvSpPr/>
          <p:nvPr/>
        </p:nvSpPr>
        <p:spPr>
          <a:xfrm rot="8483671" flipV="1">
            <a:off x="1641904" y="2112263"/>
            <a:ext cx="2968476" cy="1414866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1100" dirty="0">
                <a:solidFill>
                  <a:srgbClr val="0000FF"/>
                </a:solidFill>
              </a:rPr>
              <a:t>Van de 3</a:t>
            </a:r>
            <a:r>
              <a:rPr lang="nl-NL" sz="1100" baseline="30000" dirty="0">
                <a:solidFill>
                  <a:srgbClr val="0000FF"/>
                </a:solidFill>
              </a:rPr>
              <a:t>e</a:t>
            </a:r>
            <a:r>
              <a:rPr lang="nl-NL" sz="1100" dirty="0">
                <a:solidFill>
                  <a:srgbClr val="0000FF"/>
                </a:solidFill>
              </a:rPr>
              <a:t> naar de 1</a:t>
            </a:r>
            <a:r>
              <a:rPr lang="nl-NL" sz="1100" baseline="30000" dirty="0">
                <a:solidFill>
                  <a:srgbClr val="0000FF"/>
                </a:solidFill>
              </a:rPr>
              <a:t>ste </a:t>
            </a:r>
            <a:r>
              <a:rPr lang="nl-NL" sz="1100" dirty="0">
                <a:solidFill>
                  <a:srgbClr val="0000FF"/>
                </a:solidFill>
              </a:rPr>
              <a:t> positie</a:t>
            </a:r>
          </a:p>
          <a:p>
            <a:pPr algn="ctr"/>
            <a:r>
              <a:rPr lang="nl-NL" sz="1100" dirty="0">
                <a:solidFill>
                  <a:srgbClr val="0000FF"/>
                </a:solidFill>
              </a:rPr>
              <a:t>Van de objectieve waarnemer naar mijzelf.</a:t>
            </a:r>
          </a:p>
          <a:p>
            <a:pPr algn="ctr"/>
            <a:r>
              <a:rPr lang="nl-NL" sz="1100" dirty="0">
                <a:solidFill>
                  <a:srgbClr val="0000FF"/>
                </a:solidFill>
              </a:rPr>
              <a:t>Wat heb ik geleerd? </a:t>
            </a:r>
          </a:p>
          <a:p>
            <a:pPr algn="ctr"/>
            <a:r>
              <a:rPr lang="nl-NL" sz="1100" dirty="0">
                <a:solidFill>
                  <a:srgbClr val="0000FF"/>
                </a:solidFill>
              </a:rPr>
              <a:t>In welke positie leer ik het meest?</a:t>
            </a:r>
            <a:endParaRPr lang="nl-NL" sz="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2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dier, insect, bloem&#10;&#10;Automatisch gegenereerde beschrijving">
            <a:extLst>
              <a:ext uri="{FF2B5EF4-FFF2-40B4-BE49-F238E27FC236}">
                <a16:creationId xmlns:a16="http://schemas.microsoft.com/office/drawing/2014/main" id="{EF6A031C-1C29-4627-BC01-14B0BCEA3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692696"/>
            <a:ext cx="7384928" cy="5239782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F8188334-2371-4303-94B0-22EB68E950A2}"/>
              </a:ext>
            </a:extLst>
          </p:cNvPr>
          <p:cNvSpPr txBox="1"/>
          <p:nvPr/>
        </p:nvSpPr>
        <p:spPr>
          <a:xfrm>
            <a:off x="6156176" y="6237312"/>
            <a:ext cx="2176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In de 3</a:t>
            </a:r>
            <a:r>
              <a:rPr lang="nl-NL" b="1" baseline="30000" dirty="0">
                <a:solidFill>
                  <a:srgbClr val="0000FF"/>
                </a:solidFill>
              </a:rPr>
              <a:t>e</a:t>
            </a:r>
            <a:r>
              <a:rPr lang="nl-NL" b="1" dirty="0">
                <a:solidFill>
                  <a:srgbClr val="0000FF"/>
                </a:solidFill>
              </a:rPr>
              <a:t> positie gaan.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A807B6A9-0937-4261-949E-74F947CEFADA}"/>
              </a:ext>
            </a:extLst>
          </p:cNvPr>
          <p:cNvSpPr txBox="1"/>
          <p:nvPr/>
        </p:nvSpPr>
        <p:spPr>
          <a:xfrm>
            <a:off x="0" y="179348"/>
            <a:ext cx="2466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Relatie te afstandelijk? </a:t>
            </a:r>
          </a:p>
        </p:txBody>
      </p:sp>
    </p:spTree>
    <p:extLst>
      <p:ext uri="{BB962C8B-B14F-4D97-AF65-F5344CB8AC3E}">
        <p14:creationId xmlns:p14="http://schemas.microsoft.com/office/powerpoint/2010/main" val="1411990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1DC9D20-E920-48C8-A2A2-0658238878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0648"/>
            <a:ext cx="9144000" cy="612068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07B9A24-9514-458C-9EB7-6AEFBFBD9672}"/>
              </a:ext>
            </a:extLst>
          </p:cNvPr>
          <p:cNvSpPr txBox="1"/>
          <p:nvPr/>
        </p:nvSpPr>
        <p:spPr>
          <a:xfrm>
            <a:off x="5436096" y="6488668"/>
            <a:ext cx="222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In de 2</a:t>
            </a:r>
            <a:r>
              <a:rPr lang="nl-NL" b="1" baseline="30000" dirty="0">
                <a:solidFill>
                  <a:srgbClr val="0000FF"/>
                </a:solidFill>
              </a:rPr>
              <a:t>e</a:t>
            </a:r>
            <a:r>
              <a:rPr lang="nl-NL" b="1" dirty="0">
                <a:solidFill>
                  <a:srgbClr val="0000FF"/>
                </a:solidFill>
              </a:rPr>
              <a:t> positie gaan.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45210B0-7B80-423A-92C3-2C106297C7D1}"/>
              </a:ext>
            </a:extLst>
          </p:cNvPr>
          <p:cNvSpPr txBox="1"/>
          <p:nvPr/>
        </p:nvSpPr>
        <p:spPr>
          <a:xfrm>
            <a:off x="0" y="-18934"/>
            <a:ext cx="3933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Relatie met schoonfamilie verbeteren? </a:t>
            </a:r>
          </a:p>
        </p:txBody>
      </p:sp>
    </p:spTree>
    <p:extLst>
      <p:ext uri="{BB962C8B-B14F-4D97-AF65-F5344CB8AC3E}">
        <p14:creationId xmlns:p14="http://schemas.microsoft.com/office/powerpoint/2010/main" val="3450795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lucht, buiten, strand, spelen&#10;&#10;Automatisch gegenereerde beschrijving">
            <a:extLst>
              <a:ext uri="{FF2B5EF4-FFF2-40B4-BE49-F238E27FC236}">
                <a16:creationId xmlns:a16="http://schemas.microsoft.com/office/drawing/2014/main" id="{DC0974CE-479B-45FA-B52B-EA53BA28ED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762"/>
            <a:ext cx="9144000" cy="609447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944333C-4D86-4E50-B44B-011708310D7D}"/>
              </a:ext>
            </a:extLst>
          </p:cNvPr>
          <p:cNvSpPr txBox="1"/>
          <p:nvPr/>
        </p:nvSpPr>
        <p:spPr>
          <a:xfrm>
            <a:off x="5436096" y="6488668"/>
            <a:ext cx="2715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In de 1</a:t>
            </a:r>
            <a:r>
              <a:rPr lang="nl-NL" b="1" baseline="30000" dirty="0">
                <a:solidFill>
                  <a:srgbClr val="0000FF"/>
                </a:solidFill>
              </a:rPr>
              <a:t>e</a:t>
            </a:r>
            <a:r>
              <a:rPr lang="nl-NL" b="1" dirty="0">
                <a:solidFill>
                  <a:srgbClr val="0000FF"/>
                </a:solidFill>
              </a:rPr>
              <a:t> en 2</a:t>
            </a:r>
            <a:r>
              <a:rPr lang="nl-NL" b="1" baseline="30000" dirty="0">
                <a:solidFill>
                  <a:srgbClr val="0000FF"/>
                </a:solidFill>
              </a:rPr>
              <a:t>e</a:t>
            </a:r>
            <a:r>
              <a:rPr lang="nl-NL" b="1" dirty="0">
                <a:solidFill>
                  <a:srgbClr val="0000FF"/>
                </a:solidFill>
              </a:rPr>
              <a:t> positie gaan.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B3D347F-315E-415B-BFA4-449CA3F50A6D}"/>
              </a:ext>
            </a:extLst>
          </p:cNvPr>
          <p:cNvSpPr txBox="1"/>
          <p:nvPr/>
        </p:nvSpPr>
        <p:spPr>
          <a:xfrm>
            <a:off x="0" y="-18934"/>
            <a:ext cx="3253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Relatie met familie verbeteren? </a:t>
            </a:r>
          </a:p>
        </p:txBody>
      </p:sp>
    </p:spTree>
    <p:extLst>
      <p:ext uri="{BB962C8B-B14F-4D97-AF65-F5344CB8AC3E}">
        <p14:creationId xmlns:p14="http://schemas.microsoft.com/office/powerpoint/2010/main" val="1336222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47871"/>
            <a:ext cx="9180512" cy="7005871"/>
          </a:xfrm>
          <a:prstGeom prst="rect">
            <a:avLst/>
          </a:prstGeom>
          <a:noFill/>
        </p:spPr>
      </p:pic>
      <p:pic>
        <p:nvPicPr>
          <p:cNvPr id="24578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-457200"/>
            <a:ext cx="9145016" cy="73152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81528" cy="942458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Open Frame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091136" y="3882345"/>
            <a:ext cx="7497216" cy="656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b="1" i="1" dirty="0">
                <a:solidFill>
                  <a:srgbClr val="0000FF"/>
                </a:solidFill>
              </a:rPr>
              <a:t>Doel</a:t>
            </a:r>
            <a:r>
              <a:rPr kumimoji="0" lang="nl-NL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toepassen van </a:t>
            </a:r>
            <a:r>
              <a:rPr kumimoji="0" lang="nl-NL" sz="3200" b="1" i="1" u="none" strike="noStrike" kern="1200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NLP</a:t>
            </a:r>
            <a:r>
              <a:rPr kumimoji="0" lang="nl-NL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jouw eigen werkelijkheid.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3769FCA-CE3B-4FDB-9674-C1D21ABA3DA3}"/>
              </a:ext>
            </a:extLst>
          </p:cNvPr>
          <p:cNvSpPr txBox="1">
            <a:spLocks/>
          </p:cNvSpPr>
          <p:nvPr/>
        </p:nvSpPr>
        <p:spPr>
          <a:xfrm>
            <a:off x="1115616" y="1556791"/>
            <a:ext cx="3240360" cy="2188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Vragen</a:t>
            </a:r>
          </a:p>
          <a:p>
            <a:r>
              <a:rPr lang="nl-NL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Gebeurtenissen</a:t>
            </a:r>
          </a:p>
          <a:p>
            <a:r>
              <a:rPr lang="nl-NL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Korte verhalen</a:t>
            </a:r>
          </a:p>
          <a:p>
            <a:r>
              <a:rPr lang="nl-NL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Successen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5CB766C2-8DC0-4053-8998-27A5A64445CE}"/>
              </a:ext>
            </a:extLst>
          </p:cNvPr>
          <p:cNvSpPr txBox="1">
            <a:spLocks/>
          </p:cNvSpPr>
          <p:nvPr/>
        </p:nvSpPr>
        <p:spPr bwMode="auto">
          <a:xfrm>
            <a:off x="4644008" y="1556792"/>
            <a:ext cx="3672408" cy="218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Teleurstellingen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Problemen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Oplossingen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Levenservaringen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persoon, meisje, kind, zitten&#10;&#10;Automatisch gegenereerde beschrijving">
            <a:extLst>
              <a:ext uri="{FF2B5EF4-FFF2-40B4-BE49-F238E27FC236}">
                <a16:creationId xmlns:a16="http://schemas.microsoft.com/office/drawing/2014/main" id="{5DF45FD2-B93D-4040-AF95-6FF8BEF7C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092" y="908720"/>
            <a:ext cx="6648392" cy="54006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D39F2B9-3238-4FED-9D64-0D39F51C5C8C}"/>
              </a:ext>
            </a:extLst>
          </p:cNvPr>
          <p:cNvSpPr txBox="1"/>
          <p:nvPr/>
        </p:nvSpPr>
        <p:spPr>
          <a:xfrm>
            <a:off x="6156176" y="6381328"/>
            <a:ext cx="222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In de 2</a:t>
            </a:r>
            <a:r>
              <a:rPr lang="nl-NL" b="1" baseline="30000" dirty="0">
                <a:solidFill>
                  <a:srgbClr val="0000FF"/>
                </a:solidFill>
              </a:rPr>
              <a:t>e</a:t>
            </a:r>
            <a:r>
              <a:rPr lang="nl-NL" b="1" dirty="0">
                <a:solidFill>
                  <a:srgbClr val="0000FF"/>
                </a:solidFill>
              </a:rPr>
              <a:t> positie gaan.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9EEEA4E-D245-4ACC-BC2F-8C5726E42BD3}"/>
              </a:ext>
            </a:extLst>
          </p:cNvPr>
          <p:cNvSpPr txBox="1"/>
          <p:nvPr/>
        </p:nvSpPr>
        <p:spPr>
          <a:xfrm>
            <a:off x="0" y="179348"/>
            <a:ext cx="499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Relatie met je vriendje/vriendinnetje verbeteren? </a:t>
            </a:r>
          </a:p>
        </p:txBody>
      </p:sp>
    </p:spTree>
    <p:extLst>
      <p:ext uri="{BB962C8B-B14F-4D97-AF65-F5344CB8AC3E}">
        <p14:creationId xmlns:p14="http://schemas.microsoft.com/office/powerpoint/2010/main" val="2391503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14811" y="188913"/>
            <a:ext cx="4033453" cy="3167062"/>
            <a:chOff x="4152" y="6899"/>
            <a:chExt cx="5543" cy="4257"/>
          </a:xfrm>
        </p:grpSpPr>
        <p:sp>
          <p:nvSpPr>
            <p:cNvPr id="51210" name="Oval 3"/>
            <p:cNvSpPr>
              <a:spLocks noChangeArrowheads="1"/>
            </p:cNvSpPr>
            <p:nvPr/>
          </p:nvSpPr>
          <p:spPr bwMode="auto">
            <a:xfrm>
              <a:off x="5550" y="6899"/>
              <a:ext cx="2463" cy="221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nl-NL" sz="6000" b="1">
                  <a:solidFill>
                    <a:srgbClr val="0000FF"/>
                  </a:solidFill>
                  <a:latin typeface="Calibri" pitchFamily="34" charset="0"/>
                </a:rPr>
                <a:t>3</a:t>
              </a:r>
              <a:endParaRPr lang="nl-NL">
                <a:solidFill>
                  <a:srgbClr val="0000FF"/>
                </a:solidFill>
              </a:endParaRPr>
            </a:p>
          </p:txBody>
        </p:sp>
        <p:sp>
          <p:nvSpPr>
            <p:cNvPr id="51211" name="Text Box 4"/>
            <p:cNvSpPr txBox="1">
              <a:spLocks noChangeArrowheads="1"/>
            </p:cNvSpPr>
            <p:nvPr/>
          </p:nvSpPr>
          <p:spPr bwMode="auto">
            <a:xfrm>
              <a:off x="4152" y="9357"/>
              <a:ext cx="5543" cy="17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300"/>
                </a:spcBef>
              </a:pPr>
              <a:r>
                <a:rPr lang="nl-NL" sz="2000" b="1">
                  <a:solidFill>
                    <a:srgbClr val="0000FF"/>
                  </a:solidFill>
                </a:rPr>
                <a:t>Derde Positie</a:t>
              </a:r>
            </a:p>
            <a:p>
              <a:pPr algn="ctr">
                <a:spcAft>
                  <a:spcPts val="1000"/>
                </a:spcAft>
              </a:pPr>
              <a:r>
                <a:rPr lang="nl-NL" sz="1200">
                  <a:solidFill>
                    <a:srgbClr val="0000FF"/>
                  </a:solidFill>
                  <a:latin typeface="Calibri" pitchFamily="34" charset="0"/>
                </a:rPr>
                <a:t>Gedissocieerd van jezelf en van de ander</a:t>
              </a:r>
            </a:p>
            <a:p>
              <a:pPr algn="ctr">
                <a:spcAft>
                  <a:spcPts val="1000"/>
                </a:spcAft>
              </a:pPr>
              <a:r>
                <a:rPr lang="nl-NL" sz="1200">
                  <a:solidFill>
                    <a:srgbClr val="0000FF"/>
                  </a:solidFill>
                  <a:latin typeface="Calibri" pitchFamily="34" charset="0"/>
                </a:rPr>
                <a:t>Heet ook wel: </a:t>
              </a:r>
            </a:p>
            <a:p>
              <a:pPr algn="ctr">
                <a:spcAft>
                  <a:spcPts val="1000"/>
                </a:spcAft>
              </a:pPr>
              <a:r>
                <a:rPr lang="nl-NL" sz="1200">
                  <a:solidFill>
                    <a:srgbClr val="0000FF"/>
                  </a:solidFill>
                  <a:latin typeface="Calibri" pitchFamily="34" charset="0"/>
                </a:rPr>
                <a:t>de meta positie, de waarnemer of helicopter positie.</a:t>
              </a:r>
              <a:endParaRPr lang="nl-NL" sz="2000">
                <a:solidFill>
                  <a:srgbClr val="0000FF"/>
                </a:solidFill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0" y="4149727"/>
            <a:ext cx="2455863" cy="2375968"/>
            <a:chOff x="2240" y="12294"/>
            <a:chExt cx="3387" cy="3191"/>
          </a:xfrm>
        </p:grpSpPr>
        <p:sp>
          <p:nvSpPr>
            <p:cNvPr id="51208" name="Oval 12"/>
            <p:cNvSpPr>
              <a:spLocks noChangeArrowheads="1"/>
            </p:cNvSpPr>
            <p:nvPr/>
          </p:nvSpPr>
          <p:spPr bwMode="auto">
            <a:xfrm>
              <a:off x="2858" y="12294"/>
              <a:ext cx="2463" cy="202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nl-NL" sz="6000" b="1">
                  <a:solidFill>
                    <a:srgbClr val="0000FF"/>
                  </a:solidFill>
                  <a:latin typeface="Calibri" pitchFamily="34" charset="0"/>
                </a:rPr>
                <a:t>1</a:t>
              </a:r>
              <a:endParaRPr lang="nl-NL">
                <a:solidFill>
                  <a:srgbClr val="0000FF"/>
                </a:solidFill>
              </a:endParaRPr>
            </a:p>
          </p:txBody>
        </p:sp>
        <p:sp>
          <p:nvSpPr>
            <p:cNvPr id="51209" name="Text Box 14"/>
            <p:cNvSpPr txBox="1">
              <a:spLocks noChangeArrowheads="1"/>
            </p:cNvSpPr>
            <p:nvPr/>
          </p:nvSpPr>
          <p:spPr bwMode="auto">
            <a:xfrm>
              <a:off x="2240" y="14614"/>
              <a:ext cx="3387" cy="8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nl-NL" sz="2000" b="1" dirty="0">
                  <a:solidFill>
                    <a:srgbClr val="0000FF"/>
                  </a:solidFill>
                  <a:latin typeface="Calibri" pitchFamily="34" charset="0"/>
                </a:rPr>
                <a:t>Eerste Positie</a:t>
              </a:r>
            </a:p>
            <a:p>
              <a:pPr algn="ctr">
                <a:spcAft>
                  <a:spcPts val="1000"/>
                </a:spcAft>
              </a:pPr>
              <a:r>
                <a:rPr lang="nl-NL" sz="1200" dirty="0">
                  <a:solidFill>
                    <a:srgbClr val="0000FF"/>
                  </a:solidFill>
                  <a:latin typeface="Calibri" pitchFamily="34" charset="0"/>
                </a:rPr>
                <a:t>Geassocieerd in jezelf</a:t>
              </a:r>
              <a:endParaRPr lang="nl-NL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443663" y="4149724"/>
            <a:ext cx="2089150" cy="2447396"/>
            <a:chOff x="7630" y="12186"/>
            <a:chExt cx="2925" cy="3321"/>
          </a:xfrm>
        </p:grpSpPr>
        <p:sp>
          <p:nvSpPr>
            <p:cNvPr id="51206" name="Oval 20"/>
            <p:cNvSpPr>
              <a:spLocks noChangeArrowheads="1"/>
            </p:cNvSpPr>
            <p:nvPr/>
          </p:nvSpPr>
          <p:spPr bwMode="auto">
            <a:xfrm>
              <a:off x="7630" y="12186"/>
              <a:ext cx="2463" cy="213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nl-NL" sz="6000" b="1">
                  <a:solidFill>
                    <a:srgbClr val="0000FF"/>
                  </a:solidFill>
                  <a:latin typeface="Calibri" pitchFamily="34" charset="0"/>
                </a:rPr>
                <a:t>2</a:t>
              </a:r>
              <a:endParaRPr lang="nl-NL">
                <a:solidFill>
                  <a:srgbClr val="0000FF"/>
                </a:solidFill>
              </a:endParaRPr>
            </a:p>
          </p:txBody>
        </p:sp>
        <p:sp>
          <p:nvSpPr>
            <p:cNvPr id="51207" name="Text Box 22"/>
            <p:cNvSpPr txBox="1">
              <a:spLocks noChangeArrowheads="1"/>
            </p:cNvSpPr>
            <p:nvPr/>
          </p:nvSpPr>
          <p:spPr bwMode="auto">
            <a:xfrm>
              <a:off x="7663" y="14593"/>
              <a:ext cx="2892" cy="9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nl-NL" sz="2000" b="1" dirty="0">
                  <a:solidFill>
                    <a:srgbClr val="0000FF"/>
                  </a:solidFill>
                  <a:latin typeface="Calibri" pitchFamily="34" charset="0"/>
                </a:rPr>
                <a:t>Tweede Positie</a:t>
              </a:r>
              <a:r>
                <a:rPr lang="nl-NL" sz="1200" dirty="0">
                  <a:solidFill>
                    <a:srgbClr val="0000FF"/>
                  </a:solidFill>
                  <a:latin typeface="Calibri" pitchFamily="34" charset="0"/>
                </a:rPr>
                <a:t>    </a:t>
              </a:r>
              <a:r>
                <a:rPr lang="nl-NL" sz="1400" dirty="0">
                  <a:solidFill>
                    <a:srgbClr val="0000FF"/>
                  </a:solidFill>
                  <a:latin typeface="Calibri" pitchFamily="34" charset="0"/>
                </a:rPr>
                <a:t> </a:t>
              </a:r>
              <a:r>
                <a:rPr lang="nl-NL" sz="1200" dirty="0">
                  <a:solidFill>
                    <a:srgbClr val="0000FF"/>
                  </a:solidFill>
                  <a:latin typeface="Calibri" pitchFamily="34" charset="0"/>
                </a:rPr>
                <a:t>Geassocieerd in de ander</a:t>
              </a:r>
              <a:endParaRPr lang="nl-NL" sz="1100" dirty="0">
                <a:solidFill>
                  <a:srgbClr val="0000FF"/>
                </a:solidFill>
                <a:latin typeface="Calibri" pitchFamily="34" charset="0"/>
              </a:endParaRPr>
            </a:p>
            <a:p>
              <a:endParaRPr lang="nl-NL" dirty="0">
                <a:solidFill>
                  <a:srgbClr val="0000FF"/>
                </a:solidFill>
              </a:endParaRPr>
            </a:p>
          </p:txBody>
        </p:sp>
      </p:grpSp>
      <p:sp>
        <p:nvSpPr>
          <p:cNvPr id="23" name="Rechthoek 22"/>
          <p:cNvSpPr>
            <a:spLocks noChangeArrowheads="1"/>
          </p:cNvSpPr>
          <p:nvPr/>
        </p:nvSpPr>
        <p:spPr bwMode="auto">
          <a:xfrm>
            <a:off x="-36512" y="188913"/>
            <a:ext cx="399596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3600" b="1" dirty="0">
                <a:solidFill>
                  <a:srgbClr val="0000FF"/>
                </a:solidFill>
              </a:rPr>
              <a:t>Herkaderen met </a:t>
            </a:r>
          </a:p>
          <a:p>
            <a:pPr algn="ctr"/>
            <a:r>
              <a:rPr lang="nl-NL" sz="3600" b="1" dirty="0">
                <a:solidFill>
                  <a:srgbClr val="0000FF"/>
                </a:solidFill>
              </a:rPr>
              <a:t>de 3 Waarnemings- </a:t>
            </a:r>
          </a:p>
          <a:p>
            <a:pPr algn="ctr"/>
            <a:r>
              <a:rPr lang="nl-NL" sz="3600" b="1" dirty="0">
                <a:solidFill>
                  <a:srgbClr val="0000FF"/>
                </a:solidFill>
              </a:rPr>
              <a:t>posities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2843808" y="457183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i="1" dirty="0">
                <a:solidFill>
                  <a:srgbClr val="0000FF"/>
                </a:solidFill>
              </a:rPr>
              <a:t>Geassocieerd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5796136" y="764704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i="1">
                <a:solidFill>
                  <a:srgbClr val="0000FF"/>
                </a:solidFill>
              </a:rPr>
              <a:t>Gedissocieerd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meubels, plaats, binnen, stoel&#10;&#10;Automatisch gegenereerde beschrijving">
            <a:extLst>
              <a:ext uri="{FF2B5EF4-FFF2-40B4-BE49-F238E27FC236}">
                <a16:creationId xmlns:a16="http://schemas.microsoft.com/office/drawing/2014/main" id="{B3B8513A-53C8-4D6D-A591-C7F4FCE7DE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5410" y="1412777"/>
            <a:ext cx="6008390" cy="394869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5ACD30F-6130-4AD4-8687-A3B55FD5E3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858" y="-34158"/>
            <a:ext cx="3096344" cy="1440660"/>
          </a:xfrm>
          <a:prstGeom prst="rect">
            <a:avLst/>
          </a:prstGeom>
        </p:spPr>
      </p:pic>
      <p:pic>
        <p:nvPicPr>
          <p:cNvPr id="5" name="Afbeelding 4" descr="Afbeelding met meubels, plaats, binnen, stoel&#10;&#10;Automatisch gegenereerde beschrijving">
            <a:extLst>
              <a:ext uri="{FF2B5EF4-FFF2-40B4-BE49-F238E27FC236}">
                <a16:creationId xmlns:a16="http://schemas.microsoft.com/office/drawing/2014/main" id="{1441BE44-CA8D-42E8-A72A-BA79758D28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640" y="2276872"/>
            <a:ext cx="2376264" cy="3084599"/>
          </a:xfrm>
          <a:prstGeom prst="rect">
            <a:avLst/>
          </a:prstGeom>
        </p:spPr>
      </p:pic>
      <p:pic>
        <p:nvPicPr>
          <p:cNvPr id="7" name="Afbeelding 6" descr="Afbeelding met illustratie&#10;&#10;Automatisch gegenereerde beschrijving">
            <a:extLst>
              <a:ext uri="{FF2B5EF4-FFF2-40B4-BE49-F238E27FC236}">
                <a16:creationId xmlns:a16="http://schemas.microsoft.com/office/drawing/2014/main" id="{5205D710-6A63-4612-AA72-D279C2A7DFC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6138"/>
            <a:ext cx="3279254" cy="158186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1038C77-EE3B-455A-95DF-967620B9F1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748" y="5310877"/>
            <a:ext cx="3282368" cy="1572611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F2C48517-90DA-4781-8527-348FAB7E9432}"/>
              </a:ext>
            </a:extLst>
          </p:cNvPr>
          <p:cNvSpPr txBox="1"/>
          <p:nvPr/>
        </p:nvSpPr>
        <p:spPr>
          <a:xfrm>
            <a:off x="317238" y="0"/>
            <a:ext cx="2028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</a:rPr>
              <a:t>Oefenen met de 3 posities</a:t>
            </a:r>
          </a:p>
        </p:txBody>
      </p:sp>
      <p:pic>
        <p:nvPicPr>
          <p:cNvPr id="11" name="Afbeelding 10" descr="Afbeelding met meubels, plaats, binnen, stoel&#10;&#10;Automatisch gegenereerde beschrijving">
            <a:extLst>
              <a:ext uri="{FF2B5EF4-FFF2-40B4-BE49-F238E27FC236}">
                <a16:creationId xmlns:a16="http://schemas.microsoft.com/office/drawing/2014/main" id="{CA44DE36-7ED5-459F-9E42-30AE55C6735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2276872"/>
            <a:ext cx="2555776" cy="3084599"/>
          </a:xfrm>
          <a:prstGeom prst="rect">
            <a:avLst/>
          </a:prstGeom>
        </p:spPr>
      </p:pic>
      <p:pic>
        <p:nvPicPr>
          <p:cNvPr id="12" name="Afbeelding 11" descr="Afbeelding met meubels, plaats, binnen, stoel&#10;&#10;Automatisch gegenereerde beschrijving">
            <a:extLst>
              <a:ext uri="{FF2B5EF4-FFF2-40B4-BE49-F238E27FC236}">
                <a16:creationId xmlns:a16="http://schemas.microsoft.com/office/drawing/2014/main" id="{6310D200-761D-4D99-8236-2807E2341A5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1880" y="1412777"/>
            <a:ext cx="1368152" cy="2664296"/>
          </a:xfrm>
          <a:prstGeom prst="rect">
            <a:avLst/>
          </a:prstGeom>
        </p:spPr>
      </p:pic>
      <p:pic>
        <p:nvPicPr>
          <p:cNvPr id="15" name="Afbeelding 14" descr="Afbeelding met lucht, vliegtuig, buiten, vliegen&#10;&#10;Automatisch gegenereerde beschrijving">
            <a:extLst>
              <a:ext uri="{FF2B5EF4-FFF2-40B4-BE49-F238E27FC236}">
                <a16:creationId xmlns:a16="http://schemas.microsoft.com/office/drawing/2014/main" id="{7B61D28E-99CA-4C0E-B280-4EB61EBA6FE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2631" y="0"/>
            <a:ext cx="2785808" cy="1844824"/>
          </a:xfrm>
          <a:prstGeom prst="rect">
            <a:avLst/>
          </a:prstGeom>
        </p:spPr>
      </p:pic>
      <p:pic>
        <p:nvPicPr>
          <p:cNvPr id="1026" name="Picture 2" descr="Afbeeldingsresultaat voor powerful">
            <a:extLst>
              <a:ext uri="{FF2B5EF4-FFF2-40B4-BE49-F238E27FC236}">
                <a16:creationId xmlns:a16="http://schemas.microsoft.com/office/drawing/2014/main" id="{112DDD78-A906-4FAE-9AEF-FCC525F97D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9253" y="5586034"/>
            <a:ext cx="1724795" cy="128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I love you">
            <a:extLst>
              <a:ext uri="{FF2B5EF4-FFF2-40B4-BE49-F238E27FC236}">
                <a16:creationId xmlns:a16="http://schemas.microsoft.com/office/drawing/2014/main" id="{552F3836-438E-465E-B8B7-01D05A5A59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41601" y="4151939"/>
            <a:ext cx="1802399" cy="117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59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ompliment op de ru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3441700" cy="5715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211960" y="1196752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</a:rPr>
              <a:t>Schrijf complimenten </a:t>
            </a:r>
          </a:p>
          <a:p>
            <a:r>
              <a:rPr lang="nl-NL" sz="2400" dirty="0">
                <a:solidFill>
                  <a:srgbClr val="0000FF"/>
                </a:solidFill>
              </a:rPr>
              <a:t>op het papier van de ander, </a:t>
            </a:r>
          </a:p>
          <a:p>
            <a:r>
              <a:rPr lang="nl-NL" sz="2400" dirty="0">
                <a:solidFill>
                  <a:srgbClr val="0000FF"/>
                </a:solidFill>
              </a:rPr>
              <a:t>Schrijf op wat je graag zelf zou horen, maar wat wel echt gemeend is.</a:t>
            </a:r>
          </a:p>
          <a:p>
            <a:r>
              <a:rPr lang="nl-NL" sz="2400" dirty="0">
                <a:solidFill>
                  <a:srgbClr val="0000FF"/>
                </a:solidFill>
              </a:rPr>
              <a:t>Op gedrag of vaardigheidsniveau</a:t>
            </a:r>
          </a:p>
        </p:txBody>
      </p:sp>
      <p:sp>
        <p:nvSpPr>
          <p:cNvPr id="4" name="Tekstvak 3"/>
          <p:cNvSpPr txBox="1"/>
          <p:nvPr/>
        </p:nvSpPr>
        <p:spPr>
          <a:xfrm rot="20765973">
            <a:off x="1777993" y="2932469"/>
            <a:ext cx="1295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FF0000"/>
                </a:solidFill>
              </a:rPr>
              <a:t>Je wilt veel leren</a:t>
            </a:r>
          </a:p>
        </p:txBody>
      </p:sp>
      <p:sp>
        <p:nvSpPr>
          <p:cNvPr id="5" name="Tekstvak 4"/>
          <p:cNvSpPr txBox="1"/>
          <p:nvPr/>
        </p:nvSpPr>
        <p:spPr>
          <a:xfrm rot="189458">
            <a:off x="1770333" y="3228117"/>
            <a:ext cx="1295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0000FF"/>
                </a:solidFill>
              </a:rPr>
              <a:t>Je laat zien hoe goed je bent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43508" y="1718559"/>
            <a:ext cx="55086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Herinner je je …..</a:t>
            </a:r>
          </a:p>
          <a:p>
            <a:r>
              <a:rPr lang="nl-NL" b="1" dirty="0">
                <a:solidFill>
                  <a:srgbClr val="0000FF"/>
                </a:solidFill>
              </a:rPr>
              <a:t>Hoe we </a:t>
            </a:r>
            <a:r>
              <a:rPr lang="nl-NL" b="1">
                <a:solidFill>
                  <a:srgbClr val="0000FF"/>
                </a:solidFill>
              </a:rPr>
              <a:t>in deze </a:t>
            </a:r>
            <a:r>
              <a:rPr lang="nl-NL" b="1" dirty="0">
                <a:solidFill>
                  <a:srgbClr val="0000FF"/>
                </a:solidFill>
              </a:rPr>
              <a:t>NLP cursus als groep de zonne­straaltjes deelden?</a:t>
            </a:r>
          </a:p>
          <a:p>
            <a:r>
              <a:rPr lang="nl-NL" b="1" dirty="0">
                <a:solidFill>
                  <a:srgbClr val="0000FF"/>
                </a:solidFill>
              </a:rPr>
              <a:t>Hoe je in het open frame je persoonlijke inbreng kon hebben? </a:t>
            </a:r>
          </a:p>
          <a:p>
            <a:r>
              <a:rPr lang="nl-NL" b="1" dirty="0">
                <a:solidFill>
                  <a:srgbClr val="0000FF"/>
                </a:solidFill>
              </a:rPr>
              <a:t>Hoe we als groep een vertrouwde en elkaar ondersteunende band opbouwden? </a:t>
            </a:r>
          </a:p>
          <a:p>
            <a:r>
              <a:rPr lang="nl-NL" b="1" dirty="0">
                <a:solidFill>
                  <a:srgbClr val="0000FF"/>
                </a:solidFill>
              </a:rPr>
              <a:t>Iedere week even bijtanken!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43508" y="4415212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Hoe leer je nog meer succes te ontwikkelen met oude en nieuwe NLP-technieken?</a:t>
            </a:r>
          </a:p>
          <a:p>
            <a:r>
              <a:rPr lang="nl-NL" b="1" dirty="0">
                <a:solidFill>
                  <a:srgbClr val="0000FF"/>
                </a:solidFill>
              </a:rPr>
              <a:t>Bekijk de folder.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0" y="116632"/>
            <a:ext cx="6012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</a:rPr>
              <a:t>Vervolgcursus NLP: start ma 9 jan.</a:t>
            </a:r>
            <a:endParaRPr lang="nl-NL" sz="2800" dirty="0">
              <a:solidFill>
                <a:srgbClr val="0000FF"/>
              </a:solidFill>
            </a:endParaRPr>
          </a:p>
          <a:p>
            <a:r>
              <a:rPr lang="nl-NL" sz="2800" b="1" dirty="0">
                <a:solidFill>
                  <a:srgbClr val="0000FF"/>
                </a:solidFill>
              </a:rPr>
              <a:t>“Met je ongekende vermogens je succes vergrotenʺ</a:t>
            </a:r>
            <a:endParaRPr lang="nl-NL" sz="2800" dirty="0">
              <a:solidFill>
                <a:srgbClr val="0000FF"/>
              </a:solidFill>
            </a:endParaRPr>
          </a:p>
        </p:txBody>
      </p:sp>
      <p:pic>
        <p:nvPicPr>
          <p:cNvPr id="4098" name="Picture 2" descr="http://www.jeongekendevermogens.nl/afbeeldingen/libe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9441" y="0"/>
            <a:ext cx="3384559" cy="2808312"/>
          </a:xfrm>
          <a:prstGeom prst="rect">
            <a:avLst/>
          </a:prstGeom>
          <a:noFill/>
        </p:spPr>
      </p:pic>
      <p:sp>
        <p:nvSpPr>
          <p:cNvPr id="9" name="Tekstvak 8"/>
          <p:cNvSpPr txBox="1"/>
          <p:nvPr/>
        </p:nvSpPr>
        <p:spPr>
          <a:xfrm>
            <a:off x="5436096" y="3356992"/>
            <a:ext cx="36724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0000FF"/>
                </a:solidFill>
              </a:rPr>
              <a:t>Onderwerpen:</a:t>
            </a:r>
          </a:p>
          <a:p>
            <a:r>
              <a:rPr lang="nl-NL" sz="1600" dirty="0">
                <a:solidFill>
                  <a:srgbClr val="0000FF"/>
                </a:solidFill>
              </a:rPr>
              <a:t>Wat is succes voor jou?</a:t>
            </a:r>
          </a:p>
          <a:p>
            <a:r>
              <a:rPr lang="nl-NL" sz="1600" dirty="0">
                <a:solidFill>
                  <a:srgbClr val="0000FF"/>
                </a:solidFill>
              </a:rPr>
              <a:t>Hoe kun je nog meer succes creëren?</a:t>
            </a:r>
          </a:p>
          <a:p>
            <a:r>
              <a:rPr lang="nl-NL" sz="1600" dirty="0">
                <a:solidFill>
                  <a:srgbClr val="0000FF"/>
                </a:solidFill>
              </a:rPr>
              <a:t>Opfrissen en nog dieper in gaan op de onderwerpen uit de basiscursus: zoals het effectief communiceren, ankeren, rapport, taal, metaforen, herkaderen. </a:t>
            </a:r>
          </a:p>
          <a:p>
            <a:r>
              <a:rPr lang="nl-NL" sz="1600" dirty="0">
                <a:solidFill>
                  <a:srgbClr val="0000FF"/>
                </a:solidFill>
              </a:rPr>
              <a:t>Nieuwe technieken: het veranderen van overtuigingen met submodaliteiten (videotechniek), strategieën, oplossingsgericht werken, tijdlijn, waarden, NLP in </a:t>
            </a:r>
            <a:r>
              <a:rPr lang="nl-NL" sz="1600" dirty="0" err="1">
                <a:solidFill>
                  <a:srgbClr val="0000FF"/>
                </a:solidFill>
              </a:rPr>
              <a:t>conflict-situaties</a:t>
            </a:r>
            <a:r>
              <a:rPr lang="nl-NL" sz="1600" dirty="0">
                <a:solidFill>
                  <a:srgbClr val="0000FF"/>
                </a:solidFill>
              </a:rPr>
              <a:t>, werken met delen.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AF23CC8-18BF-CDE5-78AF-7EA66A176529}"/>
              </a:ext>
            </a:extLst>
          </p:cNvPr>
          <p:cNvSpPr txBox="1"/>
          <p:nvPr/>
        </p:nvSpPr>
        <p:spPr>
          <a:xfrm>
            <a:off x="143508" y="5805264"/>
            <a:ext cx="4788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>
                <a:solidFill>
                  <a:srgbClr val="FF0000"/>
                </a:solidFill>
              </a:rPr>
              <a:t>Geef je op bij de volksuniversiteitzwolle.nl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81FF534-AC90-EC2A-B9B6-91933DC8AB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01" r="2750" b="5201"/>
          <a:stretch/>
        </p:blipFill>
        <p:spPr>
          <a:xfrm rot="21309403">
            <a:off x="125760" y="1636189"/>
            <a:ext cx="8892480" cy="4464496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4527122-3B40-50CE-A340-6D04EE99EADD}"/>
              </a:ext>
            </a:extLst>
          </p:cNvPr>
          <p:cNvSpPr/>
          <p:nvPr/>
        </p:nvSpPr>
        <p:spPr>
          <a:xfrm>
            <a:off x="378473" y="188640"/>
            <a:ext cx="8480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www.</a:t>
            </a:r>
            <a:r>
              <a:rPr lang="nl-NL" sz="48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jeongekendevermogens</a:t>
            </a:r>
            <a:r>
              <a:rPr lang="nl-NL" sz="5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.nl</a:t>
            </a:r>
            <a:endParaRPr lang="nl-NL" sz="54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89779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skinit.com/assets/catalog/jumbo_shot/jumbo_shot466205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5946" y="548680"/>
            <a:ext cx="6118054" cy="4333622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6334780"/>
            <a:ext cx="53640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oude Ierse zegenwens, uit Anthony </a:t>
            </a:r>
            <a:r>
              <a:rPr kumimoji="0" lang="nl-N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Robbins</a:t>
            </a:r>
            <a:r>
              <a:rPr kumimoji="0" lang="nl-N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“Je ongekende vermogens, NLP de weg van de excellentie”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79512" y="0"/>
            <a:ext cx="5673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</a:rPr>
              <a:t>May the </a:t>
            </a:r>
            <a:r>
              <a:rPr lang="nl-NL" sz="2800" b="1" dirty="0" err="1">
                <a:solidFill>
                  <a:srgbClr val="0000FF"/>
                </a:solidFill>
              </a:rPr>
              <a:t>road</a:t>
            </a:r>
            <a:r>
              <a:rPr lang="nl-NL" sz="2800" b="1" dirty="0">
                <a:solidFill>
                  <a:srgbClr val="0000FF"/>
                </a:solidFill>
              </a:rPr>
              <a:t> </a:t>
            </a:r>
            <a:r>
              <a:rPr lang="nl-NL" sz="2800" b="1" dirty="0" err="1">
                <a:solidFill>
                  <a:srgbClr val="0000FF"/>
                </a:solidFill>
              </a:rPr>
              <a:t>rise</a:t>
            </a:r>
            <a:r>
              <a:rPr lang="nl-NL" sz="2800" b="1" dirty="0">
                <a:solidFill>
                  <a:srgbClr val="0000FF"/>
                </a:solidFill>
              </a:rPr>
              <a:t> up to meet </a:t>
            </a:r>
            <a:r>
              <a:rPr lang="nl-NL" sz="2800" b="1" dirty="0" err="1">
                <a:solidFill>
                  <a:srgbClr val="0000FF"/>
                </a:solidFill>
              </a:rPr>
              <a:t>you</a:t>
            </a:r>
            <a:r>
              <a:rPr lang="nl-NL" sz="2800" b="1" dirty="0">
                <a:solidFill>
                  <a:srgbClr val="0000FF"/>
                </a:solidFill>
              </a:rPr>
              <a:t>……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149080"/>
            <a:ext cx="5112568" cy="2192896"/>
          </a:xfrm>
          <a:prstGeom prst="rect">
            <a:avLst/>
          </a:prstGeom>
          <a:solidFill>
            <a:schemeClr val="bg1">
              <a:alpha val="3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0918" tIns="38088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nl-NL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Moge de weg je tegemoet komen. </a:t>
            </a:r>
            <a:endParaRPr kumimoji="0" lang="nl-N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l-NL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Moge de wind altijd in je rug blazen. </a:t>
            </a:r>
            <a:endParaRPr kumimoji="0" lang="nl-N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l-NL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Moge de zon warm op je gezicht schijnen, </a:t>
            </a:r>
            <a:endParaRPr kumimoji="0" lang="nl-N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l-NL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de regen zacht op je velden vallen en, </a:t>
            </a:r>
            <a:endParaRPr kumimoji="0" lang="nl-N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l-NL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totdat we elkaar weer ontmoeten … </a:t>
            </a:r>
            <a:endParaRPr kumimoji="0" lang="nl-N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l-NL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moge God je zacht in de palm van Zijn hand houden”</a:t>
            </a:r>
            <a:endParaRPr kumimoji="0" lang="nl-N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5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salsa.democracyinaction.org/o/696/images/fundraising/holiday_cards/2012/front-shadow-275%281%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6988"/>
            <a:ext cx="3419475" cy="466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>
            <a:spLocks noChangeArrowheads="1"/>
          </p:cNvSpPr>
          <p:nvPr/>
        </p:nvSpPr>
        <p:spPr bwMode="auto">
          <a:xfrm>
            <a:off x="3348039" y="836613"/>
            <a:ext cx="540042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3200" b="1">
                <a:solidFill>
                  <a:srgbClr val="0000FF"/>
                </a:solidFill>
              </a:rPr>
              <a:t>De gave van vrede op aarde ligt in onze handen.</a:t>
            </a:r>
          </a:p>
          <a:p>
            <a:pPr algn="ctr"/>
            <a:endParaRPr lang="nl-NL" sz="3200" b="1">
              <a:solidFill>
                <a:srgbClr val="0000FF"/>
              </a:solidFill>
            </a:endParaRPr>
          </a:p>
          <a:p>
            <a:pPr algn="ctr"/>
            <a:r>
              <a:rPr lang="nl-NL" sz="3200" b="1">
                <a:solidFill>
                  <a:srgbClr val="0000FF"/>
                </a:solidFill>
              </a:rPr>
              <a:t>Wat kan de eerste stap zijn?</a:t>
            </a:r>
          </a:p>
        </p:txBody>
      </p:sp>
      <p:sp>
        <p:nvSpPr>
          <p:cNvPr id="4" name="Rechthoek 3"/>
          <p:cNvSpPr/>
          <p:nvPr/>
        </p:nvSpPr>
        <p:spPr>
          <a:xfrm>
            <a:off x="0" y="5013176"/>
            <a:ext cx="91440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Dankjewel voor jouw belangrijke stap</a:t>
            </a:r>
          </a:p>
          <a:p>
            <a:pPr algn="ctr">
              <a:defRPr/>
            </a:pPr>
            <a:r>
              <a:rPr lang="nl-NL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 het verbeteren van je leven met NLP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ep 15">
            <a:extLst>
              <a:ext uri="{FF2B5EF4-FFF2-40B4-BE49-F238E27FC236}">
                <a16:creationId xmlns:a16="http://schemas.microsoft.com/office/drawing/2014/main" id="{AF0A4808-A414-92EF-4DB2-68FDCBA581D0}"/>
              </a:ext>
            </a:extLst>
          </p:cNvPr>
          <p:cNvGrpSpPr/>
          <p:nvPr/>
        </p:nvGrpSpPr>
        <p:grpSpPr>
          <a:xfrm>
            <a:off x="899593" y="50463"/>
            <a:ext cx="8220526" cy="6887466"/>
            <a:chOff x="899593" y="50463"/>
            <a:chExt cx="8220526" cy="6887466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8CAF152E-B7A4-AF4F-E3E2-7278F73D51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095" t="17451" r="14095" b="17451"/>
            <a:stretch/>
          </p:blipFill>
          <p:spPr>
            <a:xfrm>
              <a:off x="899593" y="50463"/>
              <a:ext cx="8220526" cy="6887466"/>
            </a:xfrm>
            <a:prstGeom prst="rect">
              <a:avLst/>
            </a:prstGeom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E5691467-91E5-84D3-01F1-DF6716A740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7568" t="62477" r="64669" b="33323"/>
            <a:stretch/>
          </p:blipFill>
          <p:spPr>
            <a:xfrm>
              <a:off x="5796136" y="4365104"/>
              <a:ext cx="864096" cy="432048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CD72984E-9508-50B7-B680-97D246629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27568" t="62477" r="64669" b="33323"/>
            <a:stretch/>
          </p:blipFill>
          <p:spPr>
            <a:xfrm>
              <a:off x="2699792" y="5229200"/>
              <a:ext cx="864096" cy="4320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0" y="269875"/>
            <a:ext cx="6300788" cy="14303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NL" sz="5400" b="1" dirty="0">
                <a:solidFill>
                  <a:srgbClr val="0000FF"/>
                </a:solidFill>
                <a:latin typeface="Calibri" pitchFamily="34" charset="0"/>
              </a:rPr>
              <a:t>Geweldloos Communiceren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755650" y="1773238"/>
            <a:ext cx="48958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nl-NL" sz="3200" b="1" i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van Marshall Rosenberg</a:t>
            </a:r>
          </a:p>
        </p:txBody>
      </p:sp>
      <p:pic>
        <p:nvPicPr>
          <p:cNvPr id="9" name="Afbeelding 8" descr="portait M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88912"/>
            <a:ext cx="2448090" cy="367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07504" y="2679998"/>
            <a:ext cx="820912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</a:rPr>
              <a:t>Dr. Marshall Rosenberg: (1934 - 2015)</a:t>
            </a:r>
          </a:p>
          <a:p>
            <a:r>
              <a:rPr lang="nl-NL" sz="2400" dirty="0">
                <a:solidFill>
                  <a:srgbClr val="0000FF"/>
                </a:solidFill>
              </a:rPr>
              <a:t>Psycholoog, </a:t>
            </a:r>
          </a:p>
          <a:p>
            <a:r>
              <a:rPr lang="nl-NL" sz="2400" dirty="0">
                <a:solidFill>
                  <a:srgbClr val="0000FF"/>
                </a:solidFill>
              </a:rPr>
              <a:t>Ontwerper van Geweldloze Communicatie (NVC), </a:t>
            </a:r>
          </a:p>
          <a:p>
            <a:r>
              <a:rPr lang="nl-NL" sz="2400" dirty="0">
                <a:solidFill>
                  <a:srgbClr val="0000FF"/>
                </a:solidFill>
              </a:rPr>
              <a:t>Oprichter van het Centre for Non Violent Communication in de VS.</a:t>
            </a:r>
          </a:p>
          <a:p>
            <a:r>
              <a:rPr lang="nl-NL" sz="2400" dirty="0">
                <a:solidFill>
                  <a:srgbClr val="0000FF"/>
                </a:solidFill>
              </a:rPr>
              <a:t>Sinds 1960 heeft Rosenberg NVC onderwezen in meer dan 60 landen. </a:t>
            </a:r>
          </a:p>
          <a:p>
            <a:r>
              <a:rPr lang="nl-NL" sz="2400" dirty="0">
                <a:solidFill>
                  <a:srgbClr val="0000FF"/>
                </a:solidFill>
              </a:rPr>
              <a:t>NVC gaat over hoe verbindend te leven, meer vreedzaam, meer empathisch, en met meer mededogen te communiceren .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F55B240C-DC95-6E27-24E6-584C797207D9}"/>
              </a:ext>
            </a:extLst>
          </p:cNvPr>
          <p:cNvSpPr/>
          <p:nvPr/>
        </p:nvSpPr>
        <p:spPr>
          <a:xfrm>
            <a:off x="1976871" y="6096318"/>
            <a:ext cx="70596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Verbindend Communiceren</a:t>
            </a:r>
          </a:p>
        </p:txBody>
      </p:sp>
      <p:sp>
        <p:nvSpPr>
          <p:cNvPr id="3" name="Pijl: rechts 2">
            <a:extLst>
              <a:ext uri="{FF2B5EF4-FFF2-40B4-BE49-F238E27FC236}">
                <a16:creationId xmlns:a16="http://schemas.microsoft.com/office/drawing/2014/main" id="{AC1CA845-3121-55E2-BF17-C50CE0ADD204}"/>
              </a:ext>
            </a:extLst>
          </p:cNvPr>
          <p:cNvSpPr/>
          <p:nvPr/>
        </p:nvSpPr>
        <p:spPr>
          <a:xfrm>
            <a:off x="323528" y="6309320"/>
            <a:ext cx="1296144" cy="3772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 descr="giraffe1.jpg">
            <a:extLst>
              <a:ext uri="{FF2B5EF4-FFF2-40B4-BE49-F238E27FC236}">
                <a16:creationId xmlns:a16="http://schemas.microsoft.com/office/drawing/2014/main" id="{FC2BFDF9-1BFD-5E31-2BBC-A6F8C6242E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292" t="-355" r="-667" b="78300"/>
          <a:stretch/>
        </p:blipFill>
        <p:spPr bwMode="auto">
          <a:xfrm>
            <a:off x="303173" y="-27384"/>
            <a:ext cx="1100475" cy="137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build="p"/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80112" y="647402"/>
            <a:ext cx="3563888" cy="1341438"/>
          </a:xfrm>
        </p:spPr>
        <p:txBody>
          <a:bodyPr/>
          <a:lstStyle/>
          <a:p>
            <a:pPr>
              <a:defRPr/>
            </a:pPr>
            <a:r>
              <a:rPr lang="nl-NL" sz="4000" b="1" dirty="0">
                <a:solidFill>
                  <a:schemeClr val="accent6"/>
                </a:solidFill>
                <a:latin typeface="Calibri" pitchFamily="34" charset="0"/>
              </a:rPr>
              <a:t>De stappen </a:t>
            </a:r>
            <a:br>
              <a:rPr lang="nl-NL" sz="4000" b="1" dirty="0">
                <a:solidFill>
                  <a:schemeClr val="accent6"/>
                </a:solidFill>
                <a:latin typeface="Calibri" pitchFamily="34" charset="0"/>
              </a:rPr>
            </a:br>
            <a:r>
              <a:rPr lang="nl-NL" sz="4000" b="1" dirty="0">
                <a:solidFill>
                  <a:schemeClr val="accent6"/>
                </a:solidFill>
                <a:latin typeface="Calibri" pitchFamily="34" charset="0"/>
              </a:rPr>
              <a:t>van de Giraf</a:t>
            </a:r>
          </a:p>
        </p:txBody>
      </p:sp>
      <p:pic>
        <p:nvPicPr>
          <p:cNvPr id="17" name="Afbeelding 16" descr="giraff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989112"/>
            <a:ext cx="2376693" cy="489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kstvak 12"/>
          <p:cNvSpPr txBox="1">
            <a:spLocks noChangeArrowheads="1"/>
          </p:cNvSpPr>
          <p:nvPr/>
        </p:nvSpPr>
        <p:spPr bwMode="auto">
          <a:xfrm>
            <a:off x="1944365" y="716503"/>
            <a:ext cx="3059683" cy="1200329"/>
          </a:xfrm>
          <a:prstGeom prst="rect">
            <a:avLst/>
          </a:prstGeom>
          <a:solidFill>
            <a:srgbClr val="EFE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nl-NL" b="1" dirty="0">
                <a:solidFill>
                  <a:srgbClr val="0000FF"/>
                </a:solidFill>
                <a:latin typeface="Arial" charset="0"/>
                <a:cs typeface="Arial" charset="0"/>
              </a:rPr>
              <a:t>Waarnemen</a:t>
            </a:r>
          </a:p>
          <a:p>
            <a:pPr marL="457200" indent="-457200"/>
            <a:r>
              <a:rPr lang="nl-NL" sz="1600" dirty="0">
                <a:solidFill>
                  <a:srgbClr val="0000FF"/>
                </a:solidFill>
                <a:latin typeface="Arial" charset="0"/>
                <a:cs typeface="Arial" charset="0"/>
              </a:rPr>
              <a:t>Zonder oordeel of interpretatie</a:t>
            </a:r>
          </a:p>
          <a:p>
            <a:pPr marL="457200" indent="-457200"/>
            <a:r>
              <a:rPr lang="nl-NL" sz="1600" dirty="0">
                <a:solidFill>
                  <a:srgbClr val="0000FF"/>
                </a:solidFill>
                <a:latin typeface="Arial" charset="0"/>
                <a:cs typeface="Arial" charset="0"/>
              </a:rPr>
              <a:t>“Ik zie …… “</a:t>
            </a:r>
          </a:p>
          <a:p>
            <a:pPr marL="457200" indent="-457200"/>
            <a:r>
              <a:rPr lang="nl-NL" sz="1600" dirty="0">
                <a:solidFill>
                  <a:srgbClr val="0000FF"/>
                </a:solidFill>
                <a:latin typeface="Arial" charset="0"/>
                <a:cs typeface="Arial" charset="0"/>
              </a:rPr>
              <a:t>“Ik hoor ……”</a:t>
            </a:r>
          </a:p>
        </p:txBody>
      </p:sp>
      <p:sp>
        <p:nvSpPr>
          <p:cNvPr id="14" name="Tekstvak 13"/>
          <p:cNvSpPr txBox="1">
            <a:spLocks noChangeArrowheads="1"/>
          </p:cNvSpPr>
          <p:nvPr/>
        </p:nvSpPr>
        <p:spPr bwMode="auto">
          <a:xfrm>
            <a:off x="2844081" y="1940818"/>
            <a:ext cx="3240087" cy="1200150"/>
          </a:xfrm>
          <a:prstGeom prst="rect">
            <a:avLst/>
          </a:prstGeom>
          <a:solidFill>
            <a:srgbClr val="EFE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nl-NL" b="1">
                <a:solidFill>
                  <a:srgbClr val="0000FF"/>
                </a:solidFill>
                <a:latin typeface="Arial" charset="0"/>
                <a:cs typeface="Arial" charset="0"/>
              </a:rPr>
              <a:t>2.  Voelen</a:t>
            </a:r>
          </a:p>
          <a:p>
            <a:pPr marL="457200" indent="-457200"/>
            <a:r>
              <a:rPr lang="nl-NL" sz="1600">
                <a:solidFill>
                  <a:srgbClr val="0000FF"/>
                </a:solidFill>
                <a:latin typeface="Arial" charset="0"/>
                <a:cs typeface="Arial" charset="0"/>
              </a:rPr>
              <a:t>Herken jouw gevoelens</a:t>
            </a:r>
          </a:p>
          <a:p>
            <a:pPr marL="457200" indent="-457200"/>
            <a:r>
              <a:rPr lang="nl-NL" sz="1600">
                <a:solidFill>
                  <a:srgbClr val="0000FF"/>
                </a:solidFill>
                <a:latin typeface="Arial" charset="0"/>
                <a:cs typeface="Arial" charset="0"/>
              </a:rPr>
              <a:t>Erken jouw gevoelens</a:t>
            </a:r>
          </a:p>
          <a:p>
            <a:pPr marL="457200" indent="-457200"/>
            <a:r>
              <a:rPr lang="nl-NL" sz="1600">
                <a:solidFill>
                  <a:srgbClr val="0000FF"/>
                </a:solidFill>
                <a:latin typeface="Arial" charset="0"/>
                <a:cs typeface="Arial" charset="0"/>
              </a:rPr>
              <a:t>“Ik voel me daarbij …………. “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3275856" y="3139758"/>
            <a:ext cx="3600797" cy="1200329"/>
          </a:xfrm>
          <a:prstGeom prst="rect">
            <a:avLst/>
          </a:prstGeom>
          <a:solidFill>
            <a:srgbClr val="EFEFFF"/>
          </a:solidFill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 startAt="3"/>
              <a:defRPr/>
            </a:pPr>
            <a:r>
              <a:rPr lang="nl-NL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Behoeftes erkennen</a:t>
            </a:r>
          </a:p>
          <a:p>
            <a:pPr marL="457200" indent="-457200">
              <a:defRPr/>
            </a:pPr>
            <a:r>
              <a:rPr lang="nl-NL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Verbind je gevoel met je behoefte</a:t>
            </a:r>
          </a:p>
          <a:p>
            <a:pPr>
              <a:defRPr/>
            </a:pPr>
            <a:r>
              <a:rPr lang="nl-NL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“Ik voel me ……  omdat ik behoefte heb aan ………“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4500563" y="4317082"/>
            <a:ext cx="3240087" cy="1200150"/>
          </a:xfrm>
          <a:prstGeom prst="rect">
            <a:avLst/>
          </a:prstGeom>
          <a:solidFill>
            <a:srgbClr val="EFEFFF"/>
          </a:solidFill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nl-NL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4.  Opties</a:t>
            </a:r>
          </a:p>
          <a:p>
            <a:pPr>
              <a:defRPr/>
            </a:pPr>
            <a:r>
              <a:rPr lang="nl-NL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Welke verschillende mogelijkheden heb je om aan jouw behoeftes te voldoen?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5724525" y="5489575"/>
            <a:ext cx="3240088" cy="1323975"/>
          </a:xfrm>
          <a:prstGeom prst="rect">
            <a:avLst/>
          </a:prstGeom>
          <a:solidFill>
            <a:srgbClr val="EFEF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5. Verzoek doen of actie ondernemen</a:t>
            </a:r>
            <a:endParaRPr lang="nl-NL" sz="1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nl-NL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“Zou je ……… willen doen?“</a:t>
            </a:r>
          </a:p>
          <a:p>
            <a:pPr marL="457200" indent="-457200">
              <a:defRPr/>
            </a:pPr>
            <a:r>
              <a:rPr lang="nl-NL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“Ik ga …… doen.”</a:t>
            </a:r>
          </a:p>
        </p:txBody>
      </p:sp>
      <p:grpSp>
        <p:nvGrpSpPr>
          <p:cNvPr id="3" name="Groep 23"/>
          <p:cNvGrpSpPr>
            <a:grpSpLocks/>
          </p:cNvGrpSpPr>
          <p:nvPr/>
        </p:nvGrpSpPr>
        <p:grpSpPr bwMode="auto">
          <a:xfrm>
            <a:off x="2195736" y="4509120"/>
            <a:ext cx="1728465" cy="2348880"/>
            <a:chOff x="7020272" y="3068960"/>
            <a:chExt cx="1368152" cy="1944216"/>
          </a:xfrm>
        </p:grpSpPr>
        <p:pic>
          <p:nvPicPr>
            <p:cNvPr id="25610" name="Picture 14" descr="http://pngimg.com/upload/hands_PNG905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3284984"/>
              <a:ext cx="1296144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1" name="Tekstvak 18"/>
            <p:cNvSpPr txBox="1">
              <a:spLocks noChangeArrowheads="1"/>
            </p:cNvSpPr>
            <p:nvPr/>
          </p:nvSpPr>
          <p:spPr bwMode="auto">
            <a:xfrm>
              <a:off x="7020272" y="3429000"/>
              <a:ext cx="21602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400" b="1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25612" name="Tekstvak 19"/>
            <p:cNvSpPr txBox="1">
              <a:spLocks noChangeArrowheads="1"/>
            </p:cNvSpPr>
            <p:nvPr/>
          </p:nvSpPr>
          <p:spPr bwMode="auto">
            <a:xfrm>
              <a:off x="7236296" y="3140968"/>
              <a:ext cx="21602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400" b="1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25613" name="Tekstvak 20"/>
            <p:cNvSpPr txBox="1">
              <a:spLocks noChangeArrowheads="1"/>
            </p:cNvSpPr>
            <p:nvPr/>
          </p:nvSpPr>
          <p:spPr bwMode="auto">
            <a:xfrm>
              <a:off x="7452320" y="3068960"/>
              <a:ext cx="21602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400" b="1"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25614" name="Tekstvak 21"/>
            <p:cNvSpPr txBox="1">
              <a:spLocks noChangeArrowheads="1"/>
            </p:cNvSpPr>
            <p:nvPr/>
          </p:nvSpPr>
          <p:spPr bwMode="auto">
            <a:xfrm>
              <a:off x="7812360" y="3121223"/>
              <a:ext cx="21602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400" b="1"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25615" name="Tekstvak 22"/>
            <p:cNvSpPr txBox="1">
              <a:spLocks noChangeArrowheads="1"/>
            </p:cNvSpPr>
            <p:nvPr/>
          </p:nvSpPr>
          <p:spPr bwMode="auto">
            <a:xfrm>
              <a:off x="8172400" y="3625279"/>
              <a:ext cx="21602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400" b="1">
                  <a:latin typeface="Arial" charset="0"/>
                  <a:cs typeface="Arial" charset="0"/>
                </a:rPr>
                <a:t>5</a:t>
              </a:r>
            </a:p>
          </p:txBody>
        </p:sp>
      </p:grp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" y="-27384"/>
            <a:ext cx="9144000" cy="646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3600" b="1" dirty="0">
                <a:solidFill>
                  <a:srgbClr val="0033CC"/>
                </a:solidFill>
                <a:latin typeface="Arial" pitchFamily="34" charset="0"/>
              </a:rPr>
              <a:t>Verbindend Communiceren</a:t>
            </a:r>
          </a:p>
        </p:txBody>
      </p:sp>
      <p:sp>
        <p:nvSpPr>
          <p:cNvPr id="21" name="Gekromde PIJL-LINKS 20"/>
          <p:cNvSpPr/>
          <p:nvPr/>
        </p:nvSpPr>
        <p:spPr>
          <a:xfrm>
            <a:off x="5220072" y="1268760"/>
            <a:ext cx="720080" cy="1368152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Gekromde PIJL-LINKS 21"/>
          <p:cNvSpPr/>
          <p:nvPr/>
        </p:nvSpPr>
        <p:spPr>
          <a:xfrm>
            <a:off x="6588224" y="2564904"/>
            <a:ext cx="720080" cy="1368152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3" name="Gekromde PIJL-LINKS 22"/>
          <p:cNvSpPr/>
          <p:nvPr/>
        </p:nvSpPr>
        <p:spPr>
          <a:xfrm>
            <a:off x="7236296" y="3789040"/>
            <a:ext cx="720080" cy="1368152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4" name="Gekromde PIJL-LINKS 23"/>
          <p:cNvSpPr/>
          <p:nvPr/>
        </p:nvSpPr>
        <p:spPr>
          <a:xfrm>
            <a:off x="8423920" y="5085184"/>
            <a:ext cx="720080" cy="1368152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137FC51-5282-4C0E-A481-BD61C5BB167F}"/>
              </a:ext>
            </a:extLst>
          </p:cNvPr>
          <p:cNvSpPr txBox="1"/>
          <p:nvPr/>
        </p:nvSpPr>
        <p:spPr>
          <a:xfrm>
            <a:off x="107504" y="1196752"/>
            <a:ext cx="1692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Oefening:</a:t>
            </a:r>
          </a:p>
          <a:p>
            <a:r>
              <a:rPr lang="nl-NL" b="1" dirty="0">
                <a:solidFill>
                  <a:srgbClr val="FF0000"/>
                </a:solidFill>
              </a:rPr>
              <a:t>Op één lijn samen de stappen zetten</a:t>
            </a:r>
          </a:p>
        </p:txBody>
      </p:sp>
    </p:spTree>
    <p:extLst>
      <p:ext uri="{BB962C8B-B14F-4D97-AF65-F5344CB8AC3E}">
        <p14:creationId xmlns:p14="http://schemas.microsoft.com/office/powerpoint/2010/main" val="378661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15" grpId="0" animBg="1"/>
      <p:bldP spid="16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2476D4-6B76-42D3-9E7C-6C6B4E990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2739654" cy="636216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00FF"/>
                </a:solidFill>
              </a:rPr>
              <a:t>Herkaderen</a:t>
            </a:r>
          </a:p>
        </p:txBody>
      </p:sp>
      <p:pic>
        <p:nvPicPr>
          <p:cNvPr id="5" name="Tijdelijke aanduiding voor inhoud 4" descr="Afbeelding met persoon, person, sluiten, arm&#10;&#10;Automatisch gegenereerde beschrijving">
            <a:extLst>
              <a:ext uri="{FF2B5EF4-FFF2-40B4-BE49-F238E27FC236}">
                <a16:creationId xmlns:a16="http://schemas.microsoft.com/office/drawing/2014/main" id="{504DB470-5EFC-4AF1-A1D6-6DC794FFAB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r="6098"/>
          <a:stretch/>
        </p:blipFill>
        <p:spPr>
          <a:xfrm>
            <a:off x="3375823" y="0"/>
            <a:ext cx="5785562" cy="6858000"/>
          </a:xfrm>
        </p:spPr>
      </p:pic>
    </p:spTree>
    <p:extLst>
      <p:ext uri="{BB962C8B-B14F-4D97-AF65-F5344CB8AC3E}">
        <p14:creationId xmlns:p14="http://schemas.microsoft.com/office/powerpoint/2010/main" val="2720803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ECACD29-5277-4B53-B338-8055BC9139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168" y="143748"/>
            <a:ext cx="2448272" cy="21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>
            <a:spLocks noChangeArrowheads="1"/>
          </p:cNvSpPr>
          <p:nvPr/>
        </p:nvSpPr>
        <p:spPr bwMode="auto">
          <a:xfrm>
            <a:off x="251520" y="116632"/>
            <a:ext cx="54726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4400" b="1" dirty="0">
                <a:solidFill>
                  <a:srgbClr val="0000FF"/>
                </a:solidFill>
              </a:rPr>
              <a:t>Herkaderen: </a:t>
            </a:r>
          </a:p>
          <a:p>
            <a:r>
              <a:rPr lang="nl-NL" sz="2800" b="1" dirty="0">
                <a:solidFill>
                  <a:srgbClr val="0000FF"/>
                </a:solidFill>
              </a:rPr>
              <a:t>vanuit een ander perspectief kijken </a:t>
            </a:r>
            <a:endParaRPr lang="nl-NL" sz="1100" b="1" dirty="0">
              <a:solidFill>
                <a:srgbClr val="0000FF"/>
              </a:solidFill>
            </a:endParaRPr>
          </a:p>
        </p:txBody>
      </p:sp>
      <p:pic>
        <p:nvPicPr>
          <p:cNvPr id="8" name="Afbeelding 7" descr="Afbeelding met tekening, voedsel, teken&#10;&#10;Automatisch gegenereerde beschrijving">
            <a:extLst>
              <a:ext uri="{FF2B5EF4-FFF2-40B4-BE49-F238E27FC236}">
                <a16:creationId xmlns:a16="http://schemas.microsoft.com/office/drawing/2014/main" id="{B300F954-EFDA-4319-88AC-996D8AB5B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90" y="5498598"/>
            <a:ext cx="4449210" cy="1314778"/>
          </a:xfrm>
          <a:prstGeom prst="rect">
            <a:avLst/>
          </a:prstGeom>
        </p:spPr>
      </p:pic>
      <p:pic>
        <p:nvPicPr>
          <p:cNvPr id="12" name="Afbeelding 11" descr="Afbeelding met bord, tekening&#10;&#10;Automatisch gegenereerde beschrijving">
            <a:extLst>
              <a:ext uri="{FF2B5EF4-FFF2-40B4-BE49-F238E27FC236}">
                <a16:creationId xmlns:a16="http://schemas.microsoft.com/office/drawing/2014/main" id="{BA72D0AE-1B2C-45B8-89A9-A59CA27CC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90" y="3721018"/>
            <a:ext cx="4449210" cy="177758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940B4575-03E3-4045-9C3D-97713B98BC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90" y="1743591"/>
            <a:ext cx="4449210" cy="197742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910D574-6A62-465D-B170-8ADB82F182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752"/>
          <a:stretch/>
        </p:blipFill>
        <p:spPr>
          <a:xfrm>
            <a:off x="4881258" y="3209357"/>
            <a:ext cx="4139952" cy="2178253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82E4C6AA-6EC3-4473-96D5-6843EDAA443E}"/>
              </a:ext>
            </a:extLst>
          </p:cNvPr>
          <p:cNvSpPr/>
          <p:nvPr/>
        </p:nvSpPr>
        <p:spPr>
          <a:xfrm>
            <a:off x="6245105" y="2255250"/>
            <a:ext cx="24144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400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‘Ik ben ziek dus ik </a:t>
            </a:r>
          </a:p>
          <a:p>
            <a:pPr algn="ctr"/>
            <a:r>
              <a:rPr lang="nl-NL" sz="2400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kan niet werken’</a:t>
            </a:r>
            <a:endParaRPr lang="nl-NL" sz="2400" b="0" i="1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FF5EE938-281F-455A-A6C2-DC73A4011940}"/>
              </a:ext>
            </a:extLst>
          </p:cNvPr>
          <p:cNvSpPr/>
          <p:nvPr/>
        </p:nvSpPr>
        <p:spPr>
          <a:xfrm>
            <a:off x="4890370" y="5513923"/>
            <a:ext cx="42981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2400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‘Ik ben ziek, een perfect moment </a:t>
            </a:r>
          </a:p>
          <a:p>
            <a:r>
              <a:rPr lang="nl-NL" sz="2400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om mijn lichaam eens </a:t>
            </a:r>
          </a:p>
          <a:p>
            <a:r>
              <a:rPr lang="nl-NL" sz="2400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goed te laten uitrusten’</a:t>
            </a:r>
            <a:endParaRPr lang="nl-NL" sz="2400" b="0" i="1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uis door Corona? Leerlingen lezen veilig door! – KiDDoWz ...">
            <a:extLst>
              <a:ext uri="{FF2B5EF4-FFF2-40B4-BE49-F238E27FC236}">
                <a16:creationId xmlns:a16="http://schemas.microsoft.com/office/drawing/2014/main" id="{B67AB9A6-2BAD-4A6B-ACD9-A0F4249674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12"/>
          <a:stretch/>
        </p:blipFill>
        <p:spPr bwMode="auto">
          <a:xfrm>
            <a:off x="4391472" y="3429000"/>
            <a:ext cx="4752528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lp, mijn kind zit thuis van school door het coronavirus ...">
            <a:extLst>
              <a:ext uri="{FF2B5EF4-FFF2-40B4-BE49-F238E27FC236}">
                <a16:creationId xmlns:a16="http://schemas.microsoft.com/office/drawing/2014/main" id="{C8E9EA9B-1CA0-4162-8771-661E88BB9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635344" cy="339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1FD38EC-0A5F-425D-B937-4C42AD41EFE5}"/>
              </a:ext>
            </a:extLst>
          </p:cNvPr>
          <p:cNvSpPr txBox="1"/>
          <p:nvPr/>
        </p:nvSpPr>
        <p:spPr>
          <a:xfrm>
            <a:off x="3923928" y="1160502"/>
            <a:ext cx="3676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Help ik moet mijn kinderen lesgeven!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10F72E1-0782-4974-BF79-4946A94DE5B1}"/>
              </a:ext>
            </a:extLst>
          </p:cNvPr>
          <p:cNvSpPr txBox="1"/>
          <p:nvPr/>
        </p:nvSpPr>
        <p:spPr>
          <a:xfrm>
            <a:off x="889425" y="4756598"/>
            <a:ext cx="28141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Wat fijn dat ik nu zelf</a:t>
            </a:r>
          </a:p>
          <a:p>
            <a:r>
              <a:rPr lang="nl-NL" dirty="0">
                <a:solidFill>
                  <a:srgbClr val="0000FF"/>
                </a:solidFill>
              </a:rPr>
              <a:t>mijn kinderen kan lesgeven!</a:t>
            </a:r>
          </a:p>
          <a:p>
            <a:r>
              <a:rPr lang="nl-NL" dirty="0">
                <a:solidFill>
                  <a:srgbClr val="0000FF"/>
                </a:solidFill>
              </a:rPr>
              <a:t>En papa gaat koken.</a:t>
            </a:r>
          </a:p>
        </p:txBody>
      </p:sp>
      <p:sp>
        <p:nvSpPr>
          <p:cNvPr id="3" name="Pijl: omlaag 2">
            <a:extLst>
              <a:ext uri="{FF2B5EF4-FFF2-40B4-BE49-F238E27FC236}">
                <a16:creationId xmlns:a16="http://schemas.microsoft.com/office/drawing/2014/main" id="{F4CB0211-6EAE-418D-91FA-BFB97961DDA5}"/>
              </a:ext>
            </a:extLst>
          </p:cNvPr>
          <p:cNvSpPr/>
          <p:nvPr/>
        </p:nvSpPr>
        <p:spPr>
          <a:xfrm rot="19359382">
            <a:off x="2991450" y="2646941"/>
            <a:ext cx="2736304" cy="1150149"/>
          </a:xfrm>
          <a:prstGeom prst="downArrow">
            <a:avLst>
              <a:gd name="adj1" fmla="val 50000"/>
              <a:gd name="adj2" fmla="val 4962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err="1"/>
              <a:t>Herka</a:t>
            </a:r>
            <a:r>
              <a:rPr lang="nl-NL" sz="2800" b="1" dirty="0"/>
              <a:t>-</a:t>
            </a:r>
          </a:p>
          <a:p>
            <a:pPr algn="ctr"/>
            <a:r>
              <a:rPr lang="nl-NL" sz="2800" b="1" dirty="0"/>
              <a:t>deren</a:t>
            </a:r>
            <a:endParaRPr lang="nl-NL" b="1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C7437FF-F3A2-4DA4-9DDF-10C4397FE6A6}"/>
              </a:ext>
            </a:extLst>
          </p:cNvPr>
          <p:cNvSpPr/>
          <p:nvPr/>
        </p:nvSpPr>
        <p:spPr>
          <a:xfrm>
            <a:off x="3703529" y="114300"/>
            <a:ext cx="52652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Corona = thuis blijven</a:t>
            </a:r>
            <a:endParaRPr lang="nl-NL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5001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37C6F19-0E88-4B4D-8D73-E6B3FB94A8E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0"/>
            <a:ext cx="41764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B78A5B8-0282-494C-8A47-2471BC406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16632"/>
            <a:ext cx="4032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4400" b="1" dirty="0">
                <a:solidFill>
                  <a:srgbClr val="0000FF"/>
                </a:solidFill>
              </a:rPr>
              <a:t>Herkaderen: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199FF66-CE6A-4059-BF07-B7B86B961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340768"/>
            <a:ext cx="403244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</a:rPr>
              <a:t>Wat voor verschil maakt het om te kijken naar:</a:t>
            </a:r>
          </a:p>
          <a:p>
            <a:r>
              <a:rPr lang="nl-NL" sz="2800" b="1" dirty="0">
                <a:solidFill>
                  <a:srgbClr val="0000FF"/>
                </a:solidFill>
              </a:rPr>
              <a:t>het half lege glas</a:t>
            </a:r>
          </a:p>
          <a:p>
            <a:r>
              <a:rPr lang="nl-NL" sz="2800" b="1" dirty="0">
                <a:solidFill>
                  <a:srgbClr val="0000FF"/>
                </a:solidFill>
              </a:rPr>
              <a:t> of </a:t>
            </a:r>
          </a:p>
          <a:p>
            <a:r>
              <a:rPr lang="nl-NL" sz="2800" b="1" dirty="0">
                <a:solidFill>
                  <a:srgbClr val="0000FF"/>
                </a:solidFill>
              </a:rPr>
              <a:t>naar het half volle glas?</a:t>
            </a:r>
            <a:endParaRPr lang="nl-NL" sz="11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80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16308</TotalTime>
  <Words>1328</Words>
  <Application>Microsoft Office PowerPoint</Application>
  <PresentationFormat>Diavoorstelling (4:3)</PresentationFormat>
  <Paragraphs>275</Paragraphs>
  <Slides>38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44" baseType="lpstr">
      <vt:lpstr>Arial</vt:lpstr>
      <vt:lpstr>Arial Black</vt:lpstr>
      <vt:lpstr>Brush Script MT</vt:lpstr>
      <vt:lpstr>Calibri</vt:lpstr>
      <vt:lpstr>Times New Roman</vt:lpstr>
      <vt:lpstr>Office-thema</vt:lpstr>
      <vt:lpstr>bij de NLP-basiscursus “Je ongekende vermogens”</vt:lpstr>
      <vt:lpstr>Zonnestraaltjes</vt:lpstr>
      <vt:lpstr>Open Frame</vt:lpstr>
      <vt:lpstr>Geweldloos Communiceren</vt:lpstr>
      <vt:lpstr>De stappen  van de Giraf</vt:lpstr>
      <vt:lpstr>Herkaderen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Herkaderen: een ander filter kiezen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toolkit van NLP:Neuro Linguïstisch Programmeren</dc:title>
  <dc:creator>Sytse</dc:creator>
  <cp:lastModifiedBy>sytse tjallingii</cp:lastModifiedBy>
  <cp:revision>240</cp:revision>
  <dcterms:created xsi:type="dcterms:W3CDTF">2011-10-04T15:00:10Z</dcterms:created>
  <dcterms:modified xsi:type="dcterms:W3CDTF">2023-11-14T09:14:10Z</dcterms:modified>
</cp:coreProperties>
</file>