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9" r:id="rId2"/>
    <p:sldId id="283" r:id="rId3"/>
    <p:sldId id="273" r:id="rId4"/>
    <p:sldId id="292" r:id="rId5"/>
    <p:sldId id="288" r:id="rId6"/>
    <p:sldId id="286" r:id="rId7"/>
    <p:sldId id="277" r:id="rId8"/>
    <p:sldId id="291" r:id="rId9"/>
    <p:sldId id="276" r:id="rId10"/>
    <p:sldId id="275" r:id="rId11"/>
    <p:sldId id="284" r:id="rId12"/>
    <p:sldId id="279" r:id="rId13"/>
    <p:sldId id="280" r:id="rId14"/>
    <p:sldId id="281" r:id="rId15"/>
    <p:sldId id="285" r:id="rId16"/>
    <p:sldId id="293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9390"/>
    <a:srgbClr val="FD0903"/>
    <a:srgbClr val="FFFF93"/>
    <a:srgbClr val="A1FE4C"/>
    <a:srgbClr val="7CFF53"/>
    <a:srgbClr val="66FF33"/>
    <a:srgbClr val="FF6A47"/>
    <a:srgbClr val="FFFF81"/>
    <a:srgbClr val="FD494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16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45849-0F96-4727-8B70-EC58300248F6}" type="datetimeFigureOut">
              <a:rPr lang="nl-NL" smtClean="0"/>
              <a:pPr/>
              <a:t>5-11-2014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AC968-AA0F-4DA4-84E1-13A67CAF233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0F11-CDDA-4321-824E-5971CAFC7910}" type="datetimeFigureOut">
              <a:rPr lang="nl-NL" smtClean="0"/>
              <a:pPr/>
              <a:t>5-11-2014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402E-7425-4280-B538-AE004017313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0F11-CDDA-4321-824E-5971CAFC7910}" type="datetimeFigureOut">
              <a:rPr lang="nl-NL" smtClean="0"/>
              <a:pPr/>
              <a:t>5-11-2014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402E-7425-4280-B538-AE004017313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0F11-CDDA-4321-824E-5971CAFC7910}" type="datetimeFigureOut">
              <a:rPr lang="nl-NL" smtClean="0"/>
              <a:pPr/>
              <a:t>5-11-2014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402E-7425-4280-B538-AE004017313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0F11-CDDA-4321-824E-5971CAFC7910}" type="datetimeFigureOut">
              <a:rPr lang="nl-NL" smtClean="0"/>
              <a:pPr/>
              <a:t>5-11-2014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402E-7425-4280-B538-AE004017313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0F11-CDDA-4321-824E-5971CAFC7910}" type="datetimeFigureOut">
              <a:rPr lang="nl-NL" smtClean="0"/>
              <a:pPr/>
              <a:t>5-11-2014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402E-7425-4280-B538-AE004017313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0F11-CDDA-4321-824E-5971CAFC7910}" type="datetimeFigureOut">
              <a:rPr lang="nl-NL" smtClean="0"/>
              <a:pPr/>
              <a:t>5-11-2014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402E-7425-4280-B538-AE004017313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0F11-CDDA-4321-824E-5971CAFC7910}" type="datetimeFigureOut">
              <a:rPr lang="nl-NL" smtClean="0"/>
              <a:pPr/>
              <a:t>5-11-2014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402E-7425-4280-B538-AE004017313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0F11-CDDA-4321-824E-5971CAFC7910}" type="datetimeFigureOut">
              <a:rPr lang="nl-NL" smtClean="0"/>
              <a:pPr/>
              <a:t>5-11-2014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402E-7425-4280-B538-AE004017313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0F11-CDDA-4321-824E-5971CAFC7910}" type="datetimeFigureOut">
              <a:rPr lang="nl-NL" smtClean="0"/>
              <a:pPr/>
              <a:t>5-11-2014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402E-7425-4280-B538-AE004017313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0F11-CDDA-4321-824E-5971CAFC7910}" type="datetimeFigureOut">
              <a:rPr lang="nl-NL" smtClean="0"/>
              <a:pPr/>
              <a:t>5-11-2014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402E-7425-4280-B538-AE004017313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0F11-CDDA-4321-824E-5971CAFC7910}" type="datetimeFigureOut">
              <a:rPr lang="nl-NL" smtClean="0"/>
              <a:pPr/>
              <a:t>5-11-2014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402E-7425-4280-B538-AE004017313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E0F11-CDDA-4321-824E-5971CAFC7910}" type="datetimeFigureOut">
              <a:rPr lang="nl-NL" smtClean="0"/>
              <a:pPr/>
              <a:t>5-11-2014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8402E-7425-4280-B538-AE004017313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How to change my bad memory?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709119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Close your eyes and look to the image of a memory which gives you pain or which is blocking you to feel well.</a:t>
            </a:r>
            <a:endParaRPr lang="nl-NL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Change bright colors into grey.</a:t>
            </a:r>
            <a:endParaRPr lang="nl-NL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If it is moving stop the moving.</a:t>
            </a:r>
            <a:endParaRPr lang="nl-NL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Make the image with your hands smaller </a:t>
            </a:r>
            <a:endParaRPr lang="nl-NL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Push it at more distance from you.</a:t>
            </a:r>
            <a:endParaRPr lang="nl-NL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Blow it in the sky, let it disappear behind the horizon.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 smtClean="0"/>
              <a:t>PFFFFFFFFFFFFFFFFFFFFFFFFFFFFFFFFFFFFFFFFFFFFFFFFFFF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b="1" smtClean="0">
                <a:solidFill>
                  <a:srgbClr val="0000FF"/>
                </a:solidFill>
              </a:rPr>
              <a:t>Making a positive memory still stronger</a:t>
            </a:r>
            <a:endParaRPr lang="en-GB" b="1">
              <a:solidFill>
                <a:srgbClr val="0000FF"/>
              </a:solidFill>
            </a:endParaRPr>
          </a:p>
        </p:txBody>
      </p:sp>
      <p:pic>
        <p:nvPicPr>
          <p:cNvPr id="5122" name="Picture 2" descr="http://blog.han.nl/vergrootjewereld/files/2013/02/Lachende-baby1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83502" y="2780928"/>
            <a:ext cx="1536170" cy="1152128"/>
          </a:xfrm>
          <a:prstGeom prst="rect">
            <a:avLst/>
          </a:prstGeom>
          <a:noFill/>
        </p:spPr>
      </p:pic>
      <p:pic>
        <p:nvPicPr>
          <p:cNvPr id="7" name="Picture 2" descr="http://blog.han.nl/vergrootjewereld/files/2013/02/Lachende-baby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2123728" y="2204864"/>
            <a:ext cx="3123191" cy="2342394"/>
          </a:xfrm>
          <a:prstGeom prst="rect">
            <a:avLst/>
          </a:prstGeom>
          <a:noFill/>
        </p:spPr>
      </p:pic>
      <p:pic>
        <p:nvPicPr>
          <p:cNvPr id="8" name="Picture 2" descr="http://blog.han.nl/vergrootjewereld/files/2013/02/Lachende-baby1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5652120" y="2042846"/>
            <a:ext cx="3576396" cy="2682298"/>
          </a:xfrm>
          <a:prstGeom prst="rect">
            <a:avLst/>
          </a:prstGeom>
          <a:noFill/>
        </p:spPr>
      </p:pic>
      <p:sp>
        <p:nvSpPr>
          <p:cNvPr id="6" name="AutoShape 1457"/>
          <p:cNvSpPr>
            <a:spLocks noChangeArrowheads="1"/>
          </p:cNvSpPr>
          <p:nvPr/>
        </p:nvSpPr>
        <p:spPr bwMode="auto">
          <a:xfrm>
            <a:off x="4788024" y="2708920"/>
            <a:ext cx="1296144" cy="1224136"/>
          </a:xfrm>
          <a:prstGeom prst="rightArrow">
            <a:avLst>
              <a:gd name="adj1" fmla="val 50000"/>
              <a:gd name="adj2" fmla="val 580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nl-NL" sz="1600" b="1" dirty="0" smtClean="0">
                <a:latin typeface="Calibri" pitchFamily="34" charset="0"/>
                <a:cs typeface="Arial" pitchFamily="34" charset="0"/>
              </a:rPr>
              <a:t>more contrast</a:t>
            </a:r>
          </a:p>
        </p:txBody>
      </p:sp>
      <p:sp>
        <p:nvSpPr>
          <p:cNvPr id="5" name="AutoShape 1457"/>
          <p:cNvSpPr>
            <a:spLocks noChangeArrowheads="1"/>
          </p:cNvSpPr>
          <p:nvPr/>
        </p:nvSpPr>
        <p:spPr bwMode="auto">
          <a:xfrm>
            <a:off x="1403648" y="2996952"/>
            <a:ext cx="936104" cy="648072"/>
          </a:xfrm>
          <a:prstGeom prst="rightArrow">
            <a:avLst>
              <a:gd name="adj1" fmla="val 50000"/>
              <a:gd name="adj2" fmla="val 580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1600" b="1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bigger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IJL-RECHTS 8"/>
          <p:cNvSpPr/>
          <p:nvPr/>
        </p:nvSpPr>
        <p:spPr>
          <a:xfrm>
            <a:off x="683568" y="5229200"/>
            <a:ext cx="7416824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 smtClean="0"/>
              <a:t>S  W  I  S  H</a:t>
            </a:r>
            <a:endParaRPr lang="nl-N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008112"/>
          </a:xfrm>
        </p:spPr>
        <p:txBody>
          <a:bodyPr>
            <a:normAutofit/>
          </a:bodyPr>
          <a:lstStyle/>
          <a:p>
            <a:r>
              <a:rPr lang="en-GB" sz="3600" b="1" smtClean="0">
                <a:solidFill>
                  <a:srgbClr val="0000FF"/>
                </a:solidFill>
              </a:rPr>
              <a:t>How to make a good memory more intense?</a:t>
            </a:r>
            <a:endParaRPr lang="en-GB" sz="3600" b="1">
              <a:solidFill>
                <a:srgbClr val="0000FF"/>
              </a:solidFill>
            </a:endParaRPr>
          </a:p>
        </p:txBody>
      </p:sp>
      <p:pic>
        <p:nvPicPr>
          <p:cNvPr id="34818" name="Picture 2" descr="http://futuraproject.wikispaces.com/file/view/10-01%20zet%20hem%20op%20succes%20aanmoediging.jpg/408778588/10-01%20zet%20hem%20op%20succes%20aanmoediging.jpg"/>
          <p:cNvPicPr>
            <a:picLocks noChangeAspect="1" noChangeArrowheads="1"/>
          </p:cNvPicPr>
          <p:nvPr/>
        </p:nvPicPr>
        <p:blipFill>
          <a:blip r:embed="rId2" cstate="screen">
            <a:lum bright="30000" contrast="-40000"/>
          </a:blip>
          <a:srcRect/>
          <a:stretch>
            <a:fillRect/>
          </a:stretch>
        </p:blipFill>
        <p:spPr bwMode="auto">
          <a:xfrm>
            <a:off x="0" y="5882859"/>
            <a:ext cx="1475656" cy="975141"/>
          </a:xfrm>
          <a:prstGeom prst="rect">
            <a:avLst/>
          </a:prstGeom>
          <a:noFill/>
        </p:spPr>
      </p:pic>
      <p:sp>
        <p:nvSpPr>
          <p:cNvPr id="7" name="PIJL-RECHTS 6"/>
          <p:cNvSpPr/>
          <p:nvPr/>
        </p:nvSpPr>
        <p:spPr>
          <a:xfrm rot="19147156">
            <a:off x="3811654" y="3703724"/>
            <a:ext cx="728604" cy="4075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-RECHTS 8"/>
          <p:cNvSpPr/>
          <p:nvPr/>
        </p:nvSpPr>
        <p:spPr>
          <a:xfrm rot="18880004">
            <a:off x="1549220" y="5918141"/>
            <a:ext cx="631970" cy="2683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2" descr="http://futuraproject.wikispaces.com/file/view/10-01%20zet%20hem%20op%20succes%20aanmoediging.jpg/408778588/10-01%20zet%20hem%20op%20succes%20aanmoediging.jpg"/>
          <p:cNvPicPr>
            <a:picLocks noChangeAspect="1" noChangeArrowheads="1"/>
          </p:cNvPicPr>
          <p:nvPr/>
        </p:nvPicPr>
        <p:blipFill>
          <a:blip r:embed="rId3" cstate="screen">
            <a:lum bright="20000" contrast="-20000"/>
          </a:blip>
          <a:srcRect/>
          <a:stretch>
            <a:fillRect/>
          </a:stretch>
        </p:blipFill>
        <p:spPr bwMode="auto">
          <a:xfrm>
            <a:off x="1907704" y="4221088"/>
            <a:ext cx="2288326" cy="1512168"/>
          </a:xfrm>
          <a:prstGeom prst="rect">
            <a:avLst/>
          </a:prstGeom>
          <a:noFill/>
        </p:spPr>
      </p:pic>
      <p:pic>
        <p:nvPicPr>
          <p:cNvPr id="11" name="Picture 2" descr="http://futuraproject.wikispaces.com/file/view/10-01%20zet%20hem%20op%20succes%20aanmoediging.jpg/408778588/10-01%20zet%20hem%20op%20succes%20aanmoediging.jpg"/>
          <p:cNvPicPr>
            <a:picLocks noChangeAspect="1" noChangeArrowheads="1"/>
          </p:cNvPicPr>
          <p:nvPr/>
        </p:nvPicPr>
        <p:blipFill>
          <a:blip r:embed="rId4" cstate="screen">
            <a:lum contrast="10000"/>
          </a:blip>
          <a:srcRect/>
          <a:stretch>
            <a:fillRect/>
          </a:stretch>
        </p:blipFill>
        <p:spPr bwMode="auto">
          <a:xfrm>
            <a:off x="4712193" y="1196752"/>
            <a:ext cx="4358714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3" descr="CIMG004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60032" y="3645024"/>
            <a:ext cx="4283968" cy="3212976"/>
          </a:xfrm>
          <a:prstGeom prst="rect">
            <a:avLst/>
          </a:prstGeom>
        </p:spPr>
      </p:pic>
      <p:pic>
        <p:nvPicPr>
          <p:cNvPr id="3" name="Tijdelijke aanduiding voor inhoud 3" descr="CIMG0044.JPG"/>
          <p:cNvPicPr>
            <a:picLocks noChangeAspect="1"/>
          </p:cNvPicPr>
          <p:nvPr/>
        </p:nvPicPr>
        <p:blipFill>
          <a:blip r:embed="rId3" cstate="screen">
            <a:grayscl/>
          </a:blip>
          <a:stretch>
            <a:fillRect/>
          </a:stretch>
        </p:blipFill>
        <p:spPr>
          <a:xfrm>
            <a:off x="1907704" y="3717032"/>
            <a:ext cx="2808312" cy="2106234"/>
          </a:xfrm>
          <a:prstGeom prst="rect">
            <a:avLst/>
          </a:prstGeom>
        </p:spPr>
      </p:pic>
      <p:pic>
        <p:nvPicPr>
          <p:cNvPr id="4" name="Tijdelijke aanduiding voor inhoud 3" descr="CIMG0044.JPG"/>
          <p:cNvPicPr>
            <a:picLocks noChangeAspect="1"/>
          </p:cNvPicPr>
          <p:nvPr/>
        </p:nvPicPr>
        <p:blipFill>
          <a:blip r:embed="rId4" cstate="screen">
            <a:grayscl/>
            <a:lum contrast="-65000"/>
          </a:blip>
          <a:stretch>
            <a:fillRect/>
          </a:stretch>
        </p:blipFill>
        <p:spPr>
          <a:xfrm>
            <a:off x="0" y="3645024"/>
            <a:ext cx="1595669" cy="119675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67544" y="188640"/>
            <a:ext cx="58539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V</a:t>
            </a:r>
            <a:r>
              <a:rPr lang="en-US" sz="4400" b="1" dirty="0" smtClean="0">
                <a:solidFill>
                  <a:srgbClr val="0033CC"/>
                </a:solidFill>
              </a:rPr>
              <a:t>i</a:t>
            </a:r>
            <a:r>
              <a:rPr lang="en-US" sz="4400" b="1" dirty="0" smtClean="0">
                <a:solidFill>
                  <a:srgbClr val="FFC000"/>
                </a:solidFill>
              </a:rPr>
              <a:t>s</a:t>
            </a:r>
            <a:r>
              <a:rPr lang="en-US" sz="4400" b="1" dirty="0" smtClean="0">
                <a:solidFill>
                  <a:srgbClr val="92D050"/>
                </a:solidFill>
              </a:rPr>
              <a:t>u</a:t>
            </a:r>
            <a:r>
              <a:rPr lang="en-US" sz="4400" b="1" dirty="0" smtClean="0">
                <a:solidFill>
                  <a:srgbClr val="00B050"/>
                </a:solidFill>
              </a:rPr>
              <a:t>a</a:t>
            </a:r>
            <a:r>
              <a:rPr lang="en-US" sz="4400" b="1" dirty="0" smtClean="0">
                <a:solidFill>
                  <a:srgbClr val="7030A0"/>
                </a:solidFill>
              </a:rPr>
              <a:t>l</a:t>
            </a: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u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sz="4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</a:t>
            </a:r>
            <a:r>
              <a:rPr lang="en-US" sz="4400" b="1" dirty="0" smtClean="0">
                <a:solidFill>
                  <a:srgbClr val="FF00FF"/>
                </a:solidFill>
              </a:rPr>
              <a:t>o</a:t>
            </a:r>
            <a:r>
              <a:rPr lang="en-US" sz="4400" b="1" dirty="0" smtClean="0">
                <a:solidFill>
                  <a:srgbClr val="FFFF66"/>
                </a:solidFill>
              </a:rPr>
              <a:t>d</a:t>
            </a:r>
            <a:r>
              <a:rPr lang="en-US" sz="4400" b="1" dirty="0" smtClean="0">
                <a:solidFill>
                  <a:srgbClr val="006600"/>
                </a:solidFill>
              </a:rPr>
              <a:t>a</a:t>
            </a:r>
            <a:r>
              <a:rPr lang="en-US" sz="4400" b="1" dirty="0" smtClean="0">
                <a:solidFill>
                  <a:srgbClr val="996633"/>
                </a:solidFill>
              </a:rPr>
              <a:t>l</a:t>
            </a:r>
            <a:r>
              <a:rPr lang="en-US" sz="4400" b="1" dirty="0" smtClean="0">
                <a:solidFill>
                  <a:srgbClr val="00FF00"/>
                </a:solidFill>
              </a:rPr>
              <a:t>i</a:t>
            </a:r>
            <a:r>
              <a:rPr lang="en-US" sz="4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</a:t>
            </a:r>
            <a:r>
              <a:rPr lang="en-US" sz="4400" b="1" dirty="0" smtClean="0">
                <a:solidFill>
                  <a:srgbClr val="FF66CC"/>
                </a:solidFill>
              </a:rPr>
              <a:t>i</a:t>
            </a:r>
            <a:r>
              <a:rPr lang="en-US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</a:t>
            </a:r>
            <a:r>
              <a:rPr lang="en-US" sz="4400" b="1" dirty="0" smtClean="0">
                <a:solidFill>
                  <a:srgbClr val="CC3300"/>
                </a:solidFill>
              </a:rPr>
              <a:t>s</a:t>
            </a:r>
            <a:endParaRPr lang="nl-NL" sz="2400" b="1" dirty="0">
              <a:solidFill>
                <a:srgbClr val="CC33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467544" y="859359"/>
            <a:ext cx="58539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Visual Submodalities</a:t>
            </a:r>
            <a:endParaRPr lang="nl-NL" sz="24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467544" y="1363415"/>
            <a:ext cx="58539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>
                    <a:lumMod val="65000"/>
                  </a:schemeClr>
                </a:solidFill>
              </a:rPr>
              <a:t>Visual Submodalities</a:t>
            </a:r>
            <a:endParaRPr lang="nl-NL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467544" y="2052137"/>
            <a:ext cx="3791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Visual Submodalities</a:t>
            </a:r>
            <a:endParaRPr lang="nl-NL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480720" y="1043444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Colors-&gt;Black and white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6588224" y="1547500"/>
            <a:ext cx="25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Contrast </a:t>
            </a:r>
            <a:r>
              <a:rPr lang="en-US" dirty="0" smtClean="0">
                <a:sym typeface="Wingdings" pitchFamily="2" charset="2"/>
              </a:rPr>
              <a:t> Low</a:t>
            </a:r>
            <a:endParaRPr lang="en-US" dirty="0" smtClean="0"/>
          </a:p>
        </p:txBody>
      </p:sp>
      <p:sp>
        <p:nvSpPr>
          <p:cNvPr id="11" name="Tekstvak 10"/>
          <p:cNvSpPr txBox="1"/>
          <p:nvPr/>
        </p:nvSpPr>
        <p:spPr>
          <a:xfrm>
            <a:off x="6588224" y="2195572"/>
            <a:ext cx="25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Size: big </a:t>
            </a:r>
            <a:r>
              <a:rPr lang="en-US" dirty="0" smtClean="0">
                <a:sym typeface="Wingdings" pitchFamily="2" charset="2"/>
              </a:rPr>
              <a:t> small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619944" y="6165304"/>
            <a:ext cx="3791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Visual Submodalities</a:t>
            </a:r>
            <a:endParaRPr lang="nl-NL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6660232" y="2987660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Location: high </a:t>
            </a:r>
            <a:r>
              <a:rPr lang="en-US" dirty="0" smtClean="0">
                <a:sym typeface="Wingdings" pitchFamily="2" charset="2"/>
              </a:rPr>
              <a:t> low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029" b="1" dirty="0" smtClean="0">
                <a:solidFill>
                  <a:srgbClr val="0000FF"/>
                </a:solidFill>
              </a:rPr>
              <a:t>What are visual submodalities?</a:t>
            </a:r>
            <a:endParaRPr lang="en-029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Vision, Hearing, Feeling are ‘modalities’. </a:t>
            </a:r>
          </a:p>
          <a:p>
            <a:pPr>
              <a:buNone/>
            </a:pPr>
            <a:r>
              <a:rPr lang="en-US" dirty="0" smtClean="0"/>
              <a:t>Every ‘modality’ has ‘submodalities’ which help us in experiencing our internal representation. </a:t>
            </a:r>
          </a:p>
          <a:p>
            <a:pPr>
              <a:buNone/>
            </a:pPr>
            <a:r>
              <a:rPr lang="en-US" dirty="0" smtClean="0"/>
              <a:t>Visual submodalities: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brightness, dark or bright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size, big or small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color or black and white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contrast high or low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movie or a still picture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rgbClr val="0000FF"/>
                </a:solidFill>
              </a:rPr>
              <a:t>Submodalities</a:t>
            </a:r>
            <a:endParaRPr lang="nl-NL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3095836" y="1571600"/>
          <a:ext cx="2592288" cy="3901440"/>
        </p:xfrm>
        <a:graphic>
          <a:graphicData uri="http://schemas.openxmlformats.org/drawingml/2006/table">
            <a:tbl>
              <a:tblPr/>
              <a:tblGrid>
                <a:gridCol w="2592288"/>
              </a:tblGrid>
              <a:tr h="1634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Auditive, hearing, listening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7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Loud or Soft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Rhythm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Emphasis on specific words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Fast or Slow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Pauses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 or Low Pitch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Timbre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Location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Direction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Duration 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Internal or External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Verbal or Tonal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Stereo or Mono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Near or Far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Clarity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ijdelijke aanduiding voor inhoud 3"/>
          <p:cNvGraphicFramePr>
            <a:graphicFrameLocks/>
          </p:cNvGraphicFramePr>
          <p:nvPr/>
        </p:nvGraphicFramePr>
        <p:xfrm>
          <a:off x="251520" y="1571600"/>
          <a:ext cx="2664296" cy="3657600"/>
        </p:xfrm>
        <a:graphic>
          <a:graphicData uri="http://schemas.openxmlformats.org/drawingml/2006/table">
            <a:tbl>
              <a:tblPr/>
              <a:tblGrid>
                <a:gridCol w="2664296"/>
              </a:tblGrid>
              <a:tr h="192021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IV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Visual, looking, seeing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2021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Associated / Disassociated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021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Framed or Unbounded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021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Black &amp; White or Color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021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Bright or Dim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021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Size of Picture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021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Near or Far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02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/>
                        <a:t>Location</a:t>
                      </a:r>
                      <a:endParaRPr lang="nl-NL" sz="1600" dirty="0"/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02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 smtClean="0"/>
                        <a:t>Moving </a:t>
                      </a:r>
                      <a:r>
                        <a:rPr lang="en-US" sz="1600" dirty="0"/>
                        <a:t>or Still</a:t>
                      </a:r>
                      <a:endParaRPr lang="nl-NL" sz="1600" dirty="0"/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02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/>
                        <a:t>If a Movie-Fast/Normal/Slow</a:t>
                      </a:r>
                      <a:endParaRPr lang="nl-NL" sz="1600" dirty="0"/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02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/>
                        <a:t>Focused or Defocused</a:t>
                      </a:r>
                      <a:endParaRPr lang="nl-NL" sz="1600" dirty="0"/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/>
                        <a:t>From beneath of above, from the left or from the right side seen</a:t>
                      </a:r>
                      <a:endParaRPr lang="nl-NL" sz="1600" dirty="0"/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02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/>
                        <a:t>3-Dimensional or Flat</a:t>
                      </a:r>
                      <a:endParaRPr lang="nl-NL" sz="1600" dirty="0"/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ijdelijke aanduiding voor inhoud 3"/>
          <p:cNvGraphicFramePr>
            <a:graphicFrameLocks/>
          </p:cNvGraphicFramePr>
          <p:nvPr/>
        </p:nvGraphicFramePr>
        <p:xfrm>
          <a:off x="5868144" y="1571600"/>
          <a:ext cx="3096344" cy="3657600"/>
        </p:xfrm>
        <a:graphic>
          <a:graphicData uri="http://schemas.openxmlformats.org/drawingml/2006/table">
            <a:tbl>
              <a:tblPr/>
              <a:tblGrid>
                <a:gridCol w="3096344"/>
              </a:tblGrid>
              <a:tr h="179760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feeling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 K =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Kinesthetisch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209720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Temperature:  Hot or Cold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720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Texture:  Smooth or Rough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720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Vibration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720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Pressure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720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Movement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720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Duration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720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Intensity, Strong or Weak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720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720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Shape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720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Weight:  Heavy or Light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720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Internal or external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720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Constant or Intermittent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720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Location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720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Large Area or Small Area</a:t>
                      </a:r>
                      <a:endParaRPr lang="nl-N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CIMG6015.JPG"/>
          <p:cNvPicPr>
            <a:picLocks noChangeAspect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>
          <a:xfrm rot="5400000">
            <a:off x="3662771" y="1376772"/>
            <a:ext cx="6858001" cy="4104456"/>
          </a:xfrm>
          <a:prstGeom prst="rect">
            <a:avLst/>
          </a:prstGeom>
        </p:spPr>
      </p:pic>
      <p:pic>
        <p:nvPicPr>
          <p:cNvPr id="3" name="Afbeelding 2" descr="CIMG6015.JPG"/>
          <p:cNvPicPr>
            <a:picLocks noChangeAspect="1"/>
          </p:cNvPicPr>
          <p:nvPr/>
        </p:nvPicPr>
        <p:blipFill>
          <a:blip r:embed="rId3" cstate="screen">
            <a:lum bright="40000" contrast="-30000"/>
          </a:blip>
          <a:srcRect/>
          <a:stretch>
            <a:fillRect/>
          </a:stretch>
        </p:blipFill>
        <p:spPr>
          <a:xfrm rot="5400000">
            <a:off x="1301101" y="3099501"/>
            <a:ext cx="4005062" cy="3511937"/>
          </a:xfrm>
          <a:prstGeom prst="rect">
            <a:avLst/>
          </a:prstGeom>
        </p:spPr>
      </p:pic>
      <p:pic>
        <p:nvPicPr>
          <p:cNvPr id="5" name="Afbeelding 4" descr="orchidee bleek.jpg"/>
          <p:cNvPicPr>
            <a:picLocks noChangeAspect="1"/>
          </p:cNvPicPr>
          <p:nvPr/>
        </p:nvPicPr>
        <p:blipFill>
          <a:blip r:embed="rId4" cstate="screen">
            <a:lum bright="20000"/>
          </a:blip>
          <a:stretch>
            <a:fillRect/>
          </a:stretch>
        </p:blipFill>
        <p:spPr>
          <a:xfrm>
            <a:off x="0" y="2348880"/>
            <a:ext cx="1866900" cy="2124075"/>
          </a:xfrm>
          <a:prstGeom prst="rect">
            <a:avLst/>
          </a:prstGeom>
        </p:spPr>
      </p:pic>
      <p:pic>
        <p:nvPicPr>
          <p:cNvPr id="6" name="Afbeelding 5" descr="orchidee bleek.jpg"/>
          <p:cNvPicPr>
            <a:picLocks noChangeAspect="1"/>
          </p:cNvPicPr>
          <p:nvPr/>
        </p:nvPicPr>
        <p:blipFill>
          <a:blip r:embed="rId5" cstate="screen">
            <a:lum bright="20000"/>
          </a:blip>
          <a:stretch>
            <a:fillRect/>
          </a:stretch>
        </p:blipFill>
        <p:spPr>
          <a:xfrm>
            <a:off x="0" y="1052736"/>
            <a:ext cx="886054" cy="1008112"/>
          </a:xfrm>
          <a:prstGeom prst="rect">
            <a:avLst/>
          </a:prstGeom>
        </p:spPr>
      </p:pic>
      <p:pic>
        <p:nvPicPr>
          <p:cNvPr id="7" name="Afbeelding 6" descr="orchidee bleek.jpg"/>
          <p:cNvPicPr>
            <a:picLocks noChangeAspect="1"/>
          </p:cNvPicPr>
          <p:nvPr/>
        </p:nvPicPr>
        <p:blipFill>
          <a:blip r:embed="rId6" cstate="screen">
            <a:lum bright="20000"/>
          </a:blip>
          <a:stretch>
            <a:fillRect/>
          </a:stretch>
        </p:blipFill>
        <p:spPr>
          <a:xfrm>
            <a:off x="0" y="0"/>
            <a:ext cx="443027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Coming out of the box</a:t>
            </a:r>
            <a:endParaRPr lang="nl-NL" dirty="0"/>
          </a:p>
        </p:txBody>
      </p:sp>
      <p:grpSp>
        <p:nvGrpSpPr>
          <p:cNvPr id="3" name="Group 713"/>
          <p:cNvGrpSpPr>
            <a:grpSpLocks/>
          </p:cNvGrpSpPr>
          <p:nvPr/>
        </p:nvGrpSpPr>
        <p:grpSpPr bwMode="auto">
          <a:xfrm>
            <a:off x="1171401" y="1628744"/>
            <a:ext cx="6784975" cy="4680576"/>
            <a:chOff x="3349" y="-2164"/>
            <a:chExt cx="10686" cy="9029"/>
          </a:xfrm>
        </p:grpSpPr>
        <p:pic>
          <p:nvPicPr>
            <p:cNvPr id="714" name="Afbeelding 0" descr="indeboxuitdebox.jpg"/>
            <p:cNvPicPr>
              <a:picLocks noChangeAspect="1" noChangeArrowheads="1"/>
            </p:cNvPicPr>
            <p:nvPr/>
          </p:nvPicPr>
          <p:blipFill>
            <a:blip r:embed="rId2" cstate="print"/>
            <a:srcRect b="27069"/>
            <a:stretch>
              <a:fillRect/>
            </a:stretch>
          </p:blipFill>
          <p:spPr bwMode="auto">
            <a:xfrm>
              <a:off x="3349" y="-2164"/>
              <a:ext cx="10686" cy="9029"/>
            </a:xfrm>
            <a:prstGeom prst="rect">
              <a:avLst/>
            </a:prstGeom>
            <a:noFill/>
          </p:spPr>
        </p:pic>
        <p:sp>
          <p:nvSpPr>
            <p:cNvPr id="715" name="Text Box 617"/>
            <p:cNvSpPr txBox="1">
              <a:spLocks noChangeArrowheads="1"/>
            </p:cNvSpPr>
            <p:nvPr/>
          </p:nvSpPr>
          <p:spPr bwMode="auto">
            <a:xfrm>
              <a:off x="7457" y="59"/>
              <a:ext cx="2736" cy="3894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endParaRPr>
            </a:p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pitchFamily="34" charset="0"/>
                </a:rPr>
                <a:t>إعادة تأطير (استخدم الضمير الغائب)</a:t>
              </a:r>
            </a:p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pitchFamily="34" charset="0"/>
                </a:rPr>
                <a:t>ركز على الاحترام</a:t>
              </a:r>
            </a:p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pitchFamily="34" charset="0"/>
                </a:rPr>
                <a:t>النوايا الايجابية</a:t>
              </a:r>
            </a:p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pitchFamily="34" charset="0"/>
                </a:rPr>
                <a:t>اسأل أسئلة نموذج التدقيق</a:t>
              </a:r>
            </a:p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pitchFamily="34" charset="0"/>
                </a:rPr>
                <a:t>محور ما يخرج من مشاعرك</a:t>
              </a:r>
            </a:p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pitchFamily="34" charset="0"/>
                </a:rPr>
                <a:t>قم ببناء معتقدات مدعمة</a:t>
              </a:r>
            </a:p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pitchFamily="34" charset="0"/>
                </a:rPr>
                <a:t>ناصر القضية</a:t>
              </a:r>
            </a:p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pitchFamily="34" charset="0"/>
                </a:rPr>
                <a:t>وقت (نام على ذلك)</a:t>
              </a:r>
            </a:p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pitchFamily="34" charset="0"/>
                </a:rPr>
                <a:t>تحدث، جلسة معالجة، فرغ الشحنات، صلي، إفصل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Changing submodalities 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3096344"/>
          </a:xfrm>
        </p:spPr>
        <p:txBody>
          <a:bodyPr>
            <a:normAutofit/>
          </a:bodyPr>
          <a:lstStyle/>
          <a:p>
            <a:r>
              <a:rPr lang="en-US" dirty="0" smtClean="0"/>
              <a:t>Do you want to change bad memories?</a:t>
            </a:r>
          </a:p>
          <a:p>
            <a:r>
              <a:rPr lang="en-US" dirty="0" smtClean="0"/>
              <a:t>Than change the submodalities! Make it paler, greyer, reduce size and push it far away.</a:t>
            </a:r>
          </a:p>
          <a:p>
            <a:r>
              <a:rPr lang="en-US" dirty="0" smtClean="0"/>
              <a:t>This will reduce the intensity of the pain of the memory.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b="1" smtClean="0">
                <a:solidFill>
                  <a:srgbClr val="0000FF"/>
                </a:solidFill>
              </a:rPr>
              <a:t>Swish paterns</a:t>
            </a:r>
            <a:endParaRPr lang="en-GB" b="1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96752"/>
            <a:ext cx="8496944" cy="50405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b="1" smtClean="0">
                <a:solidFill>
                  <a:srgbClr val="0000FF"/>
                </a:solidFill>
              </a:rPr>
              <a:t>To work with changing submodalities of your internal representation</a:t>
            </a:r>
            <a:endParaRPr lang="en-GB" b="1">
              <a:solidFill>
                <a:srgbClr val="0000FF"/>
              </a:solidFill>
            </a:endParaRPr>
          </a:p>
        </p:txBody>
      </p:sp>
      <p:sp>
        <p:nvSpPr>
          <p:cNvPr id="325" name="AutoShape 1457"/>
          <p:cNvSpPr>
            <a:spLocks noChangeArrowheads="1"/>
          </p:cNvSpPr>
          <p:nvPr/>
        </p:nvSpPr>
        <p:spPr bwMode="auto">
          <a:xfrm>
            <a:off x="4067944" y="3140968"/>
            <a:ext cx="1008111" cy="936104"/>
          </a:xfrm>
          <a:prstGeom prst="rightArrow">
            <a:avLst>
              <a:gd name="adj1" fmla="val 50000"/>
              <a:gd name="adj2" fmla="val 2984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1600" b="1" smtClean="0">
                <a:latin typeface="Calibri" pitchFamily="34" charset="0"/>
                <a:cs typeface="Arial" pitchFamily="34" charset="0"/>
              </a:rPr>
              <a:t>smaller</a:t>
            </a: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6" name="Afbeelding 248" descr="http://www.all-defend.nl/Verbale%20agressie%20beeldvorming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  <a:grayscl/>
          </a:blip>
          <a:srcRect/>
          <a:stretch>
            <a:fillRect/>
          </a:stretch>
        </p:blipFill>
        <p:spPr bwMode="auto">
          <a:xfrm>
            <a:off x="179512" y="1916832"/>
            <a:ext cx="3816424" cy="2880320"/>
          </a:xfrm>
          <a:prstGeom prst="rect">
            <a:avLst/>
          </a:prstGeom>
          <a:solidFill>
            <a:srgbClr val="D9D9D9"/>
          </a:solidFill>
        </p:spPr>
      </p:pic>
      <p:pic>
        <p:nvPicPr>
          <p:cNvPr id="327" name="Afbeelding 248" descr="http://www.all-defend.nl/Verbale%20agressie%20beeldvorming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5964" y="3032829"/>
            <a:ext cx="1182540" cy="1044243"/>
          </a:xfrm>
          <a:prstGeom prst="rect">
            <a:avLst/>
          </a:prstGeom>
          <a:noFill/>
        </p:spPr>
      </p:pic>
      <p:pic>
        <p:nvPicPr>
          <p:cNvPr id="8" name="Afbeelding 248" descr="http://www.all-defend.nl/Verbale%20agressie%20beeldvorming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  <a:grayscl/>
          </a:blip>
          <a:srcRect/>
          <a:stretch>
            <a:fillRect/>
          </a:stretch>
        </p:blipFill>
        <p:spPr bwMode="auto">
          <a:xfrm>
            <a:off x="5076056" y="2996952"/>
            <a:ext cx="1440160" cy="1086913"/>
          </a:xfrm>
          <a:prstGeom prst="rect">
            <a:avLst/>
          </a:prstGeom>
          <a:solidFill>
            <a:srgbClr val="D9D9D9"/>
          </a:solidFill>
        </p:spPr>
      </p:pic>
      <p:sp>
        <p:nvSpPr>
          <p:cNvPr id="9" name="AutoShape 1457"/>
          <p:cNvSpPr>
            <a:spLocks noChangeArrowheads="1"/>
          </p:cNvSpPr>
          <p:nvPr/>
        </p:nvSpPr>
        <p:spPr bwMode="auto">
          <a:xfrm>
            <a:off x="6588224" y="3068960"/>
            <a:ext cx="1080120" cy="1080120"/>
          </a:xfrm>
          <a:prstGeom prst="rightArrow">
            <a:avLst>
              <a:gd name="adj1" fmla="val 50000"/>
              <a:gd name="adj2" fmla="val 23988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l</a:t>
            </a: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ess </a:t>
            </a: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contrast</a:t>
            </a:r>
          </a:p>
        </p:txBody>
      </p:sp>
      <p:sp>
        <p:nvSpPr>
          <p:cNvPr id="10" name="PIJL-RECHTS 9"/>
          <p:cNvSpPr/>
          <p:nvPr/>
        </p:nvSpPr>
        <p:spPr>
          <a:xfrm>
            <a:off x="971600" y="5301208"/>
            <a:ext cx="7416824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 smtClean="0"/>
              <a:t>S  W  I  S  H</a:t>
            </a:r>
            <a:endParaRPr lang="nl-N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IMG1469.JPG"/>
          <p:cNvPicPr>
            <a:picLocks noChangeAspect="1"/>
          </p:cNvPicPr>
          <p:nvPr/>
        </p:nvPicPr>
        <p:blipFill>
          <a:blip r:embed="rId2" cstate="print">
            <a:lum bright="40000" contrast="30000"/>
          </a:blip>
          <a:srcRect/>
          <a:stretch>
            <a:fillRect/>
          </a:stretch>
        </p:blipFill>
        <p:spPr>
          <a:xfrm>
            <a:off x="251520" y="188640"/>
            <a:ext cx="3312368" cy="3390214"/>
          </a:xfrm>
          <a:prstGeom prst="rect">
            <a:avLst/>
          </a:prstGeom>
        </p:spPr>
      </p:pic>
      <p:pic>
        <p:nvPicPr>
          <p:cNvPr id="7" name="Afbeelding 6" descr="CIMG1469.JPG"/>
          <p:cNvPicPr>
            <a:picLocks noChangeAspect="1"/>
          </p:cNvPicPr>
          <p:nvPr/>
        </p:nvPicPr>
        <p:blipFill>
          <a:blip r:embed="rId3" cstate="print"/>
          <a:srcRect l="28859" t="23364" r="18670" b="36280"/>
          <a:stretch>
            <a:fillRect/>
          </a:stretch>
        </p:blipFill>
        <p:spPr>
          <a:xfrm>
            <a:off x="6588224" y="980728"/>
            <a:ext cx="1440160" cy="1368152"/>
          </a:xfrm>
          <a:prstGeom prst="rect">
            <a:avLst/>
          </a:prstGeom>
        </p:spPr>
      </p:pic>
      <p:sp>
        <p:nvSpPr>
          <p:cNvPr id="8" name="PIJL-RECHTS 7"/>
          <p:cNvSpPr/>
          <p:nvPr/>
        </p:nvSpPr>
        <p:spPr>
          <a:xfrm>
            <a:off x="4067944" y="1412776"/>
            <a:ext cx="1512168" cy="57606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457200" y="4005065"/>
            <a:ext cx="8229600" cy="1296144"/>
          </a:xfrm>
        </p:spPr>
        <p:txBody>
          <a:bodyPr/>
          <a:lstStyle/>
          <a:p>
            <a:pPr>
              <a:buNone/>
            </a:pPr>
            <a:r>
              <a:rPr lang="en-GB" smtClean="0"/>
              <a:t>Make your image of your negative emotions smaller, with less contrast, and push it away.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4.bp.blogspot.com/_jy9YdHLQX_Y/TDvn1-zDtSI/AAAAAAAAAe4/veS-XNzLWZ0/s1600/cloud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898032" flipH="1">
            <a:off x="5991778" y="406752"/>
            <a:ext cx="2097360" cy="807081"/>
          </a:xfrm>
          <a:prstGeom prst="rect">
            <a:avLst/>
          </a:prstGeom>
          <a:noFill/>
        </p:spPr>
      </p:pic>
      <p:pic>
        <p:nvPicPr>
          <p:cNvPr id="24" name="Afbeelding 23" descr="submodnegsuggestions.jpg"/>
          <p:cNvPicPr/>
          <p:nvPr/>
        </p:nvPicPr>
        <p:blipFill>
          <a:blip r:embed="rId3" cstate="screen">
            <a:lum bright="60000" contrast="-80000"/>
          </a:blip>
          <a:srcRect/>
          <a:stretch>
            <a:fillRect/>
          </a:stretch>
        </p:blipFill>
        <p:spPr>
          <a:xfrm>
            <a:off x="6300192" y="2852936"/>
            <a:ext cx="864096" cy="781472"/>
          </a:xfrm>
          <a:prstGeom prst="rect">
            <a:avLst/>
          </a:prstGeom>
        </p:spPr>
      </p:pic>
      <p:pic>
        <p:nvPicPr>
          <p:cNvPr id="23" name="Afbeelding 22" descr="submodnegsuggestions.jpg"/>
          <p:cNvPicPr/>
          <p:nvPr/>
        </p:nvPicPr>
        <p:blipFill>
          <a:blip r:embed="rId3" cstate="screen">
            <a:lum bright="40000" contrast="-40000"/>
          </a:blip>
          <a:srcRect/>
          <a:stretch>
            <a:fillRect/>
          </a:stretch>
        </p:blipFill>
        <p:spPr>
          <a:xfrm>
            <a:off x="3563888" y="3212976"/>
            <a:ext cx="2853208" cy="271730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0" y="260648"/>
            <a:ext cx="63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Change Submodalities 1</a:t>
            </a:r>
            <a:endParaRPr lang="nl-NL" sz="2000" b="1" dirty="0">
              <a:solidFill>
                <a:srgbClr val="0000FF"/>
              </a:solidFill>
            </a:endParaRPr>
          </a:p>
        </p:txBody>
      </p:sp>
      <p:pic>
        <p:nvPicPr>
          <p:cNvPr id="7" name="Afbeelding 6" descr="submodnegsuggestions.jpg"/>
          <p:cNvPicPr/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3284984"/>
            <a:ext cx="3600400" cy="3356992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79512" y="1736229"/>
            <a:ext cx="3331425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Negative memory:</a:t>
            </a:r>
          </a:p>
          <a:p>
            <a:r>
              <a:rPr lang="en-US" dirty="0" smtClean="0"/>
              <a:t>Visual Submodalities:</a:t>
            </a:r>
          </a:p>
          <a:p>
            <a:r>
              <a:rPr lang="en-US" dirty="0" smtClean="0"/>
              <a:t>Big</a:t>
            </a:r>
          </a:p>
          <a:p>
            <a:r>
              <a:rPr lang="en-US" dirty="0" smtClean="0"/>
              <a:t>Bright Color</a:t>
            </a:r>
          </a:p>
          <a:p>
            <a:r>
              <a:rPr lang="en-US" dirty="0" smtClean="0"/>
              <a:t>High contrast</a:t>
            </a:r>
          </a:p>
          <a:p>
            <a:r>
              <a:rPr lang="en-US" dirty="0" smtClean="0"/>
              <a:t>Close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6804248" y="3356992"/>
            <a:ext cx="21259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 smtClean="0"/>
          </a:p>
          <a:p>
            <a:r>
              <a:rPr lang="en-US" dirty="0" smtClean="0"/>
              <a:t>Visual Submodalities</a:t>
            </a:r>
          </a:p>
          <a:p>
            <a:r>
              <a:rPr lang="en-US" dirty="0" smtClean="0"/>
              <a:t>Smaller</a:t>
            </a:r>
          </a:p>
          <a:p>
            <a:r>
              <a:rPr lang="en-US" dirty="0" smtClean="0"/>
              <a:t>Lower contrast</a:t>
            </a:r>
          </a:p>
          <a:p>
            <a:r>
              <a:rPr lang="en-US" dirty="0" smtClean="0"/>
              <a:t>Grey, no colors</a:t>
            </a:r>
          </a:p>
          <a:p>
            <a:r>
              <a:rPr lang="en-US" dirty="0" smtClean="0"/>
              <a:t>Far away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5652120" y="112474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Blow it into the sky and let it disappear</a:t>
            </a:r>
            <a:endParaRPr lang="nl-NL" b="1" dirty="0"/>
          </a:p>
        </p:txBody>
      </p:sp>
      <p:pic>
        <p:nvPicPr>
          <p:cNvPr id="16" name="Afbeelding 15" descr="submodnegsuggestions.jpg"/>
          <p:cNvPicPr/>
          <p:nvPr/>
        </p:nvPicPr>
        <p:blipFill>
          <a:blip r:embed="rId4" cstate="screen">
            <a:lum bright="30000" contrast="-40000"/>
          </a:blip>
          <a:srcRect/>
          <a:stretch>
            <a:fillRect/>
          </a:stretch>
        </p:blipFill>
        <p:spPr>
          <a:xfrm>
            <a:off x="7308304" y="2276872"/>
            <a:ext cx="432048" cy="360040"/>
          </a:xfrm>
          <a:prstGeom prst="rect">
            <a:avLst/>
          </a:prstGeom>
        </p:spPr>
      </p:pic>
      <p:pic>
        <p:nvPicPr>
          <p:cNvPr id="17" name="Afbeelding 16" descr="submodnegsuggestions.jpg"/>
          <p:cNvPicPr/>
          <p:nvPr/>
        </p:nvPicPr>
        <p:blipFill>
          <a:blip r:embed="rId5" cstate="screen">
            <a:lum bright="40000" contrast="-40000"/>
          </a:blip>
          <a:srcRect/>
          <a:stretch>
            <a:fillRect/>
          </a:stretch>
        </p:blipFill>
        <p:spPr>
          <a:xfrm>
            <a:off x="8100392" y="1700808"/>
            <a:ext cx="216024" cy="144016"/>
          </a:xfrm>
          <a:prstGeom prst="rect">
            <a:avLst/>
          </a:prstGeom>
        </p:spPr>
      </p:pic>
      <p:sp>
        <p:nvSpPr>
          <p:cNvPr id="18" name="PIJL-RECHTS 17"/>
          <p:cNvSpPr/>
          <p:nvPr/>
        </p:nvSpPr>
        <p:spPr>
          <a:xfrm rot="18741480">
            <a:off x="7721815" y="1992554"/>
            <a:ext cx="469124" cy="1569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PIJL-RECHTS 18"/>
          <p:cNvSpPr/>
          <p:nvPr/>
        </p:nvSpPr>
        <p:spPr>
          <a:xfrm rot="18741480">
            <a:off x="7001734" y="2784641"/>
            <a:ext cx="469124" cy="1569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PIJL-RECHTS 19"/>
          <p:cNvSpPr/>
          <p:nvPr/>
        </p:nvSpPr>
        <p:spPr>
          <a:xfrm rot="18741480">
            <a:off x="5990817" y="3645603"/>
            <a:ext cx="454424" cy="1428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PIJL-RECHTS 20"/>
          <p:cNvSpPr/>
          <p:nvPr/>
        </p:nvSpPr>
        <p:spPr>
          <a:xfrm rot="17535781">
            <a:off x="8112390" y="1298582"/>
            <a:ext cx="618368" cy="1297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PIJL-RECHTS 21"/>
          <p:cNvSpPr/>
          <p:nvPr/>
        </p:nvSpPr>
        <p:spPr>
          <a:xfrm rot="20115999">
            <a:off x="3375005" y="5133077"/>
            <a:ext cx="631970" cy="2683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5" name="Afbeelding 24" descr="submodnegsuggestions.jpg"/>
          <p:cNvPicPr/>
          <p:nvPr/>
        </p:nvPicPr>
        <p:blipFill>
          <a:blip r:embed="rId6" cstate="screen">
            <a:lum bright="40000" contrast="-40000"/>
          </a:blip>
          <a:srcRect/>
          <a:stretch>
            <a:fillRect/>
          </a:stretch>
        </p:blipFill>
        <p:spPr>
          <a:xfrm flipH="1">
            <a:off x="8558729" y="692696"/>
            <a:ext cx="117727" cy="144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/>
      <p:bldP spid="10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submodalities</a:t>
            </a:r>
            <a:endParaRPr lang="nl-NL" dirty="0"/>
          </a:p>
        </p:txBody>
      </p:sp>
      <p:pic>
        <p:nvPicPr>
          <p:cNvPr id="5" name="Afbeelding 4" descr="CIMG1469.JPG"/>
          <p:cNvPicPr>
            <a:picLocks noChangeAspect="1"/>
          </p:cNvPicPr>
          <p:nvPr/>
        </p:nvPicPr>
        <p:blipFill>
          <a:blip r:embed="rId2" cstate="screen">
            <a:lum bright="30000" contrast="30000"/>
          </a:blip>
          <a:srcRect/>
          <a:stretch>
            <a:fillRect/>
          </a:stretch>
        </p:blipFill>
        <p:spPr>
          <a:xfrm>
            <a:off x="251520" y="1268760"/>
            <a:ext cx="5040560" cy="3816424"/>
          </a:xfrm>
          <a:prstGeom prst="rect">
            <a:avLst/>
          </a:prstGeom>
        </p:spPr>
      </p:pic>
      <p:pic>
        <p:nvPicPr>
          <p:cNvPr id="8" name="Afbeelding 7" descr="CIMG1469.JPG"/>
          <p:cNvPicPr>
            <a:picLocks noChangeAspect="1"/>
          </p:cNvPicPr>
          <p:nvPr/>
        </p:nvPicPr>
        <p:blipFill>
          <a:blip r:embed="rId3" cstate="screen">
            <a:lum bright="30000" contrast="30000"/>
          </a:blip>
          <a:srcRect/>
          <a:stretch>
            <a:fillRect/>
          </a:stretch>
        </p:blipFill>
        <p:spPr>
          <a:xfrm>
            <a:off x="5627226" y="1628800"/>
            <a:ext cx="2185134" cy="2655912"/>
          </a:xfrm>
          <a:prstGeom prst="rect">
            <a:avLst/>
          </a:prstGeom>
        </p:spPr>
      </p:pic>
      <p:pic>
        <p:nvPicPr>
          <p:cNvPr id="9" name="Afbeelding 8" descr="CIMG1469.JPG"/>
          <p:cNvPicPr>
            <a:picLocks noChangeAspect="1"/>
          </p:cNvPicPr>
          <p:nvPr/>
        </p:nvPicPr>
        <p:blipFill>
          <a:blip r:embed="rId4" cstate="screen">
            <a:lum bright="30000" contrast="40000"/>
          </a:blip>
          <a:srcRect/>
          <a:stretch>
            <a:fillRect/>
          </a:stretch>
        </p:blipFill>
        <p:spPr>
          <a:xfrm>
            <a:off x="7884368" y="2708920"/>
            <a:ext cx="1259632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smtClean="0">
                <a:solidFill>
                  <a:srgbClr val="0000FF"/>
                </a:solidFill>
              </a:rPr>
              <a:t>Blow away a negative memory</a:t>
            </a:r>
            <a:endParaRPr lang="en-GB" b="1">
              <a:solidFill>
                <a:srgbClr val="0000FF"/>
              </a:solidFill>
            </a:endParaRPr>
          </a:p>
        </p:txBody>
      </p:sp>
      <p:pic>
        <p:nvPicPr>
          <p:cNvPr id="312" name="Picture 1473" descr="wolken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5360954" y="2882646"/>
            <a:ext cx="3783046" cy="1516994"/>
          </a:xfrm>
          <a:prstGeom prst="rect">
            <a:avLst/>
          </a:prstGeom>
          <a:noFill/>
        </p:spPr>
      </p:pic>
      <p:pic>
        <p:nvPicPr>
          <p:cNvPr id="313" name="Picture 1474" descr="wolken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6808285" y="1988840"/>
            <a:ext cx="2148941" cy="968767"/>
          </a:xfrm>
          <a:prstGeom prst="rect">
            <a:avLst/>
          </a:prstGeom>
          <a:noFill/>
        </p:spPr>
      </p:pic>
      <p:pic>
        <p:nvPicPr>
          <p:cNvPr id="314" name="Afbeelding 248" descr="http://www.all-defend.nl/Verbale%20agressie%20beeldvorming.jpg"/>
          <p:cNvPicPr>
            <a:picLocks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6808284" y="2348880"/>
            <a:ext cx="211987" cy="158965"/>
          </a:xfrm>
          <a:prstGeom prst="rect">
            <a:avLst/>
          </a:prstGeom>
          <a:noFill/>
        </p:spPr>
      </p:pic>
      <p:pic>
        <p:nvPicPr>
          <p:cNvPr id="317" name="Afbeelding 248" descr="http://www.all-defend.nl/Verbale%20agressie%20beeldvorming.jpg"/>
          <p:cNvPicPr>
            <a:picLocks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5796136" y="2492896"/>
            <a:ext cx="360040" cy="288032"/>
          </a:xfrm>
          <a:prstGeom prst="rect">
            <a:avLst/>
          </a:prstGeom>
          <a:noFill/>
        </p:spPr>
      </p:pic>
      <p:pic>
        <p:nvPicPr>
          <p:cNvPr id="318" name="Afbeelding 248" descr="http://www.all-defend.nl/Verbale%20agressie%20beeldvorming.jpg"/>
          <p:cNvPicPr>
            <a:picLocks noChangeArrowheads="1"/>
          </p:cNvPicPr>
          <p:nvPr/>
        </p:nvPicPr>
        <p:blipFill>
          <a:blip r:embed="rId6" cstate="print">
            <a:lum contrast="-30000"/>
          </a:blip>
          <a:srcRect/>
          <a:stretch>
            <a:fillRect/>
          </a:stretch>
        </p:blipFill>
        <p:spPr bwMode="auto">
          <a:xfrm>
            <a:off x="4788024" y="3054166"/>
            <a:ext cx="648072" cy="446842"/>
          </a:xfrm>
          <a:prstGeom prst="rect">
            <a:avLst/>
          </a:prstGeom>
          <a:noFill/>
        </p:spPr>
      </p:pic>
      <p:pic>
        <p:nvPicPr>
          <p:cNvPr id="319" name="Afbeelding 0" descr="blaze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696550" flipH="1">
            <a:off x="179512" y="3188840"/>
            <a:ext cx="2434272" cy="1210800"/>
          </a:xfrm>
          <a:prstGeom prst="rect">
            <a:avLst/>
          </a:prstGeom>
          <a:noFill/>
        </p:spPr>
      </p:pic>
      <p:pic>
        <p:nvPicPr>
          <p:cNvPr id="320" name="Afbeelding 1460" descr="hand"/>
          <p:cNvPicPr>
            <a:picLocks noChangeAspect="1" noChangeArrowheads="1"/>
          </p:cNvPicPr>
          <p:nvPr/>
        </p:nvPicPr>
        <p:blipFill>
          <a:blip r:embed="rId8" cstate="print">
            <a:grayscl/>
            <a:biLevel thresh="50000"/>
          </a:blip>
          <a:srcRect/>
          <a:stretch>
            <a:fillRect/>
          </a:stretch>
        </p:blipFill>
        <p:spPr bwMode="auto">
          <a:xfrm rot="19045524" flipH="1">
            <a:off x="2003837" y="3839979"/>
            <a:ext cx="2398433" cy="1288936"/>
          </a:xfrm>
          <a:prstGeom prst="rect">
            <a:avLst/>
          </a:prstGeom>
          <a:noFill/>
        </p:spPr>
      </p:pic>
      <p:sp>
        <p:nvSpPr>
          <p:cNvPr id="322" name="Text Box 1481"/>
          <p:cNvSpPr txBox="1">
            <a:spLocks noChangeArrowheads="1"/>
          </p:cNvSpPr>
          <p:nvPr/>
        </p:nvSpPr>
        <p:spPr bwMode="auto">
          <a:xfrm>
            <a:off x="2613784" y="3391487"/>
            <a:ext cx="928359" cy="38115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3" name="Afbeelding 248" descr="http://www.all-defend.nl/Verbale%20agressie%20beeldvorming.jpg"/>
          <p:cNvPicPr>
            <a:picLocks noChangeArrowheads="1"/>
          </p:cNvPicPr>
          <p:nvPr/>
        </p:nvPicPr>
        <p:blipFill>
          <a:blip r:embed="rId9" cstate="print">
            <a:lum bright="-40000" contrast="20000"/>
          </a:blip>
          <a:srcRect/>
          <a:stretch>
            <a:fillRect/>
          </a:stretch>
        </p:blipFill>
        <p:spPr bwMode="auto">
          <a:xfrm>
            <a:off x="3196162" y="3429000"/>
            <a:ext cx="1159814" cy="818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Changing submodalities 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4"/>
          </a:xfrm>
        </p:spPr>
        <p:txBody>
          <a:bodyPr>
            <a:normAutofit/>
          </a:bodyPr>
          <a:lstStyle/>
          <a:p>
            <a:r>
              <a:rPr lang="en-US" dirty="0" smtClean="0"/>
              <a:t>Do you want to cheer up good memories?</a:t>
            </a:r>
          </a:p>
          <a:p>
            <a:r>
              <a:rPr lang="en-US" dirty="0" smtClean="0"/>
              <a:t>Than change the submodalities! Make it brighter, more colorful, bigger and pull it to your heart.</a:t>
            </a:r>
          </a:p>
          <a:p>
            <a:r>
              <a:rPr lang="en-US" dirty="0" smtClean="0"/>
              <a:t>This will increase the intensity of the joy of the memory.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CIMG14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519" t="22688" r="33333" b="35178"/>
          <a:stretch>
            <a:fillRect/>
          </a:stretch>
        </p:blipFill>
        <p:spPr>
          <a:xfrm>
            <a:off x="1619672" y="1988840"/>
            <a:ext cx="936104" cy="936104"/>
          </a:xfrm>
          <a:prstGeom prst="rect">
            <a:avLst/>
          </a:prstGeom>
        </p:spPr>
      </p:pic>
      <p:pic>
        <p:nvPicPr>
          <p:cNvPr id="6" name="Tijdelijke aanduiding voor inhoud 4" descr="CIMG1469.JP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>
          <a:xfrm>
            <a:off x="5868144" y="548680"/>
            <a:ext cx="3024336" cy="3275002"/>
          </a:xfrm>
          <a:prstGeom prst="rect">
            <a:avLst/>
          </a:prstGeom>
        </p:spPr>
      </p:pic>
      <p:sp>
        <p:nvSpPr>
          <p:cNvPr id="9" name="PIJL-RECHTS 8"/>
          <p:cNvSpPr/>
          <p:nvPr/>
        </p:nvSpPr>
        <p:spPr>
          <a:xfrm>
            <a:off x="3347864" y="2204864"/>
            <a:ext cx="1944216" cy="79208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9"/>
          <p:cNvSpPr txBox="1">
            <a:spLocks/>
          </p:cNvSpPr>
          <p:nvPr/>
        </p:nvSpPr>
        <p:spPr>
          <a:xfrm>
            <a:off x="683568" y="4653136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Make your image of your positive emotions bigger, with more contrast, and pull it to your heart.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4319</TotalTime>
  <Words>556</Words>
  <Application>Microsoft Office PowerPoint</Application>
  <PresentationFormat>Diavoorstelling (4:3)</PresentationFormat>
  <Paragraphs>118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Office-thema</vt:lpstr>
      <vt:lpstr>How to change my bad memory?</vt:lpstr>
      <vt:lpstr>Changing submodalities 1</vt:lpstr>
      <vt:lpstr>Swish paterns</vt:lpstr>
      <vt:lpstr>Dia 4</vt:lpstr>
      <vt:lpstr>Dia 5</vt:lpstr>
      <vt:lpstr>Changing submodalities</vt:lpstr>
      <vt:lpstr>Blow away a negative memory</vt:lpstr>
      <vt:lpstr>Changing submodalities 2</vt:lpstr>
      <vt:lpstr>Dia 9</vt:lpstr>
      <vt:lpstr>Making a positive memory still stronger</vt:lpstr>
      <vt:lpstr>How to make a good memory more intense?</vt:lpstr>
      <vt:lpstr>Dia 12</vt:lpstr>
      <vt:lpstr>What are visual submodalities?</vt:lpstr>
      <vt:lpstr>Submodalities</vt:lpstr>
      <vt:lpstr>Dia 15</vt:lpstr>
      <vt:lpstr>Coming out of the box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Hulpbronnen, hoe gebruik je ze?</dc:title>
  <dc:creator>Sytse</dc:creator>
  <cp:lastModifiedBy>Sytse</cp:lastModifiedBy>
  <cp:revision>51</cp:revision>
  <dcterms:created xsi:type="dcterms:W3CDTF">2013-11-04T11:10:44Z</dcterms:created>
  <dcterms:modified xsi:type="dcterms:W3CDTF">2014-11-05T21:29:19Z</dcterms:modified>
</cp:coreProperties>
</file>