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467" r:id="rId3"/>
    <p:sldId id="303" r:id="rId4"/>
    <p:sldId id="302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7D"/>
    <a:srgbClr val="FFD5D5"/>
    <a:srgbClr val="450E4E"/>
    <a:srgbClr val="318C1C"/>
    <a:srgbClr val="FBAD81"/>
    <a:srgbClr val="E16622"/>
    <a:srgbClr val="9CBEE4"/>
    <a:srgbClr val="2376BB"/>
    <a:srgbClr val="B06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22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23-3-2020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23-3-2020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23-3-2020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23-3-2020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23-3-2020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23-3-2020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23-3-2020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23-3-2020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23-3-2020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23-3-2020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23-3-2020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DDFBE-A559-4BA3-9F3B-8F1096FF0129}" type="datetimeFigureOut">
              <a:rPr lang="nl-NL" smtClean="0"/>
              <a:pPr/>
              <a:t>23-3-2020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jeongekendevermogens.nl/NLP/NLPlekkerslapen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../../www.JeOngekendeVermogens/grote%20docs/video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wereldbol resp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6480721" cy="5420239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6281936"/>
            <a:ext cx="4032448" cy="576064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accent2">
                    <a:lumMod val="75000"/>
                  </a:schemeClr>
                </a:solidFill>
              </a:rPr>
              <a:t>Volksuniversiteit  Zwolle</a:t>
            </a: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0" y="5085184"/>
            <a:ext cx="9144000" cy="1181993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bij</a:t>
            </a:r>
            <a:r>
              <a:rPr lang="en-US" sz="3200" b="1" dirty="0">
                <a:solidFill>
                  <a:srgbClr val="FF0000"/>
                </a:solidFill>
              </a:rPr>
              <a:t> de NLP-</a:t>
            </a:r>
            <a:r>
              <a:rPr lang="en-US" sz="3200" b="1" dirty="0" err="1">
                <a:solidFill>
                  <a:srgbClr val="FF0000"/>
                </a:solidFill>
              </a:rPr>
              <a:t>vervolgcursus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“Je </a:t>
            </a:r>
            <a:r>
              <a:rPr lang="en-US" sz="3200" b="1" dirty="0" err="1">
                <a:solidFill>
                  <a:srgbClr val="FF0000"/>
                </a:solidFill>
              </a:rPr>
              <a:t>ongekende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vermogens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nog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beter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ontwikkelen</a:t>
            </a:r>
            <a:r>
              <a:rPr lang="en-US" sz="3200" b="1" dirty="0">
                <a:solidFill>
                  <a:srgbClr val="FF0000"/>
                </a:solidFill>
              </a:rPr>
              <a:t>”</a:t>
            </a:r>
            <a:endParaRPr lang="nl-NL" sz="3200" b="1" dirty="0">
              <a:solidFill>
                <a:srgbClr val="FF0000"/>
              </a:solidFill>
            </a:endParaRP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5724128" y="6281936"/>
            <a:ext cx="223224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400" b="1" dirty="0">
                <a:solidFill>
                  <a:srgbClr val="0000FF"/>
                </a:solidFill>
              </a:rPr>
              <a:t>Week</a:t>
            </a:r>
            <a:r>
              <a:rPr lang="nl-NL" sz="2800" b="1" dirty="0">
                <a:solidFill>
                  <a:srgbClr val="0000FF"/>
                </a:solidFill>
              </a:rPr>
              <a:t> 9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hthoek 8"/>
          <p:cNvSpPr/>
          <p:nvPr/>
        </p:nvSpPr>
        <p:spPr>
          <a:xfrm rot="20349446">
            <a:off x="203072" y="1936800"/>
            <a:ext cx="920387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Strategieën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build="p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850106"/>
          </a:xfrm>
        </p:spPr>
        <p:txBody>
          <a:bodyPr>
            <a:normAutofit/>
          </a:bodyPr>
          <a:lstStyle/>
          <a:p>
            <a:r>
              <a:rPr lang="nl-NL" sz="4800" b="1" dirty="0">
                <a:solidFill>
                  <a:srgbClr val="0000FF"/>
                </a:solidFill>
              </a:rPr>
              <a:t>Mogelijke strategieën voor: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0850" y="1340768"/>
            <a:ext cx="2016224" cy="32689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tabLst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Eten</a:t>
            </a:r>
            <a:endParaRPr lang="nl-NL" sz="2000" dirty="0">
              <a:solidFill>
                <a:srgbClr val="0000FF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tabLst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Sport </a:t>
            </a:r>
            <a:endParaRPr lang="nl-NL" sz="2000" dirty="0">
              <a:solidFill>
                <a:srgbClr val="0000FF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tabLst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Gezondheid </a:t>
            </a:r>
            <a:endParaRPr lang="nl-NL" sz="2000" dirty="0">
              <a:solidFill>
                <a:srgbClr val="0000FF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tabLst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Rijkdom </a:t>
            </a:r>
            <a:endParaRPr lang="nl-NL" sz="2000" dirty="0">
              <a:solidFill>
                <a:srgbClr val="0000FF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tabLst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Armoede</a:t>
            </a:r>
          </a:p>
          <a:p>
            <a:pPr>
              <a:lnSpc>
                <a:spcPct val="115000"/>
              </a:lnSpc>
              <a:spcBef>
                <a:spcPts val="300"/>
              </a:spcBef>
              <a:tabLst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Vrede</a:t>
            </a:r>
          </a:p>
          <a:p>
            <a:pPr>
              <a:lnSpc>
                <a:spcPct val="115000"/>
              </a:lnSpc>
              <a:spcBef>
                <a:spcPts val="300"/>
              </a:spcBef>
              <a:tabLst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Oorlog</a:t>
            </a:r>
            <a:endParaRPr lang="nl-NL" sz="2400" dirty="0"/>
          </a:p>
        </p:txBody>
      </p:sp>
      <p:sp>
        <p:nvSpPr>
          <p:cNvPr id="8" name="Tekstvak 7"/>
          <p:cNvSpPr txBox="1"/>
          <p:nvPr/>
        </p:nvSpPr>
        <p:spPr>
          <a:xfrm>
            <a:off x="1591992" y="3583213"/>
            <a:ext cx="1929570" cy="3268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tabLst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Liefde</a:t>
            </a:r>
            <a:endParaRPr lang="nl-NL" sz="2000" dirty="0">
              <a:solidFill>
                <a:srgbClr val="0000FF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tabLst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Besluiten</a:t>
            </a:r>
            <a:endParaRPr lang="nl-NL" sz="2000" dirty="0">
              <a:solidFill>
                <a:srgbClr val="0000FF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tabLst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Ontspanning</a:t>
            </a:r>
            <a:endParaRPr lang="nl-NL" sz="2000" dirty="0">
              <a:solidFill>
                <a:srgbClr val="0000FF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tabLst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Motivatie</a:t>
            </a:r>
            <a:endParaRPr lang="nl-NL" sz="2000" dirty="0">
              <a:solidFill>
                <a:srgbClr val="0000FF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tabLst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Spanning</a:t>
            </a:r>
          </a:p>
          <a:p>
            <a:pPr>
              <a:lnSpc>
                <a:spcPct val="115000"/>
              </a:lnSpc>
              <a:spcBef>
                <a:spcPts val="300"/>
              </a:spcBef>
              <a:tabLst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latin typeface="Arial"/>
                <a:cs typeface="Times New Roman"/>
              </a:rPr>
              <a:t>Inspanning</a:t>
            </a:r>
          </a:p>
          <a:p>
            <a:pPr>
              <a:lnSpc>
                <a:spcPct val="115000"/>
              </a:lnSpc>
              <a:spcBef>
                <a:spcPts val="300"/>
              </a:spcBef>
              <a:tabLst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latin typeface="Arial"/>
                <a:cs typeface="Times New Roman"/>
              </a:rPr>
              <a:t>Spel</a:t>
            </a:r>
            <a:endParaRPr lang="nl-NL" sz="2400" dirty="0"/>
          </a:p>
        </p:txBody>
      </p:sp>
      <p:sp>
        <p:nvSpPr>
          <p:cNvPr id="9" name="Tekstvak 8"/>
          <p:cNvSpPr txBox="1"/>
          <p:nvPr/>
        </p:nvSpPr>
        <p:spPr>
          <a:xfrm>
            <a:off x="3425176" y="1340768"/>
            <a:ext cx="1680503" cy="37233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tabLst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Ziekte</a:t>
            </a:r>
            <a:endParaRPr lang="nl-NL" sz="2000" dirty="0">
              <a:solidFill>
                <a:srgbClr val="0000FF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tabLst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Depressie </a:t>
            </a:r>
            <a:endParaRPr lang="nl-NL" sz="2000" dirty="0">
              <a:solidFill>
                <a:srgbClr val="0000FF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tabLst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Kopen</a:t>
            </a:r>
          </a:p>
          <a:p>
            <a:pPr>
              <a:lnSpc>
                <a:spcPct val="115000"/>
              </a:lnSpc>
              <a:spcBef>
                <a:spcPts val="300"/>
              </a:spcBef>
              <a:tabLst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Verkopen</a:t>
            </a:r>
            <a:endParaRPr lang="nl-NL" sz="2000" dirty="0">
              <a:solidFill>
                <a:srgbClr val="0000FF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tabLst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Geven </a:t>
            </a:r>
            <a:endParaRPr lang="nl-NL" sz="2000" dirty="0">
              <a:solidFill>
                <a:srgbClr val="0000FF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tabLst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Ontvangen</a:t>
            </a:r>
          </a:p>
          <a:p>
            <a:pPr>
              <a:lnSpc>
                <a:spcPct val="115000"/>
              </a:lnSpc>
              <a:spcBef>
                <a:spcPts val="300"/>
              </a:spcBef>
              <a:tabLst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Feesten</a:t>
            </a:r>
          </a:p>
          <a:p>
            <a:pPr>
              <a:lnSpc>
                <a:spcPct val="115000"/>
              </a:lnSpc>
              <a:spcBef>
                <a:spcPts val="300"/>
              </a:spcBef>
              <a:tabLst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Rouwen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5042160" y="3615087"/>
            <a:ext cx="1546063" cy="3268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tabLst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Plezier</a:t>
            </a:r>
            <a:endParaRPr lang="nl-NL" sz="2000" dirty="0">
              <a:solidFill>
                <a:srgbClr val="0000FF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tabLst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Vergeten</a:t>
            </a:r>
            <a:endParaRPr lang="nl-NL" sz="2000" dirty="0">
              <a:solidFill>
                <a:srgbClr val="0000FF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tabLst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Seks</a:t>
            </a:r>
            <a:endParaRPr lang="nl-NL" sz="2000" dirty="0">
              <a:solidFill>
                <a:srgbClr val="0000FF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tabLst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Vervelen </a:t>
            </a:r>
            <a:endParaRPr lang="nl-NL" sz="2000" dirty="0">
              <a:solidFill>
                <a:srgbClr val="0000FF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tabLst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Eten </a:t>
            </a:r>
          </a:p>
          <a:p>
            <a:pPr>
              <a:lnSpc>
                <a:spcPct val="115000"/>
              </a:lnSpc>
              <a:spcBef>
                <a:spcPts val="300"/>
              </a:spcBef>
              <a:tabLst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Drinken</a:t>
            </a:r>
          </a:p>
          <a:p>
            <a:pPr>
              <a:lnSpc>
                <a:spcPct val="115000"/>
              </a:lnSpc>
              <a:spcBef>
                <a:spcPts val="300"/>
              </a:spcBef>
              <a:tabLst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Marketing</a:t>
            </a:r>
            <a:endParaRPr lang="nl-NL" sz="2400" dirty="0"/>
          </a:p>
        </p:txBody>
      </p:sp>
      <p:sp>
        <p:nvSpPr>
          <p:cNvPr id="11" name="Tekstvak 10"/>
          <p:cNvSpPr txBox="1"/>
          <p:nvPr/>
        </p:nvSpPr>
        <p:spPr>
          <a:xfrm>
            <a:off x="6588223" y="1374206"/>
            <a:ext cx="2520281" cy="4109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tabLst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Communicatie</a:t>
            </a:r>
            <a:endParaRPr lang="nl-NL" sz="2000" dirty="0">
              <a:solidFill>
                <a:srgbClr val="0000FF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tabLst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Geluk </a:t>
            </a:r>
            <a:endParaRPr lang="nl-NL" sz="2000" dirty="0">
              <a:solidFill>
                <a:srgbClr val="0000FF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tabLst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Creativiteit </a:t>
            </a:r>
          </a:p>
          <a:p>
            <a:pPr>
              <a:lnSpc>
                <a:spcPct val="115000"/>
              </a:lnSpc>
              <a:spcBef>
                <a:spcPts val="300"/>
              </a:spcBef>
              <a:tabLst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Muziek maken</a:t>
            </a:r>
          </a:p>
          <a:p>
            <a:pPr>
              <a:lnSpc>
                <a:spcPct val="115000"/>
              </a:lnSpc>
              <a:spcBef>
                <a:spcPts val="300"/>
              </a:spcBef>
              <a:tabLst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Pech</a:t>
            </a:r>
          </a:p>
          <a:p>
            <a:pPr>
              <a:lnSpc>
                <a:spcPct val="115000"/>
              </a:lnSpc>
              <a:spcBef>
                <a:spcPts val="300"/>
              </a:spcBef>
              <a:tabLst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Reizen</a:t>
            </a:r>
          </a:p>
          <a:p>
            <a:pPr>
              <a:lnSpc>
                <a:spcPct val="115000"/>
              </a:lnSpc>
              <a:spcBef>
                <a:spcPts val="300"/>
              </a:spcBef>
              <a:tabLst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Tegen de wind in   		    fietsen</a:t>
            </a:r>
            <a:endParaRPr lang="nl-NL" sz="2000" dirty="0">
              <a:solidFill>
                <a:srgbClr val="0000FF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tabLst>
                <a:tab pos="215900" algn="l"/>
              </a:tabLst>
            </a:pPr>
            <a:endParaRPr lang="nl-NL" sz="2400" dirty="0">
              <a:solidFill>
                <a:srgbClr val="0000FF"/>
              </a:solidFill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988"/>
            <a:ext cx="8229600" cy="777386"/>
          </a:xfrm>
        </p:spPr>
        <p:txBody>
          <a:bodyPr/>
          <a:lstStyle/>
          <a:p>
            <a:r>
              <a:rPr lang="en-US" b="1" dirty="0" err="1">
                <a:solidFill>
                  <a:srgbClr val="0000FF"/>
                </a:solidFill>
              </a:rPr>
              <a:t>Een</a:t>
            </a:r>
            <a:r>
              <a:rPr lang="en-US" b="1" dirty="0">
                <a:solidFill>
                  <a:srgbClr val="0000FF"/>
                </a:solidFill>
              </a:rPr>
              <a:t> Koop </a:t>
            </a:r>
            <a:r>
              <a:rPr lang="en-US" b="1" dirty="0" err="1">
                <a:solidFill>
                  <a:srgbClr val="0000FF"/>
                </a:solidFill>
              </a:rPr>
              <a:t>strategie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1" y="1352067"/>
            <a:ext cx="9166089" cy="5760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nl-NL" sz="2700" dirty="0">
                <a:solidFill>
                  <a:srgbClr val="0000FF"/>
                </a:solidFill>
              </a:rPr>
              <a:t>Ik zag (in de winkel) een paar glimmende rode schoenen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772DB44-2005-423C-91B1-EC3E981EEC9E}"/>
              </a:ext>
            </a:extLst>
          </p:cNvPr>
          <p:cNvSpPr/>
          <p:nvPr/>
        </p:nvSpPr>
        <p:spPr>
          <a:xfrm>
            <a:off x="539552" y="779373"/>
            <a:ext cx="8604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sz="2800" b="1" i="1" dirty="0">
                <a:solidFill>
                  <a:srgbClr val="FF0000"/>
                </a:solidFill>
              </a:rPr>
              <a:t>Een strategie ontdekken, opvragen, ‘eliciteren’: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39CC1058-678F-4B81-A4DA-B325846A64B9}"/>
              </a:ext>
            </a:extLst>
          </p:cNvPr>
          <p:cNvSpPr txBox="1">
            <a:spLocks/>
          </p:cNvSpPr>
          <p:nvPr/>
        </p:nvSpPr>
        <p:spPr>
          <a:xfrm>
            <a:off x="-1" y="2636912"/>
            <a:ext cx="9166089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nl-NL" sz="2700" dirty="0">
                <a:solidFill>
                  <a:srgbClr val="0000FF"/>
                </a:solidFill>
              </a:rPr>
              <a:t>Ik vroeg de prijs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0E8CAC61-3389-4668-A85C-47B9BB3DCDC2}"/>
              </a:ext>
            </a:extLst>
          </p:cNvPr>
          <p:cNvSpPr txBox="1">
            <a:spLocks/>
          </p:cNvSpPr>
          <p:nvPr/>
        </p:nvSpPr>
        <p:spPr>
          <a:xfrm>
            <a:off x="-1" y="3933056"/>
            <a:ext cx="9166089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nl-NL" sz="2700" dirty="0">
                <a:solidFill>
                  <a:srgbClr val="0000FF"/>
                </a:solidFill>
              </a:rPr>
              <a:t>Ik zei tegen mijzelf: “Ja dit is het"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7DF802CF-1396-4119-96E8-47FD7954ED75}"/>
              </a:ext>
            </a:extLst>
          </p:cNvPr>
          <p:cNvSpPr txBox="1">
            <a:spLocks/>
          </p:cNvSpPr>
          <p:nvPr/>
        </p:nvSpPr>
        <p:spPr>
          <a:xfrm>
            <a:off x="-1" y="5301208"/>
            <a:ext cx="914400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nl-NL" sz="2700" dirty="0">
                <a:solidFill>
                  <a:srgbClr val="0000FF"/>
                </a:solidFill>
              </a:rPr>
              <a:t>Toen was ik helemaal zeker, dat ik deze schoenen wilde kopen.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12AA8983-6FF8-4B4C-8A63-757D6232AD78}"/>
              </a:ext>
            </a:extLst>
          </p:cNvPr>
          <p:cNvSpPr txBox="1">
            <a:spLocks/>
          </p:cNvSpPr>
          <p:nvPr/>
        </p:nvSpPr>
        <p:spPr>
          <a:xfrm>
            <a:off x="5497760" y="1927286"/>
            <a:ext cx="3646240" cy="5450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nl-NL" sz="2800" dirty="0">
                <a:solidFill>
                  <a:srgbClr val="0000FF"/>
                </a:solidFill>
              </a:rPr>
              <a:t>Visueel-extern, </a:t>
            </a:r>
            <a:r>
              <a:rPr lang="nl-NL" sz="3600" b="1" dirty="0" err="1">
                <a:solidFill>
                  <a:srgbClr val="FF0000"/>
                </a:solidFill>
              </a:rPr>
              <a:t>V</a:t>
            </a:r>
            <a:r>
              <a:rPr lang="nl-NL" sz="3600" b="1" baseline="30000" dirty="0" err="1">
                <a:solidFill>
                  <a:srgbClr val="FF0000"/>
                </a:solidFill>
              </a:rPr>
              <a:t>e</a:t>
            </a:r>
            <a:r>
              <a:rPr lang="nl-NL" sz="28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AF556238-CE85-43AC-9AA6-D9FBD166D6BD}"/>
              </a:ext>
            </a:extLst>
          </p:cNvPr>
          <p:cNvSpPr txBox="1">
            <a:spLocks/>
          </p:cNvSpPr>
          <p:nvPr/>
        </p:nvSpPr>
        <p:spPr>
          <a:xfrm>
            <a:off x="5497760" y="3200002"/>
            <a:ext cx="3646240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nl-NL" sz="2800" dirty="0">
                <a:solidFill>
                  <a:srgbClr val="0000FF"/>
                </a:solidFill>
              </a:rPr>
              <a:t>Auditief-extern, </a:t>
            </a:r>
            <a:r>
              <a:rPr lang="nl-NL" sz="3600" b="1" dirty="0" err="1">
                <a:solidFill>
                  <a:srgbClr val="FF0000"/>
                </a:solidFill>
              </a:rPr>
              <a:t>A</a:t>
            </a:r>
            <a:r>
              <a:rPr lang="nl-NL" sz="3600" b="1" baseline="30000" dirty="0" err="1">
                <a:solidFill>
                  <a:srgbClr val="FF0000"/>
                </a:solidFill>
              </a:rPr>
              <a:t>e</a:t>
            </a:r>
            <a:r>
              <a:rPr lang="nl-NL" sz="28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10A93EB0-0F91-4588-86E3-B0F1AC4A20A6}"/>
              </a:ext>
            </a:extLst>
          </p:cNvPr>
          <p:cNvSpPr txBox="1">
            <a:spLocks/>
          </p:cNvSpPr>
          <p:nvPr/>
        </p:nvSpPr>
        <p:spPr>
          <a:xfrm>
            <a:off x="5497760" y="4555366"/>
            <a:ext cx="3621089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nl-NL" sz="2800" dirty="0">
                <a:solidFill>
                  <a:srgbClr val="0000FF"/>
                </a:solidFill>
              </a:rPr>
              <a:t>Auditief-intern, </a:t>
            </a:r>
            <a:r>
              <a:rPr lang="nl-NL" sz="3600" b="1" dirty="0">
                <a:solidFill>
                  <a:srgbClr val="FF0000"/>
                </a:solidFill>
              </a:rPr>
              <a:t>A</a:t>
            </a:r>
            <a:r>
              <a:rPr lang="nl-NL" sz="3600" b="1" baseline="30000" dirty="0">
                <a:solidFill>
                  <a:srgbClr val="FF0000"/>
                </a:solidFill>
              </a:rPr>
              <a:t>i</a:t>
            </a:r>
            <a:endParaRPr lang="nl-NL" sz="2800" b="1" dirty="0">
              <a:solidFill>
                <a:srgbClr val="FF0000"/>
              </a:solidFill>
            </a:endParaRP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9B2BA0BC-7641-4CA3-B118-93A33B9D0F57}"/>
              </a:ext>
            </a:extLst>
          </p:cNvPr>
          <p:cNvSpPr txBox="1">
            <a:spLocks/>
          </p:cNvSpPr>
          <p:nvPr/>
        </p:nvSpPr>
        <p:spPr>
          <a:xfrm>
            <a:off x="5461248" y="5830649"/>
            <a:ext cx="368275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nl-NL" sz="2800" dirty="0">
                <a:solidFill>
                  <a:srgbClr val="0000FF"/>
                </a:solidFill>
              </a:rPr>
              <a:t>Kinesthetisch-intern, </a:t>
            </a:r>
            <a:r>
              <a:rPr lang="nl-NL" sz="3600" b="1" dirty="0">
                <a:solidFill>
                  <a:srgbClr val="FF0000"/>
                </a:solidFill>
              </a:rPr>
              <a:t>K</a:t>
            </a:r>
            <a:r>
              <a:rPr lang="nl-NL" sz="3600" b="1" baseline="30000" dirty="0">
                <a:solidFill>
                  <a:srgbClr val="FF0000"/>
                </a:solidFill>
              </a:rPr>
              <a:t>i</a:t>
            </a:r>
            <a:endParaRPr lang="nl-NL" sz="2800" b="1" dirty="0">
              <a:solidFill>
                <a:srgbClr val="FF0000"/>
              </a:solidFill>
            </a:endParaRP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401551CE-8B9D-49A4-A7A7-84628603EA92}"/>
              </a:ext>
            </a:extLst>
          </p:cNvPr>
          <p:cNvSpPr txBox="1">
            <a:spLocks/>
          </p:cNvSpPr>
          <p:nvPr/>
        </p:nvSpPr>
        <p:spPr>
          <a:xfrm>
            <a:off x="4193196" y="6010507"/>
            <a:ext cx="972616" cy="8717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nl-NL" sz="5400" b="1" dirty="0">
                <a:solidFill>
                  <a:srgbClr val="FF0000"/>
                </a:solidFill>
              </a:rPr>
              <a:t>K</a:t>
            </a:r>
            <a:r>
              <a:rPr lang="nl-NL" sz="5400" b="1" baseline="30000" dirty="0">
                <a:solidFill>
                  <a:srgbClr val="FF0000"/>
                </a:solidFill>
              </a:rPr>
              <a:t>i</a:t>
            </a:r>
            <a:endParaRPr lang="nl-NL" sz="4400" b="1" dirty="0">
              <a:solidFill>
                <a:srgbClr val="FF0000"/>
              </a:solidFill>
            </a:endParaRP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8CB72EC0-3169-45CA-9E0D-F18348E2E332}"/>
              </a:ext>
            </a:extLst>
          </p:cNvPr>
          <p:cNvSpPr txBox="1">
            <a:spLocks/>
          </p:cNvSpPr>
          <p:nvPr/>
        </p:nvSpPr>
        <p:spPr>
          <a:xfrm>
            <a:off x="2880895" y="6010507"/>
            <a:ext cx="867489" cy="8717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nl-NL" sz="5400" b="1" dirty="0">
                <a:solidFill>
                  <a:srgbClr val="FF0000"/>
                </a:solidFill>
              </a:rPr>
              <a:t>A</a:t>
            </a:r>
            <a:r>
              <a:rPr lang="nl-NL" sz="5400" b="1" baseline="30000" dirty="0">
                <a:solidFill>
                  <a:srgbClr val="FF0000"/>
                </a:solidFill>
              </a:rPr>
              <a:t>i</a:t>
            </a:r>
            <a:endParaRPr lang="nl-NL" sz="4400" b="1" dirty="0">
              <a:solidFill>
                <a:srgbClr val="FF0000"/>
              </a:solidFill>
            </a:endParaRP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43AD38A8-5F4F-4F7D-AE4A-4ADE425A1C97}"/>
              </a:ext>
            </a:extLst>
          </p:cNvPr>
          <p:cNvSpPr txBox="1">
            <a:spLocks/>
          </p:cNvSpPr>
          <p:nvPr/>
        </p:nvSpPr>
        <p:spPr>
          <a:xfrm>
            <a:off x="1480993" y="5993795"/>
            <a:ext cx="972616" cy="8717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nl-NL" sz="5400" b="1" dirty="0" err="1">
                <a:solidFill>
                  <a:srgbClr val="FF0000"/>
                </a:solidFill>
              </a:rPr>
              <a:t>A</a:t>
            </a:r>
            <a:r>
              <a:rPr lang="nl-NL" sz="5400" b="1" baseline="30000" dirty="0" err="1">
                <a:solidFill>
                  <a:srgbClr val="FF0000"/>
                </a:solidFill>
              </a:rPr>
              <a:t>e</a:t>
            </a:r>
            <a:r>
              <a:rPr lang="nl-NL" sz="44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30EE5CED-CF22-43A7-AD6F-9D7C20FF25A1}"/>
              </a:ext>
            </a:extLst>
          </p:cNvPr>
          <p:cNvSpPr txBox="1">
            <a:spLocks/>
          </p:cNvSpPr>
          <p:nvPr/>
        </p:nvSpPr>
        <p:spPr>
          <a:xfrm>
            <a:off x="27786" y="6000911"/>
            <a:ext cx="972616" cy="8551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nl-NL" sz="5400" b="1" dirty="0" err="1">
                <a:solidFill>
                  <a:srgbClr val="FF0000"/>
                </a:solidFill>
              </a:rPr>
              <a:t>V</a:t>
            </a:r>
            <a:r>
              <a:rPr lang="nl-NL" sz="5400" b="1" baseline="30000" dirty="0" err="1">
                <a:solidFill>
                  <a:srgbClr val="FF0000"/>
                </a:solidFill>
              </a:rPr>
              <a:t>e</a:t>
            </a:r>
            <a:r>
              <a:rPr lang="nl-NL" sz="44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6" name="Pijl: rechts 15">
            <a:extLst>
              <a:ext uri="{FF2B5EF4-FFF2-40B4-BE49-F238E27FC236}">
                <a16:creationId xmlns:a16="http://schemas.microsoft.com/office/drawing/2014/main" id="{25E7D542-61DD-4388-BEE9-22A49063385E}"/>
              </a:ext>
            </a:extLst>
          </p:cNvPr>
          <p:cNvSpPr/>
          <p:nvPr/>
        </p:nvSpPr>
        <p:spPr>
          <a:xfrm>
            <a:off x="1043608" y="6309320"/>
            <a:ext cx="384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Pijl: rechts 16">
            <a:extLst>
              <a:ext uri="{FF2B5EF4-FFF2-40B4-BE49-F238E27FC236}">
                <a16:creationId xmlns:a16="http://schemas.microsoft.com/office/drawing/2014/main" id="{7C60EA39-1500-45D2-91F6-80ADDF5162E1}"/>
              </a:ext>
            </a:extLst>
          </p:cNvPr>
          <p:cNvSpPr/>
          <p:nvPr/>
        </p:nvSpPr>
        <p:spPr>
          <a:xfrm>
            <a:off x="2483975" y="6309320"/>
            <a:ext cx="384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Pijl: rechts 17">
            <a:extLst>
              <a:ext uri="{FF2B5EF4-FFF2-40B4-BE49-F238E27FC236}">
                <a16:creationId xmlns:a16="http://schemas.microsoft.com/office/drawing/2014/main" id="{C9E8B8C6-570F-4B9E-8ED4-60046A8D0DC7}"/>
              </a:ext>
            </a:extLst>
          </p:cNvPr>
          <p:cNvSpPr/>
          <p:nvPr/>
        </p:nvSpPr>
        <p:spPr>
          <a:xfrm>
            <a:off x="3791590" y="6309320"/>
            <a:ext cx="384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/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  <p:bldP spid="10" grpId="0" uiExpand="1" build="p" animBg="1"/>
      <p:bldP spid="11" grpId="0" uiExpand="1" build="p" animBg="1"/>
      <p:bldP spid="12" grpId="0" uiExpand="1" build="p" animBg="1"/>
      <p:bldP spid="13" grpId="0" uiExpand="1" build="p" animBg="1"/>
      <p:bldP spid="14" grpId="0" uiExpand="1" build="p" animBg="1"/>
      <p:bldP spid="15" grpId="0" uiExpand="1" build="p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err="1">
                <a:solidFill>
                  <a:srgbClr val="0000FF"/>
                </a:solidFill>
              </a:rPr>
              <a:t>Een</a:t>
            </a:r>
            <a:r>
              <a:rPr lang="en-US" sz="6000" b="1" dirty="0">
                <a:solidFill>
                  <a:srgbClr val="0000FF"/>
                </a:solidFill>
              </a:rPr>
              <a:t> </a:t>
            </a:r>
            <a:r>
              <a:rPr lang="en-US" sz="6000" b="1" dirty="0" err="1">
                <a:solidFill>
                  <a:srgbClr val="0000FF"/>
                </a:solidFill>
              </a:rPr>
              <a:t>koopstrategie</a:t>
            </a:r>
            <a:r>
              <a:rPr lang="en-US" sz="6000" b="1" dirty="0">
                <a:solidFill>
                  <a:srgbClr val="0000FF"/>
                </a:solidFill>
              </a:rPr>
              <a:t> </a:t>
            </a:r>
            <a:r>
              <a:rPr lang="en-US" sz="6000" b="1" dirty="0" err="1">
                <a:solidFill>
                  <a:srgbClr val="0000FF"/>
                </a:solidFill>
              </a:rPr>
              <a:t>eliciteren</a:t>
            </a:r>
            <a:endParaRPr lang="nl-NL" sz="6000" b="1" dirty="0">
              <a:solidFill>
                <a:srgbClr val="0000FF"/>
              </a:solidFill>
            </a:endParaRPr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179512" y="4005063"/>
            <a:ext cx="1465188" cy="1569705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V</a:t>
            </a:r>
            <a:r>
              <a:rPr kumimoji="0" lang="nl-NL" sz="4000" b="1" i="0" u="none" strike="noStrike" cap="none" normalizeH="0" baseline="3000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e</a:t>
            </a:r>
            <a:endParaRPr kumimoji="0" lang="nl-NL" sz="4000" b="1" i="0" u="none" strike="noStrike" cap="none" normalizeH="0" baseline="30000" dirty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</a:pPr>
            <a:r>
              <a:rPr lang="en-US" sz="2400" b="1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Visueel</a:t>
            </a:r>
            <a:endParaRPr lang="en-US" sz="2400" b="1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</a:pPr>
            <a:r>
              <a:rPr lang="en-US" sz="24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extern</a:t>
            </a:r>
            <a:endParaRPr lang="nl-NL" sz="2400" b="1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2544932" y="4005063"/>
            <a:ext cx="1543231" cy="1584176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r>
              <a:rPr kumimoji="0" lang="nl-NL" sz="4000" b="1" i="0" u="none" strike="noStrike" cap="none" normalizeH="0" baseline="3000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e</a:t>
            </a:r>
            <a:endParaRPr kumimoji="0" lang="nl-NL" sz="4000" b="1" i="0" u="none" strike="noStrike" cap="none" normalizeH="0" baseline="30000" dirty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en-US" sz="2400" b="1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Auditief</a:t>
            </a:r>
            <a:r>
              <a:rPr lang="en-US" sz="24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extern</a:t>
            </a:r>
            <a:endParaRPr lang="nl-NL" sz="2400" b="1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4844960" y="4005063"/>
            <a:ext cx="1570726" cy="1584177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nl-NL" sz="40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A</a:t>
            </a:r>
            <a:r>
              <a:rPr lang="nl-NL" sz="4000" b="1" baseline="30000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i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Auditief</a:t>
            </a:r>
            <a:r>
              <a:rPr lang="en-US" sz="24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intern</a:t>
            </a:r>
            <a:endParaRPr lang="nl-NL" sz="2400" b="1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nl-NL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7164288" y="4005063"/>
            <a:ext cx="1907704" cy="1584177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K</a:t>
            </a:r>
            <a:r>
              <a:rPr kumimoji="0" lang="nl-NL" sz="40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i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400" b="1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Kinesthetisch</a:t>
            </a:r>
            <a:r>
              <a:rPr lang="en-US" sz="24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intern</a:t>
            </a:r>
            <a:endParaRPr lang="nl-NL" sz="2400" b="1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58727" name="AutoShape 7"/>
          <p:cNvSpPr>
            <a:spLocks noChangeArrowheads="1"/>
          </p:cNvSpPr>
          <p:nvPr/>
        </p:nvSpPr>
        <p:spPr bwMode="auto">
          <a:xfrm>
            <a:off x="1684893" y="5035799"/>
            <a:ext cx="803103" cy="265407"/>
          </a:xfrm>
          <a:prstGeom prst="rightArrow">
            <a:avLst>
              <a:gd name="adj1" fmla="val 50000"/>
              <a:gd name="adj2" fmla="val 126863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4400" b="1"/>
          </a:p>
        </p:txBody>
      </p:sp>
      <p:sp>
        <p:nvSpPr>
          <p:cNvPr id="158728" name="AutoShape 8"/>
          <p:cNvSpPr>
            <a:spLocks noChangeArrowheads="1"/>
          </p:cNvSpPr>
          <p:nvPr/>
        </p:nvSpPr>
        <p:spPr bwMode="auto">
          <a:xfrm>
            <a:off x="4188693" y="5035800"/>
            <a:ext cx="599331" cy="265407"/>
          </a:xfrm>
          <a:prstGeom prst="rightArrow">
            <a:avLst>
              <a:gd name="adj1" fmla="val 50000"/>
              <a:gd name="adj2" fmla="val 126863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4400" b="1"/>
          </a:p>
        </p:txBody>
      </p:sp>
      <p:sp>
        <p:nvSpPr>
          <p:cNvPr id="158729" name="AutoShape 9"/>
          <p:cNvSpPr>
            <a:spLocks noChangeArrowheads="1"/>
          </p:cNvSpPr>
          <p:nvPr/>
        </p:nvSpPr>
        <p:spPr bwMode="auto">
          <a:xfrm>
            <a:off x="6516216" y="5035800"/>
            <a:ext cx="648072" cy="265407"/>
          </a:xfrm>
          <a:prstGeom prst="rightArrow">
            <a:avLst>
              <a:gd name="adj1" fmla="val 50000"/>
              <a:gd name="adj2" fmla="val 126863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4400" b="1"/>
          </a:p>
        </p:txBody>
      </p:sp>
      <p:pic>
        <p:nvPicPr>
          <p:cNvPr id="158733" name="Afbeelding 23" descr="http://4.bp.blogspot.com/-BtQstc9D9sE/T4y5H7SgLjI/AAAAAAAAA0g/GJWxmFIPC0Y/s1600/To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4620"/>
            <a:ext cx="1811567" cy="1153151"/>
          </a:xfrm>
          <a:prstGeom prst="rect">
            <a:avLst/>
          </a:prstGeom>
          <a:noFill/>
        </p:spPr>
      </p:pic>
      <p:grpSp>
        <p:nvGrpSpPr>
          <p:cNvPr id="3" name="Groep 15"/>
          <p:cNvGrpSpPr/>
          <p:nvPr/>
        </p:nvGrpSpPr>
        <p:grpSpPr>
          <a:xfrm>
            <a:off x="2555777" y="1924620"/>
            <a:ext cx="1800199" cy="1440160"/>
            <a:chOff x="2651304" y="4077072"/>
            <a:chExt cx="2081855" cy="1195587"/>
          </a:xfrm>
        </p:grpSpPr>
        <p:pic>
          <p:nvPicPr>
            <p:cNvPr id="158731" name="Afbeelding 17" descr="https://encrypted-tbn1.gstatic.com/images?q=tbn:ANd9GcRkoTSzlbaunLo8dg7PSHBFug3_8ncvT8OvLKsDlGSMERm1rY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51304" y="4077072"/>
              <a:ext cx="2081855" cy="1100529"/>
            </a:xfrm>
            <a:prstGeom prst="rect">
              <a:avLst/>
            </a:prstGeom>
            <a:noFill/>
          </p:spPr>
        </p:pic>
        <p:pic>
          <p:nvPicPr>
            <p:cNvPr id="158734" name="Afbeelding 14" descr="http://www.orderofcompassion.com/talkingdharma/wp-content/uploads/2011/08/red-price-tag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99773" y="4711927"/>
              <a:ext cx="686175" cy="560732"/>
            </a:xfrm>
            <a:prstGeom prst="rect">
              <a:avLst/>
            </a:prstGeom>
            <a:noFill/>
          </p:spPr>
        </p:pic>
      </p:grpSp>
      <p:grpSp>
        <p:nvGrpSpPr>
          <p:cNvPr id="4" name="Groep 16"/>
          <p:cNvGrpSpPr/>
          <p:nvPr/>
        </p:nvGrpSpPr>
        <p:grpSpPr>
          <a:xfrm>
            <a:off x="4905779" y="1924620"/>
            <a:ext cx="1754453" cy="1576388"/>
            <a:chOff x="4862671" y="4077072"/>
            <a:chExt cx="1754453" cy="1576388"/>
          </a:xfrm>
        </p:grpSpPr>
        <p:pic>
          <p:nvPicPr>
            <p:cNvPr id="158732" name="Afbeelding 70" descr="ye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58147" y="4077072"/>
              <a:ext cx="1314432" cy="476425"/>
            </a:xfrm>
            <a:prstGeom prst="rect">
              <a:avLst/>
            </a:prstGeom>
            <a:noFill/>
          </p:spPr>
        </p:pic>
        <p:pic>
          <p:nvPicPr>
            <p:cNvPr id="158735" name="Afbeelding 20" descr="http://andthatswhyyouresingle.com/wp-content/uploads/2012/09/Happy-woman-Fotolia_12331389_Subscription_XXL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62671" y="4531995"/>
              <a:ext cx="1754453" cy="1121465"/>
            </a:xfrm>
            <a:prstGeom prst="rect">
              <a:avLst/>
            </a:prstGeom>
            <a:noFill/>
          </p:spPr>
        </p:pic>
      </p:grpSp>
      <p:sp>
        <p:nvSpPr>
          <p:cNvPr id="158736" name="Text Box 16"/>
          <p:cNvSpPr txBox="1">
            <a:spLocks noChangeArrowheads="1"/>
          </p:cNvSpPr>
          <p:nvPr/>
        </p:nvSpPr>
        <p:spPr bwMode="auto">
          <a:xfrm>
            <a:off x="7164288" y="1628800"/>
            <a:ext cx="1872208" cy="201622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sz="7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nl-NL" sz="72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nl-NL" sz="4000" b="1" i="0" u="none" strike="noStrike" cap="none" normalizeH="0" baseline="3000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Het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voelt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goed</a:t>
            </a:r>
            <a:endParaRPr kumimoji="0" lang="nl-NL" sz="7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79512" y="5756379"/>
            <a:ext cx="1465188" cy="936104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nl-NL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Ik zie de rode schoenen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555776" y="5756379"/>
            <a:ext cx="1532387" cy="931456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ik hoor de verkoper de prijs noemen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4844959" y="5756379"/>
            <a:ext cx="1570727" cy="980342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nl-NL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Ik hoor mezelf van binnen zeggen </a:t>
            </a:r>
            <a:r>
              <a:rPr lang="nl-NL" b="1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yes</a:t>
            </a:r>
            <a:endParaRPr lang="nl-NL" b="1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nl-NL" sz="4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7164288" y="5756379"/>
            <a:ext cx="1907704" cy="984989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Ik pas de schoenen en ze voelen goed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animBg="1"/>
      <p:bldP spid="158724" grpId="0" animBg="1"/>
      <p:bldP spid="158725" grpId="0" animBg="1"/>
      <p:bldP spid="158726" grpId="0" animBg="1"/>
      <p:bldP spid="158727" grpId="0" animBg="1"/>
      <p:bldP spid="158728" grpId="0" animBg="1"/>
      <p:bldP spid="158729" grpId="0" animBg="1"/>
      <p:bldP spid="15873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l-NL" b="1">
                <a:solidFill>
                  <a:srgbClr val="0000FF"/>
                </a:solidFill>
              </a:rPr>
              <a:t>Hoe motiveer je jezelf?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6021288"/>
            <a:ext cx="4067944" cy="8640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nl-NL" b="1" i="1" dirty="0">
                <a:solidFill>
                  <a:srgbClr val="0000FF"/>
                </a:solidFill>
              </a:rPr>
              <a:t>Niet als je je een opgeruimd bureau voorstelt!</a:t>
            </a:r>
            <a:endParaRPr lang="nl-NL" b="1" dirty="0">
              <a:solidFill>
                <a:srgbClr val="0000FF"/>
              </a:solidFill>
            </a:endParaRPr>
          </a:p>
        </p:txBody>
      </p:sp>
      <p:pic>
        <p:nvPicPr>
          <p:cNvPr id="4" name="Afbeelding 3" descr="http://www.ottenbourg.com/blog/uploaded_images/ATN_LAX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124744"/>
            <a:ext cx="532859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http://genocom.nl/files/68c91f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276872"/>
            <a:ext cx="5220072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>
          <a:xfrm>
            <a:off x="5364088" y="980728"/>
            <a:ext cx="3779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sz="3200" i="1">
                <a:solidFill>
                  <a:srgbClr val="0000FF"/>
                </a:solidFill>
              </a:rPr>
              <a:t>Je bureau opruimen, een groot karwei?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>
            <a:normAutofit/>
          </a:bodyPr>
          <a:lstStyle/>
          <a:p>
            <a:r>
              <a:rPr lang="nl-NL" sz="4800" b="1" dirty="0">
                <a:solidFill>
                  <a:srgbClr val="0000FF"/>
                </a:solidFill>
              </a:rPr>
              <a:t>Opruimstrategie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2132856"/>
            <a:ext cx="4032448" cy="432048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nl-NL" sz="2000" dirty="0">
                <a:solidFill>
                  <a:srgbClr val="0000FF"/>
                </a:solidFill>
              </a:rPr>
              <a:t>1.  Ik zie de chaos op mijn bureau</a:t>
            </a:r>
          </a:p>
          <a:p>
            <a:pPr marL="514350" indent="-514350">
              <a:buNone/>
            </a:pPr>
            <a:endParaRPr lang="nl-NL" sz="2000" dirty="0">
              <a:solidFill>
                <a:srgbClr val="0000FF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1138734"/>
            <a:ext cx="396044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succesvolle opruimstrategie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499992" y="2132856"/>
            <a:ext cx="4176464" cy="432048"/>
          </a:xfrm>
          <a:prstGeom prst="rect">
            <a:avLst/>
          </a:prstGeom>
          <a:solidFill>
            <a:srgbClr val="FFC9C9"/>
          </a:solidFill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 Ik zie de chaos op mijn bureau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572000" y="1124744"/>
            <a:ext cx="3960440" cy="922114"/>
          </a:xfrm>
          <a:prstGeom prst="rect">
            <a:avLst/>
          </a:prstGeom>
          <a:solidFill>
            <a:srgbClr val="FFC9C9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</a:t>
            </a:r>
            <a:r>
              <a:rPr kumimoji="0" lang="nl-NL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uccesvolle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opruimstrategie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47664" y="4005063"/>
            <a:ext cx="802931" cy="1008113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0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K</a:t>
            </a:r>
            <a:r>
              <a:rPr kumimoji="0" lang="nl-NL" sz="2000" b="1" i="0" u="none" strike="noStrike" cap="none" normalizeH="0" baseline="3000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i </a:t>
            </a:r>
            <a:r>
              <a:rPr lang="en-US" sz="1400" b="1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Kinesthetisch</a:t>
            </a:r>
            <a:r>
              <a:rPr lang="en-US" sz="14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intern</a:t>
            </a:r>
            <a:endParaRPr lang="nl-NL" sz="1400" b="1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987824" y="4005065"/>
            <a:ext cx="792088" cy="1008111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</a:pPr>
            <a:r>
              <a:rPr lang="nl-NL" sz="20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At</a:t>
            </a:r>
            <a:r>
              <a:rPr lang="nl-NL" sz="2000" b="1" baseline="300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i</a:t>
            </a:r>
          </a:p>
          <a:p>
            <a:pPr lvl="0" algn="ctr" fontAlgn="base">
              <a:spcBef>
                <a:spcPct val="0"/>
              </a:spcBef>
            </a:pPr>
            <a:r>
              <a:rPr lang="en-US" sz="1400" b="1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Auditief</a:t>
            </a:r>
            <a:r>
              <a:rPr lang="en-US" sz="14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intern</a:t>
            </a:r>
            <a:endParaRPr lang="nl-NL" sz="1400" b="1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nl-NL" sz="4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043609" y="4293096"/>
            <a:ext cx="504056" cy="265407"/>
          </a:xfrm>
          <a:prstGeom prst="rightArrow">
            <a:avLst>
              <a:gd name="adj1" fmla="val 50000"/>
              <a:gd name="adj2" fmla="val 126863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4400" b="1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2411760" y="4293096"/>
            <a:ext cx="599331" cy="265407"/>
          </a:xfrm>
          <a:prstGeom prst="rightArrow">
            <a:avLst>
              <a:gd name="adj1" fmla="val 50000"/>
              <a:gd name="adj2" fmla="val 126863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4400" b="1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79512" y="4005063"/>
            <a:ext cx="792088" cy="1008113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nl-NL" sz="20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nl-NL" sz="2000" b="1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</a:t>
            </a:r>
            <a:r>
              <a:rPr lang="nl-NL" sz="2000" b="1" baseline="30000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e</a:t>
            </a:r>
          </a:p>
          <a:p>
            <a:pPr fontAlgn="base">
              <a:spcBef>
                <a:spcPct val="0"/>
              </a:spcBef>
            </a:pPr>
            <a:r>
              <a:rPr lang="en-US" sz="1400" b="1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Visueel</a:t>
            </a:r>
            <a:endParaRPr lang="en-US" sz="1400" b="1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</a:pPr>
            <a:r>
              <a:rPr lang="en-US" sz="14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extern</a:t>
            </a:r>
            <a:endParaRPr lang="nl-NL" sz="1400" b="1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5252412" y="5445224"/>
            <a:ext cx="432047" cy="265407"/>
          </a:xfrm>
          <a:prstGeom prst="rightArrow">
            <a:avLst>
              <a:gd name="adj1" fmla="val 50000"/>
              <a:gd name="adj2" fmla="val 126863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4400" b="1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427984" y="5085184"/>
            <a:ext cx="792088" cy="1008113"/>
          </a:xfrm>
          <a:prstGeom prst="rect">
            <a:avLst/>
          </a:prstGeom>
          <a:solidFill>
            <a:srgbClr val="FFC9C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nl-NL" sz="20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nl-NL" sz="2000" b="1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</a:t>
            </a:r>
            <a:r>
              <a:rPr lang="nl-NL" sz="2000" b="1" baseline="30000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e</a:t>
            </a:r>
            <a:endParaRPr lang="nl-NL" sz="2000" b="1" baseline="30000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</a:pPr>
            <a:r>
              <a:rPr lang="en-US" sz="1400" b="1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Visueel</a:t>
            </a:r>
            <a:endParaRPr lang="en-US" sz="1400" b="1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</a:pPr>
            <a:r>
              <a:rPr lang="en-US" sz="14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extern</a:t>
            </a:r>
            <a:endParaRPr lang="nl-NL" sz="1400" b="1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5712289" y="5085184"/>
            <a:ext cx="792088" cy="1008113"/>
          </a:xfrm>
          <a:prstGeom prst="rect">
            <a:avLst/>
          </a:prstGeom>
          <a:solidFill>
            <a:srgbClr val="FFC9C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nl-NL" sz="20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nl-NL" sz="2000" b="1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</a:t>
            </a:r>
            <a:r>
              <a:rPr lang="nl-NL" sz="2000" b="1" baseline="30000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i</a:t>
            </a:r>
          </a:p>
          <a:p>
            <a:pPr fontAlgn="base">
              <a:spcBef>
                <a:spcPct val="0"/>
              </a:spcBef>
            </a:pPr>
            <a:r>
              <a:rPr lang="en-US" sz="1400" b="1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Visueel</a:t>
            </a:r>
            <a:endParaRPr lang="en-US" sz="1400" b="1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</a:pPr>
            <a:r>
              <a:rPr lang="en-US" sz="14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intern</a:t>
            </a:r>
            <a:endParaRPr lang="nl-NL" sz="1400" b="1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6996594" y="5085184"/>
            <a:ext cx="802931" cy="1008113"/>
          </a:xfrm>
          <a:prstGeom prst="rect">
            <a:avLst/>
          </a:prstGeom>
          <a:solidFill>
            <a:srgbClr val="FFC9C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0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K</a:t>
            </a:r>
            <a:r>
              <a:rPr kumimoji="0" lang="nl-NL" sz="2000" b="1" i="0" u="none" strike="noStrike" cap="none" normalizeH="0" baseline="3000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i </a:t>
            </a:r>
            <a:r>
              <a:rPr lang="en-US" sz="1400" b="1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Kinesthetisch</a:t>
            </a:r>
            <a:r>
              <a:rPr lang="en-US" sz="14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intern</a:t>
            </a:r>
            <a:endParaRPr lang="nl-NL" sz="1400" b="1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8207896" y="5085184"/>
            <a:ext cx="792088" cy="1008111"/>
          </a:xfrm>
          <a:prstGeom prst="rect">
            <a:avLst/>
          </a:prstGeom>
          <a:solidFill>
            <a:srgbClr val="FFC9C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</a:pPr>
            <a:r>
              <a:rPr lang="nl-NL" sz="20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At</a:t>
            </a:r>
            <a:r>
              <a:rPr lang="nl-NL" sz="2000" b="1" baseline="300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i</a:t>
            </a:r>
          </a:p>
          <a:p>
            <a:pPr lvl="0" algn="ctr" fontAlgn="base">
              <a:spcBef>
                <a:spcPct val="0"/>
              </a:spcBef>
            </a:pPr>
            <a:r>
              <a:rPr lang="en-US" sz="1400" b="1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Auditief</a:t>
            </a:r>
            <a:r>
              <a:rPr lang="en-US" sz="14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intern</a:t>
            </a:r>
            <a:endParaRPr lang="nl-NL" sz="1400" b="1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nl-NL" sz="4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jdelijke aanduiding voor inhoud 2"/>
          <p:cNvSpPr txBox="1">
            <a:spLocks/>
          </p:cNvSpPr>
          <p:nvPr/>
        </p:nvSpPr>
        <p:spPr>
          <a:xfrm>
            <a:off x="179512" y="2564904"/>
            <a:ext cx="375476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Ik krijg een rot gevoel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ijdelijke aanduiding voor inhoud 2"/>
          <p:cNvSpPr txBox="1">
            <a:spLocks/>
          </p:cNvSpPr>
          <p:nvPr/>
        </p:nvSpPr>
        <p:spPr>
          <a:xfrm>
            <a:off x="179512" y="2996952"/>
            <a:ext cx="417646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 Ik zeg tegen mezelf ‘een andere keer maar opruimen’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ijdelijke aanduiding voor inhoud 2"/>
          <p:cNvSpPr txBox="1">
            <a:spLocks/>
          </p:cNvSpPr>
          <p:nvPr/>
        </p:nvSpPr>
        <p:spPr>
          <a:xfrm>
            <a:off x="4499992" y="2564904"/>
            <a:ext cx="4176464" cy="720080"/>
          </a:xfrm>
          <a:prstGeom prst="rect">
            <a:avLst/>
          </a:prstGeom>
          <a:solidFill>
            <a:srgbClr val="FFC9C9"/>
          </a:solidFill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00FF"/>
                </a:solidFill>
              </a:rPr>
              <a:t>2.  Ik stel me voor hoe het uit ziet als het opgeruimd is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ijdelijke aanduiding voor inhoud 2"/>
          <p:cNvSpPr txBox="1">
            <a:spLocks/>
          </p:cNvSpPr>
          <p:nvPr/>
        </p:nvSpPr>
        <p:spPr>
          <a:xfrm>
            <a:off x="4499992" y="3212976"/>
            <a:ext cx="4176464" cy="432048"/>
          </a:xfrm>
          <a:prstGeom prst="rect">
            <a:avLst/>
          </a:prstGeom>
          <a:solidFill>
            <a:srgbClr val="FFC9C9"/>
          </a:solidFill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 Ik krijg een goed gevoel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ijdelijke aanduiding voor inhoud 2"/>
          <p:cNvSpPr txBox="1">
            <a:spLocks/>
          </p:cNvSpPr>
          <p:nvPr/>
        </p:nvSpPr>
        <p:spPr>
          <a:xfrm>
            <a:off x="4499992" y="3645024"/>
            <a:ext cx="4176464" cy="720080"/>
          </a:xfrm>
          <a:prstGeom prst="rect">
            <a:avLst/>
          </a:prstGeom>
          <a:solidFill>
            <a:srgbClr val="FFC9C9"/>
          </a:solidFill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 Ik zeg tegen mezelf ‘een stukje opruimen kan ik nu wel doen’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6519448" y="5456535"/>
            <a:ext cx="504056" cy="265407"/>
          </a:xfrm>
          <a:prstGeom prst="rightArrow">
            <a:avLst>
              <a:gd name="adj1" fmla="val 50000"/>
              <a:gd name="adj2" fmla="val 126863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4400" b="1"/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7812360" y="5467849"/>
            <a:ext cx="444472" cy="265407"/>
          </a:xfrm>
          <a:prstGeom prst="rightArrow">
            <a:avLst>
              <a:gd name="adj1" fmla="val 50000"/>
              <a:gd name="adj2" fmla="val 126863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4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 animBg="1"/>
      <p:bldP spid="24" grpId="0" animBg="1"/>
      <p:bldP spid="25" grpId="0" animBg="1"/>
      <p:bldP spid="12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6419056" cy="792088"/>
          </a:xfrm>
        </p:spPr>
        <p:txBody>
          <a:bodyPr>
            <a:normAutofit/>
          </a:bodyPr>
          <a:lstStyle/>
          <a:p>
            <a:r>
              <a:rPr lang="nl-NL" b="1">
                <a:solidFill>
                  <a:srgbClr val="0000FF"/>
                </a:solidFill>
              </a:rPr>
              <a:t>Effectieve Strategieën</a:t>
            </a:r>
          </a:p>
        </p:txBody>
      </p:sp>
      <p:pic>
        <p:nvPicPr>
          <p:cNvPr id="160772" name="Afbeelding 79" descr="wandeling-in-de-namib-woestijn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889378" y="260648"/>
            <a:ext cx="2291134" cy="3945772"/>
          </a:xfrm>
          <a:prstGeom prst="rect">
            <a:avLst/>
          </a:prstGeom>
          <a:noFill/>
        </p:spPr>
      </p:pic>
      <p:pic>
        <p:nvPicPr>
          <p:cNvPr id="160771" name="Afbeelding 38" descr="http://financialphilosopher.typepad.com/photos/uncategorized/2008/04/24/footsteps_in_sand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 t="39423"/>
          <a:stretch>
            <a:fillRect/>
          </a:stretch>
        </p:blipFill>
        <p:spPr bwMode="auto">
          <a:xfrm>
            <a:off x="6889378" y="4184862"/>
            <a:ext cx="2291134" cy="2673138"/>
          </a:xfrm>
          <a:prstGeom prst="rect">
            <a:avLst/>
          </a:prstGeom>
          <a:noFill/>
        </p:spPr>
      </p:pic>
      <p:sp>
        <p:nvSpPr>
          <p:cNvPr id="160769" name="Text Box 1"/>
          <p:cNvSpPr txBox="1">
            <a:spLocks noChangeArrowheads="1"/>
          </p:cNvSpPr>
          <p:nvPr/>
        </p:nvSpPr>
        <p:spPr bwMode="auto">
          <a:xfrm>
            <a:off x="323528" y="5805264"/>
            <a:ext cx="6552728" cy="10156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>
                <a:solidFill>
                  <a:srgbClr val="0000FF"/>
                </a:solidFill>
                <a:latin typeface="Lucida Handwriting" pitchFamily="66" charset="0"/>
                <a:ea typeface="Times New Roman" pitchFamily="18" charset="0"/>
                <a:cs typeface="Arial" pitchFamily="34" charset="0"/>
              </a:rPr>
              <a:t>Een reis van duizend mijl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1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Lucida Handwriting" pitchFamily="66" charset="0"/>
                <a:ea typeface="Times New Roman" pitchFamily="18" charset="0"/>
                <a:cs typeface="Arial" pitchFamily="34" charset="0"/>
              </a:rPr>
              <a:t>Begint</a:t>
            </a:r>
            <a:r>
              <a:rPr kumimoji="0" lang="nl-NL" sz="1800" b="0" i="0" u="none" strike="noStrike" cap="none" normalizeH="0">
                <a:ln>
                  <a:noFill/>
                </a:ln>
                <a:solidFill>
                  <a:srgbClr val="0000FF"/>
                </a:solidFill>
                <a:effectLst/>
                <a:latin typeface="Lucida Handwriting" pitchFamily="66" charset="0"/>
                <a:ea typeface="Times New Roman" pitchFamily="18" charset="0"/>
                <a:cs typeface="Arial" pitchFamily="34" charset="0"/>
              </a:rPr>
              <a:t> met de eerste stap</a:t>
            </a:r>
            <a:endParaRPr kumimoji="0" lang="nl-NL" sz="8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1200" b="1" i="1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Chinese Fylosoof: Laozi, 604 – 531 voor Chr.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1200" b="1" i="1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Ontdek je ongekende vermogens door de eerste stap te nemen</a:t>
            </a:r>
            <a:r>
              <a:rPr kumimoji="0" lang="nl-NL" sz="1200" b="1" i="1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0" y="692696"/>
            <a:ext cx="6876256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269875" algn="l"/>
              </a:tabLst>
            </a:pPr>
            <a:r>
              <a:rPr lang="nl-NL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Ineffectieve motivatie strategieën: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  <a:tab pos="269875" algn="l"/>
              </a:tabLst>
            </a:pPr>
            <a:r>
              <a:rPr lang="nl-NL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Ramp scenario: je voorstellen dat je het niet doet of als je het nog langer uitstelt;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  <a:tab pos="269875" algn="l"/>
              </a:tabLst>
            </a:pPr>
            <a:r>
              <a:rPr lang="nl-NL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“Stel je voor dat je het gaat doen" in plaats van  “stel je voor dat het al gebeurd is";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  <a:tab pos="269875" algn="l"/>
              </a:tabLst>
            </a:pPr>
            <a:r>
              <a:rPr lang="nl-NL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Dictator stijl: stemmen in je hoofd met veel moeten, het is nodig, dwingend, bevelend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15900" algn="l"/>
                <a:tab pos="269875" algn="l"/>
              </a:tabLst>
            </a:pPr>
            <a:r>
              <a:rPr lang="nl-NL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Denkend aan het ‘grote plaatje': zie het hele karwei voor je.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35496" y="3284984"/>
            <a:ext cx="6768752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269875" algn="l"/>
              </a:tabLst>
            </a:pPr>
            <a:r>
              <a:rPr kumimoji="0" lang="nl-NL" sz="32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Succesvolle motivatie strategieën: </a:t>
            </a:r>
          </a:p>
          <a:p>
            <a:pPr marL="457200" marR="0" lvl="0" indent="-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  <a:tab pos="269875" algn="l"/>
              </a:tabLst>
            </a:pPr>
            <a:r>
              <a:rPr lang="nl-NL" sz="20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Stel je voor dat het al klaar is</a:t>
            </a: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nl-NL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nl-NL" sz="2400" b="1" i="0" u="none" strike="noStrike" cap="none" normalizeH="0" baseline="3000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nl-NL" sz="12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15900" algn="l"/>
                <a:tab pos="269875" algn="l"/>
              </a:tabLst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Spreek tot jezelf op een motiverende manier. </a:t>
            </a:r>
            <a:r>
              <a:rPr lang="nl-NL" sz="2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At</a:t>
            </a:r>
            <a:r>
              <a:rPr lang="nl-NL" sz="2400" b="1" baseline="300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15900" algn="l"/>
                <a:tab pos="269875" algn="l"/>
              </a:tabLst>
            </a:pPr>
            <a:r>
              <a:rPr lang="nl-NL" sz="20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Vo</a:t>
            </a: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 het gevoel dat het al ‘klaar' is en geniet ervan. </a:t>
            </a:r>
            <a:r>
              <a:rPr lang="nl-NL" sz="2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lang="nl-NL" sz="2400" b="1" baseline="300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15900" algn="l"/>
                <a:tab pos="269875" algn="l"/>
              </a:tabLst>
            </a:pPr>
            <a:r>
              <a:rPr lang="nl-NL" sz="20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Neem een klein deel van het geheel om mee te beginnen </a:t>
            </a:r>
            <a:r>
              <a:rPr lang="nl-NL" sz="2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Ki</a:t>
            </a:r>
            <a:r>
              <a:rPr lang="nl-NL" sz="2400" b="1" baseline="300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0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0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0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0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0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0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0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0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0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0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0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0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0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076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076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0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0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0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0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0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0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0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0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69" grpId="0" build="p" animBg="1"/>
      <p:bldP spid="160773" grpId="0" build="p"/>
      <p:bldP spid="16077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50106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Eliciteer</a:t>
            </a:r>
            <a:r>
              <a:rPr lang="en-US" b="1" dirty="0">
                <a:solidFill>
                  <a:srgbClr val="0000FF"/>
                </a:solidFill>
              </a:rPr>
              <a:t> en </a:t>
            </a:r>
            <a:r>
              <a:rPr lang="en-US" b="1" dirty="0" err="1">
                <a:solidFill>
                  <a:srgbClr val="0000FF"/>
                </a:solidFill>
              </a:rPr>
              <a:t>installeer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een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succes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strategie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268760"/>
            <a:ext cx="5616624" cy="5589240"/>
          </a:xfrm>
        </p:spPr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</a:rPr>
              <a:t>Noem een taak waar angst aan zit, die je altijd uitstelt, met een  </a:t>
            </a:r>
            <a:r>
              <a:rPr lang="nl-NL" u="sng" dirty="0">
                <a:solidFill>
                  <a:srgbClr val="0000FF"/>
                </a:solidFill>
              </a:rPr>
              <a:t>onsuccesvolle</a:t>
            </a:r>
            <a:r>
              <a:rPr lang="nl-NL" dirty="0">
                <a:solidFill>
                  <a:srgbClr val="0000FF"/>
                </a:solidFill>
              </a:rPr>
              <a:t> strategie.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</a:rPr>
              <a:t>Noem een taak waarin je </a:t>
            </a:r>
            <a:r>
              <a:rPr lang="nl-NL" u="sng" dirty="0">
                <a:solidFill>
                  <a:srgbClr val="0000FF"/>
                </a:solidFill>
              </a:rPr>
              <a:t>succesvol was</a:t>
            </a:r>
            <a:r>
              <a:rPr lang="nl-NL" dirty="0">
                <a:solidFill>
                  <a:srgbClr val="0000FF"/>
                </a:solidFill>
              </a:rPr>
              <a:t>. 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 err="1">
                <a:solidFill>
                  <a:srgbClr val="0000FF"/>
                </a:solidFill>
              </a:rPr>
              <a:t>Eliciteer</a:t>
            </a:r>
            <a:r>
              <a:rPr lang="nl-NL" dirty="0">
                <a:solidFill>
                  <a:srgbClr val="0000FF"/>
                </a:solidFill>
              </a:rPr>
              <a:t> de stappen van deze succesvolle taak (</a:t>
            </a:r>
            <a:r>
              <a:rPr lang="nl-NL" dirty="0" err="1">
                <a:solidFill>
                  <a:srgbClr val="0000FF"/>
                </a:solidFill>
              </a:rPr>
              <a:t>VAKOG</a:t>
            </a:r>
            <a:r>
              <a:rPr lang="nl-NL" dirty="0">
                <a:solidFill>
                  <a:srgbClr val="0000FF"/>
                </a:solidFill>
              </a:rPr>
              <a:t> specifiek, intern of extern).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</a:rPr>
              <a:t>Maak een plaatje van de negatieve consequenties van het niet doen van de onplezierige taak (in 1, met de onsuccesvolle strategie). 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</a:rPr>
              <a:t>Voeg motiverende plaatjes, geluiden, en gevoelens (</a:t>
            </a:r>
            <a:r>
              <a:rPr lang="nl-NL" dirty="0" err="1">
                <a:solidFill>
                  <a:srgbClr val="0000FF"/>
                </a:solidFill>
              </a:rPr>
              <a:t>VAKOG</a:t>
            </a:r>
            <a:r>
              <a:rPr lang="nl-NL" dirty="0">
                <a:solidFill>
                  <a:srgbClr val="0000FF"/>
                </a:solidFill>
              </a:rPr>
              <a:t>) aan het plaatje toe, die je neemt van de succesvolle strategie van stap 2.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</a:rPr>
              <a:t>Voeg toe wat zo aantrekkelijk is aan het afmaken van de taak. 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</a:rPr>
              <a:t>Maak dit plaatje duidelijk en contrastrijk. 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</a:rPr>
              <a:t>Wat is de volgende stap?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</a:rPr>
              <a:t>Noem al de stappen vele keren, stel je voor dat je de taak doet met de nieuwe succes strategie.</a:t>
            </a:r>
          </a:p>
        </p:txBody>
      </p:sp>
      <p:pic>
        <p:nvPicPr>
          <p:cNvPr id="4" name="Afbeelding 3" descr="http://www.focusconferences.nl/assets/image/succes.001.jpg"/>
          <p:cNvPicPr/>
          <p:nvPr/>
        </p:nvPicPr>
        <p:blipFill>
          <a:blip r:embed="rId2" cstate="print"/>
          <a:srcRect t="8696" b="11594"/>
          <a:stretch>
            <a:fillRect/>
          </a:stretch>
        </p:blipFill>
        <p:spPr bwMode="auto">
          <a:xfrm>
            <a:off x="5652120" y="2132856"/>
            <a:ext cx="349188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C9B7D7-D956-4372-8704-F7C369498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88640"/>
            <a:ext cx="3096590" cy="85010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Strategieën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660FBF-28A2-4660-A756-CFFCFA824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1"/>
            <a:ext cx="3528392" cy="34849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</a:rPr>
              <a:t>Hoe doe je wat je doet?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</a:rPr>
              <a:t>Wanneer is dat succesvol?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</a:rPr>
              <a:t>Wat maakt dat het succesvol is?</a:t>
            </a:r>
          </a:p>
        </p:txBody>
      </p:sp>
      <p:pic>
        <p:nvPicPr>
          <p:cNvPr id="1026" name="Picture 2" descr="http://kids.flevoland.to/kleuren/sport/bergbeklimmen-meisje.gif">
            <a:extLst>
              <a:ext uri="{FF2B5EF4-FFF2-40B4-BE49-F238E27FC236}">
                <a16:creationId xmlns:a16="http://schemas.microsoft.com/office/drawing/2014/main" id="{A651DBA0-0633-45DD-99F4-ADC7829C0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15"/>
            <a:ext cx="53360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20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432048" y="4421431"/>
            <a:ext cx="838842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3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Een strategie in NLP is: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3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een opeenvolging van representaties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3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die gevolgd worden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3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om een specifiek doel te bereiken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</a:t>
            </a:r>
            <a:endParaRPr kumimoji="0" lang="en-US" sz="4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http://darkroom.baltimoresun.com/wp-content/uploads/2012/08/AFP_Getty-513430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744" y="-1785392"/>
            <a:ext cx="9225744" cy="6150496"/>
          </a:xfrm>
          <a:prstGeom prst="rect">
            <a:avLst/>
          </a:prstGeom>
          <a:noFill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5A499FC-A59C-44D3-A1D6-61A3D4204AE2}"/>
              </a:ext>
            </a:extLst>
          </p:cNvPr>
          <p:cNvSpPr txBox="1"/>
          <p:nvPr/>
        </p:nvSpPr>
        <p:spPr>
          <a:xfrm>
            <a:off x="5364088" y="3839270"/>
            <a:ext cx="3610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Strategie om te spelen en te winnen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1451DD-7D46-4708-A975-994111287E59}"/>
              </a:ext>
            </a:extLst>
          </p:cNvPr>
          <p:cNvSpPr txBox="1"/>
          <p:nvPr/>
        </p:nvSpPr>
        <p:spPr>
          <a:xfrm>
            <a:off x="7020272" y="-149017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Volleybal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7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7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7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7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7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7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7" grpId="0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kstvak 26"/>
          <p:cNvSpPr txBox="1"/>
          <p:nvPr/>
        </p:nvSpPr>
        <p:spPr>
          <a:xfrm>
            <a:off x="7236296" y="620688"/>
            <a:ext cx="1907704" cy="6370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Calibri" pitchFamily="34" charset="0"/>
              </a:rPr>
              <a:t>Gebied</a:t>
            </a:r>
            <a:endParaRPr lang="en-US" sz="2400" b="1" dirty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nl-NL" b="1" dirty="0"/>
          </a:p>
        </p:txBody>
      </p:sp>
      <p:sp>
        <p:nvSpPr>
          <p:cNvPr id="26" name="Tekstvak 25"/>
          <p:cNvSpPr txBox="1"/>
          <p:nvPr/>
        </p:nvSpPr>
        <p:spPr>
          <a:xfrm>
            <a:off x="0" y="620688"/>
            <a:ext cx="2987824" cy="6370975"/>
          </a:xfrm>
          <a:prstGeom prst="rect">
            <a:avLst/>
          </a:prstGeom>
          <a:solidFill>
            <a:srgbClr val="FCAE96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Kaart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nl-NL" b="1" dirty="0"/>
          </a:p>
        </p:txBody>
      </p:sp>
      <p:sp>
        <p:nvSpPr>
          <p:cNvPr id="26626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F5BAD4-7C8B-4193-A57F-214D6F602EAC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23584" name="AutoShape 32"/>
          <p:cNvSpPr>
            <a:spLocks noChangeArrowheads="1"/>
          </p:cNvSpPr>
          <p:nvPr/>
        </p:nvSpPr>
        <p:spPr bwMode="auto">
          <a:xfrm>
            <a:off x="4430713" y="6069013"/>
            <a:ext cx="2519362" cy="7175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 dirty="0">
                <a:solidFill>
                  <a:srgbClr val="FF0000"/>
                </a:solidFill>
                <a:latin typeface="Calibri" pitchFamily="34" charset="0"/>
              </a:rPr>
              <a:t>Gedrag</a:t>
            </a:r>
          </a:p>
        </p:txBody>
      </p:sp>
      <p:pic>
        <p:nvPicPr>
          <p:cNvPr id="26628" name="Picture 22" descr="gezich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0338" y="985838"/>
            <a:ext cx="1381125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269163" y="1943100"/>
            <a:ext cx="1855787" cy="1438275"/>
            <a:chOff x="4579" y="1224"/>
            <a:chExt cx="1169" cy="906"/>
          </a:xfrm>
        </p:grpSpPr>
        <p:sp>
          <p:nvSpPr>
            <p:cNvPr id="26648" name="AutoShape 11"/>
            <p:cNvSpPr>
              <a:spLocks noChangeArrowheads="1"/>
            </p:cNvSpPr>
            <p:nvPr/>
          </p:nvSpPr>
          <p:spPr bwMode="auto">
            <a:xfrm rot="-1742448">
              <a:off x="4579" y="1224"/>
              <a:ext cx="1169" cy="906"/>
            </a:xfrm>
            <a:prstGeom prst="leftArrow">
              <a:avLst>
                <a:gd name="adj1" fmla="val 50000"/>
                <a:gd name="adj2" fmla="val 3225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WordArt 12"/>
            <p:cNvSpPr>
              <a:spLocks noChangeArrowheads="1" noChangeShapeType="1"/>
            </p:cNvSpPr>
            <p:nvPr/>
          </p:nvSpPr>
          <p:spPr bwMode="auto">
            <a:xfrm rot="-1759665">
              <a:off x="4700" y="1483"/>
              <a:ext cx="900" cy="3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nl-NL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Externe</a:t>
              </a:r>
            </a:p>
            <a:p>
              <a:pPr algn="ctr"/>
              <a:r>
                <a:rPr lang="nl-NL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Prikkel</a:t>
              </a:r>
            </a:p>
          </p:txBody>
        </p:sp>
      </p:grpSp>
      <p:sp>
        <p:nvSpPr>
          <p:cNvPr id="23579" name="AutoShape 27"/>
          <p:cNvSpPr>
            <a:spLocks noChangeArrowheads="1"/>
          </p:cNvSpPr>
          <p:nvPr/>
        </p:nvSpPr>
        <p:spPr bwMode="auto">
          <a:xfrm>
            <a:off x="344488" y="1174750"/>
            <a:ext cx="2519362" cy="104933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 dirty="0">
                <a:solidFill>
                  <a:srgbClr val="3333CC"/>
                </a:solidFill>
                <a:latin typeface="Calibri" pitchFamily="34" charset="0"/>
              </a:rPr>
              <a:t>Interne</a:t>
            </a:r>
          </a:p>
          <a:p>
            <a:pPr algn="ctr"/>
            <a:r>
              <a:rPr lang="nl-NL" sz="3600" b="1" dirty="0">
                <a:solidFill>
                  <a:srgbClr val="3333CC"/>
                </a:solidFill>
                <a:latin typeface="Calibri" pitchFamily="34" charset="0"/>
              </a:rPr>
              <a:t>Voorstelling</a:t>
            </a:r>
          </a:p>
        </p:txBody>
      </p:sp>
      <p:sp>
        <p:nvSpPr>
          <p:cNvPr id="23580" name="AutoShape 28"/>
          <p:cNvSpPr>
            <a:spLocks noChangeArrowheads="1"/>
          </p:cNvSpPr>
          <p:nvPr/>
        </p:nvSpPr>
        <p:spPr bwMode="auto">
          <a:xfrm>
            <a:off x="1214438" y="2320925"/>
            <a:ext cx="839787" cy="76358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>
            <a:off x="368300" y="3221038"/>
            <a:ext cx="2519363" cy="9302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>
                <a:solidFill>
                  <a:srgbClr val="3333CC"/>
                </a:solidFill>
                <a:latin typeface="Calibri" pitchFamily="34" charset="0"/>
              </a:rPr>
              <a:t>Stemming</a:t>
            </a:r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auto">
          <a:xfrm>
            <a:off x="1228725" y="4357688"/>
            <a:ext cx="839788" cy="896937"/>
          </a:xfrm>
          <a:prstGeom prst="upDownArrow">
            <a:avLst>
              <a:gd name="adj1" fmla="val 50000"/>
              <a:gd name="adj2" fmla="val 21361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AutoShape 31"/>
          <p:cNvSpPr>
            <a:spLocks noChangeArrowheads="1"/>
          </p:cNvSpPr>
          <p:nvPr/>
        </p:nvSpPr>
        <p:spPr bwMode="auto">
          <a:xfrm>
            <a:off x="377825" y="5421313"/>
            <a:ext cx="2519363" cy="8540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>
                <a:solidFill>
                  <a:srgbClr val="3333CC"/>
                </a:solidFill>
                <a:latin typeface="Calibri" pitchFamily="34" charset="0"/>
              </a:rPr>
              <a:t>Fysiologie</a:t>
            </a:r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3491880" y="931863"/>
            <a:ext cx="2881933" cy="5017417"/>
          </a:xfrm>
          <a:prstGeom prst="rect">
            <a:avLst/>
          </a:prstGeom>
          <a:solidFill>
            <a:srgbClr val="FFCC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nl-NL" sz="1100"/>
          </a:p>
          <a:p>
            <a:pPr eaLnBrk="0" hangingPunct="0"/>
            <a:endParaRPr lang="nl-NL" sz="1100"/>
          </a:p>
          <a:p>
            <a:pPr eaLnBrk="0" hangingPunct="0"/>
            <a:endParaRPr lang="nl-NL" sz="1100"/>
          </a:p>
          <a:p>
            <a:pPr eaLnBrk="0" hangingPunct="0"/>
            <a:endParaRPr lang="nl-NL" sz="1100"/>
          </a:p>
          <a:p>
            <a:pPr eaLnBrk="0" hangingPunct="0"/>
            <a:endParaRPr lang="nl-NL" sz="1100"/>
          </a:p>
          <a:p>
            <a:pPr eaLnBrk="0" hangingPunct="0"/>
            <a:endParaRPr lang="nl-NL" sz="1100"/>
          </a:p>
          <a:p>
            <a:pPr eaLnBrk="0" hangingPunct="0"/>
            <a:endParaRPr lang="nl-NL" sz="1100"/>
          </a:p>
          <a:p>
            <a:pPr eaLnBrk="0" hangingPunct="0"/>
            <a:endParaRPr lang="nl-NL" sz="1100"/>
          </a:p>
          <a:p>
            <a:pPr eaLnBrk="0" hangingPunct="0"/>
            <a:endParaRPr lang="nl-NL" sz="1100"/>
          </a:p>
          <a:p>
            <a:pPr eaLnBrk="0" hangingPunct="0"/>
            <a:endParaRPr lang="nl-NL" sz="1100"/>
          </a:p>
          <a:p>
            <a:pPr eaLnBrk="0" hangingPunct="0"/>
            <a:endParaRPr lang="nl-NL" sz="1100"/>
          </a:p>
          <a:p>
            <a:pPr eaLnBrk="0" hangingPunct="0"/>
            <a:endParaRPr lang="nl-NL" sz="1100"/>
          </a:p>
          <a:p>
            <a:pPr eaLnBrk="0" hangingPunct="0"/>
            <a:endParaRPr lang="nl-NL" sz="1100"/>
          </a:p>
        </p:txBody>
      </p:sp>
      <p:sp>
        <p:nvSpPr>
          <p:cNvPr id="23565" name="WordArt 13"/>
          <p:cNvSpPr>
            <a:spLocks noChangeArrowheads="1" noChangeShapeType="1"/>
          </p:cNvSpPr>
          <p:nvPr/>
        </p:nvSpPr>
        <p:spPr bwMode="auto">
          <a:xfrm>
            <a:off x="3556000" y="1077020"/>
            <a:ext cx="2672184" cy="4797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FILTERS</a:t>
            </a:r>
          </a:p>
        </p:txBody>
      </p:sp>
      <p:sp>
        <p:nvSpPr>
          <p:cNvPr id="23566" name="WordArt 14"/>
          <p:cNvSpPr>
            <a:spLocks noChangeArrowheads="1" noChangeShapeType="1"/>
          </p:cNvSpPr>
          <p:nvPr/>
        </p:nvSpPr>
        <p:spPr bwMode="auto">
          <a:xfrm>
            <a:off x="3513138" y="1731963"/>
            <a:ext cx="2636837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spc="72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Weglaten</a:t>
            </a:r>
          </a:p>
        </p:txBody>
      </p:sp>
      <p:sp>
        <p:nvSpPr>
          <p:cNvPr id="23567" name="WordArt 15"/>
          <p:cNvSpPr>
            <a:spLocks noChangeArrowheads="1" noChangeShapeType="1"/>
          </p:cNvSpPr>
          <p:nvPr/>
        </p:nvSpPr>
        <p:spPr bwMode="auto">
          <a:xfrm>
            <a:off x="3556000" y="2074863"/>
            <a:ext cx="2641600" cy="4191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3181"/>
              </a:avLst>
            </a:prstTxWarp>
          </a:bodyPr>
          <a:lstStyle/>
          <a:p>
            <a:pPr algn="ctr"/>
            <a:r>
              <a:rPr lang="nl-NL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Calibri" pitchFamily="34" charset="0"/>
                <a:cs typeface="Times New Roman"/>
              </a:rPr>
              <a:t>Vervormen</a:t>
            </a:r>
          </a:p>
        </p:txBody>
      </p:sp>
      <p:sp>
        <p:nvSpPr>
          <p:cNvPr id="23568" name="WordArt 16"/>
          <p:cNvSpPr>
            <a:spLocks noChangeArrowheads="1" noChangeShapeType="1"/>
          </p:cNvSpPr>
          <p:nvPr/>
        </p:nvSpPr>
        <p:spPr bwMode="auto">
          <a:xfrm>
            <a:off x="3706813" y="2474913"/>
            <a:ext cx="24415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Generaliseren</a:t>
            </a:r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auto">
          <a:xfrm rot="2898783">
            <a:off x="2467769" y="2413794"/>
            <a:ext cx="1436687" cy="1063625"/>
          </a:xfrm>
          <a:prstGeom prst="leftArrow">
            <a:avLst>
              <a:gd name="adj1" fmla="val 50000"/>
              <a:gd name="adj2" fmla="val 33769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089650" y="2879725"/>
            <a:ext cx="1100138" cy="1733550"/>
            <a:chOff x="3836" y="1814"/>
            <a:chExt cx="693" cy="1092"/>
          </a:xfrm>
        </p:grpSpPr>
        <p:sp>
          <p:nvSpPr>
            <p:cNvPr id="26645" name="AutoShape 17"/>
            <p:cNvSpPr>
              <a:spLocks noChangeArrowheads="1"/>
            </p:cNvSpPr>
            <p:nvPr/>
          </p:nvSpPr>
          <p:spPr bwMode="auto">
            <a:xfrm rot="-1395084">
              <a:off x="3836" y="1814"/>
              <a:ext cx="432" cy="288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AutoShape 18"/>
            <p:cNvSpPr>
              <a:spLocks noChangeArrowheads="1"/>
            </p:cNvSpPr>
            <p:nvPr/>
          </p:nvSpPr>
          <p:spPr bwMode="auto">
            <a:xfrm rot="-1568690">
              <a:off x="3979" y="2166"/>
              <a:ext cx="504" cy="288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AutoShape 19"/>
            <p:cNvSpPr>
              <a:spLocks noChangeArrowheads="1"/>
            </p:cNvSpPr>
            <p:nvPr/>
          </p:nvSpPr>
          <p:spPr bwMode="auto">
            <a:xfrm rot="-2625491">
              <a:off x="3953" y="2618"/>
              <a:ext cx="576" cy="288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44" name="Rectangle 6"/>
          <p:cNvSpPr>
            <a:spLocks noChangeArrowheads="1"/>
          </p:cNvSpPr>
          <p:nvPr/>
        </p:nvSpPr>
        <p:spPr bwMode="auto">
          <a:xfrm>
            <a:off x="1295400" y="76200"/>
            <a:ext cx="6324600" cy="7620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4400" b="1" dirty="0">
                <a:solidFill>
                  <a:schemeClr val="tx2"/>
                </a:solidFill>
                <a:latin typeface="Arial" charset="0"/>
                <a:cs typeface="Arial" charset="0"/>
              </a:rPr>
              <a:t>Hoe Communiceer je?</a:t>
            </a:r>
          </a:p>
        </p:txBody>
      </p:sp>
      <p:sp>
        <p:nvSpPr>
          <p:cNvPr id="32" name="Parallellogram 31"/>
          <p:cNvSpPr/>
          <p:nvPr/>
        </p:nvSpPr>
        <p:spPr>
          <a:xfrm rot="21007682">
            <a:off x="3880889" y="3075374"/>
            <a:ext cx="1797417" cy="493165"/>
          </a:xfrm>
          <a:prstGeom prst="parallelogram">
            <a:avLst>
              <a:gd name="adj" fmla="val 1598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nl-NL" sz="1400" i="1" dirty="0">
                <a:solidFill>
                  <a:srgbClr val="0000FF"/>
                </a:solidFill>
              </a:rPr>
              <a:t>Tijd/Ruimte</a:t>
            </a:r>
          </a:p>
          <a:p>
            <a:pPr algn="ctr"/>
            <a:endParaRPr lang="nl-NL" sz="1400" i="1" dirty="0">
              <a:solidFill>
                <a:srgbClr val="0000FF"/>
              </a:solidFill>
            </a:endParaRPr>
          </a:p>
        </p:txBody>
      </p:sp>
      <p:sp>
        <p:nvSpPr>
          <p:cNvPr id="33" name="Parallellogram 32"/>
          <p:cNvSpPr/>
          <p:nvPr/>
        </p:nvSpPr>
        <p:spPr>
          <a:xfrm rot="21007682">
            <a:off x="4096914" y="3361470"/>
            <a:ext cx="1797417" cy="493164"/>
          </a:xfrm>
          <a:prstGeom prst="parallelogram">
            <a:avLst>
              <a:gd name="adj" fmla="val 1598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nl-NL" sz="1400" i="1" dirty="0">
                <a:solidFill>
                  <a:srgbClr val="0000FF"/>
                </a:solidFill>
              </a:rPr>
              <a:t>Materie/Energie</a:t>
            </a:r>
          </a:p>
          <a:p>
            <a:pPr algn="ctr"/>
            <a:endParaRPr lang="nl-NL" sz="1400" i="1" dirty="0">
              <a:solidFill>
                <a:srgbClr val="0000FF"/>
              </a:solidFill>
            </a:endParaRPr>
          </a:p>
        </p:txBody>
      </p:sp>
      <p:sp>
        <p:nvSpPr>
          <p:cNvPr id="34" name="Parallellogram 33"/>
          <p:cNvSpPr/>
          <p:nvPr/>
        </p:nvSpPr>
        <p:spPr>
          <a:xfrm rot="21007682">
            <a:off x="3952898" y="3721509"/>
            <a:ext cx="1797417" cy="493165"/>
          </a:xfrm>
          <a:prstGeom prst="parallelogram">
            <a:avLst>
              <a:gd name="adj" fmla="val 1598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nl-NL" sz="1400" i="1" dirty="0">
                <a:solidFill>
                  <a:srgbClr val="0000FF"/>
                </a:solidFill>
              </a:rPr>
              <a:t>Taal</a:t>
            </a:r>
          </a:p>
        </p:txBody>
      </p:sp>
      <p:sp>
        <p:nvSpPr>
          <p:cNvPr id="35" name="Parallellogram 34"/>
          <p:cNvSpPr/>
          <p:nvPr/>
        </p:nvSpPr>
        <p:spPr>
          <a:xfrm rot="21007682">
            <a:off x="4234847" y="3939996"/>
            <a:ext cx="1797417" cy="422222"/>
          </a:xfrm>
          <a:prstGeom prst="parallelogram">
            <a:avLst>
              <a:gd name="adj" fmla="val 1598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nl-NL" sz="1400" i="1" dirty="0">
                <a:solidFill>
                  <a:srgbClr val="0000FF"/>
                </a:solidFill>
              </a:rPr>
              <a:t>Herinneringen</a:t>
            </a:r>
          </a:p>
        </p:txBody>
      </p:sp>
      <p:sp>
        <p:nvSpPr>
          <p:cNvPr id="36" name="Parallellogram 35"/>
          <p:cNvSpPr/>
          <p:nvPr/>
        </p:nvSpPr>
        <p:spPr>
          <a:xfrm rot="21007682">
            <a:off x="4081980" y="4269548"/>
            <a:ext cx="2014513" cy="506733"/>
          </a:xfrm>
          <a:prstGeom prst="parallelogram">
            <a:avLst>
              <a:gd name="adj" fmla="val 1598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nl-NL" sz="2400" b="1" i="1" dirty="0">
                <a:solidFill>
                  <a:srgbClr val="0000FF"/>
                </a:solidFill>
              </a:rPr>
              <a:t>Strategieën</a:t>
            </a:r>
          </a:p>
        </p:txBody>
      </p:sp>
      <p:sp>
        <p:nvSpPr>
          <p:cNvPr id="37" name="Parallellogram 36"/>
          <p:cNvSpPr/>
          <p:nvPr/>
        </p:nvSpPr>
        <p:spPr>
          <a:xfrm rot="21007682">
            <a:off x="4312938" y="4729621"/>
            <a:ext cx="1797417" cy="493165"/>
          </a:xfrm>
          <a:prstGeom prst="parallelogram">
            <a:avLst>
              <a:gd name="adj" fmla="val 1598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nl-NL" sz="1400" i="1" dirty="0" err="1">
                <a:solidFill>
                  <a:srgbClr val="0000FF"/>
                </a:solidFill>
              </a:rPr>
              <a:t>Meta-programma’s</a:t>
            </a:r>
            <a:endParaRPr lang="nl-NL" sz="1400" i="1" dirty="0">
              <a:solidFill>
                <a:srgbClr val="0000FF"/>
              </a:solidFill>
            </a:endParaRPr>
          </a:p>
        </p:txBody>
      </p:sp>
      <p:sp>
        <p:nvSpPr>
          <p:cNvPr id="38" name="Parallellogram 37"/>
          <p:cNvSpPr/>
          <p:nvPr/>
        </p:nvSpPr>
        <p:spPr>
          <a:xfrm rot="21007682">
            <a:off x="4048245" y="5109668"/>
            <a:ext cx="2000763" cy="407042"/>
          </a:xfrm>
          <a:prstGeom prst="parallelogram">
            <a:avLst>
              <a:gd name="adj" fmla="val 1598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nl-NL" sz="1200" i="1" dirty="0">
                <a:solidFill>
                  <a:srgbClr val="0000FF"/>
                </a:solidFill>
              </a:rPr>
              <a:t>Waarden/Overtuigingen</a:t>
            </a:r>
          </a:p>
          <a:p>
            <a:pPr algn="ctr"/>
            <a:endParaRPr lang="nl-NL" sz="1200" i="1" dirty="0">
              <a:solidFill>
                <a:srgbClr val="0000FF"/>
              </a:solidFill>
            </a:endParaRPr>
          </a:p>
        </p:txBody>
      </p:sp>
      <p:sp>
        <p:nvSpPr>
          <p:cNvPr id="39" name="Parallellogram 38"/>
          <p:cNvSpPr/>
          <p:nvPr/>
        </p:nvSpPr>
        <p:spPr>
          <a:xfrm rot="21007682">
            <a:off x="4379921" y="5363848"/>
            <a:ext cx="1797417" cy="434568"/>
          </a:xfrm>
          <a:prstGeom prst="parallelogram">
            <a:avLst>
              <a:gd name="adj" fmla="val 1598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nl-NL" sz="1400" i="1" dirty="0">
                <a:solidFill>
                  <a:srgbClr val="0000FF"/>
                </a:solidFill>
              </a:rPr>
              <a:t>Attitudes</a:t>
            </a:r>
          </a:p>
        </p:txBody>
      </p:sp>
      <p:sp>
        <p:nvSpPr>
          <p:cNvPr id="23585" name="AutoShape 33"/>
          <p:cNvSpPr>
            <a:spLocks noChangeArrowheads="1"/>
          </p:cNvSpPr>
          <p:nvPr/>
        </p:nvSpPr>
        <p:spPr bwMode="auto">
          <a:xfrm rot="-8209209">
            <a:off x="2044700" y="5062538"/>
            <a:ext cx="3111500" cy="692150"/>
          </a:xfrm>
          <a:prstGeom prst="leftArrow">
            <a:avLst>
              <a:gd name="adj1" fmla="val 50000"/>
              <a:gd name="adj2" fmla="val 112385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3584" grpId="0" animBg="1" autoUpdateAnimBg="0"/>
      <p:bldP spid="23579" grpId="0" animBg="1" autoUpdateAnimBg="0"/>
      <p:bldP spid="23580" grpId="0" animBg="1"/>
      <p:bldP spid="23581" grpId="0" animBg="1" autoUpdateAnimBg="0"/>
      <p:bldP spid="23582" grpId="0" animBg="1"/>
      <p:bldP spid="23583" grpId="0" animBg="1" autoUpdateAnimBg="0"/>
      <p:bldP spid="23565" grpId="0" animBg="1"/>
      <p:bldP spid="23566" grpId="0" animBg="1"/>
      <p:bldP spid="23567" grpId="0" animBg="1"/>
      <p:bldP spid="23568" grpId="0" animBg="1"/>
      <p:bldP spid="2357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235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341" y="41253"/>
            <a:ext cx="6148482" cy="890468"/>
          </a:xfrm>
        </p:spPr>
        <p:txBody>
          <a:bodyPr>
            <a:normAutofit/>
          </a:bodyPr>
          <a:lstStyle/>
          <a:p>
            <a:r>
              <a:rPr lang="nl-NL" sz="4800" b="1" dirty="0">
                <a:solidFill>
                  <a:srgbClr val="0000FF"/>
                </a:solidFill>
              </a:rPr>
              <a:t>Een strategie is ……….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4149080"/>
            <a:ext cx="6358717" cy="13934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Als je één van de cijfers niet goed instelt (bijvoorbeeld 3-4-6-6) dan zal het resultaat anders zijn. </a:t>
            </a:r>
          </a:p>
        </p:txBody>
      </p:sp>
      <p:pic>
        <p:nvPicPr>
          <p:cNvPr id="7" name="Afbeelding 6" descr="Afbeelding met metaalgoed, slot&#10;&#10;Automatisch gegenereerde beschrijving">
            <a:extLst>
              <a:ext uri="{FF2B5EF4-FFF2-40B4-BE49-F238E27FC236}">
                <a16:creationId xmlns:a16="http://schemas.microsoft.com/office/drawing/2014/main" id="{722C8069-7688-4FB5-ADA2-DED2571388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7"/>
          <a:stretch/>
        </p:blipFill>
        <p:spPr>
          <a:xfrm>
            <a:off x="6380058" y="404664"/>
            <a:ext cx="2763942" cy="3528391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128E78E0-1AC3-4565-976D-5E0F6F96CEC7}"/>
              </a:ext>
            </a:extLst>
          </p:cNvPr>
          <p:cNvSpPr txBox="1">
            <a:spLocks/>
          </p:cNvSpPr>
          <p:nvPr/>
        </p:nvSpPr>
        <p:spPr>
          <a:xfrm>
            <a:off x="655766" y="1052737"/>
            <a:ext cx="6148482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sz="48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….als de code van een cijferslot</a:t>
            </a:r>
            <a:r>
              <a:rPr lang="nl-NL" sz="2800" dirty="0">
                <a:solidFill>
                  <a:srgbClr val="0000FF"/>
                </a:solidFill>
              </a:rPr>
              <a:t>. 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1714FEBC-324F-4F66-A80A-930E5EB76936}"/>
              </a:ext>
            </a:extLst>
          </p:cNvPr>
          <p:cNvSpPr txBox="1">
            <a:spLocks/>
          </p:cNvSpPr>
          <p:nvPr/>
        </p:nvSpPr>
        <p:spPr>
          <a:xfrm>
            <a:off x="21341" y="1865173"/>
            <a:ext cx="6358717" cy="985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sz="2800" dirty="0">
                <a:solidFill>
                  <a:srgbClr val="0000FF"/>
                </a:solidFill>
              </a:rPr>
              <a:t>Telkens als je de goede code indrukt (bijvoorbeeld 3-4-5-6) gaat het slot open. 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C5EA3AB3-D833-42DC-A0BF-DA12340B4BC0}"/>
              </a:ext>
            </a:extLst>
          </p:cNvPr>
          <p:cNvSpPr txBox="1">
            <a:spLocks/>
          </p:cNvSpPr>
          <p:nvPr/>
        </p:nvSpPr>
        <p:spPr>
          <a:xfrm>
            <a:off x="0" y="5661248"/>
            <a:ext cx="6358717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sz="2800" dirty="0">
                <a:solidFill>
                  <a:srgbClr val="0000FF"/>
                </a:solidFill>
              </a:rPr>
              <a:t>Dan heb je de niet-open strategie gedaan.</a:t>
            </a:r>
          </a:p>
        </p:txBody>
      </p:sp>
      <p:pic>
        <p:nvPicPr>
          <p:cNvPr id="12" name="Afbeelding 11" descr="Afbeelding met metaalgoed, slot&#10;&#10;Automatisch gegenereerde beschrijving">
            <a:extLst>
              <a:ext uri="{FF2B5EF4-FFF2-40B4-BE49-F238E27FC236}">
                <a16:creationId xmlns:a16="http://schemas.microsoft.com/office/drawing/2014/main" id="{A5DC3465-F79A-4BFF-B24A-AA68D79D8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005" y="4005064"/>
            <a:ext cx="2337116" cy="2839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  <p:bldP spid="10" grpId="0" build="p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8172400" y="6381328"/>
            <a:ext cx="432048" cy="360040"/>
          </a:xfrm>
          <a:prstGeom prst="rect">
            <a:avLst/>
          </a:prstGeom>
          <a:solidFill>
            <a:srgbClr val="FFFFFF"/>
          </a:solidFill>
          <a:ln w="285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endParaRPr kumimoji="0" lang="nl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48072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rgbClr val="0000FF"/>
                </a:solidFill>
              </a:rPr>
              <a:t>Het ‘TOTE’ model voor al het menselijke gedrag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702908"/>
            <a:ext cx="3599024" cy="521229"/>
          </a:xfrm>
          <a:solidFill>
            <a:srgbClr val="FFFF7D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nl-NL" sz="2800" b="1" dirty="0">
                <a:solidFill>
                  <a:srgbClr val="0000FF"/>
                </a:solidFill>
              </a:rPr>
              <a:t>‘TOTE’ staat voor:</a:t>
            </a:r>
          </a:p>
        </p:txBody>
      </p:sp>
      <p:sp>
        <p:nvSpPr>
          <p:cNvPr id="36" name="AutoShape 20"/>
          <p:cNvSpPr>
            <a:spLocks noChangeArrowheads="1"/>
          </p:cNvSpPr>
          <p:nvPr/>
        </p:nvSpPr>
        <p:spPr bwMode="auto">
          <a:xfrm>
            <a:off x="8169373" y="6272386"/>
            <a:ext cx="579091" cy="180950"/>
          </a:xfrm>
          <a:prstGeom prst="rightArrow">
            <a:avLst>
              <a:gd name="adj1" fmla="val 50000"/>
              <a:gd name="adj2" fmla="val 80000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" name="Text Box 21"/>
          <p:cNvSpPr txBox="1">
            <a:spLocks noChangeArrowheads="1"/>
          </p:cNvSpPr>
          <p:nvPr/>
        </p:nvSpPr>
        <p:spPr bwMode="auto">
          <a:xfrm>
            <a:off x="8244408" y="5949280"/>
            <a:ext cx="213349" cy="248251"/>
          </a:xfrm>
          <a:prstGeom prst="rect">
            <a:avLst/>
          </a:prstGeom>
          <a:solidFill>
            <a:srgbClr val="FFFFFF"/>
          </a:solidFill>
          <a:ln w="285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+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23"/>
          <p:cNvSpPr>
            <a:spLocks noChangeArrowheads="1"/>
          </p:cNvSpPr>
          <p:nvPr/>
        </p:nvSpPr>
        <p:spPr bwMode="auto">
          <a:xfrm>
            <a:off x="251520" y="6076123"/>
            <a:ext cx="1088323" cy="593237"/>
          </a:xfrm>
          <a:prstGeom prst="rect">
            <a:avLst/>
          </a:prstGeom>
          <a:solidFill>
            <a:srgbClr val="00B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1. Input</a:t>
            </a:r>
            <a:endParaRPr kumimoji="0" lang="nl-NL" sz="2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AutoShape 24"/>
          <p:cNvSpPr>
            <a:spLocks noChangeArrowheads="1"/>
          </p:cNvSpPr>
          <p:nvPr/>
        </p:nvSpPr>
        <p:spPr bwMode="auto">
          <a:xfrm>
            <a:off x="1475656" y="6237312"/>
            <a:ext cx="380346" cy="188569"/>
          </a:xfrm>
          <a:prstGeom prst="rightArrow">
            <a:avLst>
              <a:gd name="adj1" fmla="val 50000"/>
              <a:gd name="adj2" fmla="val 50421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1907704" y="6093296"/>
            <a:ext cx="775794" cy="5932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2. Test</a:t>
            </a:r>
            <a:endParaRPr kumimoji="0" lang="nl-NL" sz="2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AutoShape 26"/>
          <p:cNvSpPr>
            <a:spLocks noChangeArrowheads="1"/>
          </p:cNvSpPr>
          <p:nvPr/>
        </p:nvSpPr>
        <p:spPr bwMode="auto">
          <a:xfrm>
            <a:off x="2771800" y="6237312"/>
            <a:ext cx="586076" cy="188569"/>
          </a:xfrm>
          <a:prstGeom prst="rightArrow">
            <a:avLst>
              <a:gd name="adj1" fmla="val 50000"/>
              <a:gd name="adj2" fmla="val 77694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3" name="AutoShape 27"/>
          <p:cNvSpPr>
            <a:spLocks noChangeArrowheads="1"/>
          </p:cNvSpPr>
          <p:nvPr/>
        </p:nvSpPr>
        <p:spPr bwMode="auto">
          <a:xfrm>
            <a:off x="4932040" y="6237312"/>
            <a:ext cx="504056" cy="216024"/>
          </a:xfrm>
          <a:prstGeom prst="rightArrow">
            <a:avLst>
              <a:gd name="adj1" fmla="val 50000"/>
              <a:gd name="adj2" fmla="val 52090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4" name="AutoShape 28"/>
          <p:cNvSpPr>
            <a:spLocks noChangeArrowheads="1"/>
          </p:cNvSpPr>
          <p:nvPr/>
        </p:nvSpPr>
        <p:spPr bwMode="auto">
          <a:xfrm>
            <a:off x="6372200" y="6237312"/>
            <a:ext cx="504056" cy="216024"/>
          </a:xfrm>
          <a:prstGeom prst="rightArrow">
            <a:avLst>
              <a:gd name="adj1" fmla="val 50000"/>
              <a:gd name="adj2" fmla="val 60117"/>
            </a:avLst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5" name="Rectangle 29"/>
          <p:cNvSpPr>
            <a:spLocks noChangeArrowheads="1"/>
          </p:cNvSpPr>
          <p:nvPr/>
        </p:nvSpPr>
        <p:spPr bwMode="auto">
          <a:xfrm>
            <a:off x="3419872" y="6093297"/>
            <a:ext cx="144016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3. </a:t>
            </a:r>
            <a:r>
              <a:rPr kumimoji="0" lang="nl-NL" sz="1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Operate</a:t>
            </a:r>
            <a:endParaRPr kumimoji="0" lang="nl-NL" sz="2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30"/>
          <p:cNvSpPr>
            <a:spLocks noChangeArrowheads="1"/>
          </p:cNvSpPr>
          <p:nvPr/>
        </p:nvSpPr>
        <p:spPr bwMode="auto">
          <a:xfrm>
            <a:off x="5508104" y="6093296"/>
            <a:ext cx="724190" cy="5932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4. Test</a:t>
            </a:r>
            <a:endParaRPr kumimoji="0" lang="nl-NL" sz="2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31"/>
          <p:cNvSpPr>
            <a:spLocks noChangeArrowheads="1"/>
          </p:cNvSpPr>
          <p:nvPr/>
        </p:nvSpPr>
        <p:spPr bwMode="auto">
          <a:xfrm rot="19017889">
            <a:off x="7213293" y="6014896"/>
            <a:ext cx="744110" cy="7124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kstvak 63"/>
          <p:cNvSpPr txBox="1"/>
          <p:nvPr/>
        </p:nvSpPr>
        <p:spPr>
          <a:xfrm>
            <a:off x="7135685" y="6186790"/>
            <a:ext cx="892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solidFill>
                  <a:srgbClr val="0000FF"/>
                </a:solidFill>
              </a:rPr>
              <a:t>5. Exit</a:t>
            </a:r>
            <a:endParaRPr lang="nl-NL" sz="2400" b="1" dirty="0">
              <a:solidFill>
                <a:srgbClr val="0000FF"/>
              </a:solidFill>
            </a:endParaRPr>
          </a:p>
        </p:txBody>
      </p:sp>
      <p:sp>
        <p:nvSpPr>
          <p:cNvPr id="65" name="Tijdelijke aanduiding voor inhoud 2"/>
          <p:cNvSpPr txBox="1">
            <a:spLocks/>
          </p:cNvSpPr>
          <p:nvPr/>
        </p:nvSpPr>
        <p:spPr>
          <a:xfrm>
            <a:off x="3889716" y="761281"/>
            <a:ext cx="511256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800" b="1" dirty="0">
                <a:solidFill>
                  <a:srgbClr val="0000FF"/>
                </a:solidFill>
              </a:rPr>
              <a:t>Bijvoorbeeld Koopstrategie: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ijdelijke aanduiding voor inhoud 2"/>
          <p:cNvSpPr txBox="1">
            <a:spLocks/>
          </p:cNvSpPr>
          <p:nvPr/>
        </p:nvSpPr>
        <p:spPr>
          <a:xfrm>
            <a:off x="3851920" y="2204864"/>
            <a:ext cx="5112568" cy="23179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Operate</a:t>
            </a:r>
            <a:r>
              <a:rPr lang="nl-NL" sz="2000" dirty="0">
                <a:solidFill>
                  <a:srgbClr val="0000FF"/>
                </a:solidFill>
              </a:rPr>
              <a:t>: </a:t>
            </a:r>
          </a:p>
        </p:txBody>
      </p:sp>
      <p:sp>
        <p:nvSpPr>
          <p:cNvPr id="19" name="Tijdelijke aanduiding voor inhoud 2"/>
          <p:cNvSpPr txBox="1">
            <a:spLocks/>
          </p:cNvSpPr>
          <p:nvPr/>
        </p:nvSpPr>
        <p:spPr>
          <a:xfrm>
            <a:off x="3851920" y="1772816"/>
            <a:ext cx="5112568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Test: noodzaak,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status, gemak?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ijdelijke aanduiding voor inhoud 2"/>
          <p:cNvSpPr txBox="1">
            <a:spLocks/>
          </p:cNvSpPr>
          <p:nvPr/>
        </p:nvSpPr>
        <p:spPr>
          <a:xfrm>
            <a:off x="3851920" y="4550658"/>
            <a:ext cx="5112568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Test: voldoet deze aan de drie criteria?</a:t>
            </a:r>
          </a:p>
        </p:txBody>
      </p:sp>
      <p:sp>
        <p:nvSpPr>
          <p:cNvPr id="21" name="Tijdelijke aanduiding voor inhoud 2"/>
          <p:cNvSpPr txBox="1">
            <a:spLocks/>
          </p:cNvSpPr>
          <p:nvPr/>
        </p:nvSpPr>
        <p:spPr>
          <a:xfrm>
            <a:off x="3851920" y="4980378"/>
            <a:ext cx="5112568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Exit: ja ik koop ze</a:t>
            </a:r>
          </a:p>
        </p:txBody>
      </p:sp>
      <p:sp>
        <p:nvSpPr>
          <p:cNvPr id="22" name="Tijdelijke aanduiding voor inhoud 2"/>
          <p:cNvSpPr txBox="1">
            <a:spLocks/>
          </p:cNvSpPr>
          <p:nvPr/>
        </p:nvSpPr>
        <p:spPr>
          <a:xfrm>
            <a:off x="3851920" y="1459410"/>
            <a:ext cx="5112568" cy="36004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Input: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rode schoenen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ijdelijke aanduiding voor inhoud 2"/>
          <p:cNvSpPr txBox="1">
            <a:spLocks/>
          </p:cNvSpPr>
          <p:nvPr/>
        </p:nvSpPr>
        <p:spPr>
          <a:xfrm>
            <a:off x="3851920" y="2636911"/>
            <a:ext cx="5112568" cy="19607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1000125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+mj-lt"/>
              <a:buAutoNum type="arabicParenR"/>
              <a:tabLst/>
              <a:defRPr/>
            </a:pPr>
            <a:r>
              <a:rPr lang="nl-NL" sz="2000" dirty="0">
                <a:solidFill>
                  <a:srgbClr val="0000FF"/>
                </a:solidFill>
              </a:rPr>
              <a:t>vraagt de prijs,  Ad</a:t>
            </a:r>
            <a:r>
              <a:rPr lang="nl-NL" sz="2000" baseline="30000" dirty="0">
                <a:solidFill>
                  <a:srgbClr val="0000FF"/>
                </a:solidFill>
              </a:rPr>
              <a:t>e</a:t>
            </a:r>
          </a:p>
          <a:p>
            <a:pPr marL="1000125" lvl="0" indent="-457200">
              <a:spcBef>
                <a:spcPct val="20000"/>
              </a:spcBef>
              <a:buSzPct val="100000"/>
              <a:buFont typeface="+mj-lt"/>
              <a:buAutoNum type="arabicParenR"/>
              <a:defRPr/>
            </a:pPr>
            <a:r>
              <a:rPr lang="nl-NL" sz="2000" dirty="0">
                <a:solidFill>
                  <a:srgbClr val="0000FF"/>
                </a:solidFill>
              </a:rPr>
              <a:t>ziet het model,  </a:t>
            </a:r>
            <a:r>
              <a:rPr lang="nl-NL" sz="2000" dirty="0" err="1">
                <a:solidFill>
                  <a:srgbClr val="0000FF"/>
                </a:solidFill>
              </a:rPr>
              <a:t>V</a:t>
            </a:r>
            <a:r>
              <a:rPr lang="nl-NL" sz="2000" baseline="30000" dirty="0" err="1">
                <a:solidFill>
                  <a:srgbClr val="0000FF"/>
                </a:solidFill>
              </a:rPr>
              <a:t>e</a:t>
            </a:r>
            <a:endParaRPr lang="nl-NL" sz="2000" dirty="0">
              <a:solidFill>
                <a:srgbClr val="0000FF"/>
              </a:solidFill>
            </a:endParaRPr>
          </a:p>
          <a:p>
            <a:pPr marL="1000125" lvl="0" indent="-457200">
              <a:spcBef>
                <a:spcPct val="20000"/>
              </a:spcBef>
              <a:buSzPct val="100000"/>
              <a:buFont typeface="+mj-lt"/>
              <a:buAutoNum type="arabicParenR"/>
              <a:defRPr/>
            </a:pPr>
            <a:r>
              <a:rPr lang="nl-NL" sz="2000" dirty="0">
                <a:solidFill>
                  <a:srgbClr val="0000FF"/>
                </a:solidFill>
              </a:rPr>
              <a:t>hoort de verkoopster, At</a:t>
            </a:r>
            <a:r>
              <a:rPr lang="nl-NL" sz="2000" baseline="30000" dirty="0">
                <a:solidFill>
                  <a:srgbClr val="0000FF"/>
                </a:solidFill>
              </a:rPr>
              <a:t>e</a:t>
            </a:r>
            <a:endParaRPr lang="nl-NL" sz="2000" dirty="0">
              <a:solidFill>
                <a:srgbClr val="0000FF"/>
              </a:solidFill>
            </a:endParaRPr>
          </a:p>
          <a:p>
            <a:pPr marL="1000125" lvl="0" indent="-457200">
              <a:spcBef>
                <a:spcPct val="20000"/>
              </a:spcBef>
              <a:buSzPct val="100000"/>
              <a:buFont typeface="+mj-lt"/>
              <a:buAutoNum type="arabicParenR"/>
              <a:defRPr/>
            </a:pPr>
            <a:r>
              <a:rPr lang="nl-NL" sz="2000" dirty="0">
                <a:solidFill>
                  <a:srgbClr val="0000FF"/>
                </a:solidFill>
              </a:rPr>
              <a:t>zegt tegen jezelf, At</a:t>
            </a:r>
            <a:r>
              <a:rPr lang="nl-NL" sz="2000" baseline="30000" dirty="0">
                <a:solidFill>
                  <a:srgbClr val="0000FF"/>
                </a:solidFill>
              </a:rPr>
              <a:t>i</a:t>
            </a:r>
            <a:endParaRPr lang="nl-NL" sz="2000" dirty="0">
              <a:solidFill>
                <a:srgbClr val="0000FF"/>
              </a:solidFill>
            </a:endParaRPr>
          </a:p>
          <a:p>
            <a:pPr marL="1000125" lvl="0" indent="-457200">
              <a:spcBef>
                <a:spcPct val="20000"/>
              </a:spcBef>
              <a:buSzPct val="100000"/>
              <a:buFont typeface="+mj-lt"/>
              <a:buAutoNum type="arabicParenR"/>
              <a:defRPr/>
            </a:pPr>
            <a:r>
              <a:rPr lang="nl-NL" sz="2000" dirty="0">
                <a:solidFill>
                  <a:srgbClr val="0000FF"/>
                </a:solidFill>
              </a:rPr>
              <a:t>goed gevoel, K</a:t>
            </a:r>
            <a:r>
              <a:rPr lang="nl-NL" sz="2000" baseline="30000" dirty="0">
                <a:solidFill>
                  <a:srgbClr val="0000FF"/>
                </a:solidFill>
              </a:rPr>
              <a:t>i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ijdelijke aanduiding voor inhoud 2"/>
          <p:cNvSpPr txBox="1">
            <a:spLocks/>
          </p:cNvSpPr>
          <p:nvPr/>
        </p:nvSpPr>
        <p:spPr>
          <a:xfrm>
            <a:off x="107504" y="1809652"/>
            <a:ext cx="3599024" cy="521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Test</a:t>
            </a:r>
          </a:p>
        </p:txBody>
      </p:sp>
      <p:sp>
        <p:nvSpPr>
          <p:cNvPr id="25" name="Tijdelijke aanduiding voor inhoud 2"/>
          <p:cNvSpPr txBox="1">
            <a:spLocks/>
          </p:cNvSpPr>
          <p:nvPr/>
        </p:nvSpPr>
        <p:spPr>
          <a:xfrm>
            <a:off x="108880" y="2345539"/>
            <a:ext cx="3599024" cy="20049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</a:t>
            </a:r>
            <a:r>
              <a:rPr kumimoji="0" lang="nl-NL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Operate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(uitvoeren)</a:t>
            </a:r>
          </a:p>
        </p:txBody>
      </p:sp>
      <p:sp>
        <p:nvSpPr>
          <p:cNvPr id="26" name="Tijdelijke aanduiding voor inhoud 2"/>
          <p:cNvSpPr txBox="1">
            <a:spLocks/>
          </p:cNvSpPr>
          <p:nvPr/>
        </p:nvSpPr>
        <p:spPr>
          <a:xfrm>
            <a:off x="107504" y="4365104"/>
            <a:ext cx="3599024" cy="6048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Test</a:t>
            </a:r>
          </a:p>
        </p:txBody>
      </p:sp>
      <p:sp>
        <p:nvSpPr>
          <p:cNvPr id="27" name="Tijdelijke aanduiding voor inhoud 2"/>
          <p:cNvSpPr txBox="1">
            <a:spLocks/>
          </p:cNvSpPr>
          <p:nvPr/>
        </p:nvSpPr>
        <p:spPr>
          <a:xfrm>
            <a:off x="108880" y="4984576"/>
            <a:ext cx="3599024" cy="7486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Exit</a:t>
            </a:r>
          </a:p>
        </p:txBody>
      </p:sp>
      <p:sp>
        <p:nvSpPr>
          <p:cNvPr id="28" name="Tijdelijke aanduiding voor inhoud 2"/>
          <p:cNvSpPr txBox="1">
            <a:spLocks/>
          </p:cNvSpPr>
          <p:nvPr/>
        </p:nvSpPr>
        <p:spPr>
          <a:xfrm>
            <a:off x="107504" y="1273765"/>
            <a:ext cx="3599024" cy="521229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800" b="1" dirty="0">
                <a:solidFill>
                  <a:srgbClr val="0000FF"/>
                </a:solidFill>
              </a:rPr>
              <a:t>1. (Input)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" grpId="0" uiExpand="1" build="p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64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uiExpand="1" build="p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00FF"/>
                </a:solidFill>
              </a:rPr>
              <a:t>Slaapstrategie: </a:t>
            </a:r>
            <a:r>
              <a:rPr lang="nl-NL" dirty="0" err="1">
                <a:solidFill>
                  <a:srgbClr val="0000FF"/>
                </a:solidFill>
              </a:rPr>
              <a:t>Sawasana</a:t>
            </a: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25602" name="Picture 2" descr="http://www.bochenia.pl/assets/images/W_kierunku_Madrosci/Str1-5/sawasana0jp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32855"/>
            <a:ext cx="8036093" cy="2870033"/>
          </a:xfrm>
          <a:prstGeom prst="rect">
            <a:avLst/>
          </a:prstGeom>
          <a:noFill/>
        </p:spPr>
      </p:pic>
      <p:sp>
        <p:nvSpPr>
          <p:cNvPr id="3" name="Tekstvak 2">
            <a:hlinkClick r:id="rId2"/>
            <a:extLst>
              <a:ext uri="{FF2B5EF4-FFF2-40B4-BE49-F238E27FC236}">
                <a16:creationId xmlns:a16="http://schemas.microsoft.com/office/drawing/2014/main" id="{EFCBC6FB-EB0F-4BCB-ACA8-917AC89A1D48}"/>
              </a:ext>
            </a:extLst>
          </p:cNvPr>
          <p:cNvSpPr txBox="1"/>
          <p:nvPr/>
        </p:nvSpPr>
        <p:spPr>
          <a:xfrm>
            <a:off x="1547664" y="5718105"/>
            <a:ext cx="6032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Klik op de afbeelding om een audio te horen  van de </a:t>
            </a:r>
            <a:r>
              <a:rPr lang="nl-NL" dirty="0" err="1">
                <a:solidFill>
                  <a:srgbClr val="0000FF"/>
                </a:solidFill>
              </a:rPr>
              <a:t>sawasana</a:t>
            </a:r>
            <a:endParaRPr lang="nl-NL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864096"/>
          </a:xfrm>
        </p:spPr>
        <p:txBody>
          <a:bodyPr>
            <a:normAutofit/>
          </a:bodyPr>
          <a:lstStyle/>
          <a:p>
            <a:r>
              <a:rPr lang="nl-NL" sz="4800" b="1">
                <a:solidFill>
                  <a:srgbClr val="0000FF"/>
                </a:solidFill>
              </a:rPr>
              <a:t>Wat zijn hun strategieën?</a:t>
            </a:r>
          </a:p>
        </p:txBody>
      </p:sp>
      <p:pic>
        <p:nvPicPr>
          <p:cNvPr id="5" name="Afbeelding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941120"/>
            <a:ext cx="42484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663115"/>
            <a:ext cx="4104456" cy="270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1983278" y="2917736"/>
            <a:ext cx="5177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Wilde </a:t>
            </a:r>
            <a:r>
              <a:rPr lang="en-US" sz="2000" b="1" dirty="0" err="1">
                <a:solidFill>
                  <a:srgbClr val="0000FF"/>
                </a:solidFill>
              </a:rPr>
              <a:t>ganzen</a:t>
            </a:r>
            <a:r>
              <a:rPr lang="en-US" sz="2000" b="1" dirty="0">
                <a:solidFill>
                  <a:srgbClr val="0000FF"/>
                </a:solidFill>
              </a:rPr>
              <a:t> die </a:t>
            </a:r>
            <a:r>
              <a:rPr lang="en-US" sz="2000" b="1" dirty="0" err="1">
                <a:solidFill>
                  <a:srgbClr val="0000FF"/>
                </a:solidFill>
              </a:rPr>
              <a:t>duizenden</a:t>
            </a:r>
            <a:r>
              <a:rPr lang="en-US" sz="2000" b="1" dirty="0">
                <a:solidFill>
                  <a:srgbClr val="0000FF"/>
                </a:solidFill>
              </a:rPr>
              <a:t> kilometers </a:t>
            </a:r>
            <a:r>
              <a:rPr lang="en-US" sz="2000" b="1" dirty="0" err="1">
                <a:solidFill>
                  <a:srgbClr val="0000FF"/>
                </a:solidFill>
              </a:rPr>
              <a:t>vliegen</a:t>
            </a:r>
            <a:endParaRPr lang="nl-NL" sz="2000" b="1" dirty="0">
              <a:solidFill>
                <a:srgbClr val="0000FF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483768" y="6410143"/>
            <a:ext cx="5313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</a:rPr>
              <a:t>Wielrenners</a:t>
            </a:r>
            <a:r>
              <a:rPr lang="en-US" sz="2000" b="1" dirty="0">
                <a:solidFill>
                  <a:srgbClr val="0000FF"/>
                </a:solidFill>
              </a:rPr>
              <a:t> in de Tour de France </a:t>
            </a:r>
            <a:r>
              <a:rPr lang="en-US" sz="2000" b="1" dirty="0" err="1">
                <a:solidFill>
                  <a:srgbClr val="0000FF"/>
                </a:solidFill>
              </a:rPr>
              <a:t>Ploegen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Tijdrit</a:t>
            </a:r>
            <a:endParaRPr lang="nl-NL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>
            <a:extLst>
              <a:ext uri="{FF2B5EF4-FFF2-40B4-BE49-F238E27FC236}">
                <a16:creationId xmlns:a16="http://schemas.microsoft.com/office/drawing/2014/main" id="{344A9117-8C14-4A6E-83EC-FA08C3C7C1EF}"/>
              </a:ext>
            </a:extLst>
          </p:cNvPr>
          <p:cNvSpPr txBox="1"/>
          <p:nvPr/>
        </p:nvSpPr>
        <p:spPr>
          <a:xfrm>
            <a:off x="8159852" y="3971298"/>
            <a:ext cx="77777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0000FF"/>
                </a:solidFill>
              </a:rPr>
              <a:t>Ad</a:t>
            </a:r>
            <a:r>
              <a:rPr lang="en-US" sz="3600" b="1" baseline="50000" dirty="0">
                <a:solidFill>
                  <a:srgbClr val="0000FF"/>
                </a:solidFill>
              </a:rPr>
              <a:t>-</a:t>
            </a:r>
            <a:endParaRPr lang="nl-NL" sz="3400" dirty="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7E25DB9-6987-48A5-A16B-757DB8F239B8}"/>
              </a:ext>
            </a:extLst>
          </p:cNvPr>
          <p:cNvSpPr txBox="1"/>
          <p:nvPr/>
        </p:nvSpPr>
        <p:spPr>
          <a:xfrm>
            <a:off x="5599635" y="5929535"/>
            <a:ext cx="827471" cy="615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0000FF"/>
                </a:solidFill>
              </a:rPr>
              <a:t>Ad</a:t>
            </a:r>
            <a:r>
              <a:rPr lang="en-US" sz="3400" b="1" baseline="50000" dirty="0">
                <a:solidFill>
                  <a:srgbClr val="0000FF"/>
                </a:solidFill>
              </a:rPr>
              <a:t>+</a:t>
            </a:r>
            <a:endParaRPr lang="nl-NL" sz="3400" baseline="50000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CC2B086-7146-442C-ACEE-F3DEF516B67B}"/>
              </a:ext>
            </a:extLst>
          </p:cNvPr>
          <p:cNvSpPr txBox="1"/>
          <p:nvPr/>
        </p:nvSpPr>
        <p:spPr>
          <a:xfrm>
            <a:off x="3736152" y="4653136"/>
            <a:ext cx="64953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0000FF"/>
                </a:solidFill>
              </a:rPr>
              <a:t>K</a:t>
            </a:r>
            <a:r>
              <a:rPr lang="en-US" sz="3400" b="1" baseline="-25000" dirty="0">
                <a:solidFill>
                  <a:srgbClr val="0000FF"/>
                </a:solidFill>
              </a:rPr>
              <a:t>i</a:t>
            </a:r>
            <a:r>
              <a:rPr lang="en-US" sz="3600" b="1" baseline="50000" dirty="0">
                <a:solidFill>
                  <a:srgbClr val="0000FF"/>
                </a:solidFill>
              </a:rPr>
              <a:t>+</a:t>
            </a:r>
            <a:endParaRPr lang="nl-NL" sz="34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2008"/>
            <a:ext cx="6156176" cy="764704"/>
          </a:xfrm>
        </p:spPr>
        <p:txBody>
          <a:bodyPr>
            <a:noAutofit/>
          </a:bodyPr>
          <a:lstStyle/>
          <a:p>
            <a:r>
              <a:rPr lang="nl-NL" sz="4800" b="1">
                <a:solidFill>
                  <a:srgbClr val="0000FF"/>
                </a:solidFill>
              </a:rPr>
              <a:t>Een succes strategie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496" y="2243106"/>
            <a:ext cx="5760640" cy="57606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sz="3400" dirty="0">
                <a:solidFill>
                  <a:srgbClr val="0000FF"/>
                </a:solidFill>
              </a:rPr>
              <a:t>1.  Bij de start: Ik voel me ziek</a:t>
            </a:r>
            <a:endParaRPr lang="nl-NL" sz="3400" b="1" dirty="0">
              <a:solidFill>
                <a:srgbClr val="0000FF"/>
              </a:solidFill>
            </a:endParaRPr>
          </a:p>
          <a:p>
            <a:pPr>
              <a:buNone/>
            </a:pPr>
            <a:endParaRPr lang="nl-NL" sz="3400" b="1" dirty="0">
              <a:solidFill>
                <a:srgbClr val="0000FF"/>
              </a:solidFill>
            </a:endParaRPr>
          </a:p>
          <a:p>
            <a:pPr>
              <a:buNone/>
            </a:pPr>
            <a:endParaRPr lang="nl-NL" sz="3400" dirty="0">
              <a:solidFill>
                <a:srgbClr val="0000FF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532198" y="2276872"/>
            <a:ext cx="611065" cy="615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0000FF"/>
                </a:solidFill>
              </a:rPr>
              <a:t>K</a:t>
            </a:r>
            <a:r>
              <a:rPr lang="en-US" sz="3400" b="1" baseline="-25000" dirty="0">
                <a:solidFill>
                  <a:srgbClr val="0000FF"/>
                </a:solidFill>
              </a:rPr>
              <a:t>i</a:t>
            </a:r>
            <a:r>
              <a:rPr lang="en-US" sz="4400" b="1" baseline="50000" dirty="0">
                <a:solidFill>
                  <a:srgbClr val="0000FF"/>
                </a:solidFill>
              </a:rPr>
              <a:t>-</a:t>
            </a:r>
            <a:endParaRPr lang="nl-NL" sz="3400" baseline="50000" dirty="0"/>
          </a:p>
        </p:txBody>
      </p:sp>
      <p:sp>
        <p:nvSpPr>
          <p:cNvPr id="6" name="Tekstvak 5"/>
          <p:cNvSpPr txBox="1"/>
          <p:nvPr/>
        </p:nvSpPr>
        <p:spPr>
          <a:xfrm>
            <a:off x="3744784" y="2813447"/>
            <a:ext cx="77777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0000FF"/>
                </a:solidFill>
              </a:rPr>
              <a:t>Ad</a:t>
            </a:r>
            <a:r>
              <a:rPr lang="en-US" sz="3600" b="1" baseline="50000" dirty="0">
                <a:solidFill>
                  <a:srgbClr val="0000FF"/>
                </a:solidFill>
              </a:rPr>
              <a:t>-</a:t>
            </a:r>
            <a:endParaRPr lang="nl-NL" sz="3400" dirty="0"/>
          </a:p>
        </p:txBody>
      </p:sp>
      <p:sp>
        <p:nvSpPr>
          <p:cNvPr id="7" name="Tekstvak 6"/>
          <p:cNvSpPr txBox="1"/>
          <p:nvPr/>
        </p:nvSpPr>
        <p:spPr>
          <a:xfrm>
            <a:off x="4617149" y="3461519"/>
            <a:ext cx="59022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0000FF"/>
                </a:solidFill>
              </a:rPr>
              <a:t>K</a:t>
            </a:r>
            <a:r>
              <a:rPr lang="en-US" sz="3400" b="1" baseline="-25000" dirty="0">
                <a:solidFill>
                  <a:srgbClr val="0000FF"/>
                </a:solidFill>
              </a:rPr>
              <a:t>i</a:t>
            </a:r>
            <a:r>
              <a:rPr lang="en-US" sz="3600" b="1" baseline="50000" dirty="0">
                <a:solidFill>
                  <a:srgbClr val="0000FF"/>
                </a:solidFill>
              </a:rPr>
              <a:t>-</a:t>
            </a:r>
            <a:endParaRPr lang="nl-NL" sz="3400" dirty="0"/>
          </a:p>
        </p:txBody>
      </p:sp>
      <p:sp>
        <p:nvSpPr>
          <p:cNvPr id="10" name="Tekstvak 9"/>
          <p:cNvSpPr txBox="1"/>
          <p:nvPr/>
        </p:nvSpPr>
        <p:spPr>
          <a:xfrm>
            <a:off x="3844545" y="5375608"/>
            <a:ext cx="710516" cy="615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 err="1">
                <a:solidFill>
                  <a:srgbClr val="0000FF"/>
                </a:solidFill>
              </a:rPr>
              <a:t>V</a:t>
            </a:r>
            <a:r>
              <a:rPr lang="en-US" sz="3400" b="1" baseline="-25000" dirty="0" err="1">
                <a:solidFill>
                  <a:srgbClr val="0000FF"/>
                </a:solidFill>
              </a:rPr>
              <a:t>e</a:t>
            </a:r>
            <a:r>
              <a:rPr lang="en-US" sz="3400" b="1" baseline="50000" dirty="0">
                <a:solidFill>
                  <a:srgbClr val="0000FF"/>
                </a:solidFill>
              </a:rPr>
              <a:t>+</a:t>
            </a:r>
            <a:endParaRPr lang="nl-NL" sz="3400" baseline="50000" dirty="0"/>
          </a:p>
        </p:txBody>
      </p:sp>
      <p:sp>
        <p:nvSpPr>
          <p:cNvPr id="11" name="Rechthoek 10"/>
          <p:cNvSpPr/>
          <p:nvPr/>
        </p:nvSpPr>
        <p:spPr>
          <a:xfrm>
            <a:off x="-36512" y="908720"/>
            <a:ext cx="6411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>
                <a:solidFill>
                  <a:srgbClr val="0000FF"/>
                </a:solidFill>
              </a:rPr>
              <a:t>‘World Ports Classic September 2013’</a:t>
            </a: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35496" y="2819170"/>
            <a:ext cx="439248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3400" b="0" i="0" u="none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 180 km te gaan</a:t>
            </a:r>
            <a:endParaRPr kumimoji="0" lang="nl-NL" sz="3400" b="1" i="0" u="none" strike="noStrike" kern="120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3400" b="1" i="0" u="none" strike="noStrike" kern="120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3400" b="0" i="0" u="none" strike="noStrike" kern="120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35496" y="3395234"/>
            <a:ext cx="576064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3400" b="0" i="0" u="none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 Laatste 20 km alleen 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kumimoji="0" lang="nl-NL" sz="3400" b="1" i="0" u="none" strike="noStrike" kern="120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kumimoji="0" lang="nl-NL" sz="3400" b="0" i="0" u="none" strike="noStrike" kern="120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0" y="3971298"/>
            <a:ext cx="8748464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3400" b="0" i="0" u="none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 Heel onwaarschijnlijk om succes te hebben</a:t>
            </a:r>
            <a:endParaRPr kumimoji="0" lang="nl-NL" sz="3400" b="1" i="0" u="none" strike="noStrike" kern="120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ijdelijke aanduiding voor inhoud 2"/>
          <p:cNvSpPr txBox="1">
            <a:spLocks/>
          </p:cNvSpPr>
          <p:nvPr/>
        </p:nvSpPr>
        <p:spPr>
          <a:xfrm>
            <a:off x="20238" y="4715811"/>
            <a:ext cx="3744416" cy="6480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3700" b="0" i="0" u="none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Fysiek erg sterk</a:t>
            </a:r>
            <a:endParaRPr kumimoji="0" lang="nl-NL" sz="3700" b="1" i="0" u="none" strike="noStrike" kern="120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endParaRPr kumimoji="0" lang="nl-NL" sz="3400" b="1" i="0" u="none" strike="noStrike" kern="120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endParaRPr kumimoji="0" lang="nl-NL" sz="3400" b="0" i="0" u="none" strike="noStrike" kern="120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ijdelijke aanduiding voor inhoud 2"/>
          <p:cNvSpPr txBox="1">
            <a:spLocks/>
          </p:cNvSpPr>
          <p:nvPr/>
        </p:nvSpPr>
        <p:spPr>
          <a:xfrm>
            <a:off x="35496" y="5373216"/>
            <a:ext cx="381642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3400" b="0" i="0" u="none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Achterom kijken</a:t>
            </a:r>
            <a:endParaRPr kumimoji="0" lang="nl-NL" sz="3400" b="1" i="0" u="none" strike="noStrike" kern="120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endParaRPr kumimoji="0" lang="nl-NL" sz="3400" b="1" i="0" u="none" strike="noStrike" kern="120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endParaRPr kumimoji="0" lang="nl-NL" sz="3400" b="0" i="0" u="none" strike="noStrike" kern="120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 descr="Afbeeldingsresultaat voor World Ports Classic September 2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6330" y="4797152"/>
            <a:ext cx="2740384" cy="2060848"/>
          </a:xfrm>
          <a:prstGeom prst="rect">
            <a:avLst/>
          </a:prstGeom>
          <a:noFill/>
        </p:spPr>
      </p:pic>
      <p:pic>
        <p:nvPicPr>
          <p:cNvPr id="11268" name="Picture 4" descr="http://media.vrtnieuws.net/GEO2013/08/152624906ONL1308311689769_GeoThumbnailDir_tmb/0035.jpg"/>
          <p:cNvPicPr>
            <a:picLocks noChangeAspect="1" noChangeArrowheads="1"/>
          </p:cNvPicPr>
          <p:nvPr/>
        </p:nvPicPr>
        <p:blipFill>
          <a:blip r:embed="rId3" cstate="print"/>
          <a:srcRect l="28544" r="24207"/>
          <a:stretch>
            <a:fillRect/>
          </a:stretch>
        </p:blipFill>
        <p:spPr bwMode="auto">
          <a:xfrm>
            <a:off x="6499868" y="720823"/>
            <a:ext cx="2654961" cy="3160713"/>
          </a:xfrm>
          <a:prstGeom prst="rect">
            <a:avLst/>
          </a:prstGeom>
          <a:noFill/>
        </p:spPr>
      </p:pic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052F9D1D-5D21-4224-87D5-FA4A681BF5E3}"/>
              </a:ext>
            </a:extLst>
          </p:cNvPr>
          <p:cNvSpPr txBox="1">
            <a:spLocks/>
          </p:cNvSpPr>
          <p:nvPr/>
        </p:nvSpPr>
        <p:spPr>
          <a:xfrm>
            <a:off x="35496" y="5949280"/>
            <a:ext cx="576064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3700" dirty="0">
                <a:solidFill>
                  <a:srgbClr val="0000FF"/>
                </a:solidFill>
              </a:rPr>
              <a:t>7</a:t>
            </a:r>
            <a:r>
              <a:rPr kumimoji="0" lang="nl-NL" sz="3700" b="0" i="0" u="none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. Denken: ‘Ik kan het winnen’</a:t>
            </a:r>
            <a:endParaRPr kumimoji="0" lang="nl-NL" sz="3700" b="1" i="0" u="none" strike="noStrike" kern="120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endParaRPr kumimoji="0" lang="nl-NL" sz="3400" b="1" i="0" u="none" strike="noStrike" kern="120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endParaRPr kumimoji="0" lang="nl-NL" sz="3400" b="0" i="0" u="none" strike="noStrike" kern="120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4" name="Tekstvak 3">
            <a:hlinkClick r:id="rId4" action="ppaction://hlinkfile"/>
            <a:extLst>
              <a:ext uri="{FF2B5EF4-FFF2-40B4-BE49-F238E27FC236}">
                <a16:creationId xmlns:a16="http://schemas.microsoft.com/office/drawing/2014/main" id="{63AE8E22-2EB6-46E4-9254-0A83243F3CCD}"/>
              </a:ext>
            </a:extLst>
          </p:cNvPr>
          <p:cNvSpPr txBox="1"/>
          <p:nvPr/>
        </p:nvSpPr>
        <p:spPr>
          <a:xfrm>
            <a:off x="865087" y="1619508"/>
            <a:ext cx="4667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Kijk naar deze korte video van Maarten Tjallingii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19" grpId="0" animBg="1"/>
      <p:bldP spid="3" grpId="0" build="p"/>
      <p:bldP spid="5" grpId="0" animBg="1"/>
      <p:bldP spid="6" grpId="0" animBg="1"/>
      <p:bldP spid="7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20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972</Words>
  <Application>Microsoft Office PowerPoint</Application>
  <PresentationFormat>Diavoorstelling (4:3)</PresentationFormat>
  <Paragraphs>248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Comic Sans MS</vt:lpstr>
      <vt:lpstr>Lucida Handwriting</vt:lpstr>
      <vt:lpstr>Times New Roman</vt:lpstr>
      <vt:lpstr>Office-thema</vt:lpstr>
      <vt:lpstr>bij de NLP-vervolgcursus  “Je ongekende vermogens nog beter ontwikkelen”</vt:lpstr>
      <vt:lpstr>Strategieën</vt:lpstr>
      <vt:lpstr>PowerPoint-presentatie</vt:lpstr>
      <vt:lpstr>PowerPoint-presentatie</vt:lpstr>
      <vt:lpstr>Een strategie is ……….</vt:lpstr>
      <vt:lpstr>Het ‘TOTE’ model voor al het menselijke gedrag</vt:lpstr>
      <vt:lpstr>Slaapstrategie: Sawasana</vt:lpstr>
      <vt:lpstr>Wat zijn hun strategieën?</vt:lpstr>
      <vt:lpstr>Een succes strategie</vt:lpstr>
      <vt:lpstr>Mogelijke strategieën voor:</vt:lpstr>
      <vt:lpstr>Een Koop strategie</vt:lpstr>
      <vt:lpstr>Een koopstrategie eliciteren</vt:lpstr>
      <vt:lpstr>Hoe motiveer je jezelf?</vt:lpstr>
      <vt:lpstr>Opruimstrategie</vt:lpstr>
      <vt:lpstr>Effectieve Strategieën</vt:lpstr>
      <vt:lpstr>Eliciteer en installeer een succes strategie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‘Ontwikkel je ongekende vermogens nog beter’</dc:title>
  <dc:creator>Sytse</dc:creator>
  <cp:lastModifiedBy>sytse tjallingii</cp:lastModifiedBy>
  <cp:revision>66</cp:revision>
  <dcterms:created xsi:type="dcterms:W3CDTF">2014-03-03T15:36:54Z</dcterms:created>
  <dcterms:modified xsi:type="dcterms:W3CDTF">2020-03-23T20:49:00Z</dcterms:modified>
</cp:coreProperties>
</file>