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95" r:id="rId2"/>
    <p:sldId id="466" r:id="rId3"/>
    <p:sldId id="376" r:id="rId4"/>
    <p:sldId id="277" r:id="rId5"/>
    <p:sldId id="294" r:id="rId6"/>
    <p:sldId id="468" r:id="rId7"/>
    <p:sldId id="469" r:id="rId8"/>
    <p:sldId id="470" r:id="rId9"/>
    <p:sldId id="471" r:id="rId10"/>
    <p:sldId id="305" r:id="rId11"/>
    <p:sldId id="308" r:id="rId12"/>
    <p:sldId id="328" r:id="rId13"/>
    <p:sldId id="275" r:id="rId14"/>
    <p:sldId id="312" r:id="rId15"/>
    <p:sldId id="329" r:id="rId16"/>
    <p:sldId id="311" r:id="rId17"/>
    <p:sldId id="313" r:id="rId18"/>
    <p:sldId id="314" r:id="rId19"/>
    <p:sldId id="315" r:id="rId20"/>
    <p:sldId id="316" r:id="rId21"/>
    <p:sldId id="467" r:id="rId22"/>
    <p:sldId id="327" r:id="rId23"/>
    <p:sldId id="334" r:id="rId24"/>
    <p:sldId id="335" r:id="rId25"/>
    <p:sldId id="337" r:id="rId26"/>
    <p:sldId id="336" r:id="rId27"/>
    <p:sldId id="317" r:id="rId28"/>
    <p:sldId id="319" r:id="rId29"/>
    <p:sldId id="472" r:id="rId30"/>
    <p:sldId id="321" r:id="rId31"/>
    <p:sldId id="322" r:id="rId32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D2"/>
    <a:srgbClr val="FF0000"/>
    <a:srgbClr val="0000FF"/>
    <a:srgbClr val="B7B7FF"/>
    <a:srgbClr val="EFEFFF"/>
    <a:srgbClr val="D1D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74" d="100"/>
          <a:sy n="74" d="100"/>
        </p:scale>
        <p:origin x="144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26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E7D054A-800E-40A8-A1E3-BFEB2F6CCF0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77CE0D3-A033-4013-83CB-80FA49F9A117}" type="datetimeFigureOut">
              <a:rPr lang="nl-NL"/>
              <a:pPr>
                <a:defRPr/>
              </a:pPr>
              <a:t>24-2-2020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FE96C52-6178-4CAE-B146-692489E9C4A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E96C52-6178-4CAE-B146-692489E9C4A3}" type="slidenum">
              <a:rPr lang="nl-NL" smtClean="0"/>
              <a:pPr>
                <a:defRPr/>
              </a:pPr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5426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94C85-CE38-4F41-9E22-EA6C1C1F3F5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895BB-028F-43A4-BB96-1BB83086DBE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9F3DD-AC35-4707-9570-98B6A8926FB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051D8-EBA0-4D4D-8FD6-F39A61F6A38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4035B-31DF-4BCD-A319-A0923C16855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44D83-1BF0-4F2C-9329-4225D1C64B5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4E2AA-4303-4358-8632-2B73847658E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1D3A0-482C-4D94-BB79-77741A6522F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245BD-2DAF-4ACA-8A3F-5DE6AAD9099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8C641-597B-4FBC-92E9-0106981C6DD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7E5B3-06FE-4D47-99E5-91CD703C2AB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het opmaakprofiel van de modeltitel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de opmaakprofielen van de modeltekst te bewerken</a:t>
            </a:r>
          </a:p>
          <a:p>
            <a:pPr lvl="1"/>
            <a:r>
              <a:rPr lang="nl-NL" altLang="en-US"/>
              <a:t>Tweede niveau</a:t>
            </a:r>
          </a:p>
          <a:p>
            <a:pPr lvl="2"/>
            <a:r>
              <a:rPr lang="nl-NL" altLang="en-US"/>
              <a:t>Derde niveau</a:t>
            </a:r>
          </a:p>
          <a:p>
            <a:pPr lvl="3"/>
            <a:r>
              <a:rPr lang="nl-NL" altLang="en-US"/>
              <a:t>Vierde niveau</a:t>
            </a:r>
          </a:p>
          <a:p>
            <a:pPr lvl="4"/>
            <a:r>
              <a:rPr lang="nl-NL" altLang="en-US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82FB3E6-6CC4-4D5A-A78B-DA07D4F9091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wereldbol respe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0"/>
            <a:ext cx="6480721" cy="5420239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281936"/>
            <a:ext cx="4032448" cy="576064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chemeClr val="accent2">
                    <a:lumMod val="75000"/>
                  </a:schemeClr>
                </a:solidFill>
              </a:rPr>
              <a:t>Volksuniversiteit  Zwolle</a:t>
            </a:r>
          </a:p>
        </p:txBody>
      </p:sp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0" y="5420239"/>
            <a:ext cx="9144000" cy="846938"/>
          </a:xfrm>
        </p:spPr>
        <p:txBody>
          <a:bodyPr>
            <a:noAutofit/>
          </a:bodyPr>
          <a:lstStyle/>
          <a:p>
            <a:r>
              <a:rPr lang="nl-NL" sz="2400" b="1" dirty="0">
                <a:solidFill>
                  <a:srgbClr val="FF0000"/>
                </a:solidFill>
              </a:rPr>
              <a:t>bij de NLP-vervolgcursus </a:t>
            </a:r>
            <a:br>
              <a:rPr lang="nl-NL" sz="2400" b="1" dirty="0">
                <a:solidFill>
                  <a:srgbClr val="FF0000"/>
                </a:solidFill>
              </a:rPr>
            </a:br>
            <a:r>
              <a:rPr lang="nl-NL" sz="2400" b="1" dirty="0">
                <a:solidFill>
                  <a:srgbClr val="FF0000"/>
                </a:solidFill>
              </a:rPr>
              <a:t>“Je ongekende vermogens nog beter ontwikkelen”</a:t>
            </a:r>
          </a:p>
        </p:txBody>
      </p:sp>
      <p:sp>
        <p:nvSpPr>
          <p:cNvPr id="6" name="Ondertitel 2"/>
          <p:cNvSpPr txBox="1">
            <a:spLocks/>
          </p:cNvSpPr>
          <p:nvPr/>
        </p:nvSpPr>
        <p:spPr>
          <a:xfrm>
            <a:off x="5724128" y="6281936"/>
            <a:ext cx="223224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l-NL" sz="2400" b="1" dirty="0">
                <a:solidFill>
                  <a:srgbClr val="0000FF"/>
                </a:solidFill>
              </a:rPr>
              <a:t>Week</a:t>
            </a:r>
            <a:r>
              <a:rPr lang="nl-NL" sz="2800" b="1" dirty="0">
                <a:solidFill>
                  <a:srgbClr val="0000FF"/>
                </a:solidFill>
              </a:rPr>
              <a:t> 6</a:t>
            </a:r>
            <a:endParaRPr kumimoji="0" lang="nl-NL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hthoek 8"/>
          <p:cNvSpPr/>
          <p:nvPr/>
        </p:nvSpPr>
        <p:spPr>
          <a:xfrm rot="20349446">
            <a:off x="-434825" y="2990440"/>
            <a:ext cx="10089622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nl-NL" sz="4800" b="1" i="1" spc="50" dirty="0">
                <a:ln w="11430"/>
                <a:solidFill>
                  <a:srgbClr val="FF0000"/>
                </a:solidFill>
                <a:latin typeface="Comic Sans MS" pitchFamily="66" charset="0"/>
              </a:rPr>
              <a:t>Spreken als Giraffe of Jakhals?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 build="p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80112" y="647402"/>
            <a:ext cx="3563888" cy="1341438"/>
          </a:xfrm>
        </p:spPr>
        <p:txBody>
          <a:bodyPr/>
          <a:lstStyle/>
          <a:p>
            <a:pPr>
              <a:defRPr/>
            </a:pPr>
            <a:r>
              <a:rPr lang="nl-NL" sz="4000" b="1" dirty="0">
                <a:solidFill>
                  <a:schemeClr val="accent6"/>
                </a:solidFill>
                <a:latin typeface="Calibri" pitchFamily="34" charset="0"/>
              </a:rPr>
              <a:t>De stappen </a:t>
            </a:r>
            <a:br>
              <a:rPr lang="nl-NL" sz="4000" b="1" dirty="0">
                <a:solidFill>
                  <a:schemeClr val="accent6"/>
                </a:solidFill>
                <a:latin typeface="Calibri" pitchFamily="34" charset="0"/>
              </a:rPr>
            </a:br>
            <a:r>
              <a:rPr lang="nl-NL" sz="4000" b="1" dirty="0">
                <a:solidFill>
                  <a:schemeClr val="accent6"/>
                </a:solidFill>
                <a:latin typeface="Calibri" pitchFamily="34" charset="0"/>
              </a:rPr>
              <a:t>van de Giraf</a:t>
            </a:r>
          </a:p>
        </p:txBody>
      </p:sp>
      <p:pic>
        <p:nvPicPr>
          <p:cNvPr id="17" name="Afbeelding 16" descr="giraffe1.jpg"/>
          <p:cNvPicPr>
            <a:picLocks noChangeAspect="1"/>
          </p:cNvPicPr>
          <p:nvPr/>
        </p:nvPicPr>
        <p:blipFill>
          <a:blip r:embed="rId2" cstate="print"/>
          <a:srcRect l="17239" r="18501"/>
          <a:stretch>
            <a:fillRect/>
          </a:stretch>
        </p:blipFill>
        <p:spPr bwMode="auto">
          <a:xfrm>
            <a:off x="35496" y="1989112"/>
            <a:ext cx="2376693" cy="489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kstvak 12"/>
          <p:cNvSpPr txBox="1">
            <a:spLocks noChangeArrowheads="1"/>
          </p:cNvSpPr>
          <p:nvPr/>
        </p:nvSpPr>
        <p:spPr bwMode="auto">
          <a:xfrm>
            <a:off x="1944365" y="716503"/>
            <a:ext cx="3059683" cy="1200329"/>
          </a:xfrm>
          <a:prstGeom prst="rect">
            <a:avLst/>
          </a:prstGeom>
          <a:solidFill>
            <a:srgbClr val="EFE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nl-NL" b="1" dirty="0">
                <a:solidFill>
                  <a:srgbClr val="0000FF"/>
                </a:solidFill>
                <a:latin typeface="Arial" charset="0"/>
                <a:cs typeface="Arial" charset="0"/>
              </a:rPr>
              <a:t>Waarnemen</a:t>
            </a:r>
          </a:p>
          <a:p>
            <a:pPr marL="457200" indent="-457200"/>
            <a:r>
              <a:rPr lang="nl-NL" sz="1600" dirty="0">
                <a:solidFill>
                  <a:srgbClr val="0000FF"/>
                </a:solidFill>
                <a:latin typeface="Arial" charset="0"/>
                <a:cs typeface="Arial" charset="0"/>
              </a:rPr>
              <a:t>Zonder oordeel of interpretatie</a:t>
            </a:r>
          </a:p>
          <a:p>
            <a:pPr marL="457200" indent="-457200"/>
            <a:r>
              <a:rPr lang="nl-NL" sz="1600" dirty="0">
                <a:solidFill>
                  <a:srgbClr val="0000FF"/>
                </a:solidFill>
                <a:latin typeface="Arial" charset="0"/>
                <a:cs typeface="Arial" charset="0"/>
              </a:rPr>
              <a:t>“Ik zie …… “</a:t>
            </a:r>
          </a:p>
          <a:p>
            <a:pPr marL="457200" indent="-457200"/>
            <a:r>
              <a:rPr lang="nl-NL" sz="1600" dirty="0">
                <a:solidFill>
                  <a:srgbClr val="0000FF"/>
                </a:solidFill>
                <a:latin typeface="Arial" charset="0"/>
                <a:cs typeface="Arial" charset="0"/>
              </a:rPr>
              <a:t>“Ik hoor ……”</a:t>
            </a:r>
          </a:p>
        </p:txBody>
      </p:sp>
      <p:sp>
        <p:nvSpPr>
          <p:cNvPr id="14" name="Tekstvak 13"/>
          <p:cNvSpPr txBox="1">
            <a:spLocks noChangeArrowheads="1"/>
          </p:cNvSpPr>
          <p:nvPr/>
        </p:nvSpPr>
        <p:spPr bwMode="auto">
          <a:xfrm>
            <a:off x="2844081" y="1940818"/>
            <a:ext cx="3240087" cy="1200150"/>
          </a:xfrm>
          <a:prstGeom prst="rect">
            <a:avLst/>
          </a:prstGeom>
          <a:solidFill>
            <a:srgbClr val="EFE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nl-NL" b="1">
                <a:solidFill>
                  <a:srgbClr val="0000FF"/>
                </a:solidFill>
                <a:latin typeface="Arial" charset="0"/>
                <a:cs typeface="Arial" charset="0"/>
              </a:rPr>
              <a:t>2.  Voelen</a:t>
            </a:r>
          </a:p>
          <a:p>
            <a:pPr marL="457200" indent="-457200"/>
            <a:r>
              <a:rPr lang="nl-NL" sz="1600">
                <a:solidFill>
                  <a:srgbClr val="0000FF"/>
                </a:solidFill>
                <a:latin typeface="Arial" charset="0"/>
                <a:cs typeface="Arial" charset="0"/>
              </a:rPr>
              <a:t>Herken jouw gevoelens</a:t>
            </a:r>
          </a:p>
          <a:p>
            <a:pPr marL="457200" indent="-457200"/>
            <a:r>
              <a:rPr lang="nl-NL" sz="1600">
                <a:solidFill>
                  <a:srgbClr val="0000FF"/>
                </a:solidFill>
                <a:latin typeface="Arial" charset="0"/>
                <a:cs typeface="Arial" charset="0"/>
              </a:rPr>
              <a:t>Erken jouw gevoelens</a:t>
            </a:r>
          </a:p>
          <a:p>
            <a:pPr marL="457200" indent="-457200"/>
            <a:r>
              <a:rPr lang="nl-NL" sz="1600">
                <a:solidFill>
                  <a:srgbClr val="0000FF"/>
                </a:solidFill>
                <a:latin typeface="Arial" charset="0"/>
                <a:cs typeface="Arial" charset="0"/>
              </a:rPr>
              <a:t>“Ik voel me daarbij …………. “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3275856" y="3139758"/>
            <a:ext cx="3600797" cy="1200329"/>
          </a:xfrm>
          <a:prstGeom prst="rect">
            <a:avLst/>
          </a:prstGeom>
          <a:solidFill>
            <a:srgbClr val="EFEFFF"/>
          </a:solidFill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 startAt="3"/>
              <a:defRPr/>
            </a:pPr>
            <a:r>
              <a:rPr lang="nl-NL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Behoeftes erkennen</a:t>
            </a:r>
          </a:p>
          <a:p>
            <a:pPr marL="457200" indent="-457200">
              <a:defRPr/>
            </a:pPr>
            <a:r>
              <a:rPr lang="nl-NL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Verbind je gevoel met je behoefte</a:t>
            </a:r>
          </a:p>
          <a:p>
            <a:pPr>
              <a:defRPr/>
            </a:pPr>
            <a:r>
              <a:rPr lang="nl-NL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“Ik voel me ……  omdat ik behoefte heb aan ………“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4500563" y="4317082"/>
            <a:ext cx="3240087" cy="1200150"/>
          </a:xfrm>
          <a:prstGeom prst="rect">
            <a:avLst/>
          </a:prstGeom>
          <a:solidFill>
            <a:srgbClr val="EFEFFF"/>
          </a:solidFill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nl-NL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4.  Opties</a:t>
            </a:r>
          </a:p>
          <a:p>
            <a:pPr>
              <a:defRPr/>
            </a:pPr>
            <a:r>
              <a:rPr lang="nl-NL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Welke verschillende mogelijkheden heb je om aan jouw behoeftes te voldoen?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5724525" y="5489575"/>
            <a:ext cx="3240088" cy="1323975"/>
          </a:xfrm>
          <a:prstGeom prst="rect">
            <a:avLst/>
          </a:prstGeom>
          <a:solidFill>
            <a:srgbClr val="EFEF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nl-NL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5. Verzoek doen of actie ondernemen</a:t>
            </a:r>
            <a:endParaRPr lang="nl-NL" sz="1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defRPr/>
            </a:pPr>
            <a:r>
              <a:rPr lang="nl-NL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“Zou je ……… willen doen?“</a:t>
            </a:r>
          </a:p>
          <a:p>
            <a:pPr marL="457200" indent="-457200">
              <a:defRPr/>
            </a:pPr>
            <a:r>
              <a:rPr lang="nl-NL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“Ik ga …… doen.”</a:t>
            </a:r>
          </a:p>
        </p:txBody>
      </p:sp>
      <p:grpSp>
        <p:nvGrpSpPr>
          <p:cNvPr id="3" name="Groep 23"/>
          <p:cNvGrpSpPr>
            <a:grpSpLocks/>
          </p:cNvGrpSpPr>
          <p:nvPr/>
        </p:nvGrpSpPr>
        <p:grpSpPr bwMode="auto">
          <a:xfrm>
            <a:off x="2195736" y="4509120"/>
            <a:ext cx="1728465" cy="2348880"/>
            <a:chOff x="7020272" y="3068960"/>
            <a:chExt cx="1368152" cy="1944216"/>
          </a:xfrm>
        </p:grpSpPr>
        <p:pic>
          <p:nvPicPr>
            <p:cNvPr id="25610" name="Picture 14" descr="http://pngimg.com/upload/hands_PNG905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92280" y="3284984"/>
              <a:ext cx="1296144" cy="1728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1" name="Tekstvak 18"/>
            <p:cNvSpPr txBox="1">
              <a:spLocks noChangeArrowheads="1"/>
            </p:cNvSpPr>
            <p:nvPr/>
          </p:nvSpPr>
          <p:spPr bwMode="auto">
            <a:xfrm>
              <a:off x="7020272" y="3429000"/>
              <a:ext cx="21602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b="1">
                  <a:latin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25612" name="Tekstvak 19"/>
            <p:cNvSpPr txBox="1">
              <a:spLocks noChangeArrowheads="1"/>
            </p:cNvSpPr>
            <p:nvPr/>
          </p:nvSpPr>
          <p:spPr bwMode="auto">
            <a:xfrm>
              <a:off x="7236296" y="3140968"/>
              <a:ext cx="21602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b="1">
                  <a:latin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25613" name="Tekstvak 20"/>
            <p:cNvSpPr txBox="1">
              <a:spLocks noChangeArrowheads="1"/>
            </p:cNvSpPr>
            <p:nvPr/>
          </p:nvSpPr>
          <p:spPr bwMode="auto">
            <a:xfrm>
              <a:off x="7452320" y="3068960"/>
              <a:ext cx="21602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b="1">
                  <a:latin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25614" name="Tekstvak 21"/>
            <p:cNvSpPr txBox="1">
              <a:spLocks noChangeArrowheads="1"/>
            </p:cNvSpPr>
            <p:nvPr/>
          </p:nvSpPr>
          <p:spPr bwMode="auto">
            <a:xfrm>
              <a:off x="7812360" y="3121223"/>
              <a:ext cx="21602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b="1">
                  <a:latin typeface="Arial" charset="0"/>
                  <a:cs typeface="Arial" charset="0"/>
                </a:rPr>
                <a:t>4</a:t>
              </a:r>
            </a:p>
          </p:txBody>
        </p:sp>
        <p:sp>
          <p:nvSpPr>
            <p:cNvPr id="25615" name="Tekstvak 22"/>
            <p:cNvSpPr txBox="1">
              <a:spLocks noChangeArrowheads="1"/>
            </p:cNvSpPr>
            <p:nvPr/>
          </p:nvSpPr>
          <p:spPr bwMode="auto">
            <a:xfrm>
              <a:off x="8172400" y="3625279"/>
              <a:ext cx="21602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b="1">
                  <a:latin typeface="Arial" charset="0"/>
                  <a:cs typeface="Arial" charset="0"/>
                </a:rPr>
                <a:t>5</a:t>
              </a:r>
            </a:p>
          </p:txBody>
        </p:sp>
      </p:grp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" y="-27384"/>
            <a:ext cx="9144000" cy="646112"/>
          </a:xfrm>
          <a:prstGeom prst="rect">
            <a:avLst/>
          </a:prstGeom>
          <a:solidFill>
            <a:srgbClr val="B7B7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nl-NL" sz="3600" b="1" dirty="0">
                <a:solidFill>
                  <a:schemeClr val="accent6"/>
                </a:solidFill>
                <a:latin typeface="Arial" pitchFamily="34" charset="0"/>
              </a:rPr>
              <a:t>Geweldloos Communiceren</a:t>
            </a:r>
          </a:p>
        </p:txBody>
      </p:sp>
      <p:sp>
        <p:nvSpPr>
          <p:cNvPr id="21" name="Gekromde PIJL-LINKS 20"/>
          <p:cNvSpPr/>
          <p:nvPr/>
        </p:nvSpPr>
        <p:spPr>
          <a:xfrm>
            <a:off x="5220072" y="1268760"/>
            <a:ext cx="720080" cy="1368152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Gekromde PIJL-LINKS 21"/>
          <p:cNvSpPr/>
          <p:nvPr/>
        </p:nvSpPr>
        <p:spPr>
          <a:xfrm>
            <a:off x="6588224" y="2564904"/>
            <a:ext cx="720080" cy="1368152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3" name="Gekromde PIJL-LINKS 22"/>
          <p:cNvSpPr/>
          <p:nvPr/>
        </p:nvSpPr>
        <p:spPr>
          <a:xfrm>
            <a:off x="7236296" y="3789040"/>
            <a:ext cx="720080" cy="1368152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4" name="Gekromde PIJL-LINKS 23"/>
          <p:cNvSpPr/>
          <p:nvPr/>
        </p:nvSpPr>
        <p:spPr>
          <a:xfrm>
            <a:off x="8423920" y="5085184"/>
            <a:ext cx="720080" cy="1368152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 animBg="1"/>
      <p:bldP spid="15" grpId="0" animBg="1"/>
      <p:bldP spid="16" grpId="0" animBg="1"/>
      <p:bldP spid="18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ommunicatie simpel"/>
          <p:cNvPicPr>
            <a:picLocks noChangeAspect="1" noChangeArrowheads="1"/>
          </p:cNvPicPr>
          <p:nvPr/>
        </p:nvPicPr>
        <p:blipFill>
          <a:blip r:embed="rId2" cstate="print"/>
          <a:srcRect l="21829" t="17360" b="17651"/>
          <a:stretch>
            <a:fillRect/>
          </a:stretch>
        </p:blipFill>
        <p:spPr bwMode="auto">
          <a:xfrm>
            <a:off x="1692275" y="765175"/>
            <a:ext cx="6848475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7536555" y="4991721"/>
            <a:ext cx="1367507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nl-NL" sz="2000" b="1" dirty="0">
                <a:latin typeface="Calibri" pitchFamily="34" charset="0"/>
              </a:rPr>
              <a:t>Stap 4 en 5 opties en gedrag</a:t>
            </a:r>
            <a:endParaRPr lang="nl-NL" b="1" dirty="0">
              <a:latin typeface="Calibri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115616" y="3933056"/>
            <a:ext cx="944414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nl-NL" sz="2000" b="1" dirty="0">
                <a:latin typeface="Calibri" pitchFamily="34" charset="0"/>
              </a:rPr>
              <a:t>Stap 2</a:t>
            </a:r>
          </a:p>
          <a:p>
            <a:pPr>
              <a:defRPr/>
            </a:pPr>
            <a:r>
              <a:rPr lang="nl-NL" sz="2000" b="1" dirty="0">
                <a:latin typeface="Calibri" pitchFamily="34" charset="0"/>
              </a:rPr>
              <a:t>voelen</a:t>
            </a:r>
            <a:endParaRPr lang="nl-NL" b="1" dirty="0">
              <a:latin typeface="Calibri" pitchFamily="34" charset="0"/>
            </a:endParaRPr>
          </a:p>
        </p:txBody>
      </p:sp>
      <p:sp>
        <p:nvSpPr>
          <p:cNvPr id="13317" name="Rectangle 4"/>
          <p:cNvSpPr>
            <a:spLocks noChangeArrowheads="1"/>
          </p:cNvSpPr>
          <p:nvPr/>
        </p:nvSpPr>
        <p:spPr bwMode="auto">
          <a:xfrm>
            <a:off x="0" y="0"/>
            <a:ext cx="91439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l-NL" altLang="en-US" sz="4800" b="1" dirty="0">
                <a:solidFill>
                  <a:srgbClr val="FF0000"/>
                </a:solidFill>
                <a:latin typeface="Arial" charset="0"/>
              </a:rPr>
              <a:t>Wat gebeurt er bij ruzie?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8109347" y="6149975"/>
            <a:ext cx="1008062" cy="708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nl-NL" sz="2000" b="1" dirty="0">
                <a:latin typeface="Calibri" pitchFamily="34" charset="0"/>
              </a:rPr>
              <a:t>Jakhals of Giraf</a:t>
            </a:r>
            <a:endParaRPr lang="nl-NL" b="1" dirty="0">
              <a:latin typeface="Calibri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412A200-3BDB-410F-B858-6B88E596C446}"/>
              </a:ext>
            </a:extLst>
          </p:cNvPr>
          <p:cNvSpPr txBox="1"/>
          <p:nvPr/>
        </p:nvSpPr>
        <p:spPr>
          <a:xfrm>
            <a:off x="3491880" y="5301208"/>
            <a:ext cx="1368152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nl-NL" sz="2000" b="1" dirty="0">
                <a:latin typeface="Calibri" pitchFamily="34" charset="0"/>
              </a:rPr>
              <a:t>Stap 3</a:t>
            </a:r>
          </a:p>
          <a:p>
            <a:pPr>
              <a:defRPr/>
            </a:pPr>
            <a:r>
              <a:rPr lang="nl-NL" sz="2000" b="1" dirty="0">
                <a:latin typeface="Calibri" pitchFamily="34" charset="0"/>
              </a:rPr>
              <a:t>behoeften</a:t>
            </a:r>
            <a:endParaRPr lang="nl-NL" b="1" dirty="0">
              <a:latin typeface="Calibri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799937E-7549-45D7-8B63-6BA69EEDF799}"/>
              </a:ext>
            </a:extLst>
          </p:cNvPr>
          <p:cNvSpPr txBox="1"/>
          <p:nvPr/>
        </p:nvSpPr>
        <p:spPr>
          <a:xfrm>
            <a:off x="7536555" y="1628800"/>
            <a:ext cx="1008062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err="1">
                <a:latin typeface="Calibri" pitchFamily="34" charset="0"/>
              </a:rPr>
              <a:t>Stap</a:t>
            </a:r>
            <a:r>
              <a:rPr lang="en-US" sz="2000" b="1" dirty="0">
                <a:latin typeface="Calibri" pitchFamily="34" charset="0"/>
              </a:rPr>
              <a:t> 1</a:t>
            </a:r>
          </a:p>
          <a:p>
            <a:pPr>
              <a:defRPr/>
            </a:pPr>
            <a:r>
              <a:rPr lang="en-US" sz="2000" b="1" dirty="0" err="1">
                <a:latin typeface="Calibri" pitchFamily="34" charset="0"/>
              </a:rPr>
              <a:t>Waar</a:t>
            </a:r>
            <a:r>
              <a:rPr lang="en-US" sz="2000" b="1" dirty="0">
                <a:latin typeface="Calibri" pitchFamily="34" charset="0"/>
              </a:rPr>
              <a:t>-</a:t>
            </a:r>
          </a:p>
          <a:p>
            <a:pPr>
              <a:defRPr/>
            </a:pPr>
            <a:r>
              <a:rPr lang="en-US" sz="2000" b="1" dirty="0" err="1">
                <a:latin typeface="Calibri" pitchFamily="34" charset="0"/>
              </a:rPr>
              <a:t>nemen</a:t>
            </a:r>
            <a:endParaRPr lang="nl-NL" b="1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ABD30-2148-407E-A202-2C9D3B3E2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 de ander geweldloos communiceren</a:t>
            </a:r>
          </a:p>
        </p:txBody>
      </p:sp>
      <p:pic>
        <p:nvPicPr>
          <p:cNvPr id="4" name="Afbeelding 3" descr="Afbeeldingsresultaat voor NVC model">
            <a:extLst>
              <a:ext uri="{FF2B5EF4-FFF2-40B4-BE49-F238E27FC236}">
                <a16:creationId xmlns:a16="http://schemas.microsoft.com/office/drawing/2014/main" id="{7C7C8E75-2CCF-4D4C-8F9F-33D9D2F1A9C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77"/>
          <a:stretch/>
        </p:blipFill>
        <p:spPr bwMode="auto">
          <a:xfrm>
            <a:off x="539552" y="2780928"/>
            <a:ext cx="4032448" cy="39604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5" name="Afbeelding 4" descr="Afbeeldingsresultaat voor NVC model">
            <a:extLst>
              <a:ext uri="{FF2B5EF4-FFF2-40B4-BE49-F238E27FC236}">
                <a16:creationId xmlns:a16="http://schemas.microsoft.com/office/drawing/2014/main" id="{F8832993-E0AA-49AB-9E91-9084CE1552E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644008" y="2780928"/>
            <a:ext cx="4104456" cy="39604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544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" y="-27384"/>
            <a:ext cx="9144000" cy="646112"/>
          </a:xfrm>
          <a:prstGeom prst="rect">
            <a:avLst/>
          </a:prstGeom>
          <a:solidFill>
            <a:srgbClr val="B7B7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nl-NL" sz="3600" b="1" dirty="0">
                <a:solidFill>
                  <a:schemeClr val="accent6"/>
                </a:solidFill>
                <a:latin typeface="Arial" pitchFamily="34" charset="0"/>
              </a:rPr>
              <a:t>Gewelddadig Communiceren</a:t>
            </a:r>
          </a:p>
        </p:txBody>
      </p:sp>
      <p:pic>
        <p:nvPicPr>
          <p:cNvPr id="29699" name="Afbeelding 5" descr="jackal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l="8849" t="5405" r="9078" b="8108"/>
          <a:stretch>
            <a:fillRect/>
          </a:stretch>
        </p:blipFill>
        <p:spPr bwMode="auto">
          <a:xfrm flipH="1">
            <a:off x="-180528" y="4553744"/>
            <a:ext cx="363691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1475556" y="692696"/>
            <a:ext cx="57607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en-US" sz="3200" b="1" i="1" dirty="0">
                <a:solidFill>
                  <a:srgbClr val="FF0000"/>
                </a:solidFill>
                <a:latin typeface="Arial" charset="0"/>
              </a:rPr>
              <a:t>De valkuilen van de Jakhals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6024" y="1340768"/>
            <a:ext cx="5292079" cy="5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1. Waarnemen met eigen oordelen</a:t>
            </a:r>
          </a:p>
        </p:txBody>
      </p:sp>
      <p:sp>
        <p:nvSpPr>
          <p:cNvPr id="6" name="Rechthoek 5"/>
          <p:cNvSpPr/>
          <p:nvPr/>
        </p:nvSpPr>
        <p:spPr>
          <a:xfrm>
            <a:off x="899592" y="2132856"/>
            <a:ext cx="57241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en-US" b="1" dirty="0">
                <a:solidFill>
                  <a:srgbClr val="FF0000"/>
                </a:solidFill>
                <a:latin typeface="Arial" charset="0"/>
              </a:rPr>
              <a:t>2. Gevoelens</a:t>
            </a:r>
            <a:r>
              <a:rPr lang="nl-NL" altLang="en-US" sz="3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nl-NL" altLang="en-US" b="1" dirty="0">
                <a:solidFill>
                  <a:srgbClr val="FF0000"/>
                </a:solidFill>
                <a:latin typeface="Arial" charset="0"/>
              </a:rPr>
              <a:t>vermengen met denken</a:t>
            </a:r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2267744" y="3275692"/>
            <a:ext cx="5544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/>
            <a:r>
              <a:rPr lang="nl-NL" altLang="en-US" b="1" dirty="0">
                <a:solidFill>
                  <a:srgbClr val="FF0000"/>
                </a:solidFill>
                <a:latin typeface="Arial" charset="0"/>
              </a:rPr>
              <a:t>3. De ander verantwoordelijk maken voor mijn behoeftes</a:t>
            </a:r>
            <a:endParaRPr lang="nl-NL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563888" y="4652764"/>
            <a:ext cx="4283968" cy="533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4: Er is maar één optie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959424" y="5661248"/>
            <a:ext cx="5184576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5: Verzoek vermengen met een eis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95536" y="1772816"/>
            <a:ext cx="655272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nl-NL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je eigen oordeel opplakken: “Jij doet het ook nooit goed!”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259632" y="2708871"/>
            <a:ext cx="5976664" cy="50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nl-NL" altLang="en-US" sz="1800" b="1" dirty="0">
                <a:solidFill>
                  <a:schemeClr val="accent2"/>
                </a:solidFill>
                <a:latin typeface="Arial" charset="0"/>
              </a:rPr>
              <a:t>Gedachten lezen: “Ik zie dat jij er geen zin in hebt.”</a:t>
            </a:r>
          </a:p>
        </p:txBody>
      </p:sp>
      <p:sp>
        <p:nvSpPr>
          <p:cNvPr id="12" name="Rechthoek 11"/>
          <p:cNvSpPr/>
          <p:nvPr/>
        </p:nvSpPr>
        <p:spPr>
          <a:xfrm>
            <a:off x="2627784" y="4139788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en-US" sz="1800" b="1" dirty="0">
                <a:solidFill>
                  <a:schemeClr val="accent2"/>
                </a:solidFill>
                <a:latin typeface="Arial" charset="0"/>
              </a:rPr>
              <a:t>“Ik wil dat jij mij niet boos maakt.”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887416" y="5156820"/>
            <a:ext cx="5077072" cy="504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nl-NL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“Alleen jij kunt ........................, ik kan niets.”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644008" y="6309320"/>
            <a:ext cx="4064496" cy="377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nl-NL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“Ik wil dat je dat meteen doet.”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alt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  <p:bldP spid="5" grpId="1"/>
      <p:bldP spid="6" grpId="0"/>
      <p:bldP spid="7" grpId="0"/>
      <p:bldP spid="8" grpId="1"/>
      <p:bldP spid="9" grpId="1"/>
      <p:bldP spid="10" grpId="1" build="allAtOnce"/>
      <p:bldP spid="11" grpId="1" build="allAtOnce"/>
      <p:bldP spid="12" grpId="0"/>
      <p:bldP spid="13" grpId="1" build="allAtOnce"/>
      <p:bldP spid="14" grpI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kstvak 220"/>
          <p:cNvSpPr txBox="1"/>
          <p:nvPr/>
        </p:nvSpPr>
        <p:spPr>
          <a:xfrm>
            <a:off x="900113" y="188913"/>
            <a:ext cx="5400675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tabLst>
                <a:tab pos="215900" algn="l"/>
              </a:tabLst>
              <a:defRPr/>
            </a:pPr>
            <a:r>
              <a:rPr lang="nl-NL" sz="44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Schijngevoelens</a:t>
            </a:r>
            <a:endParaRPr lang="nl-NL" sz="4400" dirty="0">
              <a:solidFill>
                <a:schemeClr val="accent6"/>
              </a:solidFill>
            </a:endParaRPr>
          </a:p>
        </p:txBody>
      </p:sp>
      <p:sp>
        <p:nvSpPr>
          <p:cNvPr id="222" name="Rechthoek 221"/>
          <p:cNvSpPr>
            <a:spLocks noChangeArrowheads="1"/>
          </p:cNvSpPr>
          <p:nvPr/>
        </p:nvSpPr>
        <p:spPr bwMode="auto">
          <a:xfrm>
            <a:off x="250825" y="1052513"/>
            <a:ext cx="6842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215900" algn="l"/>
                <a:tab pos="449263" algn="l"/>
              </a:tabLst>
            </a:pPr>
            <a:r>
              <a:rPr lang="nl-NL" altLang="en-US" sz="2800" b="1" i="1">
                <a:solidFill>
                  <a:srgbClr val="FF0000"/>
                </a:solidFill>
                <a:latin typeface="Arial" charset="0"/>
                <a:cs typeface="Arial" charset="0"/>
              </a:rPr>
              <a:t>Ik heb het idee dat jij mij dit aandoet</a:t>
            </a:r>
            <a:endParaRPr lang="en-US" altLang="en-US" sz="2800" b="1">
              <a:solidFill>
                <a:srgbClr val="FF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7413" name="Tekstvak 2"/>
          <p:cNvSpPr txBox="1">
            <a:spLocks noChangeArrowheads="1"/>
          </p:cNvSpPr>
          <p:nvPr/>
        </p:nvSpPr>
        <p:spPr bwMode="auto">
          <a:xfrm>
            <a:off x="1008062" y="1720851"/>
            <a:ext cx="51847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dirty="0">
                <a:solidFill>
                  <a:srgbClr val="0000FF"/>
                </a:solidFill>
              </a:rPr>
              <a:t>Ik voel dat jij me kwaad maakt</a:t>
            </a:r>
          </a:p>
          <a:p>
            <a:r>
              <a:rPr lang="nl-NL" dirty="0">
                <a:solidFill>
                  <a:srgbClr val="0000FF"/>
                </a:solidFill>
              </a:rPr>
              <a:t>Ik voel dat jij me verwaarloost.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6" name="Afbeelding 5" descr="alternative_remote_control">
            <a:extLst>
              <a:ext uri="{FF2B5EF4-FFF2-40B4-BE49-F238E27FC236}">
                <a16:creationId xmlns:a16="http://schemas.microsoft.com/office/drawing/2014/main" id="{8A332DBB-F271-46CD-9E93-C333FDA679C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17830" b="31794"/>
          <a:stretch/>
        </p:blipFill>
        <p:spPr bwMode="auto">
          <a:xfrm rot="21088282">
            <a:off x="6869859" y="289241"/>
            <a:ext cx="2074520" cy="14309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 descr="Afbeeldingsresultaat voor NVC jackal  cafe">
            <a:extLst>
              <a:ext uri="{FF2B5EF4-FFF2-40B4-BE49-F238E27FC236}">
                <a16:creationId xmlns:a16="http://schemas.microsoft.com/office/drawing/2014/main" id="{2339032A-93C7-4D7C-8ABF-A7E427F9AF8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0" t="6479"/>
          <a:stretch/>
        </p:blipFill>
        <p:spPr bwMode="auto">
          <a:xfrm>
            <a:off x="323528" y="2697164"/>
            <a:ext cx="2886710" cy="22650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Afbeelding 7" descr="alternative_remote_control">
            <a:extLst>
              <a:ext uri="{FF2B5EF4-FFF2-40B4-BE49-F238E27FC236}">
                <a16:creationId xmlns:a16="http://schemas.microsoft.com/office/drawing/2014/main" id="{12882164-33F8-4416-8067-966C9BB5704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17830" b="31794"/>
          <a:stretch/>
        </p:blipFill>
        <p:spPr bwMode="auto">
          <a:xfrm rot="21088282">
            <a:off x="7058729" y="3045290"/>
            <a:ext cx="1177925" cy="8864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Afbeelding 8" descr="alternative_remote_control">
            <a:extLst>
              <a:ext uri="{FF2B5EF4-FFF2-40B4-BE49-F238E27FC236}">
                <a16:creationId xmlns:a16="http://schemas.microsoft.com/office/drawing/2014/main" id="{A5A5E2EB-8C68-48C2-8E34-EB9232616CC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17830" b="31794"/>
          <a:stretch/>
        </p:blipFill>
        <p:spPr bwMode="auto">
          <a:xfrm flipH="1">
            <a:off x="3256947" y="4259410"/>
            <a:ext cx="1331558" cy="8864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Afbeelding 9" descr="alternative_remote_control">
            <a:extLst>
              <a:ext uri="{FF2B5EF4-FFF2-40B4-BE49-F238E27FC236}">
                <a16:creationId xmlns:a16="http://schemas.microsoft.com/office/drawing/2014/main" id="{A7B78221-D999-4E92-837D-956D1344E0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17830" b="31794"/>
          <a:stretch/>
        </p:blipFill>
        <p:spPr bwMode="auto">
          <a:xfrm rot="545836" flipH="1">
            <a:off x="3943830" y="3129450"/>
            <a:ext cx="1206576" cy="8864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Afbeelding 10" descr="alternative_remote_control">
            <a:extLst>
              <a:ext uri="{FF2B5EF4-FFF2-40B4-BE49-F238E27FC236}">
                <a16:creationId xmlns:a16="http://schemas.microsoft.com/office/drawing/2014/main" id="{D9F3C08E-F001-4A99-B7F9-A511407AD5D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17830" b="31794"/>
          <a:stretch/>
        </p:blipFill>
        <p:spPr bwMode="auto">
          <a:xfrm>
            <a:off x="7630303" y="4136802"/>
            <a:ext cx="1253490" cy="8864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Afbeelding 11" descr="alternative_remote_control">
            <a:extLst>
              <a:ext uri="{FF2B5EF4-FFF2-40B4-BE49-F238E27FC236}">
                <a16:creationId xmlns:a16="http://schemas.microsoft.com/office/drawing/2014/main" id="{888EE4EC-6931-452D-B9E6-A164AB82A76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17830" b="31794"/>
          <a:stretch/>
        </p:blipFill>
        <p:spPr bwMode="auto">
          <a:xfrm rot="1842066">
            <a:off x="7270594" y="5387853"/>
            <a:ext cx="1191260" cy="8864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Afbeelding 12" descr="alternative_remote_control">
            <a:extLst>
              <a:ext uri="{FF2B5EF4-FFF2-40B4-BE49-F238E27FC236}">
                <a16:creationId xmlns:a16="http://schemas.microsoft.com/office/drawing/2014/main" id="{C8CB2B68-E308-4F32-8D00-B3CE880BE01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17830" b="31794"/>
          <a:stretch/>
        </p:blipFill>
        <p:spPr bwMode="auto">
          <a:xfrm rot="18976737" flipH="1">
            <a:off x="3894797" y="5564764"/>
            <a:ext cx="1387415" cy="8864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Afbeelding 13" descr="alternative_remote_control">
            <a:extLst>
              <a:ext uri="{FF2B5EF4-FFF2-40B4-BE49-F238E27FC236}">
                <a16:creationId xmlns:a16="http://schemas.microsoft.com/office/drawing/2014/main" id="{5F944A34-5C20-4A06-BFE8-0F5F68B095B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17830" b="31794"/>
          <a:stretch/>
        </p:blipFill>
        <p:spPr bwMode="auto">
          <a:xfrm rot="20143532">
            <a:off x="5429520" y="2808593"/>
            <a:ext cx="1217295" cy="8864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Afbeelding 14" descr="alternative_remote_control">
            <a:extLst>
              <a:ext uri="{FF2B5EF4-FFF2-40B4-BE49-F238E27FC236}">
                <a16:creationId xmlns:a16="http://schemas.microsoft.com/office/drawing/2014/main" id="{8F23B27D-DE88-4937-9F46-6B8A14FD00C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17830" b="31794"/>
          <a:stretch/>
        </p:blipFill>
        <p:spPr bwMode="auto">
          <a:xfrm rot="5400000">
            <a:off x="5970162" y="5750013"/>
            <a:ext cx="1096645" cy="8864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Ovaal 15">
            <a:extLst>
              <a:ext uri="{FF2B5EF4-FFF2-40B4-BE49-F238E27FC236}">
                <a16:creationId xmlns:a16="http://schemas.microsoft.com/office/drawing/2014/main" id="{6E4E23F9-D1F6-49F2-AFAF-3CB461566D50}"/>
              </a:ext>
            </a:extLst>
          </p:cNvPr>
          <p:cNvSpPr/>
          <p:nvPr/>
        </p:nvSpPr>
        <p:spPr>
          <a:xfrm>
            <a:off x="4833689" y="4000330"/>
            <a:ext cx="2551430" cy="14116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215900" algn="l"/>
              </a:tabLst>
            </a:pPr>
            <a:r>
              <a:rPr lang="nl-NL" sz="2800" b="1" dirty="0"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  <a:t>Jackhals Café</a:t>
            </a:r>
            <a:endParaRPr lang="nl-NL" sz="115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/>
      <p:bldP spid="17413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1DCDEAE-6A58-4E05-B5DF-4251640F8EE4}"/>
              </a:ext>
            </a:extLst>
          </p:cNvPr>
          <p:cNvSpPr/>
          <p:nvPr/>
        </p:nvSpPr>
        <p:spPr>
          <a:xfrm>
            <a:off x="971600" y="548680"/>
            <a:ext cx="6984776" cy="5171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15900" algn="l"/>
                <a:tab pos="449580" algn="l"/>
              </a:tabLst>
            </a:pPr>
            <a:r>
              <a:rPr lang="en-US" sz="3200" i="1" kern="16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Song:</a:t>
            </a:r>
            <a:endParaRPr lang="en-US" sz="3200" i="1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15900" algn="l"/>
                <a:tab pos="449580" algn="l"/>
              </a:tabLst>
            </a:pPr>
            <a:r>
              <a:rPr lang="en-US" sz="3200" i="1" kern="16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Love one another, 2x</a:t>
            </a:r>
            <a:endParaRPr lang="en-US" sz="3200" i="1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15900" algn="l"/>
                <a:tab pos="449580" algn="l"/>
              </a:tabLst>
            </a:pPr>
            <a:r>
              <a:rPr lang="en-US" sz="3200" i="1" kern="16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take each other home.</a:t>
            </a:r>
            <a:endParaRPr lang="en-US" sz="3200" i="1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15900" algn="l"/>
                <a:tab pos="449580" algn="l"/>
              </a:tabLst>
            </a:pPr>
            <a:r>
              <a:rPr lang="en-US" sz="3200" i="1" kern="16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Take one another’s burden,</a:t>
            </a:r>
            <a:endParaRPr lang="en-US" sz="3200" i="1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15900" algn="l"/>
                <a:tab pos="449580" algn="l"/>
              </a:tabLst>
            </a:pPr>
            <a:r>
              <a:rPr lang="en-US" sz="3200" i="1" kern="16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share each others joy,</a:t>
            </a:r>
            <a:endParaRPr lang="en-US" sz="3200" i="1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15900" algn="l"/>
                <a:tab pos="449580" algn="l"/>
              </a:tabLst>
            </a:pPr>
            <a:r>
              <a:rPr lang="en-US" sz="3200" i="1" kern="16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care for another, 2x</a:t>
            </a:r>
            <a:endParaRPr lang="en-US" sz="3200" i="1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15900" algn="l"/>
                <a:tab pos="449580" algn="l"/>
              </a:tabLst>
            </a:pPr>
            <a:r>
              <a:rPr lang="en-US" sz="3200" i="1" kern="16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bring each other home.</a:t>
            </a:r>
            <a:endParaRPr lang="en-US" sz="3200" i="1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898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318" descr="C:\Documents and Settings\Eigenaar\Mijn documenten\Mijn Afbeeldingen\afb\nlp\girafnv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4775" y="76200"/>
            <a:ext cx="14192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0" name="Tekstvak 289"/>
          <p:cNvSpPr txBox="1"/>
          <p:nvPr/>
        </p:nvSpPr>
        <p:spPr>
          <a:xfrm>
            <a:off x="395288" y="188913"/>
            <a:ext cx="54006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tabLst>
                <a:tab pos="215900" algn="l"/>
              </a:tabLst>
              <a:defRPr/>
            </a:pPr>
            <a:r>
              <a:rPr lang="nl-NL" sz="4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Eigen Gevoelens</a:t>
            </a:r>
            <a:endParaRPr lang="nl-NL" sz="4000" dirty="0">
              <a:solidFill>
                <a:schemeClr val="accent6"/>
              </a:solidFill>
            </a:endParaRPr>
          </a:p>
        </p:txBody>
      </p:sp>
      <p:sp>
        <p:nvSpPr>
          <p:cNvPr id="576" name="Rechthoek 575"/>
          <p:cNvSpPr>
            <a:spLocks noChangeArrowheads="1"/>
          </p:cNvSpPr>
          <p:nvPr/>
        </p:nvSpPr>
        <p:spPr bwMode="auto">
          <a:xfrm>
            <a:off x="468313" y="981075"/>
            <a:ext cx="684053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215900" algn="l"/>
                <a:tab pos="449263" algn="l"/>
              </a:tabLst>
            </a:pPr>
            <a:r>
              <a:rPr lang="nl-NL" altLang="en-US" sz="2800" b="1" i="1">
                <a:solidFill>
                  <a:srgbClr val="FF0000"/>
                </a:solidFill>
                <a:latin typeface="Arial" charset="0"/>
                <a:cs typeface="Arial" charset="0"/>
              </a:rPr>
              <a:t>Ik neem verantwoordelijkheid voor mijn eigen gevoelens</a:t>
            </a:r>
            <a:endParaRPr lang="en-US" altLang="en-US" sz="2800" b="1">
              <a:solidFill>
                <a:srgbClr val="FF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6389" name="Tekstvak 2"/>
          <p:cNvSpPr txBox="1">
            <a:spLocks noChangeArrowheads="1"/>
          </p:cNvSpPr>
          <p:nvPr/>
        </p:nvSpPr>
        <p:spPr bwMode="auto">
          <a:xfrm>
            <a:off x="468313" y="3464008"/>
            <a:ext cx="756056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rgbClr val="0000FF"/>
                </a:solidFill>
              </a:rPr>
              <a:t>Ik voel me ademloos, het is mijn adem.</a:t>
            </a:r>
          </a:p>
          <a:p>
            <a:r>
              <a:rPr lang="nl-NL" sz="3200" dirty="0">
                <a:solidFill>
                  <a:srgbClr val="0000FF"/>
                </a:solidFill>
              </a:rPr>
              <a:t>Ik voel me boos, het is mijn boosheid.</a:t>
            </a:r>
            <a:endParaRPr lang="en-GB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6" grpId="0"/>
      <p:bldP spid="1638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giraffe1.jpg"/>
          <p:cNvPicPr>
            <a:picLocks noChangeAspect="1"/>
          </p:cNvPicPr>
          <p:nvPr/>
        </p:nvPicPr>
        <p:blipFill>
          <a:blip r:embed="rId2" cstate="print"/>
          <a:srcRect l="18501" r="17239"/>
          <a:stretch>
            <a:fillRect/>
          </a:stretch>
        </p:blipFill>
        <p:spPr bwMode="auto">
          <a:xfrm>
            <a:off x="6253163" y="333375"/>
            <a:ext cx="2890837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7" name="Tekstvak 226"/>
          <p:cNvSpPr txBox="1"/>
          <p:nvPr/>
        </p:nvSpPr>
        <p:spPr>
          <a:xfrm>
            <a:off x="1331913" y="44450"/>
            <a:ext cx="54006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tabLst>
                <a:tab pos="215900" algn="l"/>
              </a:tabLst>
              <a:defRPr/>
            </a:pPr>
            <a:r>
              <a:rPr lang="nl-NL" sz="4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Behoeften</a:t>
            </a:r>
            <a:endParaRPr lang="nl-NL" sz="4000" dirty="0">
              <a:solidFill>
                <a:schemeClr val="accent6"/>
              </a:solidFill>
            </a:endParaRPr>
          </a:p>
        </p:txBody>
      </p:sp>
      <p:sp>
        <p:nvSpPr>
          <p:cNvPr id="224" name="Rectangle 435"/>
          <p:cNvSpPr>
            <a:spLocks noChangeArrowheads="1"/>
          </p:cNvSpPr>
          <p:nvPr/>
        </p:nvSpPr>
        <p:spPr bwMode="auto">
          <a:xfrm>
            <a:off x="0" y="908050"/>
            <a:ext cx="745172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tabLst>
                <a:tab pos="215900" algn="l"/>
                <a:tab pos="449263" algn="l"/>
              </a:tabLst>
            </a:pPr>
            <a:r>
              <a:rPr lang="nl-NL" altLang="en-US" b="1" i="1">
                <a:solidFill>
                  <a:srgbClr val="FF0000"/>
                </a:solidFill>
                <a:latin typeface="Arial" charset="0"/>
                <a:cs typeface="Arial" charset="0"/>
              </a:rPr>
              <a:t>Ik heb op een diep niveau behoefte </a:t>
            </a:r>
          </a:p>
          <a:p>
            <a:pPr algn="ctr">
              <a:tabLst>
                <a:tab pos="215900" algn="l"/>
                <a:tab pos="449263" algn="l"/>
              </a:tabLst>
            </a:pPr>
            <a:r>
              <a:rPr lang="nl-NL" altLang="en-US" b="1" i="1">
                <a:solidFill>
                  <a:srgbClr val="FF0000"/>
                </a:solidFill>
                <a:latin typeface="Arial" charset="0"/>
                <a:cs typeface="Arial" charset="0"/>
              </a:rPr>
              <a:t>en ik zorg zelf voor de vervulling ervan.</a:t>
            </a:r>
            <a:endParaRPr lang="en-US" altLang="en-US" b="1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ctr" eaLnBrk="0" hangingPunct="0">
              <a:tabLst>
                <a:tab pos="215900" algn="l"/>
                <a:tab pos="449263" algn="l"/>
              </a:tabLst>
            </a:pPr>
            <a:endParaRPr lang="en-US" altLang="en-US" sz="2800" b="1">
              <a:solidFill>
                <a:srgbClr val="FF0000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79388" y="2266950"/>
            <a:ext cx="7345362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3600" b="1" dirty="0">
                <a:solidFill>
                  <a:srgbClr val="0000FF"/>
                </a:solidFill>
              </a:rPr>
              <a:t>Eigenheid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3600" b="1" dirty="0">
                <a:solidFill>
                  <a:srgbClr val="0000FF"/>
                </a:solidFill>
              </a:rPr>
              <a:t>Emotionele vrijheid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3600" b="1" dirty="0">
                <a:solidFill>
                  <a:srgbClr val="0000FF"/>
                </a:solidFill>
              </a:rPr>
              <a:t>Fysieke veiligheid en bescherming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3600" b="1" dirty="0">
                <a:solidFill>
                  <a:srgbClr val="0000FF"/>
                </a:solidFill>
              </a:rPr>
              <a:t>Spelen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3600" b="1" dirty="0">
                <a:solidFill>
                  <a:srgbClr val="0000FF"/>
                </a:solidFill>
              </a:rPr>
              <a:t>Spirituele verbondenheid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3600" b="1" dirty="0">
                <a:solidFill>
                  <a:srgbClr val="0000FF"/>
                </a:solidFill>
              </a:rPr>
              <a:t>Vieren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3600" b="1" dirty="0">
                <a:solidFill>
                  <a:srgbClr val="0000FF"/>
                </a:solidFill>
              </a:rPr>
              <a:t>Rouwen</a:t>
            </a:r>
          </a:p>
          <a:p>
            <a:pPr>
              <a:defRPr/>
            </a:pPr>
            <a:endParaRPr lang="en-GB" sz="3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 build="p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>
          <a:xfrm>
            <a:off x="539750" y="115888"/>
            <a:ext cx="7772400" cy="1143000"/>
          </a:xfrm>
        </p:spPr>
        <p:txBody>
          <a:bodyPr/>
          <a:lstStyle/>
          <a:p>
            <a:r>
              <a:rPr lang="nl-NL" altLang="en-US" b="1" dirty="0">
                <a:solidFill>
                  <a:srgbClr val="0000FF"/>
                </a:solidFill>
              </a:rPr>
              <a:t>Basisbehoeften </a:t>
            </a:r>
            <a:br>
              <a:rPr lang="nl-NL" altLang="en-US" b="1" dirty="0">
                <a:solidFill>
                  <a:srgbClr val="0000FF"/>
                </a:solidFill>
              </a:rPr>
            </a:br>
            <a:r>
              <a:rPr lang="nl-NL" altLang="en-US" sz="1800" dirty="0">
                <a:solidFill>
                  <a:srgbClr val="0000FF"/>
                </a:solidFill>
              </a:rPr>
              <a:t>(Avi Butavia)</a:t>
            </a:r>
            <a:endParaRPr lang="nl-NL" altLang="en-US" dirty="0">
              <a:solidFill>
                <a:srgbClr val="0000FF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125538"/>
            <a:ext cx="2843213" cy="2238375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nl-NL" sz="4000" b="1" dirty="0">
                <a:solidFill>
                  <a:srgbClr val="0000FF"/>
                </a:solidFill>
              </a:rPr>
              <a:t>1 Liefde</a:t>
            </a:r>
          </a:p>
          <a:p>
            <a:pPr>
              <a:buFontTx/>
              <a:buNone/>
              <a:defRPr/>
            </a:pPr>
            <a:r>
              <a:rPr lang="nl-NL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2 Veiligheid</a:t>
            </a:r>
          </a:p>
          <a:p>
            <a:pPr>
              <a:buFontTx/>
              <a:buNone/>
              <a:defRPr/>
            </a:pPr>
            <a:r>
              <a:rPr lang="nl-NL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 Erkenning</a:t>
            </a: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75" y="2133600"/>
            <a:ext cx="65944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3" descr="J:\Foto´s\2013\17 Israel-Palestina maart\19 Dror Jeruzalem\CIMG8684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62350" t="45348" r="18321" b="24585"/>
          <a:stretch>
            <a:fillRect/>
          </a:stretch>
        </p:blipFill>
        <p:spPr bwMode="auto">
          <a:xfrm>
            <a:off x="7164388" y="0"/>
            <a:ext cx="1979612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/>
          <p:cNvSpPr txBox="1">
            <a:spLocks/>
          </p:cNvSpPr>
          <p:nvPr/>
        </p:nvSpPr>
        <p:spPr bwMode="auto">
          <a:xfrm>
            <a:off x="58738" y="1557338"/>
            <a:ext cx="2928937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nl-NL" sz="4000" kern="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1 Liefde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nl-NL" sz="4000" b="1" kern="0" dirty="0">
                <a:solidFill>
                  <a:srgbClr val="0000FF"/>
                </a:solidFill>
                <a:latin typeface="+mn-lt"/>
              </a:rPr>
              <a:t>2 Veiligheid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nl-NL" sz="4000" kern="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3 Erkenning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539750" y="11588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nl-NL" sz="4400" b="1" ker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Basisbehoeften </a:t>
            </a:r>
            <a:br>
              <a:rPr lang="nl-NL" sz="4400" b="1" kern="0">
                <a:solidFill>
                  <a:srgbClr val="0000FF"/>
                </a:solidFill>
                <a:latin typeface="+mj-lt"/>
                <a:ea typeface="+mj-ea"/>
                <a:cs typeface="+mj-cs"/>
              </a:rPr>
            </a:br>
            <a:r>
              <a:rPr lang="nl-NL" sz="1800" ker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(Avi Butava)</a:t>
            </a:r>
            <a:endParaRPr lang="nl-NL" sz="4400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508" name="Picture 3" descr="J:\Foto´s\2013\17 Israel-Palestina maart\19 Dror Jeruzalem\CIMG8684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62350" t="45348" r="18321" b="24585"/>
          <a:stretch>
            <a:fillRect/>
          </a:stretch>
        </p:blipFill>
        <p:spPr bwMode="auto">
          <a:xfrm>
            <a:off x="7380288" y="0"/>
            <a:ext cx="176371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2" descr="http://zwangeren.com/wp-content/uploads/2014/08/Lavital_biologische-matrassen-veilig-en-gezond-vor-baby-en-moed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3075" y="2133600"/>
            <a:ext cx="6130925" cy="462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http://knowledgeoverflow.com/wp-content/uploads/2012/06/happy-smiley-4.jpg?b867b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88640"/>
            <a:ext cx="2389920" cy="2376264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51920" y="620688"/>
            <a:ext cx="4104456" cy="504056"/>
          </a:xfrm>
        </p:spPr>
        <p:txBody>
          <a:bodyPr>
            <a:noAutofit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Zonnestraaltjes</a:t>
            </a:r>
            <a:endParaRPr lang="nl-NL" b="1" dirty="0">
              <a:solidFill>
                <a:srgbClr val="0000FF"/>
              </a:solidFill>
            </a:endParaRP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1C655C79-751A-4CCC-ACB5-D7C01F25502C}"/>
              </a:ext>
            </a:extLst>
          </p:cNvPr>
          <p:cNvGrpSpPr/>
          <p:nvPr/>
        </p:nvGrpSpPr>
        <p:grpSpPr>
          <a:xfrm>
            <a:off x="381903" y="1705974"/>
            <a:ext cx="8556459" cy="4198274"/>
            <a:chOff x="381903" y="1705974"/>
            <a:chExt cx="8556459" cy="4198274"/>
          </a:xfrm>
        </p:grpSpPr>
        <p:sp>
          <p:nvSpPr>
            <p:cNvPr id="17" name="PIJL-OMLAAG 16"/>
            <p:cNvSpPr/>
            <p:nvPr/>
          </p:nvSpPr>
          <p:spPr>
            <a:xfrm rot="17995293">
              <a:off x="5283749" y="41342"/>
              <a:ext cx="432048" cy="6877179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PIJL-OMLAAG 13"/>
            <p:cNvSpPr/>
            <p:nvPr/>
          </p:nvSpPr>
          <p:spPr>
            <a:xfrm rot="19973382">
              <a:off x="2100224" y="2492752"/>
              <a:ext cx="432048" cy="3066170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PIJL-OMLAAG 14"/>
            <p:cNvSpPr/>
            <p:nvPr/>
          </p:nvSpPr>
          <p:spPr>
            <a:xfrm>
              <a:off x="381903" y="2636912"/>
              <a:ext cx="432048" cy="2736304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PIJL-OMLAAG 15"/>
            <p:cNvSpPr/>
            <p:nvPr/>
          </p:nvSpPr>
          <p:spPr>
            <a:xfrm rot="19030909">
              <a:off x="3418862" y="1705974"/>
              <a:ext cx="432048" cy="4198274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PIJL-OMLAAG 17"/>
            <p:cNvSpPr/>
            <p:nvPr/>
          </p:nvSpPr>
          <p:spPr>
            <a:xfrm rot="21046863">
              <a:off x="1233540" y="2667473"/>
              <a:ext cx="432048" cy="2699031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PIJL-OMLAAG 26"/>
            <p:cNvSpPr/>
            <p:nvPr/>
          </p:nvSpPr>
          <p:spPr>
            <a:xfrm rot="18367347">
              <a:off x="4402237" y="923041"/>
              <a:ext cx="432048" cy="5415856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PIJL-OMLAAG 28"/>
            <p:cNvSpPr/>
            <p:nvPr/>
          </p:nvSpPr>
          <p:spPr>
            <a:xfrm rot="19567209">
              <a:off x="2696238" y="2217905"/>
              <a:ext cx="432048" cy="3434243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511" y="2423904"/>
            <a:ext cx="8947367" cy="9762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op een recente gebeurtenis waarin je </a:t>
            </a:r>
            <a:r>
              <a:rPr lang="nl-NL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energie, blijheid of geluk </a:t>
            </a:r>
            <a:r>
              <a:rPr lang="nl-NL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voelde.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39B223CF-D235-4291-9099-D27829BAF72A}"/>
              </a:ext>
            </a:extLst>
          </p:cNvPr>
          <p:cNvGrpSpPr/>
          <p:nvPr/>
        </p:nvGrpSpPr>
        <p:grpSpPr>
          <a:xfrm>
            <a:off x="-17121" y="5421228"/>
            <a:ext cx="9197633" cy="1450513"/>
            <a:chOff x="-17121" y="5421228"/>
            <a:chExt cx="9197633" cy="1450513"/>
          </a:xfrm>
        </p:grpSpPr>
        <p:pic>
          <p:nvPicPr>
            <p:cNvPr id="22" name="Afbeelding 21" descr="blij2.JPG"/>
            <p:cNvPicPr>
              <a:picLocks noChangeAspect="1"/>
            </p:cNvPicPr>
            <p:nvPr/>
          </p:nvPicPr>
          <p:blipFill>
            <a:blip r:embed="rId3" cstate="print"/>
            <a:srcRect l="24491" r="17182" b="21780"/>
            <a:stretch>
              <a:fillRect/>
            </a:stretch>
          </p:blipFill>
          <p:spPr>
            <a:xfrm>
              <a:off x="5132239" y="5445224"/>
              <a:ext cx="1581209" cy="1412776"/>
            </a:xfrm>
            <a:prstGeom prst="rect">
              <a:avLst/>
            </a:prstGeom>
          </p:spPr>
        </p:pic>
        <p:pic>
          <p:nvPicPr>
            <p:cNvPr id="23" name="Afbeelding 22" descr="blij-4.jpg"/>
            <p:cNvPicPr>
              <a:picLocks noChangeAspect="1"/>
            </p:cNvPicPr>
            <p:nvPr/>
          </p:nvPicPr>
          <p:blipFill>
            <a:blip r:embed="rId4" cstate="print"/>
            <a:srcRect l="24677" r="25969"/>
            <a:stretch>
              <a:fillRect/>
            </a:stretch>
          </p:blipFill>
          <p:spPr>
            <a:xfrm>
              <a:off x="1331640" y="5422532"/>
              <a:ext cx="1354351" cy="1435468"/>
            </a:xfrm>
            <a:prstGeom prst="rect">
              <a:avLst/>
            </a:prstGeom>
          </p:spPr>
        </p:pic>
        <p:pic>
          <p:nvPicPr>
            <p:cNvPr id="28" name="Afbeelding 27" descr="blij 8.jpg"/>
            <p:cNvPicPr>
              <a:picLocks noChangeAspect="1"/>
            </p:cNvPicPr>
            <p:nvPr/>
          </p:nvPicPr>
          <p:blipFill>
            <a:blip r:embed="rId5" cstate="print"/>
            <a:srcRect l="38975" r="2751" b="4326"/>
            <a:stretch>
              <a:fillRect/>
            </a:stretch>
          </p:blipFill>
          <p:spPr>
            <a:xfrm>
              <a:off x="7452320" y="5439330"/>
              <a:ext cx="1728192" cy="1418670"/>
            </a:xfrm>
            <a:prstGeom prst="rect">
              <a:avLst/>
            </a:prstGeom>
          </p:spPr>
        </p:pic>
        <p:pic>
          <p:nvPicPr>
            <p:cNvPr id="20" name="Picture 2" descr="~Ruffles And Stuff~: &amp;quot;Field of Flowers&amp;quot; Vase">
              <a:extLst>
                <a:ext uri="{FF2B5EF4-FFF2-40B4-BE49-F238E27FC236}">
                  <a16:creationId xmlns:a16="http://schemas.microsoft.com/office/drawing/2014/main" id="{09D71D79-02BF-4322-AD89-C977F1A046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t="34836" r="85789" b="42443"/>
            <a:stretch/>
          </p:blipFill>
          <p:spPr bwMode="auto">
            <a:xfrm>
              <a:off x="-17121" y="5439330"/>
              <a:ext cx="1330306" cy="1418670"/>
            </a:xfrm>
            <a:prstGeom prst="rect">
              <a:avLst/>
            </a:prstGeom>
            <a:noFill/>
          </p:spPr>
        </p:pic>
        <p:pic>
          <p:nvPicPr>
            <p:cNvPr id="1026" name="Picture 2" descr="Zonnebloem - Wikipedia">
              <a:extLst>
                <a:ext uri="{FF2B5EF4-FFF2-40B4-BE49-F238E27FC236}">
                  <a16:creationId xmlns:a16="http://schemas.microsoft.com/office/drawing/2014/main" id="{4573F8F0-1DA2-4914-AB35-8BED250453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6" t="10306" r="17684"/>
            <a:stretch/>
          </p:blipFill>
          <p:spPr bwMode="auto">
            <a:xfrm>
              <a:off x="2658919" y="5426115"/>
              <a:ext cx="1084930" cy="1431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9A988E90-ED1E-4A94-BEA3-BA5B83542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6941" t="17367" r="6083" b="4315"/>
            <a:stretch/>
          </p:blipFill>
          <p:spPr>
            <a:xfrm>
              <a:off x="3762255" y="5439330"/>
              <a:ext cx="1439411" cy="1432411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85353BD3-BCB0-40F9-950A-CC3F63D06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6644020" y="5421228"/>
              <a:ext cx="900560" cy="1436772"/>
            </a:xfrm>
            <a:prstGeom prst="rect">
              <a:avLst/>
            </a:prstGeom>
          </p:spPr>
        </p:pic>
      </p:grpSp>
      <p:sp>
        <p:nvSpPr>
          <p:cNvPr id="26" name="Tijdelijke aanduiding voor inhoud 2">
            <a:extLst>
              <a:ext uri="{FF2B5EF4-FFF2-40B4-BE49-F238E27FC236}">
                <a16:creationId xmlns:a16="http://schemas.microsoft.com/office/drawing/2014/main" id="{A3D87686-5BAF-4E33-993A-5251AC16FBF4}"/>
              </a:ext>
            </a:extLst>
          </p:cNvPr>
          <p:cNvSpPr txBox="1">
            <a:spLocks/>
          </p:cNvSpPr>
          <p:nvPr/>
        </p:nvSpPr>
        <p:spPr>
          <a:xfrm>
            <a:off x="171623" y="3739461"/>
            <a:ext cx="8947367" cy="156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nl-NL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tweetallen, 2 minuten elk, de één luistert ander praat.</a:t>
            </a:r>
          </a:p>
          <a:p>
            <a:pPr marL="0" indent="0">
              <a:buFont typeface="Arial" pitchFamily="34" charset="0"/>
              <a:buNone/>
            </a:pPr>
            <a:r>
              <a:rPr lang="nl-NL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Deel in de hele groep de titel van jouw ervaring. </a:t>
            </a:r>
          </a:p>
          <a:p>
            <a:pPr marL="0" indent="0">
              <a:buFont typeface="Arial" pitchFamily="34" charset="0"/>
              <a:buNone/>
            </a:pPr>
            <a:r>
              <a:rPr lang="nl-NL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Laat je gevoelens op je gezicht zien.</a:t>
            </a:r>
          </a:p>
        </p:txBody>
      </p:sp>
    </p:spTree>
    <p:extLst>
      <p:ext uri="{BB962C8B-B14F-4D97-AF65-F5344CB8AC3E}">
        <p14:creationId xmlns:p14="http://schemas.microsoft.com/office/powerpoint/2010/main" val="352690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6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/>
          <p:cNvSpPr txBox="1">
            <a:spLocks/>
          </p:cNvSpPr>
          <p:nvPr/>
        </p:nvSpPr>
        <p:spPr bwMode="auto">
          <a:xfrm>
            <a:off x="0" y="2492375"/>
            <a:ext cx="29876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nl-NL" sz="4000" kern="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1 Liefde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nl-NL" sz="4000" kern="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2 Veiligheid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nl-NL" sz="4000" b="1" kern="0" dirty="0">
                <a:solidFill>
                  <a:srgbClr val="0000FF"/>
                </a:solidFill>
                <a:latin typeface="+mn-lt"/>
              </a:rPr>
              <a:t>3 Erkenning</a:t>
            </a:r>
          </a:p>
        </p:txBody>
      </p:sp>
      <p:sp>
        <p:nvSpPr>
          <p:cNvPr id="22531" name="Titel 1"/>
          <p:cNvSpPr>
            <a:spLocks noGrp="1"/>
          </p:cNvSpPr>
          <p:nvPr>
            <p:ph type="title"/>
          </p:nvPr>
        </p:nvSpPr>
        <p:spPr>
          <a:xfrm>
            <a:off x="539750" y="115888"/>
            <a:ext cx="7772400" cy="1143000"/>
          </a:xfrm>
        </p:spPr>
        <p:txBody>
          <a:bodyPr/>
          <a:lstStyle/>
          <a:p>
            <a:r>
              <a:rPr lang="nl-NL" altLang="en-US" b="1">
                <a:solidFill>
                  <a:srgbClr val="0000FF"/>
                </a:solidFill>
              </a:rPr>
              <a:t>Basisbehoeften </a:t>
            </a:r>
            <a:br>
              <a:rPr lang="nl-NL" altLang="en-US" b="1">
                <a:solidFill>
                  <a:srgbClr val="0000FF"/>
                </a:solidFill>
              </a:rPr>
            </a:br>
            <a:r>
              <a:rPr lang="nl-NL" altLang="en-US" sz="1800">
                <a:solidFill>
                  <a:srgbClr val="0000FF"/>
                </a:solidFill>
              </a:rPr>
              <a:t>(Avi Butava)</a:t>
            </a:r>
            <a:endParaRPr lang="nl-NL" altLang="en-US">
              <a:solidFill>
                <a:srgbClr val="0000FF"/>
              </a:solidFill>
            </a:endParaRPr>
          </a:p>
        </p:txBody>
      </p:sp>
      <p:pic>
        <p:nvPicPr>
          <p:cNvPr id="22533" name="Picture 2" descr="http://www.vrouwen-ondernemen.nl/Portals/1/dreamstime_sm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800225"/>
            <a:ext cx="4498975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 descr="J:\Foto´s\2013\17 Israel-Palestina maart\19 Dror Jeruzalem\CIMG8684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62350" t="45348" r="18321" b="24585"/>
          <a:stretch>
            <a:fillRect/>
          </a:stretch>
        </p:blipFill>
        <p:spPr bwMode="auto">
          <a:xfrm>
            <a:off x="7235825" y="0"/>
            <a:ext cx="190817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F3D477-4BAB-41AB-BD56-75DCBA0D9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84"/>
            <a:ext cx="8964488" cy="731168"/>
          </a:xfrm>
        </p:spPr>
        <p:txBody>
          <a:bodyPr/>
          <a:lstStyle/>
          <a:p>
            <a:r>
              <a:rPr lang="nl-NL" sz="4800" b="1" dirty="0">
                <a:solidFill>
                  <a:srgbClr val="0000FF"/>
                </a:solidFill>
                <a:latin typeface="Arial Nova" panose="020B0504020202020204" pitchFamily="34" charset="0"/>
              </a:rPr>
              <a:t>Behoefte opsporen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27F5EA-0C5B-4272-8D85-DBD51CBE9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556792"/>
            <a:ext cx="9100120" cy="5301208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>
                <a:solidFill>
                  <a:srgbClr val="0000D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‘Wat voor behoefte vervult roken voor je?’</a:t>
            </a:r>
          </a:p>
          <a:p>
            <a:pPr marL="0" indent="0">
              <a:buNone/>
            </a:pPr>
            <a:r>
              <a:rPr lang="nl-NL" sz="2400" i="1" dirty="0">
                <a:solidFill>
                  <a:srgbClr val="0000D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‘Het stopt mijn hunkering naar een sigaret.’ </a:t>
            </a:r>
          </a:p>
          <a:p>
            <a:pPr marL="0" indent="0">
              <a:buNone/>
            </a:pPr>
            <a:r>
              <a:rPr lang="nl-NL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Behoeftes: gemak </a:t>
            </a:r>
            <a:r>
              <a:rPr lang="nl-NL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(upchunken)  Liefde voor mijzelf</a:t>
            </a:r>
            <a:endParaRPr lang="nl-NL" sz="24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2400" dirty="0">
                <a:solidFill>
                  <a:srgbClr val="0000D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‘Wat levert dat voor je op?’</a:t>
            </a:r>
          </a:p>
          <a:p>
            <a:pPr marL="0" indent="0">
              <a:buNone/>
            </a:pPr>
            <a:r>
              <a:rPr lang="nl-NL" sz="2400" i="1" dirty="0">
                <a:solidFill>
                  <a:srgbClr val="0000D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‘Ik voel me meer ontspannen.’ </a:t>
            </a:r>
          </a:p>
          <a:p>
            <a:pPr marL="0" indent="0">
              <a:buNone/>
            </a:pPr>
            <a:r>
              <a:rPr lang="nl-NL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Behoefte: ontspannen </a:t>
            </a:r>
            <a:r>
              <a:rPr lang="nl-NL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 (upchunken)  Autonomie</a:t>
            </a:r>
            <a:endParaRPr lang="nl-NL" sz="24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2400" dirty="0">
                <a:solidFill>
                  <a:srgbClr val="0000D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‘Wat levert ontspanning voor je op?’</a:t>
            </a:r>
          </a:p>
          <a:p>
            <a:pPr marL="0" indent="0">
              <a:buNone/>
            </a:pPr>
            <a:r>
              <a:rPr lang="nl-NL" sz="2400" i="1" dirty="0">
                <a:solidFill>
                  <a:srgbClr val="0000D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‘Ik voel me beter in staat om helder te denken.’ </a:t>
            </a:r>
          </a:p>
          <a:p>
            <a:pPr marL="0" indent="0">
              <a:buNone/>
            </a:pPr>
            <a:r>
              <a:rPr lang="nl-NL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Behoefte: helder denken </a:t>
            </a:r>
            <a:r>
              <a:rPr lang="nl-NL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 (upchunken)   Veiligheid</a:t>
            </a:r>
          </a:p>
          <a:p>
            <a:pPr marL="0" indent="0">
              <a:buNone/>
            </a:pPr>
            <a:r>
              <a:rPr lang="nl-NL" sz="2400" dirty="0">
                <a:solidFill>
                  <a:srgbClr val="0000D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‘Wat levert helder denken voor je op?’</a:t>
            </a:r>
          </a:p>
          <a:p>
            <a:pPr marL="0" indent="0">
              <a:buNone/>
            </a:pPr>
            <a:r>
              <a:rPr lang="nl-NL" sz="2400" i="1" dirty="0">
                <a:solidFill>
                  <a:srgbClr val="0000D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‘Ik voel me meer creatief.‘</a:t>
            </a:r>
          </a:p>
          <a:p>
            <a:pPr marL="0" indent="0">
              <a:buNone/>
            </a:pPr>
            <a:r>
              <a:rPr lang="nl-NL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Behoefte: creativiteit  (upchunken)  Erkenning</a:t>
            </a:r>
            <a:endParaRPr lang="nl-NL" sz="2400" b="1" dirty="0">
              <a:solidFill>
                <a:srgbClr val="0000D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15AC498-D853-4CAB-A7FC-19FDB63EAEDE}"/>
              </a:ext>
            </a:extLst>
          </p:cNvPr>
          <p:cNvSpPr txBox="1">
            <a:spLocks/>
          </p:cNvSpPr>
          <p:nvPr/>
        </p:nvSpPr>
        <p:spPr bwMode="auto">
          <a:xfrm>
            <a:off x="152400" y="548680"/>
            <a:ext cx="8964488" cy="116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nl-NL" sz="3200" b="1" kern="0" dirty="0">
                <a:solidFill>
                  <a:srgbClr val="0000FF"/>
                </a:solidFill>
                <a:latin typeface="Arial Nova" panose="020B0504020202020204" pitchFamily="34" charset="0"/>
              </a:rPr>
              <a:t>Door upchunken naar een basisbehoefte: Liefde, Veiligheid en Erkenning</a:t>
            </a:r>
          </a:p>
        </p:txBody>
      </p:sp>
    </p:spTree>
    <p:extLst>
      <p:ext uri="{BB962C8B-B14F-4D97-AF65-F5344CB8AC3E}">
        <p14:creationId xmlns:p14="http://schemas.microsoft.com/office/powerpoint/2010/main" val="147193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0B6445-1759-4043-972D-5BF517EA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12" y="190500"/>
            <a:ext cx="9361040" cy="1143000"/>
          </a:xfrm>
        </p:spPr>
        <p:txBody>
          <a:bodyPr/>
          <a:lstStyle/>
          <a:p>
            <a:r>
              <a:rPr lang="nl-NL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Oefening 31</a:t>
            </a:r>
            <a:br>
              <a:rPr lang="nl-NL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Bewust worden van mijn behoeften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92E33F-0ED8-46E9-BC33-C4B5BFF3F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72816"/>
            <a:ext cx="8278688" cy="4248472"/>
          </a:xfrm>
        </p:spPr>
        <p:txBody>
          <a:bodyPr/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nl-NL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verlang je ten diepste?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nl-NL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Houd deze behoefte vast. 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nl-NL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Schrijf deze op.</a:t>
            </a:r>
          </a:p>
          <a:p>
            <a:pPr lvl="0">
              <a:lnSpc>
                <a:spcPct val="150000"/>
              </a:lnSpc>
              <a:buFont typeface="+mj-lt"/>
              <a:buAutoNum type="arabicPeriod"/>
            </a:pPr>
            <a:r>
              <a:rPr lang="nl-NL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Momenten uit je verleden, toen je je bewust was van deze behoeften?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nl-NL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uiten deze behoeften zich nu in je leven? </a:t>
            </a:r>
          </a:p>
          <a:p>
            <a:pPr lvl="0">
              <a:lnSpc>
                <a:spcPct val="150000"/>
              </a:lnSpc>
              <a:buFont typeface="+mj-lt"/>
              <a:buAutoNum type="arabicPeriod"/>
            </a:pPr>
            <a:r>
              <a:rPr lang="nl-NL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Bewust ademhalen, in contact met je lijf. </a:t>
            </a:r>
          </a:p>
          <a:p>
            <a:pPr lvl="0">
              <a:lnSpc>
                <a:spcPct val="150000"/>
              </a:lnSpc>
              <a:buFont typeface="+mj-lt"/>
              <a:buAutoNum type="arabicPeriod"/>
            </a:pPr>
            <a:r>
              <a:rPr lang="nl-NL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op wanneer je de oefening wilt beëindigen. Neem nog even pauze en haal  adem.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nl-NL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voel je je nu?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nl-NL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 je je bewust van vervulde of onvervulde behoeften?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nl-NL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 terug in het hier en nu.</a:t>
            </a:r>
            <a:br>
              <a:rPr lang="nl-NL" sz="3600" dirty="0">
                <a:solidFill>
                  <a:srgbClr val="0000FF"/>
                </a:solidFill>
              </a:rPr>
            </a:br>
            <a:r>
              <a:rPr lang="nl-NL" sz="3600" dirty="0">
                <a:solidFill>
                  <a:srgbClr val="0000FF"/>
                </a:solidFill>
              </a:rPr>
              <a:t> </a:t>
            </a:r>
          </a:p>
          <a:p>
            <a:pPr marL="0" indent="0">
              <a:lnSpc>
                <a:spcPct val="150000"/>
              </a:lnSpc>
              <a:buNone/>
            </a:pPr>
            <a:endParaRPr lang="nl-NL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9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2B759FD7-B08D-4E91-B717-E55D7214F229}"/>
              </a:ext>
            </a:extLst>
          </p:cNvPr>
          <p:cNvSpPr txBox="1"/>
          <p:nvPr/>
        </p:nvSpPr>
        <p:spPr>
          <a:xfrm>
            <a:off x="1259632" y="408993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dirty="0">
                <a:solidFill>
                  <a:srgbClr val="0000FF"/>
                </a:solidFill>
                <a:latin typeface="Arial Rounded MT Bold" panose="020F0704030504030204" pitchFamily="34" charset="0"/>
              </a:rPr>
              <a:t>1. WAARNEMING of INTERPRETATIE?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2BCFA65-1ECB-4E19-B4DD-FE3879F8CDB3}"/>
              </a:ext>
            </a:extLst>
          </p:cNvPr>
          <p:cNvSpPr txBox="1"/>
          <p:nvPr/>
        </p:nvSpPr>
        <p:spPr>
          <a:xfrm>
            <a:off x="251520" y="5753343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215900" algn="l"/>
              </a:tabLst>
            </a:pPr>
            <a:r>
              <a:rPr lang="nl-NL" dirty="0">
                <a:solidFill>
                  <a:srgbClr val="0000FF"/>
                </a:solidFill>
              </a:rPr>
              <a:t>10. De kinderen zeurden om een langere pauze.</a:t>
            </a:r>
            <a:endParaRPr lang="nl-NL" dirty="0">
              <a:solidFill>
                <a:srgbClr val="0000FF"/>
              </a:solidFill>
              <a:ea typeface="Times New Roman" panose="02020603050405020304" pitchFamily="18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45BD4C3-D67A-4F60-82B0-B5D5A4EC9E8A}"/>
              </a:ext>
            </a:extLst>
          </p:cNvPr>
          <p:cNvSpPr txBox="1"/>
          <p:nvPr/>
        </p:nvSpPr>
        <p:spPr>
          <a:xfrm>
            <a:off x="251520" y="4739676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215900" algn="l"/>
              </a:tabLst>
            </a:pPr>
            <a:r>
              <a:rPr lang="nl-NL" dirty="0">
                <a:solidFill>
                  <a:srgbClr val="0000FF"/>
                </a:solidFill>
              </a:rPr>
              <a:t>8. De kinderen luisteren vaak niet als ik ze vraag stil te zijn.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7C730D7-D7D0-498A-BD46-14F141AB2F03}"/>
              </a:ext>
            </a:extLst>
          </p:cNvPr>
          <p:cNvSpPr/>
          <p:nvPr/>
        </p:nvSpPr>
        <p:spPr>
          <a:xfrm>
            <a:off x="251520" y="3726006"/>
            <a:ext cx="2448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215900" algn="l"/>
              </a:tabLst>
            </a:pPr>
            <a:r>
              <a:rPr lang="nl-NL" dirty="0">
                <a:solidFill>
                  <a:srgbClr val="0000FF"/>
                </a:solidFill>
              </a:rPr>
              <a:t>6.Rick is agressief</a:t>
            </a:r>
            <a:endParaRPr lang="nl-NL" dirty="0">
              <a:solidFill>
                <a:srgbClr val="0000FF"/>
              </a:solidFill>
              <a:ea typeface="Times New Roman" panose="02020603050405020304" pitchFamily="18" charset="0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C47EE92-22E2-40C1-B683-2788003EBE4E}"/>
              </a:ext>
            </a:extLst>
          </p:cNvPr>
          <p:cNvSpPr/>
          <p:nvPr/>
        </p:nvSpPr>
        <p:spPr>
          <a:xfrm>
            <a:off x="251520" y="1698666"/>
            <a:ext cx="9073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15900" algn="l"/>
              </a:tabLst>
            </a:pPr>
            <a:r>
              <a:rPr lang="nl-NL" dirty="0">
                <a:solidFill>
                  <a:srgbClr val="0000FF"/>
                </a:solidFill>
              </a:rPr>
              <a:t>2. Vanmorgen beet Nynke op haar nagels, terwijl ik een verhaal vertelde.</a:t>
            </a:r>
            <a:endParaRPr lang="nl-NL" dirty="0">
              <a:solidFill>
                <a:srgbClr val="0000FF"/>
              </a:solidFill>
              <a:ea typeface="Times New Roman" panose="02020603050405020304" pitchFamily="18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2B742030-E8CF-44D7-AB05-953D2ADC9839}"/>
              </a:ext>
            </a:extLst>
          </p:cNvPr>
          <p:cNvSpPr/>
          <p:nvPr/>
        </p:nvSpPr>
        <p:spPr>
          <a:xfrm>
            <a:off x="251520" y="3219171"/>
            <a:ext cx="3160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215900" algn="l"/>
              </a:tabLst>
            </a:pPr>
            <a:r>
              <a:rPr lang="nl-NL" dirty="0">
                <a:solidFill>
                  <a:srgbClr val="0000FF"/>
                </a:solidFill>
              </a:rPr>
              <a:t>5. Wouter werkt te hard.</a:t>
            </a:r>
            <a:endParaRPr lang="nl-NL" dirty="0">
              <a:solidFill>
                <a:srgbClr val="0000FF"/>
              </a:solidFill>
              <a:ea typeface="Times New Roman" panose="02020603050405020304" pitchFamily="18" charset="0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4BC55D8-6770-4A60-A2CF-BB0A7756F812}"/>
              </a:ext>
            </a:extLst>
          </p:cNvPr>
          <p:cNvSpPr/>
          <p:nvPr/>
        </p:nvSpPr>
        <p:spPr>
          <a:xfrm>
            <a:off x="251520" y="2205501"/>
            <a:ext cx="6390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15900" algn="l"/>
              </a:tabLst>
            </a:pPr>
            <a:r>
              <a:rPr lang="nl-NL" dirty="0">
                <a:solidFill>
                  <a:srgbClr val="0000FF"/>
                </a:solidFill>
              </a:rPr>
              <a:t>3. Linda vroeg mij de som nog eens uit te leggen.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365510C6-5668-43CA-A862-F75397070ED6}"/>
              </a:ext>
            </a:extLst>
          </p:cNvPr>
          <p:cNvSpPr/>
          <p:nvPr/>
        </p:nvSpPr>
        <p:spPr>
          <a:xfrm>
            <a:off x="251520" y="4232841"/>
            <a:ext cx="90389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15900" algn="l"/>
              </a:tabLst>
            </a:pPr>
            <a:r>
              <a:rPr lang="nl-NL" dirty="0">
                <a:solidFill>
                  <a:srgbClr val="0000FF"/>
                </a:solidFill>
              </a:rPr>
              <a:t>7. Patricia was deze week iedere dag als eerste op school.</a:t>
            </a:r>
            <a:endParaRPr lang="nl-NL" dirty="0">
              <a:solidFill>
                <a:srgbClr val="0000FF"/>
              </a:solidFill>
              <a:ea typeface="Times New Roman" panose="02020603050405020304" pitchFamily="18" charset="0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66E55D94-E16C-42DA-B337-C8A3992C34AA}"/>
              </a:ext>
            </a:extLst>
          </p:cNvPr>
          <p:cNvSpPr/>
          <p:nvPr/>
        </p:nvSpPr>
        <p:spPr>
          <a:xfrm>
            <a:off x="251520" y="1191831"/>
            <a:ext cx="7236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15900" algn="l"/>
              </a:tabLst>
            </a:pPr>
            <a:r>
              <a:rPr lang="nl-NL" dirty="0">
                <a:solidFill>
                  <a:srgbClr val="0000FF"/>
                </a:solidFill>
              </a:rPr>
              <a:t>1. Gisteren deed Jan onredelijk tegen mij.</a:t>
            </a:r>
            <a:endParaRPr lang="nl-NL" dirty="0">
              <a:solidFill>
                <a:srgbClr val="0000FF"/>
              </a:solidFill>
              <a:ea typeface="Times New Roman" panose="02020603050405020304" pitchFamily="18" charset="0"/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1143641-5C34-4A8C-BD84-F31E55AC7357}"/>
              </a:ext>
            </a:extLst>
          </p:cNvPr>
          <p:cNvSpPr/>
          <p:nvPr/>
        </p:nvSpPr>
        <p:spPr>
          <a:xfrm>
            <a:off x="251520" y="5246511"/>
            <a:ext cx="79660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15900" algn="l"/>
              </a:tabLst>
            </a:pPr>
            <a:r>
              <a:rPr lang="nl-NL" dirty="0">
                <a:solidFill>
                  <a:srgbClr val="0000FF"/>
                </a:solidFill>
              </a:rPr>
              <a:t>9. Luuk vertelde me dat Robert hem expres geslagen had.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16C39429-17B0-4241-9DBB-DEE51C94B141}"/>
              </a:ext>
            </a:extLst>
          </p:cNvPr>
          <p:cNvSpPr/>
          <p:nvPr/>
        </p:nvSpPr>
        <p:spPr>
          <a:xfrm>
            <a:off x="251520" y="2712336"/>
            <a:ext cx="3812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215900" algn="l"/>
              </a:tabLst>
            </a:pPr>
            <a:r>
              <a:rPr lang="nl-NL" dirty="0">
                <a:solidFill>
                  <a:srgbClr val="0000FF"/>
                </a:solidFill>
              </a:rPr>
              <a:t>4. René is een goede leerling.</a:t>
            </a:r>
            <a:endParaRPr lang="nl-NL" dirty="0">
              <a:solidFill>
                <a:srgbClr val="0000FF"/>
              </a:solidFill>
              <a:ea typeface="Times New Roman" panose="02020603050405020304" pitchFamily="18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E9AD652D-3B2D-410E-871F-44EA3810F58F}"/>
              </a:ext>
            </a:extLst>
          </p:cNvPr>
          <p:cNvSpPr txBox="1"/>
          <p:nvPr/>
        </p:nvSpPr>
        <p:spPr>
          <a:xfrm>
            <a:off x="3707904" y="6381328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rgbClr val="0000FF"/>
                </a:solidFill>
              </a:rPr>
              <a:t>Waarneming: 2,3,7,9</a:t>
            </a:r>
          </a:p>
          <a:p>
            <a:r>
              <a:rPr lang="nl-NL" sz="1400" dirty="0">
                <a:solidFill>
                  <a:srgbClr val="0000FF"/>
                </a:solidFill>
              </a:rPr>
              <a:t>Interpretaties: 1,4,5,6,8,10</a:t>
            </a:r>
          </a:p>
        </p:txBody>
      </p:sp>
    </p:spTree>
    <p:extLst>
      <p:ext uri="{BB962C8B-B14F-4D97-AF65-F5344CB8AC3E}">
        <p14:creationId xmlns:p14="http://schemas.microsoft.com/office/powerpoint/2010/main" val="54963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48424F7B-3938-4761-848E-0F904167EE0B}"/>
              </a:ext>
            </a:extLst>
          </p:cNvPr>
          <p:cNvSpPr/>
          <p:nvPr/>
        </p:nvSpPr>
        <p:spPr>
          <a:xfrm>
            <a:off x="179512" y="322772"/>
            <a:ext cx="64542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dirty="0">
                <a:solidFill>
                  <a:srgbClr val="0000FF"/>
                </a:solidFill>
                <a:latin typeface="Arial Rounded MT Bold" panose="020F0704030504030204" pitchFamily="34" charset="0"/>
              </a:rPr>
              <a:t>2. GEVOELENS of SCHIJNGEVOELENS? 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AF3F6E6-4B0E-4FEE-A003-8683672B8174}"/>
              </a:ext>
            </a:extLst>
          </p:cNvPr>
          <p:cNvSpPr/>
          <p:nvPr/>
        </p:nvSpPr>
        <p:spPr>
          <a:xfrm>
            <a:off x="183912" y="836712"/>
            <a:ext cx="85645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1930" indent="-180340">
              <a:spcAft>
                <a:spcPts val="0"/>
              </a:spcAft>
            </a:pPr>
            <a:r>
              <a:rPr lang="nl-NL" dirty="0">
                <a:solidFill>
                  <a:srgbClr val="0000FF"/>
                </a:solidFill>
              </a:rPr>
              <a:t>1. Het voelt alsof de ouders van Marit mij niet serieus nemen.</a:t>
            </a:r>
            <a:endParaRPr lang="nl-NL" sz="2000" dirty="0">
              <a:solidFill>
                <a:srgbClr val="0000FF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51795A23-0828-4E5D-A267-B4F6F5BA685C}"/>
              </a:ext>
            </a:extLst>
          </p:cNvPr>
          <p:cNvSpPr/>
          <p:nvPr/>
        </p:nvSpPr>
        <p:spPr>
          <a:xfrm>
            <a:off x="183912" y="1921448"/>
            <a:ext cx="85645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>
              <a:spcAft>
                <a:spcPts val="0"/>
              </a:spcAft>
            </a:pPr>
            <a:r>
              <a:rPr lang="nl-NL" dirty="0">
                <a:solidFill>
                  <a:srgbClr val="0000FF"/>
                </a:solidFill>
              </a:rPr>
              <a:t>3. Hugo gaat naar een andere school. Ik ben daar verdrietig om.</a:t>
            </a:r>
            <a:endParaRPr lang="nl-NL" sz="2000" dirty="0">
              <a:solidFill>
                <a:srgbClr val="0000FF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F5FB708-79D4-4665-A8C5-622C18EC5297}"/>
              </a:ext>
            </a:extLst>
          </p:cNvPr>
          <p:cNvSpPr/>
          <p:nvPr/>
        </p:nvSpPr>
        <p:spPr>
          <a:xfrm>
            <a:off x="183912" y="2463816"/>
            <a:ext cx="8042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>
              <a:spcAft>
                <a:spcPts val="0"/>
              </a:spcAft>
            </a:pPr>
            <a:r>
              <a:rPr lang="nl-NL" dirty="0">
                <a:solidFill>
                  <a:srgbClr val="0000FF"/>
                </a:solidFill>
              </a:rPr>
              <a:t>4. Ik heb het helemaal gehad met jou. Ik ben het zo zat.</a:t>
            </a:r>
            <a:endParaRPr lang="nl-NL" sz="2000" dirty="0">
              <a:solidFill>
                <a:srgbClr val="0000FF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7D2F966-8492-46DC-BACB-7E57F626434C}"/>
              </a:ext>
            </a:extLst>
          </p:cNvPr>
          <p:cNvSpPr/>
          <p:nvPr/>
        </p:nvSpPr>
        <p:spPr>
          <a:xfrm>
            <a:off x="183912" y="3548552"/>
            <a:ext cx="8065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1930" indent="-180340">
              <a:spcAft>
                <a:spcPts val="0"/>
              </a:spcAft>
            </a:pPr>
            <a:r>
              <a:rPr lang="nl-NL" dirty="0">
                <a:solidFill>
                  <a:srgbClr val="0000FF"/>
                </a:solidFill>
              </a:rPr>
              <a:t>6. Ik voel me verkeerd begrepen.</a:t>
            </a:r>
            <a:endParaRPr lang="nl-NL" sz="2000" dirty="0">
              <a:solidFill>
                <a:srgbClr val="0000FF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89CB9B73-9F21-49E2-982B-19A06261FBB3}"/>
              </a:ext>
            </a:extLst>
          </p:cNvPr>
          <p:cNvSpPr/>
          <p:nvPr/>
        </p:nvSpPr>
        <p:spPr>
          <a:xfrm>
            <a:off x="183912" y="4090920"/>
            <a:ext cx="90501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1930" indent="-180340">
              <a:spcAft>
                <a:spcPts val="0"/>
              </a:spcAft>
            </a:pPr>
            <a:r>
              <a:rPr lang="nl-NL" dirty="0">
                <a:solidFill>
                  <a:srgbClr val="0000FF"/>
                </a:solidFill>
              </a:rPr>
              <a:t>7. Als ik niet voor die bijeenkomst wordt uitgenodigd, voel ik me verwaarloosd.</a:t>
            </a:r>
            <a:endParaRPr lang="nl-NL" sz="2000" dirty="0">
              <a:solidFill>
                <a:srgbClr val="0000FF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01390CF3-CC3A-4FAE-A591-3C62D39382BD}"/>
              </a:ext>
            </a:extLst>
          </p:cNvPr>
          <p:cNvSpPr/>
          <p:nvPr/>
        </p:nvSpPr>
        <p:spPr>
          <a:xfrm>
            <a:off x="179512" y="4881123"/>
            <a:ext cx="88859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1930" indent="-180340">
              <a:spcAft>
                <a:spcPts val="0"/>
              </a:spcAft>
            </a:pPr>
            <a:r>
              <a:rPr lang="nl-NL" dirty="0">
                <a:solidFill>
                  <a:srgbClr val="0000FF"/>
                </a:solidFill>
              </a:rPr>
              <a:t>8. Ik voel me goed over wat jij voor me gedaan hebt.</a:t>
            </a:r>
            <a:endParaRPr lang="nl-NL" sz="2000" dirty="0">
              <a:solidFill>
                <a:srgbClr val="0000FF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1B06DFC3-4A0E-4D77-ADF5-A2A353A088B0}"/>
              </a:ext>
            </a:extLst>
          </p:cNvPr>
          <p:cNvSpPr/>
          <p:nvPr/>
        </p:nvSpPr>
        <p:spPr>
          <a:xfrm>
            <a:off x="179512" y="5423491"/>
            <a:ext cx="15791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>
              <a:spcAft>
                <a:spcPts val="0"/>
              </a:spcAft>
            </a:pPr>
            <a:r>
              <a:rPr lang="nl-NL" dirty="0">
                <a:solidFill>
                  <a:srgbClr val="0000FF"/>
                </a:solidFill>
              </a:rPr>
              <a:t>9. Ik ben blij dat de nieuwbouw door gaat.</a:t>
            </a:r>
            <a:endParaRPr lang="nl-NL" sz="2000" dirty="0">
              <a:solidFill>
                <a:srgbClr val="0000FF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8E307DE0-37D7-444A-ADD6-FCF4F79FC375}"/>
              </a:ext>
            </a:extLst>
          </p:cNvPr>
          <p:cNvSpPr/>
          <p:nvPr/>
        </p:nvSpPr>
        <p:spPr>
          <a:xfrm>
            <a:off x="179512" y="5957865"/>
            <a:ext cx="154192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>
              <a:spcAft>
                <a:spcPts val="0"/>
              </a:spcAft>
            </a:pPr>
            <a:r>
              <a:rPr lang="nl-NL" dirty="0">
                <a:solidFill>
                  <a:srgbClr val="0000FF"/>
                </a:solidFill>
              </a:rPr>
              <a:t>10. Ik voel me waardeloos, doordat jullie me buiten spel zetten.</a:t>
            </a:r>
            <a:endParaRPr lang="nl-NL" sz="2000" dirty="0">
              <a:solidFill>
                <a:srgbClr val="0000FF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300CC85-CC22-421F-9311-C46FCD169A8E}"/>
              </a:ext>
            </a:extLst>
          </p:cNvPr>
          <p:cNvSpPr/>
          <p:nvPr/>
        </p:nvSpPr>
        <p:spPr>
          <a:xfrm>
            <a:off x="183912" y="1379080"/>
            <a:ext cx="85645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>
              <a:spcAft>
                <a:spcPts val="0"/>
              </a:spcAft>
            </a:pPr>
            <a:r>
              <a:rPr lang="nl-NL" dirty="0">
                <a:solidFill>
                  <a:srgbClr val="0000FF"/>
                </a:solidFill>
              </a:rPr>
              <a:t>2. Ik voel dat Sandra me voor de gek houdt.</a:t>
            </a:r>
            <a:endParaRPr lang="nl-NL" sz="2000" dirty="0">
              <a:solidFill>
                <a:srgbClr val="0000FF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ABC5D820-BEF2-4BA0-AE9A-FC00EE1659AB}"/>
              </a:ext>
            </a:extLst>
          </p:cNvPr>
          <p:cNvSpPr/>
          <p:nvPr/>
        </p:nvSpPr>
        <p:spPr>
          <a:xfrm>
            <a:off x="183912" y="3006184"/>
            <a:ext cx="8042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>
              <a:spcAft>
                <a:spcPts val="0"/>
              </a:spcAft>
            </a:pPr>
            <a:r>
              <a:rPr lang="nl-NL" dirty="0">
                <a:solidFill>
                  <a:srgbClr val="0000FF"/>
                </a:solidFill>
              </a:rPr>
              <a:t>5. Ik ben bang, als de kinderen gaan vechten</a:t>
            </a:r>
            <a:endParaRPr lang="nl-NL" sz="2000" dirty="0">
              <a:solidFill>
                <a:srgbClr val="0000FF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E3B97934-16D9-48E6-9023-26486FD96F67}"/>
              </a:ext>
            </a:extLst>
          </p:cNvPr>
          <p:cNvSpPr txBox="1"/>
          <p:nvPr/>
        </p:nvSpPr>
        <p:spPr>
          <a:xfrm>
            <a:off x="6426214" y="6354339"/>
            <a:ext cx="2925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rgbClr val="0000FF"/>
                </a:solidFill>
              </a:rPr>
              <a:t>Gevoelens: 3,5,8,9</a:t>
            </a:r>
          </a:p>
          <a:p>
            <a:r>
              <a:rPr lang="nl-NL" sz="1400" dirty="0">
                <a:solidFill>
                  <a:srgbClr val="0000FF"/>
                </a:solidFill>
              </a:rPr>
              <a:t>Schijngevoelens: 1,2,4,6,7,10</a:t>
            </a:r>
          </a:p>
        </p:txBody>
      </p:sp>
    </p:spTree>
    <p:extLst>
      <p:ext uri="{BB962C8B-B14F-4D97-AF65-F5344CB8AC3E}">
        <p14:creationId xmlns:p14="http://schemas.microsoft.com/office/powerpoint/2010/main" val="371296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E3F31482-921E-4FD4-B061-519AC5E876CA}"/>
              </a:ext>
            </a:extLst>
          </p:cNvPr>
          <p:cNvSpPr/>
          <p:nvPr/>
        </p:nvSpPr>
        <p:spPr>
          <a:xfrm>
            <a:off x="395536" y="260648"/>
            <a:ext cx="8496944" cy="1238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1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3. Echte, Essentiële Menselijke Behoeftes of </a:t>
            </a:r>
          </a:p>
          <a:p>
            <a:pPr>
              <a:spcAft>
                <a:spcPts val="0"/>
              </a:spcAft>
              <a:tabLst>
                <a:tab pos="215900" algn="l"/>
              </a:tabLst>
            </a:pPr>
            <a:r>
              <a:rPr lang="nl-NL" sz="1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Verzoeken,  (wil je….  )</a:t>
            </a:r>
          </a:p>
          <a:p>
            <a:pPr>
              <a:spcAft>
                <a:spcPts val="0"/>
              </a:spcAft>
              <a:tabLst>
                <a:tab pos="215900" algn="l"/>
              </a:tabLst>
            </a:pPr>
            <a:r>
              <a:rPr lang="nl-NL" sz="1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Eisen,  (je moet ….)</a:t>
            </a:r>
          </a:p>
          <a:p>
            <a:pPr>
              <a:spcAft>
                <a:spcPts val="0"/>
              </a:spcAft>
              <a:tabLst>
                <a:tab pos="215900" algn="l"/>
              </a:tabLst>
            </a:pPr>
            <a:r>
              <a:rPr lang="nl-NL" sz="1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Schijn-behoeftes, (ik heb de ‘behoefte’ dat jij dit doet). </a:t>
            </a:r>
            <a:endParaRPr lang="nl-NL" sz="1200" dirty="0">
              <a:solidFill>
                <a:srgbClr val="0000FF"/>
              </a:solidFill>
              <a:latin typeface="Arial Rounded MT Bold" panose="020F07040305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4AD210B0-397A-4FD8-9B59-8C677DEA42C5}"/>
              </a:ext>
            </a:extLst>
          </p:cNvPr>
          <p:cNvSpPr/>
          <p:nvPr/>
        </p:nvSpPr>
        <p:spPr>
          <a:xfrm>
            <a:off x="-60642" y="1628800"/>
            <a:ext cx="85244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nl-NL" dirty="0">
                <a:solidFill>
                  <a:srgbClr val="0000FF"/>
                </a:solidFill>
              </a:rPr>
              <a:t>Wil je gezien worden als mooi, heel, precies zoals je bent?</a:t>
            </a:r>
            <a:endParaRPr lang="nl-NL" sz="1600" dirty="0">
              <a:solidFill>
                <a:srgbClr val="0000FF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392440FA-F992-448E-AFC0-FC6B5D9E310A}"/>
              </a:ext>
            </a:extLst>
          </p:cNvPr>
          <p:cNvSpPr/>
          <p:nvPr/>
        </p:nvSpPr>
        <p:spPr>
          <a:xfrm>
            <a:off x="-60642" y="2595154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nl-NL" dirty="0">
                <a:solidFill>
                  <a:srgbClr val="0000FF"/>
                </a:solidFill>
              </a:rPr>
              <a:t>3. Wil je kunnen zeggen wat je in je hart voelt?</a:t>
            </a:r>
            <a:endParaRPr lang="nl-NL" sz="1600" dirty="0">
              <a:solidFill>
                <a:srgbClr val="0000FF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D1FFB0DB-8320-461D-A184-032A3007EFB5}"/>
              </a:ext>
            </a:extLst>
          </p:cNvPr>
          <p:cNvSpPr/>
          <p:nvPr/>
        </p:nvSpPr>
        <p:spPr>
          <a:xfrm>
            <a:off x="-60642" y="3561508"/>
            <a:ext cx="6318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nl-NL" dirty="0">
                <a:solidFill>
                  <a:srgbClr val="0000FF"/>
                </a:solidFill>
              </a:rPr>
              <a:t>5. Je wilt graag zelf kiezen wat je wilt doen?</a:t>
            </a:r>
            <a:endParaRPr lang="nl-NL" sz="1600" dirty="0">
              <a:solidFill>
                <a:srgbClr val="0000FF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B34DB048-87E0-4B11-B7C6-8C2A71F30609}"/>
              </a:ext>
            </a:extLst>
          </p:cNvPr>
          <p:cNvSpPr/>
          <p:nvPr/>
        </p:nvSpPr>
        <p:spPr>
          <a:xfrm>
            <a:off x="-60642" y="4527862"/>
            <a:ext cx="9087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nl-NL" dirty="0">
                <a:solidFill>
                  <a:srgbClr val="0000FF"/>
                </a:solidFill>
              </a:rPr>
              <a:t>7. Je wilt graag ook een bijdrage in wat we gaan doen?</a:t>
            </a:r>
            <a:endParaRPr lang="nl-NL" sz="1600" dirty="0">
              <a:solidFill>
                <a:srgbClr val="0000FF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3A7849C-7D56-4A91-919E-919F1E823FED}"/>
              </a:ext>
            </a:extLst>
          </p:cNvPr>
          <p:cNvSpPr/>
          <p:nvPr/>
        </p:nvSpPr>
        <p:spPr>
          <a:xfrm>
            <a:off x="-60642" y="5494216"/>
            <a:ext cx="6462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0000FF"/>
                </a:solidFill>
              </a:rPr>
              <a:t>9. Wil je graag weten dat het veilig is voor je?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7CBDE80-9975-4A01-9B3B-659E8456376D}"/>
              </a:ext>
            </a:extLst>
          </p:cNvPr>
          <p:cNvSpPr/>
          <p:nvPr/>
        </p:nvSpPr>
        <p:spPr>
          <a:xfrm>
            <a:off x="-60642" y="2111977"/>
            <a:ext cx="81000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nl-NL" dirty="0">
                <a:solidFill>
                  <a:srgbClr val="0000FF"/>
                </a:solidFill>
              </a:rPr>
              <a:t>2. Wil je dat ik je mooi vind?</a:t>
            </a:r>
            <a:endParaRPr lang="nl-NL" sz="1600" dirty="0">
              <a:solidFill>
                <a:srgbClr val="0000FF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2C5808E-6897-4360-8CD0-F939D08E903D}"/>
              </a:ext>
            </a:extLst>
          </p:cNvPr>
          <p:cNvSpPr/>
          <p:nvPr/>
        </p:nvSpPr>
        <p:spPr>
          <a:xfrm>
            <a:off x="-60642" y="3078331"/>
            <a:ext cx="8808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nl-NL" dirty="0">
                <a:solidFill>
                  <a:srgbClr val="0000FF"/>
                </a:solidFill>
              </a:rPr>
              <a:t>4. Ik wil alles kunnen zeggen wat ik op mijn hart hebt.</a:t>
            </a:r>
            <a:endParaRPr lang="nl-NL" sz="1600" dirty="0">
              <a:solidFill>
                <a:srgbClr val="0000FF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2E19FB98-98D9-4270-8EB0-8CE53A05392C}"/>
              </a:ext>
            </a:extLst>
          </p:cNvPr>
          <p:cNvSpPr/>
          <p:nvPr/>
        </p:nvSpPr>
        <p:spPr>
          <a:xfrm>
            <a:off x="-60642" y="4044685"/>
            <a:ext cx="9087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nl-NL" dirty="0">
                <a:solidFill>
                  <a:srgbClr val="0000FF"/>
                </a:solidFill>
              </a:rPr>
              <a:t>6. Ik wil graag kiezen wat ik voor je  moet doen.</a:t>
            </a:r>
            <a:endParaRPr lang="nl-NL" sz="1600" dirty="0">
              <a:solidFill>
                <a:srgbClr val="0000FF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13F92E4-90C4-46BF-A31D-293EC38EDF94}"/>
              </a:ext>
            </a:extLst>
          </p:cNvPr>
          <p:cNvSpPr/>
          <p:nvPr/>
        </p:nvSpPr>
        <p:spPr>
          <a:xfrm>
            <a:off x="-60642" y="5977390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nl-NL" dirty="0">
                <a:solidFill>
                  <a:srgbClr val="0000FF"/>
                </a:solidFill>
              </a:rPr>
              <a:t>10. Wil je graag weten dat we het veilig voor je maken?</a:t>
            </a:r>
            <a:endParaRPr lang="nl-NL" sz="1600" dirty="0">
              <a:solidFill>
                <a:srgbClr val="0000FF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BF55A2EB-0705-4FA5-A792-3564F932D010}"/>
              </a:ext>
            </a:extLst>
          </p:cNvPr>
          <p:cNvSpPr/>
          <p:nvPr/>
        </p:nvSpPr>
        <p:spPr>
          <a:xfrm>
            <a:off x="-60642" y="5011039"/>
            <a:ext cx="880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nl-NL" dirty="0">
                <a:solidFill>
                  <a:srgbClr val="0000FF"/>
                </a:solidFill>
              </a:rPr>
              <a:t>8. Ik wil graag bepalen wat we gaan doen.</a:t>
            </a:r>
            <a:endParaRPr lang="nl-NL" sz="1600" dirty="0">
              <a:solidFill>
                <a:srgbClr val="0000FF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F8336B2-AADF-44A9-9EB6-3C282CE2C569}"/>
              </a:ext>
            </a:extLst>
          </p:cNvPr>
          <p:cNvSpPr txBox="1"/>
          <p:nvPr/>
        </p:nvSpPr>
        <p:spPr>
          <a:xfrm>
            <a:off x="7037774" y="5868857"/>
            <a:ext cx="2106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rgbClr val="0000FF"/>
                </a:solidFill>
              </a:rPr>
              <a:t>Echte behoeftes: 1,3,5,7,9</a:t>
            </a:r>
          </a:p>
          <a:p>
            <a:r>
              <a:rPr lang="nl-NL" sz="1400" dirty="0">
                <a:solidFill>
                  <a:srgbClr val="0000FF"/>
                </a:solidFill>
              </a:rPr>
              <a:t>Verzoek: 2,</a:t>
            </a:r>
          </a:p>
          <a:p>
            <a:r>
              <a:rPr lang="nl-NL" sz="1400" dirty="0">
                <a:solidFill>
                  <a:srgbClr val="0000FF"/>
                </a:solidFill>
              </a:rPr>
              <a:t>Eis: 4</a:t>
            </a:r>
          </a:p>
          <a:p>
            <a:r>
              <a:rPr lang="nl-NL" sz="1400" dirty="0">
                <a:solidFill>
                  <a:srgbClr val="0000FF"/>
                </a:solidFill>
              </a:rPr>
              <a:t>Schijnbehoefte: 6,8,10</a:t>
            </a:r>
          </a:p>
        </p:txBody>
      </p:sp>
    </p:spTree>
    <p:extLst>
      <p:ext uri="{BB962C8B-B14F-4D97-AF65-F5344CB8AC3E}">
        <p14:creationId xmlns:p14="http://schemas.microsoft.com/office/powerpoint/2010/main" val="74767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2963E41C-7CEF-4FE9-BAA8-095DE7616D08}"/>
              </a:ext>
            </a:extLst>
          </p:cNvPr>
          <p:cNvSpPr/>
          <p:nvPr/>
        </p:nvSpPr>
        <p:spPr>
          <a:xfrm>
            <a:off x="0" y="26064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dirty="0">
                <a:solidFill>
                  <a:srgbClr val="0000FF"/>
                </a:solidFill>
                <a:latin typeface="Arial Rounded MT Bold" panose="020F0704030504030204" pitchFamily="34" charset="0"/>
              </a:rPr>
              <a:t>4. CONCREET VERZOEK of EIS / ONDUIDELIJK VERZOEK?</a:t>
            </a:r>
            <a:r>
              <a:rPr lang="nl-NL" sz="36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 </a:t>
            </a:r>
            <a:endParaRPr lang="nl-NL" sz="3600" dirty="0">
              <a:solidFill>
                <a:srgbClr val="0000FF"/>
              </a:solidFill>
              <a:latin typeface="Arial Rounded MT Bold" panose="020F07040305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18F2C97-A8AF-4B18-B2A1-7B21CF4BF25B}"/>
              </a:ext>
            </a:extLst>
          </p:cNvPr>
          <p:cNvSpPr/>
          <p:nvPr/>
        </p:nvSpPr>
        <p:spPr>
          <a:xfrm>
            <a:off x="107504" y="2760161"/>
            <a:ext cx="74519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>
              <a:spcAft>
                <a:spcPts val="0"/>
              </a:spcAft>
            </a:pPr>
            <a:r>
              <a:rPr lang="nl-NL" sz="2200" dirty="0">
                <a:solidFill>
                  <a:srgbClr val="0000FF"/>
                </a:solidFill>
              </a:rPr>
              <a:t>4. Ik wil dat je begrijpt wat ik tegen je zeg....</a:t>
            </a:r>
            <a:endParaRPr lang="nl-NL" sz="2200" dirty="0">
              <a:solidFill>
                <a:srgbClr val="0000FF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DEF72BEC-8492-490B-A924-572FB506FC8A}"/>
              </a:ext>
            </a:extLst>
          </p:cNvPr>
          <p:cNvSpPr/>
          <p:nvPr/>
        </p:nvSpPr>
        <p:spPr>
          <a:xfrm>
            <a:off x="107504" y="3352774"/>
            <a:ext cx="66967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>
              <a:spcAft>
                <a:spcPts val="0"/>
              </a:spcAft>
            </a:pPr>
            <a:r>
              <a:rPr lang="nl-NL" sz="2200" dirty="0">
                <a:solidFill>
                  <a:srgbClr val="0000FF"/>
                </a:solidFill>
              </a:rPr>
              <a:t>5. Ik wil dat je me met rust laat....</a:t>
            </a:r>
            <a:endParaRPr lang="nl-NL" sz="2200" dirty="0">
              <a:solidFill>
                <a:srgbClr val="0000FF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7E37421-6E75-485A-B15D-FA9417F14D94}"/>
              </a:ext>
            </a:extLst>
          </p:cNvPr>
          <p:cNvSpPr/>
          <p:nvPr/>
        </p:nvSpPr>
        <p:spPr>
          <a:xfrm>
            <a:off x="107504" y="982322"/>
            <a:ext cx="696499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>
              <a:spcAft>
                <a:spcPts val="0"/>
              </a:spcAft>
            </a:pPr>
            <a:r>
              <a:rPr lang="nl-NL" sz="2200" dirty="0">
                <a:solidFill>
                  <a:srgbClr val="0000FF"/>
                </a:solidFill>
              </a:rPr>
              <a:t>1. Willen jullie ophouden met kletsen ?</a:t>
            </a:r>
            <a:endParaRPr lang="nl-NL" sz="2200" dirty="0">
              <a:solidFill>
                <a:srgbClr val="0000FF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0F9F884-4954-461A-92C4-5030B271BE86}"/>
              </a:ext>
            </a:extLst>
          </p:cNvPr>
          <p:cNvSpPr/>
          <p:nvPr/>
        </p:nvSpPr>
        <p:spPr>
          <a:xfrm>
            <a:off x="107504" y="3945387"/>
            <a:ext cx="62646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>
              <a:spcAft>
                <a:spcPts val="0"/>
              </a:spcAft>
            </a:pPr>
            <a:r>
              <a:rPr lang="nl-NL" sz="2200" dirty="0">
                <a:solidFill>
                  <a:srgbClr val="0000FF"/>
                </a:solidFill>
              </a:rPr>
              <a:t>6. Wil je eerlijk tegen me zijn?</a:t>
            </a:r>
            <a:endParaRPr lang="nl-NL" sz="2200" dirty="0">
              <a:solidFill>
                <a:srgbClr val="0000FF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62B7E3E-524D-40BF-9696-E8568FB53588}"/>
              </a:ext>
            </a:extLst>
          </p:cNvPr>
          <p:cNvSpPr/>
          <p:nvPr/>
        </p:nvSpPr>
        <p:spPr>
          <a:xfrm>
            <a:off x="170477" y="5886140"/>
            <a:ext cx="79597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nl-NL" sz="2200" dirty="0">
                <a:solidFill>
                  <a:srgbClr val="0000FF"/>
                </a:solidFill>
              </a:rPr>
              <a:t>11. Ik zou graag minder tijd besteden aan vergaderen...</a:t>
            </a:r>
            <a:endParaRPr lang="nl-NL" sz="2200" dirty="0">
              <a:solidFill>
                <a:srgbClr val="0000FF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808564A-ED1D-48EF-8944-9D0FC7181BEF}"/>
              </a:ext>
            </a:extLst>
          </p:cNvPr>
          <p:cNvSpPr/>
          <p:nvPr/>
        </p:nvSpPr>
        <p:spPr>
          <a:xfrm>
            <a:off x="162170" y="5444791"/>
            <a:ext cx="79591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>
              <a:spcAft>
                <a:spcPts val="0"/>
              </a:spcAft>
            </a:pPr>
            <a:r>
              <a:rPr lang="nl-NL" sz="2200" dirty="0">
                <a:solidFill>
                  <a:srgbClr val="0000FF"/>
                </a:solidFill>
              </a:rPr>
              <a:t>10. Wil jij deze potloden naar juffrouw van Marten brengen?..</a:t>
            </a:r>
            <a:endParaRPr lang="nl-NL" sz="2200" dirty="0">
              <a:solidFill>
                <a:srgbClr val="0000FF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412435F6-48FF-4C13-AAA2-AA06474D7A94}"/>
              </a:ext>
            </a:extLst>
          </p:cNvPr>
          <p:cNvSpPr/>
          <p:nvPr/>
        </p:nvSpPr>
        <p:spPr>
          <a:xfrm>
            <a:off x="107505" y="1574935"/>
            <a:ext cx="84249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>
              <a:spcAft>
                <a:spcPts val="0"/>
              </a:spcAft>
            </a:pPr>
            <a:r>
              <a:rPr lang="nl-NL" sz="2200" dirty="0">
                <a:solidFill>
                  <a:srgbClr val="0000FF"/>
                </a:solidFill>
              </a:rPr>
              <a:t>2. Wil je me een ding vertellen dat ik heb gedaan waar je boos over bent?</a:t>
            </a:r>
            <a:endParaRPr lang="nl-NL" sz="2200" dirty="0">
              <a:solidFill>
                <a:srgbClr val="0000FF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EEED51C4-8AE4-4A49-9ED6-2E33396E76DF}"/>
              </a:ext>
            </a:extLst>
          </p:cNvPr>
          <p:cNvSpPr/>
          <p:nvPr/>
        </p:nvSpPr>
        <p:spPr>
          <a:xfrm>
            <a:off x="107504" y="2167548"/>
            <a:ext cx="80137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>
              <a:spcAft>
                <a:spcPts val="0"/>
              </a:spcAft>
            </a:pPr>
            <a:r>
              <a:rPr lang="nl-NL" sz="2200" dirty="0">
                <a:solidFill>
                  <a:srgbClr val="0000FF"/>
                </a:solidFill>
              </a:rPr>
              <a:t>3. Ik zou graag willen dat je meer zelfvertrouwen had</a:t>
            </a:r>
            <a:endParaRPr lang="nl-NL" sz="2200" dirty="0">
              <a:solidFill>
                <a:srgbClr val="0000FF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25504759-7985-46ED-8D44-FFB732F922D6}"/>
              </a:ext>
            </a:extLst>
          </p:cNvPr>
          <p:cNvSpPr/>
          <p:nvPr/>
        </p:nvSpPr>
        <p:spPr>
          <a:xfrm>
            <a:off x="107504" y="4538000"/>
            <a:ext cx="78585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>
              <a:spcAft>
                <a:spcPts val="0"/>
              </a:spcAft>
            </a:pPr>
            <a:r>
              <a:rPr lang="nl-NL" sz="2200" dirty="0">
                <a:solidFill>
                  <a:srgbClr val="0000FF"/>
                </a:solidFill>
              </a:rPr>
              <a:t>7. Willen jullie stoppen met schrijven om 5 over 3?</a:t>
            </a:r>
            <a:endParaRPr lang="nl-NL" sz="2200" dirty="0">
              <a:solidFill>
                <a:srgbClr val="0000FF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1D22DAA-4721-4B96-9A23-DECCE3C6461D}"/>
              </a:ext>
            </a:extLst>
          </p:cNvPr>
          <p:cNvSpPr/>
          <p:nvPr/>
        </p:nvSpPr>
        <p:spPr>
          <a:xfrm>
            <a:off x="161597" y="4978160"/>
            <a:ext cx="75900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2200" dirty="0">
                <a:solidFill>
                  <a:srgbClr val="0000FF"/>
                </a:solidFill>
              </a:rPr>
              <a:t>9. Zullen we afspreken elkaar te respecteren?</a:t>
            </a:r>
            <a:endParaRPr lang="nl-NL" sz="2200" dirty="0">
              <a:solidFill>
                <a:srgbClr val="0000FF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3343F55-71DF-4990-8A0E-29C408F48748}"/>
              </a:ext>
            </a:extLst>
          </p:cNvPr>
          <p:cNvSpPr txBox="1"/>
          <p:nvPr/>
        </p:nvSpPr>
        <p:spPr>
          <a:xfrm>
            <a:off x="5796136" y="6354339"/>
            <a:ext cx="3555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rgbClr val="0000FF"/>
                </a:solidFill>
              </a:rPr>
              <a:t>Concreet verzoek: 2,7,10</a:t>
            </a:r>
          </a:p>
          <a:p>
            <a:r>
              <a:rPr lang="nl-NL" sz="1400" dirty="0">
                <a:solidFill>
                  <a:srgbClr val="0000FF"/>
                </a:solidFill>
              </a:rPr>
              <a:t>Eis of onduidelijk verzoek: 1,3,4,5,6,8,9</a:t>
            </a:r>
          </a:p>
        </p:txBody>
      </p:sp>
    </p:spTree>
    <p:extLst>
      <p:ext uri="{BB962C8B-B14F-4D97-AF65-F5344CB8AC3E}">
        <p14:creationId xmlns:p14="http://schemas.microsoft.com/office/powerpoint/2010/main" val="255648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4643438" cy="908050"/>
          </a:xfrm>
        </p:spPr>
        <p:txBody>
          <a:bodyPr/>
          <a:lstStyle/>
          <a:p>
            <a:r>
              <a:rPr lang="nl-NL" altLang="en-US" b="1">
                <a:solidFill>
                  <a:srgbClr val="0000FF"/>
                </a:solidFill>
              </a:rPr>
              <a:t>Wat zegt NLP ? </a:t>
            </a:r>
            <a:endParaRPr lang="nl-NL" altLang="en-US">
              <a:solidFill>
                <a:srgbClr val="0000FF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388" y="1341438"/>
            <a:ext cx="8640762" cy="5516562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nl-NL" sz="2800" dirty="0">
                <a:solidFill>
                  <a:srgbClr val="0000FF"/>
                </a:solidFill>
              </a:rPr>
              <a:t>Zeg in plaats van “Ja maar …..”   de woorden “Ja, en …..” </a:t>
            </a:r>
          </a:p>
          <a:p>
            <a:pPr marL="0" indent="0">
              <a:buFontTx/>
              <a:buNone/>
              <a:defRPr/>
            </a:pPr>
            <a:r>
              <a:rPr lang="nl-NL" sz="2800" dirty="0">
                <a:solidFill>
                  <a:srgbClr val="0000FF"/>
                </a:solidFill>
              </a:rPr>
              <a:t>Het woord van de vorige spreker wordt dan niet ontkent</a:t>
            </a:r>
          </a:p>
          <a:p>
            <a:pPr marL="0" indent="0">
              <a:buFontTx/>
              <a:buNone/>
              <a:defRPr/>
            </a:pPr>
            <a:r>
              <a:rPr lang="nl-NL" sz="2800" dirty="0">
                <a:solidFill>
                  <a:srgbClr val="0000FF"/>
                </a:solidFill>
              </a:rPr>
              <a:t>Je eigen ervaring komt er naast te staan. </a:t>
            </a:r>
          </a:p>
          <a:p>
            <a:pPr marL="0" indent="0">
              <a:buFontTx/>
              <a:buNone/>
              <a:defRPr/>
            </a:pPr>
            <a:r>
              <a:rPr lang="nl-NL" sz="2800" dirty="0">
                <a:solidFill>
                  <a:srgbClr val="0000FF"/>
                </a:solidFill>
              </a:rPr>
              <a:t>Het is niet of, of, maar en, en.</a:t>
            </a:r>
          </a:p>
          <a:p>
            <a:pPr>
              <a:buFontTx/>
              <a:buNone/>
              <a:defRPr/>
            </a:pPr>
            <a:endParaRPr lang="nl-NL" dirty="0">
              <a:solidFill>
                <a:srgbClr val="0000FF"/>
              </a:solidFill>
            </a:endParaRPr>
          </a:p>
          <a:p>
            <a:pPr>
              <a:buFontTx/>
              <a:buNone/>
              <a:defRPr/>
            </a:pPr>
            <a:r>
              <a:rPr lang="nl-NL" b="1" dirty="0">
                <a:solidFill>
                  <a:srgbClr val="0000FF"/>
                </a:solidFill>
              </a:rPr>
              <a:t>…… </a:t>
            </a:r>
            <a:r>
              <a:rPr lang="nl-NL" b="1" dirty="0">
                <a:solidFill>
                  <a:srgbClr val="FF0000"/>
                </a:solidFill>
              </a:rPr>
              <a:t>Ja, maar </a:t>
            </a:r>
            <a:r>
              <a:rPr lang="nl-NL" b="1" dirty="0">
                <a:solidFill>
                  <a:srgbClr val="0000FF"/>
                </a:solidFill>
              </a:rPr>
              <a:t>……… </a:t>
            </a:r>
            <a:r>
              <a:rPr lang="nl-NL" b="1" dirty="0">
                <a:solidFill>
                  <a:srgbClr val="0000FF"/>
                </a:solidFill>
                <a:sym typeface="Wingdings"/>
              </a:rPr>
              <a:t></a:t>
            </a:r>
            <a:r>
              <a:rPr lang="nl-NL" dirty="0">
                <a:solidFill>
                  <a:srgbClr val="0000FF"/>
                </a:solidFill>
              </a:rPr>
              <a:t>   </a:t>
            </a:r>
            <a:r>
              <a:rPr lang="nl-NL" sz="4000" b="1" dirty="0">
                <a:solidFill>
                  <a:srgbClr val="0000FF"/>
                </a:solidFill>
              </a:rPr>
              <a:t>Ja, en ……</a:t>
            </a:r>
            <a:endParaRPr lang="nl-NL" b="1" dirty="0">
              <a:solidFill>
                <a:srgbClr val="0000FF"/>
              </a:solidFill>
            </a:endParaRPr>
          </a:p>
          <a:p>
            <a:pPr>
              <a:buFontTx/>
              <a:buNone/>
              <a:defRPr/>
            </a:pPr>
            <a:endParaRPr lang="nl-NL" b="1" dirty="0">
              <a:solidFill>
                <a:srgbClr val="0000FF"/>
              </a:solidFill>
            </a:endParaRPr>
          </a:p>
          <a:p>
            <a:pPr>
              <a:buFontTx/>
              <a:buNone/>
              <a:defRPr/>
            </a:pPr>
            <a:r>
              <a:rPr lang="nl-NL" dirty="0">
                <a:solidFill>
                  <a:srgbClr val="0000FF"/>
                </a:solidFill>
              </a:rPr>
              <a:t> </a:t>
            </a:r>
            <a:r>
              <a:rPr lang="nl-NL" dirty="0" err="1">
                <a:solidFill>
                  <a:srgbClr val="0000FF"/>
                </a:solidFill>
              </a:rPr>
              <a:t>Marshall</a:t>
            </a:r>
            <a:r>
              <a:rPr lang="nl-NL" dirty="0">
                <a:solidFill>
                  <a:srgbClr val="0000FF"/>
                </a:solidFill>
              </a:rPr>
              <a:t> </a:t>
            </a:r>
            <a:r>
              <a:rPr lang="nl-NL" dirty="0" err="1">
                <a:solidFill>
                  <a:srgbClr val="0000FF"/>
                </a:solidFill>
              </a:rPr>
              <a:t>Rosenberg</a:t>
            </a:r>
            <a:r>
              <a:rPr lang="nl-NL" dirty="0">
                <a:solidFill>
                  <a:srgbClr val="0000FF"/>
                </a:solidFill>
              </a:rPr>
              <a:t>:</a:t>
            </a:r>
          </a:p>
          <a:p>
            <a:pPr>
              <a:buFontTx/>
              <a:buNone/>
              <a:defRPr/>
            </a:pPr>
            <a:r>
              <a:rPr lang="en-US" i="1" dirty="0">
                <a:solidFill>
                  <a:srgbClr val="0000FF"/>
                </a:solidFill>
              </a:rPr>
              <a:t>“</a:t>
            </a:r>
            <a:r>
              <a:rPr lang="en-US" b="1" i="1" dirty="0">
                <a:solidFill>
                  <a:srgbClr val="0000FF"/>
                </a:solidFill>
              </a:rPr>
              <a:t>Never say a ‘but’ in an angry face”</a:t>
            </a:r>
            <a:endParaRPr lang="nl-NL" b="1" dirty="0">
              <a:solidFill>
                <a:srgbClr val="0000FF"/>
              </a:solidFill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 bwMode="auto">
          <a:xfrm>
            <a:off x="971550" y="692150"/>
            <a:ext cx="77724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nl-NL" altLang="en-US" sz="44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Ja, maar </a:t>
            </a:r>
            <a:r>
              <a:rPr lang="nl-NL" altLang="en-US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…… of Ja, en ……?</a:t>
            </a:r>
            <a:endParaRPr lang="nl-NL" altLang="en-US" sz="4400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>
            <a:spLocks noChangeArrowheads="1"/>
          </p:cNvSpPr>
          <p:nvPr/>
        </p:nvSpPr>
        <p:spPr bwMode="auto">
          <a:xfrm>
            <a:off x="3131840" y="1988840"/>
            <a:ext cx="583277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altLang="en-US" sz="3200" dirty="0">
                <a:solidFill>
                  <a:srgbClr val="0000FF"/>
                </a:solidFill>
              </a:rPr>
              <a:t>Aan de kant van het gevolg is </a:t>
            </a:r>
            <a:r>
              <a:rPr lang="nl-NL" altLang="en-US" sz="3200" b="1" dirty="0">
                <a:solidFill>
                  <a:srgbClr val="0000FF"/>
                </a:solidFill>
              </a:rPr>
              <a:t>jakhalstaal.</a:t>
            </a:r>
            <a:endParaRPr lang="nl-NL" altLang="en-US" sz="3200" dirty="0">
              <a:solidFill>
                <a:srgbClr val="0000FF"/>
              </a:solidFill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0" y="908720"/>
            <a:ext cx="91440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nl-NL" sz="2800" b="1" kern="0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Ga aan de kant van de oorzaak staan, neem verantwoordelijkheid voor je eigen gevoelens!</a:t>
            </a:r>
            <a:endParaRPr lang="nl-NL" sz="2800" kern="0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0" y="44451"/>
            <a:ext cx="9144000" cy="108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nl-NL" sz="5400" b="1" kern="0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Wat zegt NLP ? </a:t>
            </a:r>
          </a:p>
        </p:txBody>
      </p:sp>
      <p:sp>
        <p:nvSpPr>
          <p:cNvPr id="8" name="Rechthoek 7"/>
          <p:cNvSpPr>
            <a:spLocks noChangeArrowheads="1"/>
          </p:cNvSpPr>
          <p:nvPr/>
        </p:nvSpPr>
        <p:spPr bwMode="auto">
          <a:xfrm>
            <a:off x="3059832" y="4095070"/>
            <a:ext cx="53285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altLang="en-US" sz="3200" dirty="0">
                <a:solidFill>
                  <a:srgbClr val="0000FF"/>
                </a:solidFill>
              </a:rPr>
              <a:t>Aan de kant van de oorzaak is </a:t>
            </a:r>
            <a:r>
              <a:rPr lang="nl-NL" altLang="en-US" sz="3200" b="1" dirty="0" err="1">
                <a:solidFill>
                  <a:srgbClr val="0000FF"/>
                </a:solidFill>
              </a:rPr>
              <a:t>giraffetaal</a:t>
            </a:r>
            <a:r>
              <a:rPr lang="nl-NL" altLang="en-US" sz="3200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9" name="Afbeelding 8" descr="giraffe1.jpg"/>
          <p:cNvPicPr>
            <a:picLocks noChangeAspect="1"/>
          </p:cNvPicPr>
          <p:nvPr/>
        </p:nvPicPr>
        <p:blipFill>
          <a:blip r:embed="rId2" cstate="print"/>
          <a:srcRect l="18501" r="17239"/>
          <a:stretch>
            <a:fillRect/>
          </a:stretch>
        </p:blipFill>
        <p:spPr bwMode="auto">
          <a:xfrm flipH="1">
            <a:off x="467544" y="3500710"/>
            <a:ext cx="2160240" cy="324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fbeelding 7" descr="jackal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3F2F0"/>
              </a:clrFrom>
              <a:clrTo>
                <a:srgbClr val="F3F2F0">
                  <a:alpha val="0"/>
                </a:srgbClr>
              </a:clrTo>
            </a:clrChange>
            <a:lum contrast="10000"/>
          </a:blip>
          <a:srcRect l="13397" t="3638" r="8554" b="5418"/>
          <a:stretch>
            <a:fillRect/>
          </a:stretch>
        </p:blipFill>
        <p:spPr bwMode="auto">
          <a:xfrm>
            <a:off x="0" y="1988840"/>
            <a:ext cx="2484438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0711B787-AEA0-4067-B2E0-7DE1A9B31C9C}"/>
              </a:ext>
            </a:extLst>
          </p:cNvPr>
          <p:cNvSpPr/>
          <p:nvPr/>
        </p:nvSpPr>
        <p:spPr>
          <a:xfrm>
            <a:off x="611560" y="620688"/>
            <a:ext cx="828092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000" b="1" i="1" dirty="0">
                <a:solidFill>
                  <a:srgbClr val="0000D2"/>
                </a:solidFill>
              </a:rPr>
              <a:t>Oefening 33</a:t>
            </a:r>
          </a:p>
          <a:p>
            <a:r>
              <a:rPr lang="nl-NL" sz="3200" b="1" i="1" dirty="0">
                <a:solidFill>
                  <a:srgbClr val="0000D2"/>
                </a:solidFill>
              </a:rPr>
              <a:t>Bij een conflictsituatie waarbij jezelf betrokken was:</a:t>
            </a:r>
          </a:p>
          <a:p>
            <a:r>
              <a:rPr lang="nl-NL" sz="3200" b="1" i="1" dirty="0">
                <a:solidFill>
                  <a:srgbClr val="0000D2"/>
                </a:solidFill>
              </a:rPr>
              <a:t>Ga na welke behoeftes niet vervuld waren? </a:t>
            </a:r>
            <a:endParaRPr lang="nl-NL" sz="3200" dirty="0">
              <a:solidFill>
                <a:srgbClr val="000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62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whitegadget.com/attachments/pc-wallpapers/130338d1358923418-photo-frame-photo-frame-image-1024x76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3149"/>
            <a:ext cx="9144000" cy="6882794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980728"/>
            <a:ext cx="7581528" cy="782960"/>
          </a:xfrm>
        </p:spPr>
        <p:txBody>
          <a:bodyPr/>
          <a:lstStyle/>
          <a:p>
            <a:r>
              <a:rPr lang="en-US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Frame</a:t>
            </a:r>
            <a:endParaRPr lang="nl-NL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1600" y="1600201"/>
            <a:ext cx="4032448" cy="2980927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Vragen</a:t>
            </a:r>
          </a:p>
          <a:p>
            <a:r>
              <a:rPr lang="nl-NL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Gebeurtenissen</a:t>
            </a:r>
          </a:p>
          <a:p>
            <a:r>
              <a:rPr lang="nl-NL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Korte verhalen</a:t>
            </a:r>
          </a:p>
          <a:p>
            <a:pPr marL="0" indent="0"/>
            <a:r>
              <a:rPr lang="nl-NL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Levenservaringen</a:t>
            </a: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899592" y="4149079"/>
            <a:ext cx="4248472" cy="110872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l-NL" sz="3200" b="1" i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Doel</a:t>
            </a:r>
            <a:r>
              <a:rPr kumimoji="0" lang="nl-NL" sz="32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toepassen van NLP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32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jouw eigen werkelijkheid.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E50CC4C9-4215-499F-8814-9CBC51C106A7}"/>
              </a:ext>
            </a:extLst>
          </p:cNvPr>
          <p:cNvSpPr txBox="1">
            <a:spLocks/>
          </p:cNvSpPr>
          <p:nvPr/>
        </p:nvSpPr>
        <p:spPr>
          <a:xfrm>
            <a:off x="4644008" y="1600201"/>
            <a:ext cx="3600400" cy="2324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Verheldering</a:t>
            </a:r>
          </a:p>
          <a:p>
            <a:r>
              <a:rPr lang="nl-NL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Anekdotes</a:t>
            </a:r>
          </a:p>
          <a:p>
            <a:r>
              <a:rPr lang="nl-NL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Leuke belevenissen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Oefening 38</a:t>
            </a:r>
            <a:br>
              <a:rPr lang="nl-NL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nl-NL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Hoe reageer je op een aanvallende uiting?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5800" y="2492896"/>
            <a:ext cx="7772400" cy="1368152"/>
          </a:xfrm>
        </p:spPr>
        <p:txBody>
          <a:bodyPr/>
          <a:lstStyle/>
          <a:p>
            <a:pPr>
              <a:buNone/>
            </a:pPr>
            <a:r>
              <a:rPr lang="nl-NL" dirty="0">
                <a:solidFill>
                  <a:srgbClr val="0000FF"/>
                </a:solidFill>
              </a:rPr>
              <a:t>Wat is het onderliggende gevoel?</a:t>
            </a:r>
          </a:p>
          <a:p>
            <a:pPr>
              <a:buNone/>
            </a:pPr>
            <a:r>
              <a:rPr lang="nl-NL" dirty="0">
                <a:solidFill>
                  <a:srgbClr val="0000FF"/>
                </a:solidFill>
              </a:rPr>
              <a:t>En wat is de behoefte?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giraffe1.jpg"/>
          <p:cNvPicPr>
            <a:picLocks noChangeAspect="1"/>
          </p:cNvPicPr>
          <p:nvPr/>
        </p:nvPicPr>
        <p:blipFill>
          <a:blip r:embed="rId2" cstate="print"/>
          <a:srcRect l="18501" r="17239"/>
          <a:stretch>
            <a:fillRect/>
          </a:stretch>
        </p:blipFill>
        <p:spPr bwMode="auto">
          <a:xfrm>
            <a:off x="4957763" y="333375"/>
            <a:ext cx="4186237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itel 1"/>
          <p:cNvSpPr>
            <a:spLocks noGrp="1"/>
          </p:cNvSpPr>
          <p:nvPr>
            <p:ph type="title"/>
          </p:nvPr>
        </p:nvSpPr>
        <p:spPr>
          <a:xfrm>
            <a:off x="0" y="333375"/>
            <a:ext cx="4932363" cy="2016125"/>
          </a:xfrm>
        </p:spPr>
        <p:txBody>
          <a:bodyPr/>
          <a:lstStyle/>
          <a:p>
            <a:r>
              <a:rPr lang="nl-NL" altLang="en-US" b="1">
                <a:solidFill>
                  <a:srgbClr val="0000FF"/>
                </a:solidFill>
                <a:latin typeface="Calibri" pitchFamily="34" charset="0"/>
              </a:rPr>
              <a:t>Welk lichaamsdeel van de Giraf hoort bij welke stap?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56325" y="404813"/>
            <a:ext cx="1296988" cy="655637"/>
          </a:xfrm>
        </p:spPr>
        <p:txBody>
          <a:bodyPr/>
          <a:lstStyle/>
          <a:p>
            <a:pPr>
              <a:buFontTx/>
              <a:buNone/>
            </a:pPr>
            <a:r>
              <a:rPr lang="nl-NL" altLang="en-US" sz="2800" b="1">
                <a:solidFill>
                  <a:srgbClr val="0000FF"/>
                </a:solidFill>
                <a:latin typeface="Calibri" pitchFamily="34" charset="0"/>
              </a:rPr>
              <a:t>Hoofd</a:t>
            </a: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 bwMode="auto">
          <a:xfrm>
            <a:off x="6300788" y="836613"/>
            <a:ext cx="165576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nl-NL" sz="2000" b="1" kern="0" dirty="0">
                <a:solidFill>
                  <a:srgbClr val="0000FF"/>
                </a:solidFill>
                <a:latin typeface="Calibri" pitchFamily="34" charset="0"/>
              </a:rPr>
              <a:t>Waarnemen</a:t>
            </a: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 bwMode="auto">
          <a:xfrm>
            <a:off x="5508625" y="3284538"/>
            <a:ext cx="12954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nl-NL" sz="2800" b="1" kern="0" dirty="0">
                <a:solidFill>
                  <a:srgbClr val="0000FF"/>
                </a:solidFill>
                <a:latin typeface="Calibri" pitchFamily="34" charset="0"/>
              </a:rPr>
              <a:t>Hart</a:t>
            </a: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 bwMode="auto">
          <a:xfrm>
            <a:off x="5507038" y="3716338"/>
            <a:ext cx="93662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nl-NL" sz="2000" b="1" kern="0" dirty="0">
                <a:solidFill>
                  <a:srgbClr val="0000FF"/>
                </a:solidFill>
                <a:latin typeface="Calibri" pitchFamily="34" charset="0"/>
              </a:rPr>
              <a:t>Voelen</a:t>
            </a:r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 bwMode="auto">
          <a:xfrm>
            <a:off x="7164388" y="4365625"/>
            <a:ext cx="9366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nl-NL" sz="2800" b="1" kern="0" dirty="0">
                <a:solidFill>
                  <a:srgbClr val="0000FF"/>
                </a:solidFill>
                <a:latin typeface="Calibri" pitchFamily="34" charset="0"/>
              </a:rPr>
              <a:t>Buik</a:t>
            </a:r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 bwMode="auto">
          <a:xfrm>
            <a:off x="7092950" y="4797425"/>
            <a:ext cx="13668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nl-NL" sz="2000" b="1" kern="0" dirty="0">
                <a:solidFill>
                  <a:srgbClr val="0000FF"/>
                </a:solidFill>
                <a:latin typeface="Calibri" pitchFamily="34" charset="0"/>
              </a:rPr>
              <a:t>Behoeften</a:t>
            </a:r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 bwMode="auto">
          <a:xfrm>
            <a:off x="5940425" y="5516563"/>
            <a:ext cx="11525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nl-NL" sz="2800" b="1" kern="0" dirty="0">
                <a:solidFill>
                  <a:srgbClr val="0000FF"/>
                </a:solidFill>
                <a:latin typeface="Calibri" pitchFamily="34" charset="0"/>
              </a:rPr>
              <a:t>P</a:t>
            </a:r>
            <a:r>
              <a:rPr lang="nl-NL" sz="2800" b="1" kern="0" dirty="0" err="1">
                <a:solidFill>
                  <a:srgbClr val="0000FF"/>
                </a:solidFill>
                <a:latin typeface="Calibri" pitchFamily="34" charset="0"/>
              </a:rPr>
              <a:t>oten</a:t>
            </a:r>
            <a:endParaRPr lang="nl-NL" sz="2800" b="1" kern="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2" name="Tijdelijke aanduiding voor inhoud 2"/>
          <p:cNvSpPr txBox="1">
            <a:spLocks/>
          </p:cNvSpPr>
          <p:nvPr/>
        </p:nvSpPr>
        <p:spPr bwMode="auto">
          <a:xfrm>
            <a:off x="5508625" y="5949950"/>
            <a:ext cx="15113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nl-NL" sz="2000" b="1" kern="0" dirty="0">
                <a:solidFill>
                  <a:srgbClr val="0000FF"/>
                </a:solidFill>
                <a:latin typeface="Calibri" pitchFamily="34" charset="0"/>
              </a:rPr>
              <a:t>Opties voor actie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6" descr="giraffe1.jpg"/>
          <p:cNvPicPr>
            <a:picLocks noChangeAspect="1"/>
          </p:cNvPicPr>
          <p:nvPr/>
        </p:nvPicPr>
        <p:blipFill>
          <a:blip r:embed="rId2" cstate="print"/>
          <a:srcRect l="15581" r="16380"/>
          <a:stretch>
            <a:fillRect/>
          </a:stretch>
        </p:blipFill>
        <p:spPr bwMode="auto">
          <a:xfrm>
            <a:off x="6372225" y="2852738"/>
            <a:ext cx="2447925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3" descr="marshall1 (1).jpg"/>
          <p:cNvPicPr>
            <a:picLocks noChangeAspect="1"/>
          </p:cNvPicPr>
          <p:nvPr/>
        </p:nvPicPr>
        <p:blipFill>
          <a:blip r:embed="rId3" cstate="print"/>
          <a:srcRect l="3777" r="3714" b="14030"/>
          <a:stretch>
            <a:fillRect/>
          </a:stretch>
        </p:blipFill>
        <p:spPr bwMode="auto">
          <a:xfrm>
            <a:off x="2987675" y="4697413"/>
            <a:ext cx="3529013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vak 4"/>
          <p:cNvSpPr txBox="1">
            <a:spLocks noChangeArrowheads="1"/>
          </p:cNvSpPr>
          <p:nvPr/>
        </p:nvSpPr>
        <p:spPr bwMode="auto">
          <a:xfrm>
            <a:off x="250825" y="3789363"/>
            <a:ext cx="10699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altLang="en-US">
                <a:solidFill>
                  <a:srgbClr val="0000FF"/>
                </a:solidFill>
                <a:latin typeface="Calibri" pitchFamily="34" charset="0"/>
              </a:rPr>
              <a:t>Jakhals</a:t>
            </a:r>
          </a:p>
        </p:txBody>
      </p:sp>
      <p:sp>
        <p:nvSpPr>
          <p:cNvPr id="7" name="Tekstvak 5"/>
          <p:cNvSpPr txBox="1">
            <a:spLocks noChangeArrowheads="1"/>
          </p:cNvSpPr>
          <p:nvPr/>
        </p:nvSpPr>
        <p:spPr bwMode="auto">
          <a:xfrm>
            <a:off x="6227763" y="2349500"/>
            <a:ext cx="27368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altLang="en-US" b="1">
                <a:solidFill>
                  <a:srgbClr val="0000FF"/>
                </a:solidFill>
                <a:latin typeface="Calibri" pitchFamily="34" charset="0"/>
              </a:rPr>
              <a:t>´Ik´ boodschappen</a:t>
            </a:r>
          </a:p>
        </p:txBody>
      </p:sp>
      <p:pic>
        <p:nvPicPr>
          <p:cNvPr id="9" name="Afbeelding 7" descr="jackal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rcRect l="13397" t="3638" r="8554" b="5418"/>
          <a:stretch>
            <a:fillRect/>
          </a:stretch>
        </p:blipFill>
        <p:spPr bwMode="auto">
          <a:xfrm>
            <a:off x="0" y="4941888"/>
            <a:ext cx="2484438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kstvak 5"/>
          <p:cNvSpPr txBox="1">
            <a:spLocks noChangeArrowheads="1"/>
          </p:cNvSpPr>
          <p:nvPr/>
        </p:nvSpPr>
        <p:spPr bwMode="auto">
          <a:xfrm>
            <a:off x="8027988" y="3429000"/>
            <a:ext cx="936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altLang="en-US">
                <a:solidFill>
                  <a:srgbClr val="0000FF"/>
                </a:solidFill>
                <a:latin typeface="Calibri" pitchFamily="34" charset="0"/>
              </a:rPr>
              <a:t>Giraf</a:t>
            </a:r>
          </a:p>
        </p:txBody>
      </p:sp>
      <p:sp>
        <p:nvSpPr>
          <p:cNvPr id="11" name="Tekstvak 4"/>
          <p:cNvSpPr txBox="1">
            <a:spLocks noChangeArrowheads="1"/>
          </p:cNvSpPr>
          <p:nvPr/>
        </p:nvSpPr>
        <p:spPr bwMode="auto">
          <a:xfrm>
            <a:off x="107950" y="2349500"/>
            <a:ext cx="28860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altLang="en-US" b="1" dirty="0">
                <a:solidFill>
                  <a:srgbClr val="0000FF"/>
                </a:solidFill>
                <a:latin typeface="Calibri" pitchFamily="34" charset="0"/>
              </a:rPr>
              <a:t>´Jij´ boodschappen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1007393"/>
          </a:xfrm>
        </p:spPr>
        <p:txBody>
          <a:bodyPr/>
          <a:lstStyle/>
          <a:p>
            <a:pPr eaLnBrk="1" hangingPunct="1">
              <a:defRPr/>
            </a:pPr>
            <a:r>
              <a:rPr lang="nl-NL" sz="5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Geweldloos Communiceren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12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 cstate="print"/>
          <a:srcRect l="21455" t="15834" r="26962" b="29567"/>
          <a:stretch>
            <a:fillRect/>
          </a:stretch>
        </p:blipFill>
        <p:spPr bwMode="auto">
          <a:xfrm>
            <a:off x="-288925" y="0"/>
            <a:ext cx="9432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B9B3C1-E476-47E8-9415-D3EE944FB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-27384"/>
            <a:ext cx="8820472" cy="1656184"/>
          </a:xfrm>
        </p:spPr>
        <p:txBody>
          <a:bodyPr/>
          <a:lstStyle/>
          <a:p>
            <a:r>
              <a:rPr lang="nl-NL" sz="3600" dirty="0">
                <a:solidFill>
                  <a:srgbClr val="0000D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‘Doe alleen die dingen die je met het plezier kunt doen van een kind dat eendjes voert.’</a:t>
            </a:r>
            <a:br>
              <a:rPr lang="nl-NL" sz="4000" dirty="0">
                <a:solidFill>
                  <a:srgbClr val="0000D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800" dirty="0">
                <a:solidFill>
                  <a:srgbClr val="0000D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(Marshall Rosenberg)</a:t>
            </a:r>
            <a:endParaRPr lang="nl-NL" sz="4000" dirty="0">
              <a:solidFill>
                <a:srgbClr val="0000D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fbeelding 4" descr="Afbeelding met buiten, persoon, water, klein&#10;&#10;Automatisch gegenereerde beschrijving">
            <a:extLst>
              <a:ext uri="{FF2B5EF4-FFF2-40B4-BE49-F238E27FC236}">
                <a16:creationId xmlns:a16="http://schemas.microsoft.com/office/drawing/2014/main" id="{FA346A8A-BE00-4666-B829-0939D2F5D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9109134" cy="526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43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E2794B-3411-4B9A-8E48-757BB23FA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/>
          <a:p>
            <a:r>
              <a:rPr lang="nl-NL" dirty="0">
                <a:solidFill>
                  <a:srgbClr val="0000D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Oefening 28: Eigen voorbeelden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52F943-29FC-490C-9C47-E8244F46F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492896"/>
            <a:ext cx="7920880" cy="2304256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rgbClr val="0000D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 naar binnen.</a:t>
            </a:r>
          </a:p>
          <a:p>
            <a:pPr marL="0" indent="0">
              <a:buNone/>
            </a:pPr>
            <a:r>
              <a:rPr lang="nl-NL" dirty="0">
                <a:solidFill>
                  <a:srgbClr val="0000D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Denk aan voorbeelden van geluksmomenten .</a:t>
            </a:r>
          </a:p>
          <a:p>
            <a:pPr marL="0" indent="0">
              <a:buNone/>
            </a:pPr>
            <a:r>
              <a:rPr lang="nl-NL" dirty="0">
                <a:solidFill>
                  <a:srgbClr val="0000D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Momenten waarop je echt vanuit je hart hebt geleefd?</a:t>
            </a:r>
          </a:p>
        </p:txBody>
      </p:sp>
    </p:spTree>
    <p:extLst>
      <p:ext uri="{BB962C8B-B14F-4D97-AF65-F5344CB8AC3E}">
        <p14:creationId xmlns:p14="http://schemas.microsoft.com/office/powerpoint/2010/main" val="174279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C75806-84FB-4FBD-BD03-8447343A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4664"/>
            <a:ext cx="7772400" cy="1143000"/>
          </a:xfrm>
        </p:spPr>
        <p:txBody>
          <a:bodyPr/>
          <a:lstStyle/>
          <a:p>
            <a:r>
              <a:rPr lang="nl-NL" dirty="0">
                <a:solidFill>
                  <a:srgbClr val="0000D2"/>
                </a:solidFill>
              </a:rPr>
              <a:t>Oefening 29: Maak je bewust van gevoelens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C95420-AA65-45E6-B584-010BC36A5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44824"/>
            <a:ext cx="7772400" cy="583704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rgbClr val="0000D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Visualisatie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710DFFD-7864-4BB6-9FF6-403DE43C9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825"/>
          <a:stretch/>
        </p:blipFill>
        <p:spPr>
          <a:xfrm>
            <a:off x="763835" y="2725688"/>
            <a:ext cx="2007965" cy="390249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4645C2D-8E3B-4E29-B7F6-56F6DFA619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14" r="48481"/>
          <a:stretch/>
        </p:blipFill>
        <p:spPr>
          <a:xfrm>
            <a:off x="2843807" y="2725688"/>
            <a:ext cx="1872209" cy="390249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F9F7071-0C78-48F2-A8E3-87CDE64323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18" r="24077"/>
          <a:stretch/>
        </p:blipFill>
        <p:spPr>
          <a:xfrm>
            <a:off x="4716015" y="2725688"/>
            <a:ext cx="1872209" cy="390249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4793EC0-9E27-4453-8309-92950E7570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801"/>
          <a:stretch/>
        </p:blipFill>
        <p:spPr>
          <a:xfrm>
            <a:off x="6732239" y="2725688"/>
            <a:ext cx="1702993" cy="390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9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2AB0AC-7D95-4F6F-8FB7-0AAB950DF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/>
          <a:p>
            <a:r>
              <a:rPr lang="nl-NL" dirty="0">
                <a:solidFill>
                  <a:srgbClr val="0000D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Oefening 30: </a:t>
            </a:r>
            <a:br>
              <a:rPr lang="nl-NL" dirty="0">
                <a:solidFill>
                  <a:srgbClr val="0000D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dirty="0">
                <a:solidFill>
                  <a:srgbClr val="0000D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Waarnemen van je gedachten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8BB005CC-F8C5-4471-B90C-AD16C439A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00808"/>
            <a:ext cx="8525443" cy="504056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B07F2741-A613-4B25-B076-B8E40C3E2EBA}"/>
              </a:ext>
            </a:extLst>
          </p:cNvPr>
          <p:cNvSpPr/>
          <p:nvPr/>
        </p:nvSpPr>
        <p:spPr>
          <a:xfrm>
            <a:off x="7648306" y="1844824"/>
            <a:ext cx="4764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000" b="1" u="sng" dirty="0">
                <a:ln w="0">
                  <a:solidFill>
                    <a:srgbClr val="0000D2"/>
                  </a:solidFill>
                </a:ln>
                <a:solidFill>
                  <a:srgbClr val="0000D2"/>
                </a:solidFill>
              </a:rPr>
              <a:t>+</a:t>
            </a:r>
            <a:endParaRPr lang="nl-NL" sz="4000" b="1" u="sng" cap="none" spc="0" dirty="0">
              <a:ln w="0">
                <a:solidFill>
                  <a:srgbClr val="0000D2"/>
                </a:solidFill>
              </a:ln>
              <a:solidFill>
                <a:srgbClr val="0000D2"/>
              </a:solidFill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535098B1-2591-45AA-8343-5CE9D1E35C0F}"/>
              </a:ext>
            </a:extLst>
          </p:cNvPr>
          <p:cNvSpPr/>
          <p:nvPr/>
        </p:nvSpPr>
        <p:spPr>
          <a:xfrm>
            <a:off x="4562902" y="1844824"/>
            <a:ext cx="4411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000" b="1" dirty="0">
                <a:ln w="0">
                  <a:solidFill>
                    <a:srgbClr val="0000D2"/>
                  </a:solidFill>
                </a:ln>
                <a:solidFill>
                  <a:srgbClr val="0000D2"/>
                </a:solidFill>
              </a:rPr>
              <a:t>2</a:t>
            </a:r>
            <a:endParaRPr lang="nl-NL" sz="4000" b="1" cap="none" spc="0" dirty="0">
              <a:ln w="0">
                <a:solidFill>
                  <a:srgbClr val="0000D2"/>
                </a:solidFill>
              </a:ln>
              <a:solidFill>
                <a:srgbClr val="0000D2"/>
              </a:solidFill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E773B74-26EA-41AC-8213-79EBA7141990}"/>
              </a:ext>
            </a:extLst>
          </p:cNvPr>
          <p:cNvSpPr/>
          <p:nvPr/>
        </p:nvSpPr>
        <p:spPr>
          <a:xfrm>
            <a:off x="7164288" y="3513202"/>
            <a:ext cx="4411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000" b="1" dirty="0">
                <a:ln w="0">
                  <a:solidFill>
                    <a:srgbClr val="0000D2"/>
                  </a:solidFill>
                </a:ln>
                <a:solidFill>
                  <a:srgbClr val="0000D2"/>
                </a:solidFill>
              </a:rPr>
              <a:t>4</a:t>
            </a:r>
            <a:endParaRPr lang="nl-NL" sz="4000" b="1" cap="none" spc="0" dirty="0">
              <a:ln w="0">
                <a:solidFill>
                  <a:srgbClr val="0000D2"/>
                </a:solidFill>
              </a:ln>
              <a:solidFill>
                <a:srgbClr val="0000D2"/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B35E854F-F2B5-49BF-A1E5-8C4D35A7B1E5}"/>
              </a:ext>
            </a:extLst>
          </p:cNvPr>
          <p:cNvSpPr/>
          <p:nvPr/>
        </p:nvSpPr>
        <p:spPr>
          <a:xfrm>
            <a:off x="6612469" y="2423175"/>
            <a:ext cx="4411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000" b="1" dirty="0">
                <a:ln w="0">
                  <a:solidFill>
                    <a:srgbClr val="0000D2"/>
                  </a:solidFill>
                </a:ln>
                <a:solidFill>
                  <a:srgbClr val="0000D2"/>
                </a:solidFill>
              </a:rPr>
              <a:t>3</a:t>
            </a:r>
            <a:endParaRPr lang="nl-NL" sz="4000" b="1" cap="none" spc="0" dirty="0">
              <a:ln w="0">
                <a:solidFill>
                  <a:srgbClr val="0000D2"/>
                </a:solidFill>
              </a:ln>
              <a:solidFill>
                <a:srgbClr val="0000D2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53D6BBA8-6744-4DA1-9AFC-CC1AFBF8B54B}"/>
              </a:ext>
            </a:extLst>
          </p:cNvPr>
          <p:cNvSpPr/>
          <p:nvPr/>
        </p:nvSpPr>
        <p:spPr>
          <a:xfrm>
            <a:off x="2483768" y="4974893"/>
            <a:ext cx="4411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000" b="1" dirty="0">
                <a:ln w="0">
                  <a:solidFill>
                    <a:srgbClr val="0000D2"/>
                  </a:solidFill>
                </a:ln>
                <a:solidFill>
                  <a:srgbClr val="0000D2"/>
                </a:solidFill>
              </a:rPr>
              <a:t>7</a:t>
            </a:r>
            <a:endParaRPr lang="nl-NL" sz="4000" b="1" cap="none" spc="0" dirty="0">
              <a:ln w="0">
                <a:solidFill>
                  <a:srgbClr val="0000D2"/>
                </a:solidFill>
              </a:ln>
              <a:solidFill>
                <a:srgbClr val="0000D2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07D9723B-6CE6-485A-958D-8B24B1E8C131}"/>
              </a:ext>
            </a:extLst>
          </p:cNvPr>
          <p:cNvSpPr/>
          <p:nvPr/>
        </p:nvSpPr>
        <p:spPr>
          <a:xfrm>
            <a:off x="4562902" y="5656674"/>
            <a:ext cx="4411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000" b="1" dirty="0">
                <a:ln w="0">
                  <a:solidFill>
                    <a:srgbClr val="0000D2"/>
                  </a:solidFill>
                </a:ln>
                <a:solidFill>
                  <a:srgbClr val="0000D2"/>
                </a:solidFill>
              </a:rPr>
              <a:t>6</a:t>
            </a:r>
            <a:endParaRPr lang="nl-NL" sz="4000" b="1" cap="none" spc="0" dirty="0">
              <a:ln w="0">
                <a:solidFill>
                  <a:srgbClr val="0000D2"/>
                </a:solidFill>
              </a:ln>
              <a:solidFill>
                <a:srgbClr val="0000D2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56DD41A7-4430-4B4C-BD13-7287E9DF249C}"/>
              </a:ext>
            </a:extLst>
          </p:cNvPr>
          <p:cNvSpPr/>
          <p:nvPr/>
        </p:nvSpPr>
        <p:spPr>
          <a:xfrm>
            <a:off x="6833043" y="4803249"/>
            <a:ext cx="4411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000" b="1" dirty="0">
                <a:ln w="0">
                  <a:solidFill>
                    <a:srgbClr val="0000D2"/>
                  </a:solidFill>
                </a:ln>
                <a:solidFill>
                  <a:srgbClr val="0000D2"/>
                </a:solidFill>
              </a:rPr>
              <a:t>5</a:t>
            </a:r>
            <a:endParaRPr lang="nl-NL" sz="4000" b="1" cap="none" spc="0" dirty="0">
              <a:ln w="0">
                <a:solidFill>
                  <a:srgbClr val="0000D2"/>
                </a:solidFill>
              </a:ln>
              <a:solidFill>
                <a:srgbClr val="0000D2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C621E081-51D2-4579-8013-AAEC5EA07FD2}"/>
              </a:ext>
            </a:extLst>
          </p:cNvPr>
          <p:cNvSpPr/>
          <p:nvPr/>
        </p:nvSpPr>
        <p:spPr>
          <a:xfrm>
            <a:off x="683568" y="2920370"/>
            <a:ext cx="4411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000" b="1" dirty="0">
                <a:ln w="0">
                  <a:solidFill>
                    <a:srgbClr val="0000D2"/>
                  </a:solidFill>
                </a:ln>
                <a:solidFill>
                  <a:srgbClr val="0000D2"/>
                </a:solidFill>
              </a:rPr>
              <a:t>9</a:t>
            </a:r>
            <a:endParaRPr lang="nl-NL" sz="4000" b="1" cap="none" spc="0" dirty="0">
              <a:ln w="0">
                <a:solidFill>
                  <a:srgbClr val="0000D2"/>
                </a:solidFill>
              </a:ln>
              <a:solidFill>
                <a:srgbClr val="0000D2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F9104F85-69DC-4D16-98B2-30250416B4CF}"/>
              </a:ext>
            </a:extLst>
          </p:cNvPr>
          <p:cNvSpPr/>
          <p:nvPr/>
        </p:nvSpPr>
        <p:spPr>
          <a:xfrm>
            <a:off x="1187624" y="4095363"/>
            <a:ext cx="4411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000" b="1" dirty="0">
                <a:ln w="0">
                  <a:solidFill>
                    <a:srgbClr val="0000D2"/>
                  </a:solidFill>
                </a:ln>
                <a:solidFill>
                  <a:srgbClr val="0000D2"/>
                </a:solidFill>
              </a:rPr>
              <a:t>8</a:t>
            </a:r>
            <a:endParaRPr lang="nl-NL" sz="4000" b="1" cap="none" spc="0" dirty="0">
              <a:ln w="0">
                <a:solidFill>
                  <a:srgbClr val="0000D2"/>
                </a:solidFill>
              </a:ln>
              <a:solidFill>
                <a:srgbClr val="0000D2"/>
              </a:solidFill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3655F2C2-C824-49F2-ADDE-F97BDBE44A55}"/>
              </a:ext>
            </a:extLst>
          </p:cNvPr>
          <p:cNvSpPr/>
          <p:nvPr/>
        </p:nvSpPr>
        <p:spPr>
          <a:xfrm>
            <a:off x="2339752" y="1628800"/>
            <a:ext cx="4411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000" b="1" cap="none" spc="0" dirty="0">
                <a:ln w="0">
                  <a:solidFill>
                    <a:srgbClr val="0000D2"/>
                  </a:solidFill>
                </a:ln>
                <a:solidFill>
                  <a:srgbClr val="0000D2"/>
                </a:solidFill>
              </a:rPr>
              <a:t>1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0076AC0C-2563-4B1C-8042-2349F1077715}"/>
              </a:ext>
            </a:extLst>
          </p:cNvPr>
          <p:cNvSpPr/>
          <p:nvPr/>
        </p:nvSpPr>
        <p:spPr>
          <a:xfrm>
            <a:off x="5095499" y="1310861"/>
            <a:ext cx="4764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000" b="1" dirty="0">
                <a:ln w="0">
                  <a:solidFill>
                    <a:srgbClr val="0000D2"/>
                  </a:solidFill>
                </a:ln>
                <a:solidFill>
                  <a:srgbClr val="0000D2"/>
                </a:solidFill>
              </a:rPr>
              <a:t>+</a:t>
            </a:r>
            <a:endParaRPr lang="nl-NL" sz="4000" b="1" cap="none" spc="0" dirty="0">
              <a:ln w="0">
                <a:solidFill>
                  <a:srgbClr val="0000D2"/>
                </a:solidFill>
              </a:ln>
              <a:solidFill>
                <a:srgbClr val="0000D2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E8680CFF-E2B0-466C-B2E3-4AD219BE7661}"/>
              </a:ext>
            </a:extLst>
          </p:cNvPr>
          <p:cNvSpPr/>
          <p:nvPr/>
        </p:nvSpPr>
        <p:spPr>
          <a:xfrm>
            <a:off x="2356368" y="1096370"/>
            <a:ext cx="3561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000" b="1" dirty="0">
                <a:ln w="0">
                  <a:solidFill>
                    <a:srgbClr val="0000D2"/>
                  </a:solidFill>
                </a:ln>
                <a:solidFill>
                  <a:srgbClr val="0000D2"/>
                </a:solidFill>
              </a:rPr>
              <a:t>-</a:t>
            </a:r>
            <a:endParaRPr lang="nl-NL" sz="4000" b="1" cap="none" spc="0" dirty="0">
              <a:ln w="0">
                <a:solidFill>
                  <a:srgbClr val="0000D2"/>
                </a:solidFill>
              </a:ln>
              <a:solidFill>
                <a:srgbClr val="000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09297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ardontwerp">
  <a:themeElements>
    <a:clrScheme name="Standaardontwerp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ardontwerp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9953</TotalTime>
  <Words>1538</Words>
  <Application>Microsoft Office PowerPoint</Application>
  <PresentationFormat>Diavoorstelling (4:3)</PresentationFormat>
  <Paragraphs>241</Paragraphs>
  <Slides>31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9" baseType="lpstr">
      <vt:lpstr>Arial</vt:lpstr>
      <vt:lpstr>Arial Nova</vt:lpstr>
      <vt:lpstr>Arial Rounded MT Bold</vt:lpstr>
      <vt:lpstr>Calibri</vt:lpstr>
      <vt:lpstr>Comic Sans MS</vt:lpstr>
      <vt:lpstr>Courier New</vt:lpstr>
      <vt:lpstr>Times New Roman</vt:lpstr>
      <vt:lpstr>Standaardontwerp</vt:lpstr>
      <vt:lpstr>bij de NLP-vervolgcursus  “Je ongekende vermogens nog beter ontwikkelen”</vt:lpstr>
      <vt:lpstr>Zonnestraaltjes</vt:lpstr>
      <vt:lpstr>Open Frame</vt:lpstr>
      <vt:lpstr>Geweldloos Communiceren</vt:lpstr>
      <vt:lpstr>PowerPoint-presentatie</vt:lpstr>
      <vt:lpstr>‘Doe alleen die dingen die je met het plezier kunt doen van een kind dat eendjes voert.’ (Marshall Rosenberg)</vt:lpstr>
      <vt:lpstr>Oefening 28: Eigen voorbeelden</vt:lpstr>
      <vt:lpstr>Oefening 29: Maak je bewust van gevoelens</vt:lpstr>
      <vt:lpstr>Oefening 30:  Waarnemen van je gedachten</vt:lpstr>
      <vt:lpstr>De stappen  van de Giraf</vt:lpstr>
      <vt:lpstr>PowerPoint-presentatie</vt:lpstr>
      <vt:lpstr>Met de ander geweldloos communiceren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Basisbehoeften  (Avi Butavia)</vt:lpstr>
      <vt:lpstr>PowerPoint-presentatie</vt:lpstr>
      <vt:lpstr>Basisbehoeften  (Avi Butava)</vt:lpstr>
      <vt:lpstr>Behoefte opsporen</vt:lpstr>
      <vt:lpstr>Oefening 31 Bewust worden van mijn behoeften</vt:lpstr>
      <vt:lpstr>PowerPoint-presentatie</vt:lpstr>
      <vt:lpstr>PowerPoint-presentatie</vt:lpstr>
      <vt:lpstr>PowerPoint-presentatie</vt:lpstr>
      <vt:lpstr>PowerPoint-presentatie</vt:lpstr>
      <vt:lpstr>Wat zegt NLP ? </vt:lpstr>
      <vt:lpstr>PowerPoint-presentatie</vt:lpstr>
      <vt:lpstr>PowerPoint-presentatie</vt:lpstr>
      <vt:lpstr>Oefening 38 Hoe reageer je op een aanvallende uiting?</vt:lpstr>
      <vt:lpstr>Welk lichaamsdeel van de Giraf hoort bij welke stap?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Geweldloze Communicatie</dc:title>
  <dc:creator>Sytse T.Tjallingii</dc:creator>
  <cp:lastModifiedBy>sytse tjallingii</cp:lastModifiedBy>
  <cp:revision>112</cp:revision>
  <dcterms:created xsi:type="dcterms:W3CDTF">2008-03-26T13:25:13Z</dcterms:created>
  <dcterms:modified xsi:type="dcterms:W3CDTF">2020-02-24T11:21:38Z</dcterms:modified>
</cp:coreProperties>
</file>