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8"/>
  </p:notesMasterIdLst>
  <p:sldIdLst>
    <p:sldId id="358" r:id="rId2"/>
    <p:sldId id="466" r:id="rId3"/>
    <p:sldId id="360" r:id="rId4"/>
    <p:sldId id="337" r:id="rId5"/>
    <p:sldId id="435" r:id="rId6"/>
    <p:sldId id="339" r:id="rId7"/>
    <p:sldId id="340" r:id="rId8"/>
    <p:sldId id="361" r:id="rId9"/>
    <p:sldId id="362" r:id="rId10"/>
    <p:sldId id="355" r:id="rId11"/>
    <p:sldId id="341" r:id="rId12"/>
    <p:sldId id="342" r:id="rId13"/>
    <p:sldId id="467" r:id="rId14"/>
    <p:sldId id="356" r:id="rId15"/>
    <p:sldId id="343" r:id="rId16"/>
    <p:sldId id="357" r:id="rId17"/>
    <p:sldId id="346" r:id="rId18"/>
    <p:sldId id="347" r:id="rId19"/>
    <p:sldId id="344" r:id="rId20"/>
    <p:sldId id="345" r:id="rId21"/>
    <p:sldId id="348" r:id="rId22"/>
    <p:sldId id="349" r:id="rId23"/>
    <p:sldId id="350" r:id="rId24"/>
    <p:sldId id="468" r:id="rId25"/>
    <p:sldId id="351" r:id="rId26"/>
    <p:sldId id="352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DA00"/>
    <a:srgbClr val="FFA54B"/>
    <a:srgbClr val="0033CC"/>
    <a:srgbClr val="000066"/>
    <a:srgbClr val="CCFF33"/>
    <a:srgbClr val="FF6161"/>
    <a:srgbClr val="FF9797"/>
    <a:srgbClr val="9AE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CFF73-8F0B-42F1-A10D-BF208C4A231D}" type="datetimeFigureOut">
              <a:rPr lang="nl-NL" smtClean="0"/>
              <a:pPr/>
              <a:t>4-3-2019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8C1F9-8664-4361-BC8E-7400A54B9CE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4-3-2019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4-3-2019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4-3-2019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4-3-2019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4-3-2019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4-3-2019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4-3-2019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4-3-2019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4-3-2019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4-3-2019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4-3-2019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04119-8251-452F-887A-A2FABBF4A000}" type="datetimeFigureOut">
              <a:rPr lang="nl-NL" smtClean="0"/>
              <a:pPr/>
              <a:t>4-3-2019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file:///E:\NLP\Satir+Metamodel\Virginia%20Satir%20Therapy%20Video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475656" y="0"/>
            <a:ext cx="597666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332656"/>
            <a:ext cx="4830418" cy="42827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voor een succesvol model van jouw wereld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6408712"/>
            <a:ext cx="3456384" cy="404664"/>
          </a:xfrm>
        </p:spPr>
        <p:txBody>
          <a:bodyPr>
            <a:noAutofit/>
          </a:bodyPr>
          <a:lstStyle/>
          <a:p>
            <a:r>
              <a:rPr lang="nl-NL" sz="2000" b="1" dirty="0">
                <a:solidFill>
                  <a:schemeClr val="accent2">
                    <a:lumMod val="75000"/>
                  </a:schemeClr>
                </a:solidFill>
              </a:rPr>
              <a:t>Volksuniversiteit Zwolle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517232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bij de </a:t>
            </a:r>
            <a:r>
              <a:rPr lang="nl-NL" sz="3200" b="1" dirty="0" err="1">
                <a:solidFill>
                  <a:srgbClr val="FF0000"/>
                </a:solidFill>
              </a:rPr>
              <a:t>NLP-vervolgcursus</a:t>
            </a:r>
            <a:r>
              <a:rPr lang="nl-NL" sz="3200" b="1">
                <a:solidFill>
                  <a:srgbClr val="FF0000"/>
                </a:solidFill>
              </a:rPr>
              <a:t> “Met je ongekende vermogens je succes vergroten”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860032" y="6381328"/>
            <a:ext cx="2952328" cy="3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000" b="1" dirty="0">
                <a:solidFill>
                  <a:srgbClr val="0000FF"/>
                </a:solidFill>
              </a:rPr>
              <a:t>Najaar 2017 week 8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20" y="1124744"/>
            <a:ext cx="8640960" cy="34563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1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Welkom</a:t>
            </a:r>
            <a:r>
              <a:rPr kumimoji="0" lang="en-US" sz="16600" b="1" i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  <a:endParaRPr kumimoji="0" lang="nl-NL" sz="80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hthoek 9"/>
          <p:cNvSpPr/>
          <p:nvPr/>
        </p:nvSpPr>
        <p:spPr>
          <a:xfrm rot="20470830">
            <a:off x="807461" y="3716955"/>
            <a:ext cx="772025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Problemen kleiner maken</a:t>
            </a:r>
            <a:endParaRPr lang="nl-NL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" grpId="0" build="p"/>
      <p:bldP spid="5" grpId="0"/>
      <p:bldP spid="6" grpId="0" build="p"/>
      <p:bldP spid="8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63688" y="-55647"/>
            <a:ext cx="4690864" cy="781065"/>
          </a:xfrm>
        </p:spPr>
        <p:txBody>
          <a:bodyPr>
            <a:normAutofit fontScale="90000"/>
          </a:bodyPr>
          <a:lstStyle/>
          <a:p>
            <a:r>
              <a:rPr lang="nl-NL" sz="4800" b="1" dirty="0">
                <a:solidFill>
                  <a:srgbClr val="0033CC"/>
                </a:solidFill>
              </a:rPr>
              <a:t>Virginia Satir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6913900-8B12-4DF2-AD00-8E068612D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412" y="725418"/>
            <a:ext cx="4533900" cy="6162675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921D1EB-E015-497C-8523-1911C1245B64}"/>
              </a:ext>
            </a:extLst>
          </p:cNvPr>
          <p:cNvSpPr/>
          <p:nvPr/>
        </p:nvSpPr>
        <p:spPr>
          <a:xfrm>
            <a:off x="398140" y="836712"/>
            <a:ext cx="4190272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 </a:t>
            </a:r>
            <a:r>
              <a:rPr lang="nl-NL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need</a:t>
            </a:r>
            <a:r>
              <a:rPr lang="nl-NL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4 Hugs</a:t>
            </a:r>
          </a:p>
          <a:p>
            <a:pPr algn="ctr"/>
            <a:r>
              <a:rPr lang="nl-N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</a:t>
            </a:r>
            <a:r>
              <a:rPr lang="nl-NL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day</a:t>
            </a:r>
            <a:r>
              <a:rPr lang="nl-N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for</a:t>
            </a:r>
          </a:p>
          <a:p>
            <a:pPr algn="ctr"/>
            <a:r>
              <a:rPr lang="nl-N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survival.</a:t>
            </a:r>
          </a:p>
          <a:p>
            <a:pPr algn="ctr"/>
            <a:r>
              <a:rPr lang="nl-NL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 </a:t>
            </a:r>
            <a:r>
              <a:rPr lang="nl-NL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need</a:t>
            </a:r>
            <a:r>
              <a:rPr lang="nl-NL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8 hugs a </a:t>
            </a:r>
            <a:r>
              <a:rPr lang="nl-NL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day</a:t>
            </a:r>
            <a:r>
              <a:rPr lang="nl-NL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for maintenance.</a:t>
            </a:r>
          </a:p>
          <a:p>
            <a:pPr algn="r"/>
            <a:r>
              <a:rPr lang="nl-N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 </a:t>
            </a:r>
            <a:r>
              <a:rPr lang="nl-NL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need</a:t>
            </a:r>
            <a:r>
              <a:rPr lang="nl-N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12 hugs a </a:t>
            </a:r>
            <a:r>
              <a:rPr lang="nl-NL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day</a:t>
            </a:r>
            <a:r>
              <a:rPr lang="nl-N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for </a:t>
            </a:r>
            <a:r>
              <a:rPr lang="nl-NL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growth</a:t>
            </a:r>
            <a:endParaRPr lang="nl-NL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nl-NL" sz="2800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Virginia </a:t>
            </a:r>
            <a:r>
              <a:rPr lang="nl-NL" sz="2800" i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Satir</a:t>
            </a:r>
            <a:endParaRPr lang="nl-NL" sz="4400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Autofit/>
          </a:bodyPr>
          <a:lstStyle/>
          <a:p>
            <a:r>
              <a:rPr lang="nl-NL" sz="3600" b="1" dirty="0">
                <a:solidFill>
                  <a:srgbClr val="0033CC"/>
                </a:solidFill>
              </a:rPr>
              <a:t>Meta-Model: Graven in de diepte structuur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5595" y="1451685"/>
            <a:ext cx="8496944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0033CC"/>
                </a:solidFill>
              </a:rPr>
              <a:t>Doel is om je dichter bij je realiteit te brengen. 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33CC"/>
                </a:solidFill>
              </a:rPr>
              <a:t>Het probleem wordt hierdoor kleiner.</a:t>
            </a:r>
            <a:endParaRPr lang="nl-NL" dirty="0"/>
          </a:p>
        </p:txBody>
      </p:sp>
      <p:grpSp>
        <p:nvGrpSpPr>
          <p:cNvPr id="4" name="Groep 27"/>
          <p:cNvGrpSpPr/>
          <p:nvPr/>
        </p:nvGrpSpPr>
        <p:grpSpPr>
          <a:xfrm>
            <a:off x="817019" y="2996952"/>
            <a:ext cx="8326981" cy="3960440"/>
            <a:chOff x="817019" y="2996952"/>
            <a:chExt cx="8326981" cy="3960440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817019" y="2996952"/>
              <a:ext cx="8326981" cy="3960440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Probleem</a:t>
              </a: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1043608" y="4005064"/>
              <a:ext cx="3024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800" b="1" dirty="0">
                  <a:solidFill>
                    <a:schemeClr val="bg1"/>
                  </a:solidFill>
                </a:rPr>
                <a:t>Probleem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1619672" y="5201816"/>
              <a:ext cx="224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Bijv. ‘Die plant is lelijk’</a:t>
              </a:r>
            </a:p>
          </p:txBody>
        </p:sp>
      </p:grpSp>
      <p:grpSp>
        <p:nvGrpSpPr>
          <p:cNvPr id="5" name="Groep 23"/>
          <p:cNvGrpSpPr/>
          <p:nvPr/>
        </p:nvGrpSpPr>
        <p:grpSpPr>
          <a:xfrm>
            <a:off x="4716016" y="3573016"/>
            <a:ext cx="4297546" cy="2580262"/>
            <a:chOff x="4355976" y="3140968"/>
            <a:chExt cx="4297546" cy="2580262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4355976" y="3140968"/>
              <a:ext cx="4297546" cy="2580262"/>
            </a:xfrm>
            <a:prstGeom prst="rect">
              <a:avLst/>
            </a:prstGeom>
            <a:solidFill>
              <a:srgbClr val="80808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Metamodelvraag</a:t>
              </a: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1</a:t>
              </a:r>
              <a:endParaRPr kumimoji="0" lang="nl-NL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4355976" y="47697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/>
                <a:t>Bijv.  ‘Zijn alle </a:t>
              </a:r>
              <a:r>
                <a:rPr lang="nl-NL" sz="1600" dirty="0" err="1"/>
                <a:t>bla-deren</a:t>
              </a:r>
              <a:r>
                <a:rPr lang="nl-NL" sz="1600" dirty="0"/>
                <a:t> van de plant lelijk?’</a:t>
              </a:r>
              <a:endParaRPr lang="nl-NL" sz="2600" dirty="0"/>
            </a:p>
          </p:txBody>
        </p:sp>
      </p:grpSp>
      <p:grpSp>
        <p:nvGrpSpPr>
          <p:cNvPr id="6" name="Groep 26"/>
          <p:cNvGrpSpPr/>
          <p:nvPr/>
        </p:nvGrpSpPr>
        <p:grpSpPr>
          <a:xfrm>
            <a:off x="6300192" y="4221088"/>
            <a:ext cx="2543824" cy="1728192"/>
            <a:chOff x="6084168" y="2924944"/>
            <a:chExt cx="2543824" cy="1728192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6084168" y="2924944"/>
              <a:ext cx="2543824" cy="1728192"/>
            </a:xfrm>
            <a:prstGeom prst="rect">
              <a:avLst/>
            </a:prstGeom>
            <a:solidFill>
              <a:srgbClr val="A5A5A5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Metamodelvraag</a:t>
              </a:r>
              <a:r>
                <a:rPr kumimoji="0" lang="nl-NL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2</a:t>
              </a: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6156176" y="3789040"/>
              <a:ext cx="1224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Bijv.  ‘Wat is er lelijk aan dat blad?’</a:t>
              </a:r>
            </a:p>
          </p:txBody>
        </p:sp>
      </p:grpSp>
      <p:grpSp>
        <p:nvGrpSpPr>
          <p:cNvPr id="7" name="Groep 25"/>
          <p:cNvGrpSpPr/>
          <p:nvPr/>
        </p:nvGrpSpPr>
        <p:grpSpPr>
          <a:xfrm>
            <a:off x="7596336" y="4581128"/>
            <a:ext cx="1224136" cy="1224136"/>
            <a:chOff x="7380312" y="4265712"/>
            <a:chExt cx="1224136" cy="1224136"/>
          </a:xfrm>
        </p:grpSpPr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7380312" y="4265712"/>
              <a:ext cx="1169768" cy="1152128"/>
            </a:xfrm>
            <a:prstGeom prst="rect">
              <a:avLst/>
            </a:prstGeom>
            <a:solidFill>
              <a:srgbClr val="D8D8D8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Metamodel-vraag</a:t>
              </a:r>
              <a:r>
                <a:rPr kumimoji="0" lang="nl-NL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3</a:t>
              </a: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7452320" y="4912767"/>
              <a:ext cx="115212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50" dirty="0"/>
                <a:t>Bijv.  ‘Wat maakt dat je dit blad lelijk vindt?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IMG1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572641" y="572641"/>
            <a:ext cx="4581131" cy="3435848"/>
          </a:xfrm>
          <a:prstGeom prst="rect">
            <a:avLst/>
          </a:prstGeom>
        </p:spPr>
      </p:pic>
      <p:pic>
        <p:nvPicPr>
          <p:cNvPr id="5" name="Afbeelding 4" descr="CIMG12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2123727" y="936105"/>
            <a:ext cx="4248473" cy="2376264"/>
          </a:xfrm>
          <a:prstGeom prst="rect">
            <a:avLst/>
          </a:prstGeom>
        </p:spPr>
      </p:pic>
      <p:pic>
        <p:nvPicPr>
          <p:cNvPr id="6" name="Afbeelding 5" descr="CIMG122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4684576" y="751520"/>
            <a:ext cx="3707904" cy="2204864"/>
          </a:xfrm>
          <a:prstGeom prst="rect">
            <a:avLst/>
          </a:prstGeom>
        </p:spPr>
      </p:pic>
      <p:grpSp>
        <p:nvGrpSpPr>
          <p:cNvPr id="2" name="Groep 16"/>
          <p:cNvGrpSpPr/>
          <p:nvPr/>
        </p:nvGrpSpPr>
        <p:grpSpPr>
          <a:xfrm>
            <a:off x="0" y="3933056"/>
            <a:ext cx="3419872" cy="2924944"/>
            <a:chOff x="0" y="3933056"/>
            <a:chExt cx="3419872" cy="2924944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3933056"/>
              <a:ext cx="3419872" cy="2924944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Probleem</a:t>
              </a: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107504" y="4643844"/>
              <a:ext cx="3024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800" b="1" dirty="0">
                  <a:solidFill>
                    <a:schemeClr val="bg1"/>
                  </a:solidFill>
                </a:rPr>
                <a:t>Probleem</a:t>
              </a: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683568" y="5651956"/>
              <a:ext cx="1827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‘Die plant is lelijk’</a:t>
              </a:r>
            </a:p>
          </p:txBody>
        </p:sp>
      </p:grpSp>
      <p:grpSp>
        <p:nvGrpSpPr>
          <p:cNvPr id="3" name="Groep 17"/>
          <p:cNvGrpSpPr/>
          <p:nvPr/>
        </p:nvGrpSpPr>
        <p:grpSpPr>
          <a:xfrm>
            <a:off x="3491880" y="4653136"/>
            <a:ext cx="2304256" cy="2204864"/>
            <a:chOff x="3491880" y="4653136"/>
            <a:chExt cx="2592288" cy="2204864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491880" y="4653136"/>
              <a:ext cx="2592288" cy="2204864"/>
            </a:xfrm>
            <a:prstGeom prst="rect">
              <a:avLst/>
            </a:prstGeom>
            <a:solidFill>
              <a:srgbClr val="80808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Metamodelvraag</a:t>
              </a: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1</a:t>
              </a:r>
              <a:endParaRPr kumimoji="0" lang="nl-NL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3923928" y="5373216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/>
                <a:t>‘Zijn alle bladeren van de plant lelijk?’</a:t>
              </a:r>
              <a:endParaRPr lang="nl-NL" sz="2600" dirty="0"/>
            </a:p>
          </p:txBody>
        </p:sp>
      </p:grpSp>
      <p:grpSp>
        <p:nvGrpSpPr>
          <p:cNvPr id="17" name="Groep 20"/>
          <p:cNvGrpSpPr/>
          <p:nvPr/>
        </p:nvGrpSpPr>
        <p:grpSpPr>
          <a:xfrm>
            <a:off x="5796135" y="4797152"/>
            <a:ext cx="1800201" cy="1728192"/>
            <a:chOff x="5796135" y="4797152"/>
            <a:chExt cx="1800201" cy="1728192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796135" y="4797152"/>
              <a:ext cx="1800201" cy="1728192"/>
            </a:xfrm>
            <a:prstGeom prst="rect">
              <a:avLst/>
            </a:prstGeom>
            <a:solidFill>
              <a:srgbClr val="A5A5A5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Metamodel-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vraag 2</a:t>
              </a: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5868144" y="5877272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‘Wat is er lelijk aan dat blad?’</a:t>
              </a:r>
            </a:p>
          </p:txBody>
        </p:sp>
      </p:grpSp>
      <p:grpSp>
        <p:nvGrpSpPr>
          <p:cNvPr id="18" name="Groep 19"/>
          <p:cNvGrpSpPr/>
          <p:nvPr/>
        </p:nvGrpSpPr>
        <p:grpSpPr>
          <a:xfrm>
            <a:off x="7740352" y="5229200"/>
            <a:ext cx="1224136" cy="1153145"/>
            <a:chOff x="7740352" y="5229200"/>
            <a:chExt cx="1224136" cy="115314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7740352" y="5229200"/>
              <a:ext cx="1169768" cy="1152128"/>
            </a:xfrm>
            <a:prstGeom prst="rect">
              <a:avLst/>
            </a:prstGeom>
            <a:solidFill>
              <a:srgbClr val="D8D8D8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Metamodel-vraag</a:t>
              </a:r>
              <a:r>
                <a:rPr kumimoji="0" lang="nl-NL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3</a:t>
              </a: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7812360" y="5805264"/>
              <a:ext cx="115212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50" dirty="0"/>
                <a:t>‘Wat maakt dat je dit blad lelijk vindt?</a:t>
              </a:r>
            </a:p>
          </p:txBody>
        </p:sp>
      </p:grpSp>
      <p:pic>
        <p:nvPicPr>
          <p:cNvPr id="16" name="Afbeelding 15" descr="CIMG122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5400000">
            <a:off x="7596336" y="2204864"/>
            <a:ext cx="1547664" cy="15476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FE034-1827-4586-9E6C-B37ACCD7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148"/>
            <a:ext cx="8229600" cy="846997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Oefening: Demo met handen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743C80-A373-4896-8888-99FBBA943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1" y="1206982"/>
            <a:ext cx="4617195" cy="99788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De proefpersoon begint met een probleem aan te geven met zijn/haar handen. 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Het begint heel groot:</a:t>
            </a:r>
          </a:p>
          <a:p>
            <a:pPr marL="0" indent="0">
              <a:buNone/>
            </a:pPr>
            <a:endParaRPr lang="nl-NL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A91D270-B34B-4D0F-99AD-5FA5CFCD4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381"/>
          <a:stretch/>
        </p:blipFill>
        <p:spPr>
          <a:xfrm>
            <a:off x="4776052" y="1510128"/>
            <a:ext cx="792088" cy="14606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BB90D90-65D4-46A8-BA6F-B2AEF0F0C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42"/>
          <a:stretch/>
        </p:blipFill>
        <p:spPr>
          <a:xfrm>
            <a:off x="8088420" y="1417638"/>
            <a:ext cx="850429" cy="1460642"/>
          </a:xfrm>
          <a:prstGeom prst="rect">
            <a:avLst/>
          </a:prstGeom>
        </p:spPr>
      </p:pic>
      <p:sp>
        <p:nvSpPr>
          <p:cNvPr id="6" name="Pijl: links/rechts 5">
            <a:extLst>
              <a:ext uri="{FF2B5EF4-FFF2-40B4-BE49-F238E27FC236}">
                <a16:creationId xmlns:a16="http://schemas.microsoft.com/office/drawing/2014/main" id="{C3097B0E-253E-4D6D-AD68-7E718A1134F3}"/>
              </a:ext>
            </a:extLst>
          </p:cNvPr>
          <p:cNvSpPr/>
          <p:nvPr/>
        </p:nvSpPr>
        <p:spPr>
          <a:xfrm>
            <a:off x="5640148" y="2147959"/>
            <a:ext cx="2376264" cy="37028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85394AC-59BE-4F11-9142-16EB8D313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381"/>
          <a:stretch/>
        </p:blipFill>
        <p:spPr>
          <a:xfrm>
            <a:off x="5436096" y="3552534"/>
            <a:ext cx="792088" cy="146064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749FF9D-DA7A-458A-99D5-D36C7B1D7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42"/>
          <a:stretch/>
        </p:blipFill>
        <p:spPr>
          <a:xfrm>
            <a:off x="7571507" y="3501008"/>
            <a:ext cx="850429" cy="1460642"/>
          </a:xfrm>
          <a:prstGeom prst="rect">
            <a:avLst/>
          </a:prstGeom>
        </p:spPr>
      </p:pic>
      <p:sp>
        <p:nvSpPr>
          <p:cNvPr id="9" name="Pijl: links/rechts 8">
            <a:extLst>
              <a:ext uri="{FF2B5EF4-FFF2-40B4-BE49-F238E27FC236}">
                <a16:creationId xmlns:a16="http://schemas.microsoft.com/office/drawing/2014/main" id="{2233D2C4-2859-495F-9ADD-0F0745863EDD}"/>
              </a:ext>
            </a:extLst>
          </p:cNvPr>
          <p:cNvSpPr/>
          <p:nvPr/>
        </p:nvSpPr>
        <p:spPr>
          <a:xfrm>
            <a:off x="6469037" y="4231329"/>
            <a:ext cx="1030462" cy="37028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7188F39E-BE74-43E4-9ABE-7C1AD93EEC51}"/>
              </a:ext>
            </a:extLst>
          </p:cNvPr>
          <p:cNvSpPr txBox="1">
            <a:spLocks/>
          </p:cNvSpPr>
          <p:nvPr/>
        </p:nvSpPr>
        <p:spPr>
          <a:xfrm>
            <a:off x="73173" y="2377068"/>
            <a:ext cx="3690472" cy="61191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>
                <a:solidFill>
                  <a:srgbClr val="0000FF"/>
                </a:solidFill>
              </a:rPr>
              <a:t>Stel vragen aan de proefpersoon.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A4D241C5-1165-4302-B4BB-4C038493641C}"/>
              </a:ext>
            </a:extLst>
          </p:cNvPr>
          <p:cNvSpPr txBox="1">
            <a:spLocks/>
          </p:cNvSpPr>
          <p:nvPr/>
        </p:nvSpPr>
        <p:spPr>
          <a:xfrm>
            <a:off x="36287" y="3377474"/>
            <a:ext cx="4223942" cy="411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000" dirty="0">
                <a:solidFill>
                  <a:srgbClr val="0000FF"/>
                </a:solidFill>
              </a:rPr>
              <a:t>Bijv. Heb je altijd dit probleem?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17B03284-46C1-4466-B96B-1D56A846014B}"/>
              </a:ext>
            </a:extLst>
          </p:cNvPr>
          <p:cNvSpPr txBox="1">
            <a:spLocks/>
          </p:cNvSpPr>
          <p:nvPr/>
        </p:nvSpPr>
        <p:spPr>
          <a:xfrm>
            <a:off x="98821" y="4231328"/>
            <a:ext cx="4617195" cy="2438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000" dirty="0">
                <a:solidFill>
                  <a:srgbClr val="0000FF"/>
                </a:solidFill>
              </a:rPr>
              <a:t>Gevolg: de handen gaan naar elkaar, het probleem is kleiner geworden door deze vraag.</a:t>
            </a:r>
          </a:p>
          <a:p>
            <a:pPr marL="0" indent="0">
              <a:buFont typeface="Arial" pitchFamily="34" charset="0"/>
              <a:buNone/>
            </a:pPr>
            <a:endParaRPr lang="nl-NL" sz="2000" dirty="0">
              <a:solidFill>
                <a:srgbClr val="0000FF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nl-NL" sz="2000" dirty="0">
                <a:solidFill>
                  <a:srgbClr val="0000FF"/>
                </a:solidFill>
              </a:rPr>
              <a:t>De proefpersoon geeft aan hoeveel het probleem kleiner of groter is geworden.</a:t>
            </a:r>
          </a:p>
          <a:p>
            <a:pPr marL="0" indent="0">
              <a:buFont typeface="Arial" pitchFamily="34" charset="0"/>
              <a:buNone/>
            </a:pPr>
            <a:r>
              <a:rPr lang="nl-NL" sz="2000" dirty="0">
                <a:solidFill>
                  <a:srgbClr val="0000FF"/>
                </a:solidFill>
              </a:rPr>
              <a:t>Wat zijn de meest effectieve vragen?</a:t>
            </a:r>
          </a:p>
        </p:txBody>
      </p:sp>
    </p:spTree>
    <p:extLst>
      <p:ext uri="{BB962C8B-B14F-4D97-AF65-F5344CB8AC3E}">
        <p14:creationId xmlns:p14="http://schemas.microsoft.com/office/powerpoint/2010/main" val="165825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0648"/>
            <a:ext cx="2952328" cy="114300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Beperkend </a:t>
            </a:r>
            <a:br>
              <a:rPr lang="nl-NL" b="1" dirty="0">
                <a:solidFill>
                  <a:srgbClr val="0000FF"/>
                </a:solidFill>
              </a:rPr>
            </a:br>
            <a:r>
              <a:rPr lang="nl-NL" b="1" dirty="0">
                <a:solidFill>
                  <a:srgbClr val="0000FF"/>
                </a:solidFill>
              </a:rPr>
              <a:t>taalgebruik</a:t>
            </a:r>
            <a:endParaRPr lang="nl-NL" dirty="0"/>
          </a:p>
        </p:txBody>
      </p:sp>
      <p:pic>
        <p:nvPicPr>
          <p:cNvPr id="4" name="Afbeelding 3" descr="http://media.nu.nl/m/m1mxxlna1tct_sqr2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464" y="0"/>
            <a:ext cx="5790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79512" y="2420888"/>
            <a:ext cx="29523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Sluit je jezelf op en geef je alle invloed uit handen?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6617" y="3717032"/>
            <a:ext cx="327585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Metataal overtredingen: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‘ Hij doet mij dit aan.’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‘ Ik doe nooit iets goed.’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‘Ik kan dit niet’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lizzar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0037"/>
            <a:ext cx="9144000" cy="54179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0"/>
            <a:ext cx="4176464" cy="1143000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Vervormingen:</a:t>
            </a: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6300192" y="1484784"/>
            <a:ext cx="2736304" cy="1368152"/>
          </a:xfrm>
          <a:prstGeom prst="wedgeRoundRectCallout">
            <a:avLst>
              <a:gd name="adj1" fmla="val -65467"/>
              <a:gd name="adj2" fmla="val -1687"/>
              <a:gd name="adj3" fmla="val 16667"/>
            </a:avLst>
          </a:prstGeom>
          <a:solidFill>
            <a:srgbClr val="FFFFFF">
              <a:alpha val="26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Het spijt me je met mijn verhaal te vervelen.</a:t>
            </a:r>
            <a:endParaRPr kumimoji="0" lang="nl-NL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6156176" y="4077072"/>
            <a:ext cx="2987824" cy="1368152"/>
          </a:xfrm>
          <a:prstGeom prst="wedgeRoundRectCallout">
            <a:avLst>
              <a:gd name="adj1" fmla="val -51021"/>
              <a:gd name="adj2" fmla="val -115044"/>
              <a:gd name="adj3" fmla="val 16667"/>
            </a:avLst>
          </a:prstGeom>
          <a:solidFill>
            <a:srgbClr val="FFFFFF">
              <a:alpha val="39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Wat maakt het dat je denkt dat jouw verhaal mij verveelt?</a:t>
            </a:r>
            <a:endParaRPr kumimoji="0" lang="nl-NL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283968" y="0"/>
            <a:ext cx="4176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Gedachtenlezen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33155EBE-1DDD-40FC-9AA7-E5BCD8FA3077}"/>
              </a:ext>
            </a:extLst>
          </p:cNvPr>
          <p:cNvSpPr/>
          <p:nvPr/>
        </p:nvSpPr>
        <p:spPr>
          <a:xfrm>
            <a:off x="3419872" y="4473116"/>
            <a:ext cx="2592288" cy="576064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FF0000"/>
                </a:solidFill>
              </a:rPr>
              <a:t>Metamodelvraag: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7" grpId="0" animBg="1"/>
      <p:bldP spid="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767801"/>
            <a:ext cx="4896544" cy="796950"/>
          </a:xfrm>
        </p:spPr>
        <p:txBody>
          <a:bodyPr>
            <a:normAutofit fontScale="90000"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Gedachten lezen: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5122912" cy="6766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3600" b="1" dirty="0">
                <a:solidFill>
                  <a:srgbClr val="0000FF"/>
                </a:solidFill>
              </a:rPr>
              <a:t>‘Jij wilt niet meewerken’</a:t>
            </a:r>
          </a:p>
        </p:txBody>
      </p:sp>
      <p:pic>
        <p:nvPicPr>
          <p:cNvPr id="4" name="Afbeelding 3" descr="https://encrypted-tbn3.gstatic.com/images?q=tbn:ANd9GcQdkJ2kLYm4uWAysUOSrMaEcmp3l5pLjTpOCfp5znK5bprNjUi_k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0"/>
            <a:ext cx="313184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3400400"/>
            <a:ext cx="2170584" cy="1108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‘Hoe</a:t>
            </a:r>
            <a:r>
              <a:rPr kumimoji="0" lang="nl-NL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weet je dat ik niet wil </a:t>
            </a:r>
            <a:r>
              <a:rPr kumimoji="0" lang="nl-NL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meewerken</a:t>
            </a:r>
            <a:r>
              <a:rPr kumimoji="0" lang="nl-NL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67544" y="5056584"/>
            <a:ext cx="2376264" cy="110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‘Wat heb je mij horen zeggen, dat je dat denkt?</a:t>
            </a:r>
          </a:p>
        </p:txBody>
      </p:sp>
      <p:pic>
        <p:nvPicPr>
          <p:cNvPr id="33796" name="Picture 4" descr="http://cdn.nlmeto-yaojiacun.savviihq.com/wp-content/uploads/2015/06/ThinkstockPhotos-93115673-690x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365" y="2273775"/>
            <a:ext cx="5724635" cy="3816424"/>
          </a:xfrm>
          <a:prstGeom prst="rect">
            <a:avLst/>
          </a:prstGeom>
          <a:noFill/>
        </p:spPr>
      </p:pic>
      <p:pic>
        <p:nvPicPr>
          <p:cNvPr id="33794" name="Picture 2" descr="https://www.loesje.nl/wp-content/uploads/2013/11/NL9204_12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0000"/>
          </a:blip>
          <a:srcRect t="11500" r="22992" b="65221"/>
          <a:stretch/>
        </p:blipFill>
        <p:spPr bwMode="auto">
          <a:xfrm>
            <a:off x="7082824" y="4181987"/>
            <a:ext cx="2048275" cy="874597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7082824" y="5056584"/>
            <a:ext cx="2048275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Je wilt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</a:rPr>
              <a:t>toch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</a:rPr>
              <a:t>niet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</a:rPr>
              <a:t>dat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</a:rPr>
              <a:t>ik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doe wat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</a:rPr>
              <a:t>jij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</a:rPr>
              <a:t>zegt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? Of !</a:t>
            </a:r>
            <a:endParaRPr lang="nl-NL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155F8B6-6117-4094-88CA-D7D9D3C0FE63}"/>
              </a:ext>
            </a:extLst>
          </p:cNvPr>
          <p:cNvSpPr txBox="1">
            <a:spLocks/>
          </p:cNvSpPr>
          <p:nvPr/>
        </p:nvSpPr>
        <p:spPr>
          <a:xfrm>
            <a:off x="-29414" y="0"/>
            <a:ext cx="3809326" cy="676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FF0000"/>
                </a:solidFill>
              </a:rPr>
              <a:t>Vervormingen: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FC59AD4-FAAA-4140-91EA-91EEAC415EDB}"/>
              </a:ext>
            </a:extLst>
          </p:cNvPr>
          <p:cNvSpPr txBox="1">
            <a:spLocks/>
          </p:cNvSpPr>
          <p:nvPr/>
        </p:nvSpPr>
        <p:spPr>
          <a:xfrm>
            <a:off x="107503" y="2545257"/>
            <a:ext cx="3024337" cy="676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FF0000"/>
                </a:solidFill>
              </a:rPr>
              <a:t>Metamodelvraag: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01.nyt.com/images/2014/04/27/fashion/27TABLE_SPAN/27TABLE-master675.jpg"/>
          <p:cNvPicPr>
            <a:picLocks noChangeAspect="1" noChangeArrowheads="1"/>
          </p:cNvPicPr>
          <p:nvPr/>
        </p:nvPicPr>
        <p:blipFill>
          <a:blip r:embed="rId2" cstate="print"/>
          <a:srcRect b="13120"/>
          <a:stretch>
            <a:fillRect/>
          </a:stretch>
        </p:blipFill>
        <p:spPr bwMode="auto">
          <a:xfrm>
            <a:off x="0" y="1525038"/>
            <a:ext cx="9226196" cy="5332962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4067944" y="437763"/>
            <a:ext cx="5144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3. Oorzaak-Gevolg</a:t>
            </a:r>
          </a:p>
        </p:txBody>
      </p:sp>
      <p:sp>
        <p:nvSpPr>
          <p:cNvPr id="6" name="Toelichting met afgeronde rechthoek 5"/>
          <p:cNvSpPr/>
          <p:nvPr/>
        </p:nvSpPr>
        <p:spPr>
          <a:xfrm>
            <a:off x="179512" y="1556792"/>
            <a:ext cx="3744416" cy="504056"/>
          </a:xfrm>
          <a:prstGeom prst="wedgeRoundRectCallout">
            <a:avLst>
              <a:gd name="adj1" fmla="val 36410"/>
              <a:gd name="adj2" fmla="val 291936"/>
              <a:gd name="adj3" fmla="val 16667"/>
            </a:avLst>
          </a:prstGeom>
          <a:solidFill>
            <a:schemeClr val="bg1">
              <a:alpha val="26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rgbClr val="0000FF"/>
                </a:solidFill>
              </a:rPr>
              <a:t>Het nieuws maakt me zo treurig!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355976" y="2047007"/>
            <a:ext cx="3096344" cy="432048"/>
          </a:xfrm>
          <a:prstGeom prst="wedgeRoundRectCallout">
            <a:avLst>
              <a:gd name="adj1" fmla="val -1980"/>
              <a:gd name="adj2" fmla="val 284873"/>
              <a:gd name="adj3" fmla="val 16667"/>
            </a:avLst>
          </a:prstGeom>
          <a:solidFill>
            <a:srgbClr val="FFFFFF">
              <a:alpha val="39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0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Hoe precies doe je dat?</a:t>
            </a:r>
            <a:endParaRPr kumimoji="0" lang="nl-NL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355976" y="2533150"/>
            <a:ext cx="3096344" cy="648072"/>
          </a:xfrm>
          <a:prstGeom prst="wedgeRoundRectCallout">
            <a:avLst>
              <a:gd name="adj1" fmla="val -4790"/>
              <a:gd name="adj2" fmla="val 110210"/>
              <a:gd name="adj3" fmla="val 16667"/>
            </a:avLst>
          </a:prstGeom>
          <a:solidFill>
            <a:srgbClr val="FFFFFF">
              <a:alpha val="39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Word je ook wel eens vrolijk van het nieuws?</a:t>
            </a:r>
            <a:endParaRPr kumimoji="0" lang="nl-NL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5EFDACE0-67F4-49FC-9BB9-93DCD406F7A6}"/>
              </a:ext>
            </a:extLst>
          </p:cNvPr>
          <p:cNvSpPr/>
          <p:nvPr/>
        </p:nvSpPr>
        <p:spPr>
          <a:xfrm>
            <a:off x="4287847" y="1484784"/>
            <a:ext cx="2592288" cy="576064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FF0000"/>
                </a:solidFill>
              </a:rPr>
              <a:t>Metamodelvraag: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2A6BC14-EFB6-4FAB-B0EA-32A7B754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379469"/>
            <a:ext cx="4176464" cy="852932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FF0000"/>
                </a:solidFill>
              </a:rPr>
              <a:t>Vervormingen: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h2andbeyond.com/wp-content/uploads/2013/10/iStock_000016610804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59781"/>
            <a:ext cx="9144000" cy="4198219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4238419" y="281761"/>
            <a:ext cx="4993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3. Oorzaak-Gevolg</a:t>
            </a:r>
          </a:p>
        </p:txBody>
      </p:sp>
      <p:sp>
        <p:nvSpPr>
          <p:cNvPr id="6" name="Toelichting met afgeronde rechthoek 5"/>
          <p:cNvSpPr/>
          <p:nvPr/>
        </p:nvSpPr>
        <p:spPr>
          <a:xfrm>
            <a:off x="179512" y="1556792"/>
            <a:ext cx="3744416" cy="648072"/>
          </a:xfrm>
          <a:prstGeom prst="wedgeRoundRectCallout">
            <a:avLst>
              <a:gd name="adj1" fmla="val 47610"/>
              <a:gd name="adj2" fmla="val 196938"/>
              <a:gd name="adj3" fmla="val 16667"/>
            </a:avLst>
          </a:prstGeom>
          <a:solidFill>
            <a:schemeClr val="bg1">
              <a:alpha val="26000"/>
            </a:schemeClr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0000FF"/>
                </a:solidFill>
              </a:rPr>
              <a:t>Als mijn baas eens wist hoe hard ik werk, zou hij dit nooit doen!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355976" y="2060848"/>
            <a:ext cx="4248472" cy="432048"/>
          </a:xfrm>
          <a:prstGeom prst="wedgeRoundRectCallout">
            <a:avLst>
              <a:gd name="adj1" fmla="val -29670"/>
              <a:gd name="adj2" fmla="val 212656"/>
              <a:gd name="adj3" fmla="val 16667"/>
            </a:avLst>
          </a:prstGeom>
          <a:solidFill>
            <a:srgbClr val="FFFFFF">
              <a:alpha val="39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Wat zou je willen dat hij wel doet?</a:t>
            </a:r>
            <a:endParaRPr kumimoji="0" lang="nl-NL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211960" y="1556792"/>
            <a:ext cx="4752528" cy="504056"/>
          </a:xfrm>
          <a:prstGeom prst="wedgeRoundRectCallout">
            <a:avLst>
              <a:gd name="adj1" fmla="val -28099"/>
              <a:gd name="adj2" fmla="val 254980"/>
              <a:gd name="adj3" fmla="val 16667"/>
            </a:avLst>
          </a:prstGeom>
          <a:solidFill>
            <a:srgbClr val="FFFFFF">
              <a:alpha val="39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Hoe weet je dat je baas het niet weet?</a:t>
            </a:r>
            <a:endParaRPr kumimoji="0" lang="nl-NL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499992" y="2636912"/>
            <a:ext cx="4644008" cy="432048"/>
          </a:xfrm>
          <a:prstGeom prst="wedgeRoundRectCallout">
            <a:avLst>
              <a:gd name="adj1" fmla="val -34427"/>
              <a:gd name="adj2" fmla="val 90945"/>
              <a:gd name="adj3" fmla="val 16667"/>
            </a:avLst>
          </a:prstGeom>
          <a:solidFill>
            <a:srgbClr val="FFFFFF">
              <a:alpha val="39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Hoe zou je het je baas kunnen laten weten?</a:t>
            </a:r>
            <a:endParaRPr kumimoji="0" lang="nl-NL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EDB1BAE-3798-4B20-ABD1-96C7CD17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14326"/>
            <a:ext cx="4176464" cy="1143000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Vervormingen: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fishe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1"/>
            <a:ext cx="9240742" cy="5229200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635896" y="44624"/>
            <a:ext cx="5112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7.1 </a:t>
            </a:r>
            <a:r>
              <a:rPr kumimoji="0" lang="nl-NL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Noodzaak:Moeten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Toelichting met afgeronde rechthoek 5"/>
          <p:cNvSpPr/>
          <p:nvPr/>
        </p:nvSpPr>
        <p:spPr>
          <a:xfrm>
            <a:off x="755576" y="2204864"/>
            <a:ext cx="3744416" cy="1008112"/>
          </a:xfrm>
          <a:prstGeom prst="wedgeRoundRectCallout">
            <a:avLst>
              <a:gd name="adj1" fmla="val 42492"/>
              <a:gd name="adj2" fmla="val 174119"/>
              <a:gd name="adj3" fmla="val 16667"/>
            </a:avLst>
          </a:prstGeom>
          <a:solidFill>
            <a:schemeClr val="bg1">
              <a:alpha val="26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We moeten dit doel bereiken voor het einde van het jaar.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788024" y="2276872"/>
            <a:ext cx="4248472" cy="1152128"/>
          </a:xfrm>
          <a:prstGeom prst="wedgeRoundRectCallout">
            <a:avLst>
              <a:gd name="adj1" fmla="val -45449"/>
              <a:gd name="adj2" fmla="val 135325"/>
              <a:gd name="adj3" fmla="val 16667"/>
            </a:avLst>
          </a:prstGeom>
          <a:solidFill>
            <a:srgbClr val="FFFFFF">
              <a:alpha val="39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0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Wat gebeurt er als we die niet halen?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Zijn</a:t>
            </a:r>
            <a:r>
              <a:rPr kumimoji="0" lang="nl-NL" sz="2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er andere doelen die ook belangrijk zijn?</a:t>
            </a:r>
            <a:endParaRPr kumimoji="0" lang="nl-NL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207D04F9-F50E-4CDD-9802-2862F1F2A0AE}"/>
              </a:ext>
            </a:extLst>
          </p:cNvPr>
          <p:cNvSpPr/>
          <p:nvPr/>
        </p:nvSpPr>
        <p:spPr>
          <a:xfrm>
            <a:off x="4788024" y="1628800"/>
            <a:ext cx="2592288" cy="576064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FF0000"/>
                </a:solidFill>
              </a:rPr>
              <a:t>Metamodelvraag: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AD90F16-4779-411D-978D-4D272A631EE3}"/>
              </a:ext>
            </a:extLst>
          </p:cNvPr>
          <p:cNvSpPr txBox="1">
            <a:spLocks/>
          </p:cNvSpPr>
          <p:nvPr/>
        </p:nvSpPr>
        <p:spPr>
          <a:xfrm>
            <a:off x="179512" y="189658"/>
            <a:ext cx="3312368" cy="852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srgbClr val="FF0000"/>
                </a:solidFill>
              </a:rPr>
              <a:t>Generalisatie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sp>
        <p:nvSpPr>
          <p:cNvPr id="17" name="PIJL-OMLAAG 16"/>
          <p:cNvSpPr/>
          <p:nvPr/>
        </p:nvSpPr>
        <p:spPr>
          <a:xfrm rot="17995293">
            <a:off x="5283749" y="41342"/>
            <a:ext cx="432048" cy="6877179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 rot="19973382">
            <a:off x="2100224" y="2492752"/>
            <a:ext cx="432048" cy="306617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LAAG 14"/>
          <p:cNvSpPr/>
          <p:nvPr/>
        </p:nvSpPr>
        <p:spPr>
          <a:xfrm>
            <a:off x="381903" y="2636912"/>
            <a:ext cx="432048" cy="273630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-OMLAAG 15"/>
          <p:cNvSpPr/>
          <p:nvPr/>
        </p:nvSpPr>
        <p:spPr>
          <a:xfrm rot="19030909">
            <a:off x="3418862" y="1705974"/>
            <a:ext cx="432048" cy="419827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-OMLAAG 17"/>
          <p:cNvSpPr/>
          <p:nvPr/>
        </p:nvSpPr>
        <p:spPr>
          <a:xfrm rot="21046863">
            <a:off x="1233540" y="2667473"/>
            <a:ext cx="432048" cy="2699031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620688"/>
            <a:ext cx="4104456" cy="504056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Zonnestraaltjes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21" name="Afbeelding 20" descr="blij 7.jpg"/>
          <p:cNvPicPr>
            <a:picLocks noChangeAspect="1"/>
          </p:cNvPicPr>
          <p:nvPr/>
        </p:nvPicPr>
        <p:blipFill>
          <a:blip r:embed="rId3" cstate="print"/>
          <a:srcRect l="31407" r="10266" b="11403"/>
          <a:stretch>
            <a:fillRect/>
          </a:stretch>
        </p:blipFill>
        <p:spPr>
          <a:xfrm>
            <a:off x="0" y="5445224"/>
            <a:ext cx="1395966" cy="1412776"/>
          </a:xfrm>
          <a:prstGeom prst="rect">
            <a:avLst/>
          </a:prstGeom>
        </p:spPr>
      </p:pic>
      <p:pic>
        <p:nvPicPr>
          <p:cNvPr id="22" name="Afbeelding 21" descr="blij2.JPG"/>
          <p:cNvPicPr>
            <a:picLocks noChangeAspect="1"/>
          </p:cNvPicPr>
          <p:nvPr/>
        </p:nvPicPr>
        <p:blipFill>
          <a:blip r:embed="rId4" cstate="print"/>
          <a:srcRect l="24491" r="17182" b="21780"/>
          <a:stretch>
            <a:fillRect/>
          </a:stretch>
        </p:blipFill>
        <p:spPr>
          <a:xfrm>
            <a:off x="5868144" y="5445224"/>
            <a:ext cx="1581209" cy="1412776"/>
          </a:xfrm>
          <a:prstGeom prst="rect">
            <a:avLst/>
          </a:prstGeom>
        </p:spPr>
      </p:pic>
      <p:pic>
        <p:nvPicPr>
          <p:cNvPr id="23" name="Afbeelding 22" descr="blij-4.jpg"/>
          <p:cNvPicPr>
            <a:picLocks noChangeAspect="1"/>
          </p:cNvPicPr>
          <p:nvPr/>
        </p:nvPicPr>
        <p:blipFill>
          <a:blip r:embed="rId5" cstate="print"/>
          <a:srcRect l="24677" r="25969"/>
          <a:stretch>
            <a:fillRect/>
          </a:stretch>
        </p:blipFill>
        <p:spPr>
          <a:xfrm>
            <a:off x="1331640" y="5445224"/>
            <a:ext cx="1332941" cy="1412776"/>
          </a:xfrm>
          <a:prstGeom prst="rect">
            <a:avLst/>
          </a:prstGeom>
        </p:spPr>
      </p:pic>
      <p:pic>
        <p:nvPicPr>
          <p:cNvPr id="24" name="Afbeelding 23" descr="blij5.png"/>
          <p:cNvPicPr>
            <a:picLocks noChangeAspect="1"/>
          </p:cNvPicPr>
          <p:nvPr/>
        </p:nvPicPr>
        <p:blipFill>
          <a:blip r:embed="rId6" cstate="print"/>
          <a:srcRect l="30285" r="29334" b="43916"/>
          <a:stretch>
            <a:fillRect/>
          </a:stretch>
        </p:blipFill>
        <p:spPr>
          <a:xfrm>
            <a:off x="3635896" y="5445224"/>
            <a:ext cx="1130222" cy="1412776"/>
          </a:xfrm>
          <a:prstGeom prst="rect">
            <a:avLst/>
          </a:prstGeom>
        </p:spPr>
      </p:pic>
      <p:pic>
        <p:nvPicPr>
          <p:cNvPr id="25" name="Afbeelding 24" descr="blij-gezicht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5445224"/>
            <a:ext cx="1061705" cy="1412776"/>
          </a:xfrm>
          <a:prstGeom prst="rect">
            <a:avLst/>
          </a:prstGeom>
        </p:spPr>
      </p:pic>
      <p:sp>
        <p:nvSpPr>
          <p:cNvPr id="27" name="PIJL-OMLAAG 26"/>
          <p:cNvSpPr/>
          <p:nvPr/>
        </p:nvSpPr>
        <p:spPr>
          <a:xfrm rot="18367347">
            <a:off x="4402237" y="923041"/>
            <a:ext cx="432048" cy="541585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 descr="blij 8.jpg"/>
          <p:cNvPicPr>
            <a:picLocks noChangeAspect="1"/>
          </p:cNvPicPr>
          <p:nvPr/>
        </p:nvPicPr>
        <p:blipFill>
          <a:blip r:embed="rId8" cstate="print"/>
          <a:srcRect l="38975" r="2751" b="4326"/>
          <a:stretch>
            <a:fillRect/>
          </a:stretch>
        </p:blipFill>
        <p:spPr>
          <a:xfrm>
            <a:off x="7452320" y="5439330"/>
            <a:ext cx="1728192" cy="1418670"/>
          </a:xfrm>
          <a:prstGeom prst="rect">
            <a:avLst/>
          </a:prstGeom>
        </p:spPr>
      </p:pic>
      <p:pic>
        <p:nvPicPr>
          <p:cNvPr id="13" name="Afbeelding 12" descr="blij 6.jpg"/>
          <p:cNvPicPr>
            <a:picLocks noChangeAspect="1"/>
          </p:cNvPicPr>
          <p:nvPr/>
        </p:nvPicPr>
        <p:blipFill>
          <a:blip r:embed="rId9" cstate="print"/>
          <a:srcRect l="37305"/>
          <a:stretch>
            <a:fillRect/>
          </a:stretch>
        </p:blipFill>
        <p:spPr>
          <a:xfrm>
            <a:off x="4644008" y="5445225"/>
            <a:ext cx="1327958" cy="1412776"/>
          </a:xfrm>
          <a:prstGeom prst="rect">
            <a:avLst/>
          </a:prstGeom>
        </p:spPr>
      </p:pic>
      <p:sp>
        <p:nvSpPr>
          <p:cNvPr id="29" name="PIJL-OMLAAG 28"/>
          <p:cNvSpPr/>
          <p:nvPr/>
        </p:nvSpPr>
        <p:spPr>
          <a:xfrm rot="19567209">
            <a:off x="2696238" y="2217905"/>
            <a:ext cx="432048" cy="3434243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In tweetallen, 2 minuten elk, de één luistert ander praat.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Focus op een recente gebeurtenis waarin je </a:t>
            </a:r>
            <a:r>
              <a:rPr lang="nl-NL" sz="2800" b="1" u="sng" dirty="0">
                <a:solidFill>
                  <a:srgbClr val="0000FF"/>
                </a:solidFill>
              </a:rPr>
              <a:t>energie, blijheid of geluk </a:t>
            </a:r>
            <a:r>
              <a:rPr lang="nl-NL" sz="2800" dirty="0">
                <a:solidFill>
                  <a:srgbClr val="0000FF"/>
                </a:solidFill>
              </a:rPr>
              <a:t>voelde.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Deel in de hele groep de titel van jouw ervaring en laat je gevoelens op je gezicht zien</a:t>
            </a:r>
          </a:p>
        </p:txBody>
      </p:sp>
    </p:spTree>
    <p:extLst>
      <p:ext uri="{BB962C8B-B14F-4D97-AF65-F5344CB8AC3E}">
        <p14:creationId xmlns:p14="http://schemas.microsoft.com/office/powerpoint/2010/main" val="35269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  <p:bldP spid="16" grpId="0" animBg="1"/>
      <p:bldP spid="18" grpId="0" animBg="1"/>
      <p:bldP spid="27" grpId="0" animBg="1"/>
      <p:bldP spid="29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139952" y="269776"/>
            <a:ext cx="44832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8. Nominalisatie</a:t>
            </a:r>
          </a:p>
        </p:txBody>
      </p:sp>
      <p:pic>
        <p:nvPicPr>
          <p:cNvPr id="6" name="Afbeelding 5" descr="bu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2241"/>
            <a:ext cx="9144000" cy="5155759"/>
          </a:xfrm>
          <a:prstGeom prst="rect">
            <a:avLst/>
          </a:prstGeom>
        </p:spPr>
      </p:pic>
      <p:sp>
        <p:nvSpPr>
          <p:cNvPr id="7" name="Toelichting met afgeronde rechthoek 6"/>
          <p:cNvSpPr/>
          <p:nvPr/>
        </p:nvSpPr>
        <p:spPr>
          <a:xfrm>
            <a:off x="0" y="2268898"/>
            <a:ext cx="3563888" cy="656045"/>
          </a:xfrm>
          <a:prstGeom prst="wedgeRoundRectCallout">
            <a:avLst>
              <a:gd name="adj1" fmla="val -21741"/>
              <a:gd name="adj2" fmla="val 233486"/>
              <a:gd name="adj3" fmla="val 16667"/>
            </a:avLst>
          </a:prstGeom>
          <a:solidFill>
            <a:schemeClr val="bg1">
              <a:alpha val="26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rgbClr val="0000FF"/>
                </a:solidFill>
              </a:rPr>
              <a:t>Er is geen communicatie hier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860032" y="2420888"/>
            <a:ext cx="2448272" cy="720080"/>
          </a:xfrm>
          <a:prstGeom prst="wedgeRoundRectCallout">
            <a:avLst>
              <a:gd name="adj1" fmla="val -46782"/>
              <a:gd name="adj2" fmla="val 119861"/>
              <a:gd name="adj3" fmla="val 16667"/>
            </a:avLst>
          </a:prstGeom>
          <a:solidFill>
            <a:srgbClr val="FFFFFF">
              <a:alpha val="39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0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Wie communiceert niet met wie?</a:t>
            </a:r>
            <a:endParaRPr kumimoji="0" lang="nl-NL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D63A91F3-AA02-468C-83D7-3A2AC696FC24}"/>
              </a:ext>
            </a:extLst>
          </p:cNvPr>
          <p:cNvSpPr/>
          <p:nvPr/>
        </p:nvSpPr>
        <p:spPr>
          <a:xfrm>
            <a:off x="4447352" y="1692835"/>
            <a:ext cx="2592288" cy="576064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FF0000"/>
                </a:solidFill>
              </a:rPr>
              <a:t>Metamodelvraag: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BAFADE-47E2-4331-9302-DD807313EF5C}"/>
              </a:ext>
            </a:extLst>
          </p:cNvPr>
          <p:cNvSpPr txBox="1">
            <a:spLocks/>
          </p:cNvSpPr>
          <p:nvPr/>
        </p:nvSpPr>
        <p:spPr>
          <a:xfrm>
            <a:off x="286140" y="414810"/>
            <a:ext cx="3312368" cy="852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srgbClr val="FF0000"/>
                </a:solidFill>
              </a:rPr>
              <a:t>Weglating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media.licdn.com/mpr/mpr/p/4/005/073/132/0255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69542" y="1491062"/>
            <a:ext cx="9133781" cy="5445225"/>
          </a:xfrm>
          <a:prstGeom prst="rect">
            <a:avLst/>
          </a:prstGeom>
          <a:noFill/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57200" y="274638"/>
            <a:ext cx="303468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Weglatingen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6" name="Rechthoek 5"/>
          <p:cNvSpPr/>
          <p:nvPr/>
        </p:nvSpPr>
        <p:spPr>
          <a:xfrm>
            <a:off x="4355976" y="320196"/>
            <a:ext cx="2114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9. Hoe?</a:t>
            </a:r>
          </a:p>
        </p:txBody>
      </p:sp>
      <p:sp>
        <p:nvSpPr>
          <p:cNvPr id="7" name="Toelichting met afgeronde rechthoek 6"/>
          <p:cNvSpPr/>
          <p:nvPr/>
        </p:nvSpPr>
        <p:spPr>
          <a:xfrm>
            <a:off x="179512" y="1484784"/>
            <a:ext cx="3744416" cy="360040"/>
          </a:xfrm>
          <a:prstGeom prst="wedgeRoundRectCallout">
            <a:avLst>
              <a:gd name="adj1" fmla="val 22284"/>
              <a:gd name="adj2" fmla="val 215303"/>
              <a:gd name="adj3" fmla="val 16667"/>
            </a:avLst>
          </a:prstGeom>
          <a:solidFill>
            <a:schemeClr val="bg1">
              <a:alpha val="26000"/>
            </a:schemeClr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0000FF"/>
                </a:solidFill>
              </a:rPr>
              <a:t>Mijn dochter heeft mij afgewezen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453261" y="2492896"/>
            <a:ext cx="4680520" cy="432048"/>
          </a:xfrm>
          <a:prstGeom prst="wedgeRoundRectCallout">
            <a:avLst>
              <a:gd name="adj1" fmla="val -10720"/>
              <a:gd name="adj2" fmla="val 266776"/>
              <a:gd name="adj3" fmla="val 16667"/>
            </a:avLst>
          </a:prstGeom>
          <a:solidFill>
            <a:srgbClr val="FFFFFF">
              <a:alpha val="39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Wat heeft ze gedaan dat jij je afgewezen voelt?</a:t>
            </a:r>
            <a:endParaRPr kumimoji="0" lang="nl-NL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453261" y="2090574"/>
            <a:ext cx="4752528" cy="360040"/>
          </a:xfrm>
          <a:prstGeom prst="wedgeRoundRectCallout">
            <a:avLst>
              <a:gd name="adj1" fmla="val -11892"/>
              <a:gd name="adj2" fmla="val 427253"/>
              <a:gd name="adj3" fmla="val 16667"/>
            </a:avLst>
          </a:prstGeom>
          <a:solidFill>
            <a:srgbClr val="FFFFFF">
              <a:alpha val="39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Hoe heeft ze je afgewezen?</a:t>
            </a:r>
            <a:endParaRPr kumimoji="0" lang="nl-NL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AFB1A0E5-1656-4EAF-8E8C-908FB8E67934}"/>
              </a:ext>
            </a:extLst>
          </p:cNvPr>
          <p:cNvSpPr/>
          <p:nvPr/>
        </p:nvSpPr>
        <p:spPr>
          <a:xfrm>
            <a:off x="4446921" y="1484784"/>
            <a:ext cx="2592288" cy="576064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FF0000"/>
                </a:solidFill>
              </a:rPr>
              <a:t>Metamodelvraag: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2.bp.blogspot.com/-jbukW4Th4Ug/UO2giH35djI/AAAAAAAAANk/kz4AnME7XbI/s320/Difficult+Convers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96241" y="375383"/>
            <a:ext cx="2746648" cy="706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Weglating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6" name="Rechthoek 5"/>
          <p:cNvSpPr/>
          <p:nvPr/>
        </p:nvSpPr>
        <p:spPr>
          <a:xfrm>
            <a:off x="2987824" y="375383"/>
            <a:ext cx="5786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10. Simpele weglating</a:t>
            </a:r>
          </a:p>
        </p:txBody>
      </p:sp>
      <p:sp>
        <p:nvSpPr>
          <p:cNvPr id="7" name="Toelichting met afgeronde rechthoek 6"/>
          <p:cNvSpPr/>
          <p:nvPr/>
        </p:nvSpPr>
        <p:spPr>
          <a:xfrm>
            <a:off x="196241" y="2004083"/>
            <a:ext cx="3168352" cy="432048"/>
          </a:xfrm>
          <a:prstGeom prst="wedgeRoundRectCallout">
            <a:avLst>
              <a:gd name="adj1" fmla="val 36693"/>
              <a:gd name="adj2" fmla="val 247976"/>
              <a:gd name="adj3" fmla="val 16667"/>
            </a:avLst>
          </a:prstGeom>
          <a:solidFill>
            <a:schemeClr val="bg1">
              <a:alpha val="26000"/>
            </a:schemeClr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0000FF"/>
                </a:solidFill>
              </a:rPr>
              <a:t>Ik voel me niet op mijn gemak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540696" y="2407047"/>
            <a:ext cx="4680520" cy="432048"/>
          </a:xfrm>
          <a:prstGeom prst="wedgeRoundRectCallout">
            <a:avLst>
              <a:gd name="adj1" fmla="val -17661"/>
              <a:gd name="adj2" fmla="val 327847"/>
              <a:gd name="adj3" fmla="val 16667"/>
            </a:avLst>
          </a:prstGeom>
          <a:solidFill>
            <a:srgbClr val="FFFFFF">
              <a:alpha val="39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Wat zou maken dat je wel op je gemak voelt?</a:t>
            </a:r>
            <a:endParaRPr kumimoji="0" lang="nl-NL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540696" y="2040087"/>
            <a:ext cx="4680520" cy="360040"/>
          </a:xfrm>
          <a:prstGeom prst="wedgeRoundRectCallout">
            <a:avLst>
              <a:gd name="adj1" fmla="val -15900"/>
              <a:gd name="adj2" fmla="val 501013"/>
              <a:gd name="adj3" fmla="val 16667"/>
            </a:avLst>
          </a:prstGeom>
          <a:solidFill>
            <a:srgbClr val="FFFFFF">
              <a:alpha val="39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Waarover voel je </a:t>
            </a:r>
            <a:r>
              <a:rPr lang="nl-NL" b="1" dirty="0" err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je</a:t>
            </a:r>
            <a:r>
              <a:rPr lang="nl-NL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niet op je gemak?</a:t>
            </a:r>
            <a:endParaRPr kumimoji="0" lang="nl-NL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6AF5558A-D64A-4338-961B-9DB14B9A44DA}"/>
              </a:ext>
            </a:extLst>
          </p:cNvPr>
          <p:cNvSpPr/>
          <p:nvPr/>
        </p:nvSpPr>
        <p:spPr>
          <a:xfrm>
            <a:off x="4211960" y="1412776"/>
            <a:ext cx="2592288" cy="576064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FF0000"/>
                </a:solidFill>
              </a:rPr>
              <a:t>Metamodelvraag: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encrypted-tbn0.gstatic.com/images?q=tbn:ANd9GcTwpAu6e19aV49vXO7Rg4NRZN5aGPdEJZ7K0k9eDsXKzvAKHd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60495" y="3068960"/>
            <a:ext cx="7039895" cy="3789039"/>
          </a:xfrm>
          <a:prstGeom prst="rect">
            <a:avLst/>
          </a:prstGeom>
          <a:noFill/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57200" y="560368"/>
            <a:ext cx="2962672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Weglating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6" name="Rechthoek 5"/>
          <p:cNvSpPr/>
          <p:nvPr/>
        </p:nvSpPr>
        <p:spPr>
          <a:xfrm>
            <a:off x="3419872" y="435646"/>
            <a:ext cx="5786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10. Simpele weglating</a:t>
            </a:r>
          </a:p>
        </p:txBody>
      </p:sp>
      <p:sp>
        <p:nvSpPr>
          <p:cNvPr id="7" name="Toelichting met afgeronde rechthoek 6"/>
          <p:cNvSpPr/>
          <p:nvPr/>
        </p:nvSpPr>
        <p:spPr>
          <a:xfrm>
            <a:off x="1938536" y="2390014"/>
            <a:ext cx="2304256" cy="432048"/>
          </a:xfrm>
          <a:prstGeom prst="wedgeRoundRectCallout">
            <a:avLst>
              <a:gd name="adj1" fmla="val 20924"/>
              <a:gd name="adj2" fmla="val 463982"/>
              <a:gd name="adj3" fmla="val 16667"/>
            </a:avLst>
          </a:prstGeom>
          <a:solidFill>
            <a:schemeClr val="bg1">
              <a:alpha val="26000"/>
            </a:schemeClr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0000FF"/>
                </a:solidFill>
              </a:rPr>
              <a:t>Hij is nog erger!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572000" y="2636912"/>
            <a:ext cx="4104456" cy="432048"/>
          </a:xfrm>
          <a:prstGeom prst="wedgeRoundRectCallout">
            <a:avLst>
              <a:gd name="adj1" fmla="val -37926"/>
              <a:gd name="adj2" fmla="val 218881"/>
              <a:gd name="adj3" fmla="val 16667"/>
            </a:avLst>
          </a:prstGeom>
          <a:solidFill>
            <a:srgbClr val="FFFFFF">
              <a:alpha val="39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Is hij ook wel eens beter?</a:t>
            </a:r>
            <a:endParaRPr kumimoji="0" lang="nl-NL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572000" y="2245998"/>
            <a:ext cx="1656184" cy="360040"/>
          </a:xfrm>
          <a:prstGeom prst="wedgeRoundRectCallout">
            <a:avLst>
              <a:gd name="adj1" fmla="val -23793"/>
              <a:gd name="adj2" fmla="val 395833"/>
              <a:gd name="adj3" fmla="val 16667"/>
            </a:avLst>
          </a:prstGeom>
          <a:solidFill>
            <a:srgbClr val="FFFFFF">
              <a:alpha val="39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Erger dan wie?</a:t>
            </a:r>
            <a:endParaRPr kumimoji="0" lang="nl-NL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5401B7C4-59BB-4158-9E0A-A1667B0C6DD2}"/>
              </a:ext>
            </a:extLst>
          </p:cNvPr>
          <p:cNvSpPr/>
          <p:nvPr/>
        </p:nvSpPr>
        <p:spPr>
          <a:xfrm>
            <a:off x="4550331" y="1635914"/>
            <a:ext cx="2592288" cy="576064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solidFill>
                  <a:srgbClr val="FF0000"/>
                </a:solidFill>
              </a:rPr>
              <a:t>Metamodelvraag: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188FE-338E-424D-AE52-F16DFA02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rgbClr val="0000FF"/>
                </a:solidFill>
              </a:rPr>
              <a:t>Oefening 66: </a:t>
            </a:r>
            <a:br>
              <a:rPr lang="nl-NL" dirty="0">
                <a:solidFill>
                  <a:srgbClr val="0000FF"/>
                </a:solidFill>
              </a:rPr>
            </a:br>
            <a:r>
              <a:rPr lang="nl-NL" dirty="0">
                <a:solidFill>
                  <a:srgbClr val="0000FF"/>
                </a:solidFill>
              </a:rPr>
              <a:t>Metamodel met kaarten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048A51-96A5-4076-AE56-24B94ACC6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54" y="220486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A leest de uitspraak voor en B luistert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B herhaalt de uitspraak, 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A en B overleggen wat een goed meta-model vraag zou kunnen zijn.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Kijk op de andere kant van de kaart.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Vergelijk de vragen.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Welke vraag levert de meeste informatie op?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Welke vraag maakt het probleem kleiner, meer specifiek?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1C5AAFD9-67E1-4BF5-9E18-611B231C7068}"/>
              </a:ext>
            </a:extLst>
          </p:cNvPr>
          <p:cNvGrpSpPr/>
          <p:nvPr/>
        </p:nvGrpSpPr>
        <p:grpSpPr>
          <a:xfrm>
            <a:off x="6092996" y="19433"/>
            <a:ext cx="3053967" cy="2905511"/>
            <a:chOff x="6092996" y="19433"/>
            <a:chExt cx="3053967" cy="2905511"/>
          </a:xfrm>
        </p:grpSpPr>
        <p:pic>
          <p:nvPicPr>
            <p:cNvPr id="6" name="Afbeelding 5" descr="Afbeelding met illustratie&#10;&#10;Automatisch gegenereerde beschrijving">
              <a:extLst>
                <a:ext uri="{FF2B5EF4-FFF2-40B4-BE49-F238E27FC236}">
                  <a16:creationId xmlns:a16="http://schemas.microsoft.com/office/drawing/2014/main" id="{9AEAF381-5BA6-4C63-916C-DF8F8650C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024" y="19433"/>
              <a:ext cx="2798976" cy="2905511"/>
            </a:xfrm>
            <a:prstGeom prst="rect">
              <a:avLst/>
            </a:prstGeom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3DCCBCE0-94C2-4974-9C28-5B4F65463C4B}"/>
                </a:ext>
              </a:extLst>
            </p:cNvPr>
            <p:cNvSpPr txBox="1"/>
            <p:nvPr/>
          </p:nvSpPr>
          <p:spPr>
            <a:xfrm>
              <a:off x="6092996" y="332656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b="1" dirty="0">
                  <a:solidFill>
                    <a:srgbClr val="0000FF"/>
                  </a:solidFill>
                </a:rPr>
                <a:t>A</a:t>
              </a:r>
              <a:endParaRPr lang="nl-NL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452609FD-48C8-486E-A367-29231F7F98C9}"/>
                </a:ext>
              </a:extLst>
            </p:cNvPr>
            <p:cNvSpPr txBox="1"/>
            <p:nvPr/>
          </p:nvSpPr>
          <p:spPr>
            <a:xfrm>
              <a:off x="8642907" y="358273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b="1" dirty="0">
                  <a:solidFill>
                    <a:srgbClr val="0000FF"/>
                  </a:solidFill>
                </a:rPr>
                <a:t>B</a:t>
              </a:r>
              <a:endParaRPr lang="nl-NL" b="1" dirty="0">
                <a:solidFill>
                  <a:srgbClr val="0000FF"/>
                </a:solidFill>
              </a:endParaRP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B7585AF-0E8E-4591-B6C0-EC4E5D28CAD6}"/>
                </a:ext>
              </a:extLst>
            </p:cNvPr>
            <p:cNvSpPr txBox="1"/>
            <p:nvPr/>
          </p:nvSpPr>
          <p:spPr>
            <a:xfrm rot="20796190">
              <a:off x="7316217" y="953423"/>
              <a:ext cx="646909" cy="504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nl-NL" sz="800" b="1" dirty="0"/>
                <a:t>      Meta</a:t>
              </a:r>
            </a:p>
            <a:p>
              <a:pPr>
                <a:lnSpc>
                  <a:spcPts val="800"/>
                </a:lnSpc>
              </a:pPr>
              <a:r>
                <a:rPr lang="nl-NL" sz="800" b="1" dirty="0"/>
                <a:t>    over-</a:t>
              </a:r>
            </a:p>
            <a:p>
              <a:pPr>
                <a:lnSpc>
                  <a:spcPts val="800"/>
                </a:lnSpc>
              </a:pPr>
              <a:r>
                <a:rPr lang="nl-NL" sz="800" b="1" dirty="0"/>
                <a:t> tred-</a:t>
              </a:r>
            </a:p>
            <a:p>
              <a:pPr>
                <a:lnSpc>
                  <a:spcPts val="800"/>
                </a:lnSpc>
              </a:pPr>
              <a:r>
                <a:rPr lang="nl-NL" sz="800" b="1" dirty="0" err="1"/>
                <a:t>ing</a:t>
              </a:r>
              <a:endParaRPr lang="nl-NL" sz="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5538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0033CC"/>
                </a:solidFill>
              </a:rPr>
              <a:t>Mini-metamodel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b="1" dirty="0">
                <a:solidFill>
                  <a:srgbClr val="0033CC"/>
                </a:solidFill>
              </a:rPr>
              <a:t>Hoe gebruik je het minimodel?</a:t>
            </a:r>
          </a:p>
          <a:p>
            <a:pPr>
              <a:buNone/>
            </a:pPr>
            <a:endParaRPr lang="nl-NL" b="1" dirty="0">
              <a:solidFill>
                <a:srgbClr val="0033CC"/>
              </a:solidFill>
            </a:endParaRPr>
          </a:p>
          <a:p>
            <a:pPr>
              <a:buNone/>
            </a:pPr>
            <a:r>
              <a:rPr lang="nl-NL" dirty="0">
                <a:solidFill>
                  <a:srgbClr val="0033CC"/>
                </a:solidFill>
              </a:rPr>
              <a:t>1 .Daag alle 'moetens' en 'niet kunnen' uit zodra je ze hoort.</a:t>
            </a:r>
          </a:p>
          <a:p>
            <a:pPr indent="15875">
              <a:buNone/>
            </a:pPr>
            <a:r>
              <a:rPr lang="nl-NL" dirty="0">
                <a:solidFill>
                  <a:srgbClr val="0033CC"/>
                </a:solidFill>
              </a:rPr>
              <a:t>'Wat gebeurt er als je het niet doet?'</a:t>
            </a:r>
          </a:p>
          <a:p>
            <a:pPr indent="15875">
              <a:buNone/>
            </a:pPr>
            <a:r>
              <a:rPr lang="nl-NL" dirty="0">
                <a:solidFill>
                  <a:srgbClr val="0033CC"/>
                </a:solidFill>
              </a:rPr>
              <a:t>'Wat weerhoudt je om het toch te doen?'</a:t>
            </a:r>
          </a:p>
          <a:p>
            <a:pPr>
              <a:buNone/>
            </a:pPr>
            <a:r>
              <a:rPr lang="nl-NL" dirty="0">
                <a:solidFill>
                  <a:srgbClr val="0033CC"/>
                </a:solidFill>
              </a:rPr>
              <a:t> </a:t>
            </a:r>
          </a:p>
          <a:p>
            <a:pPr>
              <a:buNone/>
            </a:pPr>
            <a:r>
              <a:rPr lang="nl-NL" dirty="0">
                <a:solidFill>
                  <a:srgbClr val="0033CC"/>
                </a:solidFill>
              </a:rPr>
              <a:t>2. Vraag om alle zelfstandige naamwoorden specifieker te maken.</a:t>
            </a:r>
          </a:p>
          <a:p>
            <a:pPr indent="-74613">
              <a:buNone/>
            </a:pPr>
            <a:r>
              <a:rPr lang="nl-NL" dirty="0">
                <a:solidFill>
                  <a:srgbClr val="0033CC"/>
                </a:solidFill>
              </a:rPr>
              <a:t>'Welke kinderen met name?</a:t>
            </a:r>
          </a:p>
          <a:p>
            <a:pPr>
              <a:buNone/>
            </a:pPr>
            <a:r>
              <a:rPr lang="nl-NL" dirty="0">
                <a:solidFill>
                  <a:srgbClr val="0033CC"/>
                </a:solidFill>
              </a:rPr>
              <a:t> </a:t>
            </a:r>
          </a:p>
          <a:p>
            <a:pPr>
              <a:buNone/>
            </a:pPr>
            <a:r>
              <a:rPr lang="nl-NL" dirty="0">
                <a:solidFill>
                  <a:srgbClr val="0033CC"/>
                </a:solidFill>
              </a:rPr>
              <a:t>3. Vraag om alle werkwoorden te specificeren.</a:t>
            </a:r>
          </a:p>
          <a:p>
            <a:pPr indent="-74613">
              <a:buNone/>
            </a:pPr>
            <a:r>
              <a:rPr lang="nl-NL" dirty="0">
                <a:solidFill>
                  <a:srgbClr val="0033CC"/>
                </a:solidFill>
              </a:rPr>
              <a:t>'Groot worden, hoe precies?'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>
                <a:solidFill>
                  <a:srgbClr val="0033CC"/>
                </a:solidFill>
              </a:rPr>
              <a:t>De 7 W’s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33CC"/>
                </a:solidFill>
              </a:rPr>
              <a:t>Wie?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33CC"/>
                </a:solidFill>
              </a:rPr>
              <a:t>Wat?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33CC"/>
                </a:solidFill>
              </a:rPr>
              <a:t>Waar?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33CC"/>
                </a:solidFill>
              </a:rPr>
              <a:t>Welke?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33CC"/>
                </a:solidFill>
              </a:rPr>
              <a:t>Waarvoor?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33CC"/>
                </a:solidFill>
              </a:rPr>
              <a:t>Wanneer?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33CC"/>
                </a:solidFill>
              </a:rPr>
              <a:t>Welke manier? Hoe?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Open Frame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412776"/>
            <a:ext cx="7128792" cy="2980927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Vragen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>
                <a:solidFill>
                  <a:srgbClr val="0000FF"/>
                </a:solidFill>
              </a:rPr>
              <a:t>Gebeurtenissen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>
                <a:solidFill>
                  <a:srgbClr val="0000FF"/>
                </a:solidFill>
              </a:rPr>
              <a:t>Korte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verhalen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Deel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een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echte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levenservaring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om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denken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vanuit</a:t>
            </a:r>
            <a:r>
              <a:rPr lang="en-US" dirty="0">
                <a:solidFill>
                  <a:srgbClr val="0000FF"/>
                </a:solidFill>
              </a:rPr>
              <a:t> NLP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99592" y="4284712"/>
            <a:ext cx="7497216" cy="656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1" dirty="0" err="1">
                <a:solidFill>
                  <a:srgbClr val="0000FF"/>
                </a:solidFill>
              </a:rPr>
              <a:t>Doel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toepassen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van NLP in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jouw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eigen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werkelijkheid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nl-NL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71400" y="0"/>
            <a:ext cx="5202824" cy="1470025"/>
          </a:xfrm>
        </p:spPr>
        <p:txBody>
          <a:bodyPr>
            <a:noAutofit/>
          </a:bodyPr>
          <a:lstStyle/>
          <a:p>
            <a:r>
              <a:rPr lang="nl-NL" sz="6600" b="1" dirty="0">
                <a:solidFill>
                  <a:srgbClr val="0000FF"/>
                </a:solidFill>
              </a:rPr>
              <a:t>Meta-Model</a:t>
            </a:r>
          </a:p>
        </p:txBody>
      </p:sp>
      <p:sp>
        <p:nvSpPr>
          <p:cNvPr id="4" name="Rechthoek 3"/>
          <p:cNvSpPr/>
          <p:nvPr/>
        </p:nvSpPr>
        <p:spPr>
          <a:xfrm>
            <a:off x="694178" y="319513"/>
            <a:ext cx="25638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4800" b="1" cap="none" spc="50" dirty="0">
                <a:ln w="11430"/>
                <a:solidFill>
                  <a:srgbClr val="0000FF"/>
                </a:solidFill>
              </a:rPr>
              <a:t>T a </a:t>
            </a:r>
            <a:r>
              <a:rPr lang="nl-NL" sz="4800" b="1" cap="none" spc="50" dirty="0" err="1">
                <a:ln w="11430"/>
                <a:solidFill>
                  <a:srgbClr val="0000FF"/>
                </a:solidFill>
              </a:rPr>
              <a:t>a</a:t>
            </a:r>
            <a:r>
              <a:rPr lang="nl-NL" sz="4800" b="1" cap="none" spc="50" dirty="0">
                <a:ln w="11430"/>
                <a:solidFill>
                  <a:srgbClr val="0000FF"/>
                </a:solidFill>
              </a:rPr>
              <a:t> l:</a:t>
            </a:r>
          </a:p>
        </p:txBody>
      </p:sp>
      <p:pic>
        <p:nvPicPr>
          <p:cNvPr id="11266" name="Picture 2" descr="http://74.54.146.82/~caboudr2/satirglobal.org/wp-content/uploads/2012/03/Virginia-Sat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3247739" cy="3272037"/>
          </a:xfrm>
          <a:prstGeom prst="rect">
            <a:avLst/>
          </a:prstGeom>
          <a:noFill/>
        </p:spPr>
      </p:pic>
      <p:pic>
        <p:nvPicPr>
          <p:cNvPr id="11268" name="Picture 4" descr="http://www.corvalancoaching.com/sites/default/files/richard-bandler-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389706"/>
            <a:ext cx="2304256" cy="2180261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0" y="1556792"/>
            <a:ext cx="3471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</a:rPr>
              <a:t>Van Virginia Satir naar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283968" y="5589240"/>
            <a:ext cx="2496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</a:rPr>
              <a:t>Richard Bandler</a:t>
            </a:r>
          </a:p>
        </p:txBody>
      </p:sp>
      <p:pic>
        <p:nvPicPr>
          <p:cNvPr id="11270" name="Picture 6" descr="http://www.originalnlp.com/Portals/0/JohnGrinder5.jpg"/>
          <p:cNvPicPr>
            <a:picLocks noChangeAspect="1" noChangeArrowheads="1"/>
          </p:cNvPicPr>
          <p:nvPr/>
        </p:nvPicPr>
        <p:blipFill>
          <a:blip r:embed="rId4" cstate="print"/>
          <a:srcRect l="23159" t="8494" r="18882" b="12226"/>
          <a:stretch>
            <a:fillRect/>
          </a:stretch>
        </p:blipFill>
        <p:spPr bwMode="auto">
          <a:xfrm>
            <a:off x="6652516" y="1268761"/>
            <a:ext cx="1951931" cy="2376264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4499992" y="1556792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</a:rPr>
              <a:t>John Grinder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5580113" y="3831431"/>
            <a:ext cx="356388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The </a:t>
            </a:r>
            <a:r>
              <a:rPr lang="nl-NL" sz="2800" b="1" dirty="0" err="1">
                <a:solidFill>
                  <a:srgbClr val="0000FF"/>
                </a:solidFill>
              </a:rPr>
              <a:t>Structure</a:t>
            </a:r>
            <a:r>
              <a:rPr lang="nl-NL" sz="2800" b="1" dirty="0">
                <a:solidFill>
                  <a:srgbClr val="0000FF"/>
                </a:solidFill>
              </a:rPr>
              <a:t> of </a:t>
            </a:r>
            <a:r>
              <a:rPr lang="nl-NL" sz="2800" b="1" dirty="0" err="1">
                <a:solidFill>
                  <a:srgbClr val="0000FF"/>
                </a:solidFill>
              </a:rPr>
              <a:t>Magic</a:t>
            </a:r>
            <a:endParaRPr lang="nl-NL" sz="2800" b="1" dirty="0">
              <a:solidFill>
                <a:srgbClr val="0000FF"/>
              </a:solidFill>
            </a:endParaRPr>
          </a:p>
        </p:txBody>
      </p:sp>
      <p:sp>
        <p:nvSpPr>
          <p:cNvPr id="13" name="PIJL-RECHTS 12"/>
          <p:cNvSpPr/>
          <p:nvPr/>
        </p:nvSpPr>
        <p:spPr>
          <a:xfrm rot="1863879">
            <a:off x="3038582" y="2528157"/>
            <a:ext cx="3366321" cy="5741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272" name="Picture 8" descr="John Grinder, Richard Bandler - The Structure of Magic II: A Book About Communication and Change (Book 2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3780">
            <a:off x="3710175" y="2036059"/>
            <a:ext cx="1944554" cy="298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vak 26"/>
          <p:cNvSpPr txBox="1"/>
          <p:nvPr/>
        </p:nvSpPr>
        <p:spPr>
          <a:xfrm>
            <a:off x="7336352" y="668294"/>
            <a:ext cx="1819958" cy="55399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Het </a:t>
            </a:r>
            <a:r>
              <a:rPr lang="en-US" sz="2400" b="1" dirty="0" err="1">
                <a:solidFill>
                  <a:srgbClr val="0070C0"/>
                </a:solidFill>
              </a:rPr>
              <a:t>Gebied</a:t>
            </a:r>
            <a:endParaRPr lang="en-US" sz="2400" b="1" dirty="0">
              <a:solidFill>
                <a:srgbClr val="0070C0"/>
              </a:solidFill>
            </a:endParaRP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nl-NL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C8622A-2961-4406-BC5A-65798D59A3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9860" y="668294"/>
            <a:ext cx="1333500" cy="5909310"/>
          </a:xfrm>
          <a:prstGeom prst="rect">
            <a:avLst/>
          </a:prstGeom>
        </p:spPr>
      </p:pic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2605055" y="690781"/>
            <a:ext cx="4415218" cy="5834563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</p:txBody>
      </p:sp>
      <p:sp>
        <p:nvSpPr>
          <p:cNvPr id="26" name="Tekstvak 25"/>
          <p:cNvSpPr txBox="1"/>
          <p:nvPr/>
        </p:nvSpPr>
        <p:spPr>
          <a:xfrm>
            <a:off x="0" y="620688"/>
            <a:ext cx="2591272" cy="5909310"/>
          </a:xfrm>
          <a:prstGeom prst="rect">
            <a:avLst/>
          </a:prstGeom>
          <a:solidFill>
            <a:srgbClr val="FCAE96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 </a:t>
            </a:r>
            <a:r>
              <a:rPr lang="en-US" sz="2400" b="1" dirty="0" err="1">
                <a:solidFill>
                  <a:srgbClr val="FF0000"/>
                </a:solidFill>
              </a:rPr>
              <a:t>Kaart</a:t>
            </a:r>
            <a:r>
              <a:rPr lang="en-US" sz="2400" b="1" dirty="0">
                <a:solidFill>
                  <a:srgbClr val="FF0000"/>
                </a:solidFill>
              </a:rPr>
              <a:t> …………..</a:t>
            </a:r>
            <a:endParaRPr lang="en-US" sz="2400" b="1" u="sng" dirty="0">
              <a:solidFill>
                <a:srgbClr val="FF0000"/>
              </a:solidFill>
            </a:endParaRP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nl-NL" b="1" dirty="0"/>
          </a:p>
        </p:txBody>
      </p:sp>
      <p:sp>
        <p:nvSpPr>
          <p:cNvPr id="2662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F5BAD4-7C8B-4193-A57F-214D6F602EAC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033910" y="2320925"/>
            <a:ext cx="839787" cy="7635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187773" y="3221038"/>
            <a:ext cx="2331492" cy="930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>
                <a:solidFill>
                  <a:srgbClr val="3333CC"/>
                </a:solidFill>
              </a:rPr>
              <a:t>Stemming</a:t>
            </a: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048197" y="4357688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197297" y="5421313"/>
            <a:ext cx="2393975" cy="8540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>
                <a:solidFill>
                  <a:srgbClr val="3333CC"/>
                </a:solidFill>
              </a:rPr>
              <a:t>Fysiologie</a:t>
            </a:r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>
            <a:off x="2856613" y="1387624"/>
            <a:ext cx="2543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>
            <a:off x="2844335" y="1988840"/>
            <a:ext cx="2636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Weglaten</a:t>
            </a: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>
            <a:off x="2887197" y="2331740"/>
            <a:ext cx="2641600" cy="41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nl-NL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Vervormen</a:t>
            </a: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>
            <a:off x="3038010" y="2731790"/>
            <a:ext cx="24415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Generaliseren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7180836" y="2276872"/>
            <a:ext cx="936104" cy="1545727"/>
            <a:chOff x="3836" y="1814"/>
            <a:chExt cx="693" cy="1092"/>
          </a:xfrm>
        </p:grpSpPr>
        <p:sp>
          <p:nvSpPr>
            <p:cNvPr id="26645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4" name="Rectangle 6"/>
          <p:cNvSpPr>
            <a:spLocks noChangeArrowheads="1"/>
          </p:cNvSpPr>
          <p:nvPr/>
        </p:nvSpPr>
        <p:spPr bwMode="auto">
          <a:xfrm>
            <a:off x="-23696" y="-7936"/>
            <a:ext cx="4595696" cy="620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NLP communicatiemodel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2915816" y="62068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&gt;  ………….. is </a:t>
            </a:r>
            <a:r>
              <a:rPr lang="en-US" sz="2400" b="1" u="sng" dirty="0" err="1">
                <a:solidFill>
                  <a:srgbClr val="FF0000"/>
                </a:solidFill>
              </a:rPr>
              <a:t>niet</a:t>
            </a:r>
            <a:r>
              <a:rPr lang="en-US" sz="2400" b="1" u="sng" dirty="0">
                <a:solidFill>
                  <a:srgbClr val="FF0000"/>
                </a:solidFill>
              </a:rPr>
              <a:t> …………….…..   &gt;</a:t>
            </a:r>
            <a:endParaRPr lang="nl-NL" sz="2400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104086" y="1268760"/>
            <a:ext cx="1492250" cy="5087590"/>
            <a:chOff x="785" y="1843"/>
            <a:chExt cx="2351" cy="7533"/>
          </a:xfrm>
        </p:grpSpPr>
        <p:pic>
          <p:nvPicPr>
            <p:cNvPr id="67599" name="Afbeelding 1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1040" y="6245"/>
              <a:ext cx="1470" cy="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0" name="Afbeelding 2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" y="7216"/>
              <a:ext cx="1849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1" name="Afbeelding 3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5" y="1843"/>
              <a:ext cx="2001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2" name="Afbeelding 4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3" y="3015"/>
              <a:ext cx="1063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3" name="Afbeelding 5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8" y="4639"/>
              <a:ext cx="1258" cy="1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Rechthoek 63"/>
          <p:cNvSpPr/>
          <p:nvPr/>
        </p:nvSpPr>
        <p:spPr>
          <a:xfrm rot="5400000">
            <a:off x="4408956" y="3123794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 I N T U I G E 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0C1F96-69F2-481D-98DF-8A3B2F3AD9F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3134147"/>
            <a:ext cx="3112194" cy="2879974"/>
          </a:xfrm>
          <a:prstGeom prst="rect">
            <a:avLst/>
          </a:prstGeom>
        </p:spPr>
      </p:pic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5708869" y="1625085"/>
            <a:ext cx="592035" cy="3964155"/>
          </a:xfrm>
          <a:prstGeom prst="leftArrow">
            <a:avLst>
              <a:gd name="adj1" fmla="val 50000"/>
              <a:gd name="adj2" fmla="val 3225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5" name="AutoShape 33"/>
          <p:cNvSpPr>
            <a:spLocks noChangeArrowheads="1"/>
          </p:cNvSpPr>
          <p:nvPr/>
        </p:nvSpPr>
        <p:spPr bwMode="auto">
          <a:xfrm rot="-8209209">
            <a:off x="2108064" y="5318769"/>
            <a:ext cx="2749694" cy="692150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2898783">
            <a:off x="2223544" y="2372613"/>
            <a:ext cx="1436687" cy="911682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4060073" y="6191994"/>
            <a:ext cx="2445543" cy="621259"/>
          </a:xfrm>
          <a:prstGeom prst="roundRect">
            <a:avLst>
              <a:gd name="adj" fmla="val 16667"/>
            </a:avLst>
          </a:prstGeom>
          <a:solidFill>
            <a:srgbClr val="FFA5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>
                <a:solidFill>
                  <a:srgbClr val="FF0000"/>
                </a:solidFill>
              </a:rPr>
              <a:t>Taal/Gedrag</a:t>
            </a:r>
          </a:p>
        </p:txBody>
      </p:sp>
      <p:sp>
        <p:nvSpPr>
          <p:cNvPr id="49" name="Titel 1">
            <a:extLst>
              <a:ext uri="{FF2B5EF4-FFF2-40B4-BE49-F238E27FC236}">
                <a16:creationId xmlns:a16="http://schemas.microsoft.com/office/drawing/2014/main" id="{7D608D8B-8D7C-462C-82BE-9E59F69A21F8}"/>
              </a:ext>
            </a:extLst>
          </p:cNvPr>
          <p:cNvSpPr txBox="1">
            <a:spLocks/>
          </p:cNvSpPr>
          <p:nvPr/>
        </p:nvSpPr>
        <p:spPr>
          <a:xfrm>
            <a:off x="4630650" y="-23930"/>
            <a:ext cx="433082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Oppervlakte en diepte structuur van</a:t>
            </a:r>
            <a:r>
              <a:rPr kumimoji="0" lang="nl-NL" sz="44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taal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163960" y="1174750"/>
            <a:ext cx="2355304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>
                <a:solidFill>
                  <a:srgbClr val="3333CC"/>
                </a:solidFill>
              </a:rPr>
              <a:t>Interne</a:t>
            </a:r>
          </a:p>
          <a:p>
            <a:pPr algn="ctr"/>
            <a:r>
              <a:rPr lang="nl-NL" sz="3600" b="1">
                <a:solidFill>
                  <a:srgbClr val="3333CC"/>
                </a:solidFill>
              </a:rPr>
              <a:t>Voorstelling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912CBD2-7D27-40C7-95EA-E5A088B3F3AB}"/>
              </a:ext>
            </a:extLst>
          </p:cNvPr>
          <p:cNvSpPr/>
          <p:nvPr/>
        </p:nvSpPr>
        <p:spPr>
          <a:xfrm>
            <a:off x="-99822" y="658556"/>
            <a:ext cx="9226346" cy="6249751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9671D29E-1235-4006-923E-61510D4809CD}"/>
              </a:ext>
            </a:extLst>
          </p:cNvPr>
          <p:cNvSpPr txBox="1"/>
          <p:nvPr/>
        </p:nvSpPr>
        <p:spPr>
          <a:xfrm>
            <a:off x="6432358" y="6463031"/>
            <a:ext cx="2723951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Taal oppervlakte structuur</a:t>
            </a:r>
          </a:p>
        </p:txBody>
      </p:sp>
      <p:sp>
        <p:nvSpPr>
          <p:cNvPr id="26648" name="AutoShape 11"/>
          <p:cNvSpPr>
            <a:spLocks noChangeArrowheads="1"/>
          </p:cNvSpPr>
          <p:nvPr/>
        </p:nvSpPr>
        <p:spPr bwMode="auto">
          <a:xfrm rot="19857552">
            <a:off x="7820362" y="1584975"/>
            <a:ext cx="1380648" cy="1342575"/>
          </a:xfrm>
          <a:prstGeom prst="leftArrow">
            <a:avLst>
              <a:gd name="adj1" fmla="val 50000"/>
              <a:gd name="adj2" fmla="val 3225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Externe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prikkels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39539628-963E-4A9C-8F7B-3E6C9D508F85}"/>
              </a:ext>
            </a:extLst>
          </p:cNvPr>
          <p:cNvSpPr txBox="1"/>
          <p:nvPr/>
        </p:nvSpPr>
        <p:spPr>
          <a:xfrm>
            <a:off x="6690894" y="3235688"/>
            <a:ext cx="113961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0000FF"/>
                </a:solidFill>
              </a:rPr>
              <a:t>Zintuiglijke ervaring</a:t>
            </a:r>
          </a:p>
        </p:txBody>
      </p:sp>
      <p:sp>
        <p:nvSpPr>
          <p:cNvPr id="39" name="PIJL-OMHOOG 5">
            <a:extLst>
              <a:ext uri="{FF2B5EF4-FFF2-40B4-BE49-F238E27FC236}">
                <a16:creationId xmlns:a16="http://schemas.microsoft.com/office/drawing/2014/main" id="{D5F9C86F-D7BE-4008-B0DC-1F08A1A2D2AC}"/>
              </a:ext>
            </a:extLst>
          </p:cNvPr>
          <p:cNvSpPr/>
          <p:nvPr/>
        </p:nvSpPr>
        <p:spPr>
          <a:xfrm rot="19181408">
            <a:off x="6343849" y="1573814"/>
            <a:ext cx="504056" cy="1720620"/>
          </a:xfrm>
          <a:prstGeom prst="upArrow">
            <a:avLst>
              <a:gd name="adj1" fmla="val 50000"/>
              <a:gd name="adj2" fmla="val 491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B1BF9E7F-9A60-4565-96AA-E36A3B6AB4CC}"/>
              </a:ext>
            </a:extLst>
          </p:cNvPr>
          <p:cNvSpPr txBox="1"/>
          <p:nvPr/>
        </p:nvSpPr>
        <p:spPr>
          <a:xfrm>
            <a:off x="-19580" y="1016315"/>
            <a:ext cx="136848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Taal oppervlakte structuur</a:t>
            </a:r>
          </a:p>
        </p:txBody>
      </p:sp>
      <p:sp>
        <p:nvSpPr>
          <p:cNvPr id="44" name="PIJL-OMHOOG 10">
            <a:extLst>
              <a:ext uri="{FF2B5EF4-FFF2-40B4-BE49-F238E27FC236}">
                <a16:creationId xmlns:a16="http://schemas.microsoft.com/office/drawing/2014/main" id="{4344ADA2-D8F3-4C89-85B2-46221E58D5EC}"/>
              </a:ext>
            </a:extLst>
          </p:cNvPr>
          <p:cNvSpPr/>
          <p:nvPr/>
        </p:nvSpPr>
        <p:spPr>
          <a:xfrm rot="5400000">
            <a:off x="1586208" y="651612"/>
            <a:ext cx="479438" cy="1047152"/>
          </a:xfrm>
          <a:prstGeom prst="upArrow">
            <a:avLst>
              <a:gd name="adj1" fmla="val 50000"/>
              <a:gd name="adj2" fmla="val 491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PIJL-OMHOOG 9">
            <a:extLst>
              <a:ext uri="{FF2B5EF4-FFF2-40B4-BE49-F238E27FC236}">
                <a16:creationId xmlns:a16="http://schemas.microsoft.com/office/drawing/2014/main" id="{DAE2DB8F-C0DD-45F5-8DBC-E690AB77EE42}"/>
              </a:ext>
            </a:extLst>
          </p:cNvPr>
          <p:cNvSpPr/>
          <p:nvPr/>
        </p:nvSpPr>
        <p:spPr>
          <a:xfrm rot="16200000">
            <a:off x="1637401" y="1205674"/>
            <a:ext cx="479438" cy="1047152"/>
          </a:xfrm>
          <a:prstGeom prst="upArrow">
            <a:avLst>
              <a:gd name="adj1" fmla="val 50000"/>
              <a:gd name="adj2" fmla="val 491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8837576B-B8B1-47A1-8097-6BB4490A9E24}"/>
              </a:ext>
            </a:extLst>
          </p:cNvPr>
          <p:cNvSpPr txBox="1"/>
          <p:nvPr/>
        </p:nvSpPr>
        <p:spPr>
          <a:xfrm>
            <a:off x="2363286" y="939156"/>
            <a:ext cx="1516377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33CC"/>
            </a:solidFill>
          </a:ln>
        </p:spPr>
        <p:txBody>
          <a:bodyPr wrap="none" rtlCol="0" anchor="ctr">
            <a:spAutoFit/>
          </a:bodyPr>
          <a:lstStyle/>
          <a:p>
            <a:endParaRPr lang="nl-NL" b="1" dirty="0">
              <a:solidFill>
                <a:srgbClr val="0000FF"/>
              </a:solidFill>
            </a:endParaRPr>
          </a:p>
          <a:p>
            <a:r>
              <a:rPr lang="nl-NL" b="1" dirty="0">
                <a:solidFill>
                  <a:srgbClr val="0000FF"/>
                </a:solidFill>
              </a:rPr>
              <a:t>Transformatie</a:t>
            </a:r>
          </a:p>
          <a:p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45" name="PIJL-OMHOOG 11">
            <a:extLst>
              <a:ext uri="{FF2B5EF4-FFF2-40B4-BE49-F238E27FC236}">
                <a16:creationId xmlns:a16="http://schemas.microsoft.com/office/drawing/2014/main" id="{43DFC448-AA43-4415-A255-4B056A103F32}"/>
              </a:ext>
            </a:extLst>
          </p:cNvPr>
          <p:cNvSpPr/>
          <p:nvPr/>
        </p:nvSpPr>
        <p:spPr>
          <a:xfrm rot="7841551">
            <a:off x="3786053" y="1700245"/>
            <a:ext cx="479438" cy="6038022"/>
          </a:xfrm>
          <a:prstGeom prst="upArrow">
            <a:avLst>
              <a:gd name="adj1" fmla="val 50000"/>
              <a:gd name="adj2" fmla="val 491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2651F70A-9C60-4280-93FF-79DFA0A49963}"/>
              </a:ext>
            </a:extLst>
          </p:cNvPr>
          <p:cNvSpPr txBox="1"/>
          <p:nvPr/>
        </p:nvSpPr>
        <p:spPr>
          <a:xfrm>
            <a:off x="5178308" y="1280113"/>
            <a:ext cx="1749325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Diepte structuur</a:t>
            </a:r>
          </a:p>
        </p:txBody>
      </p:sp>
      <p:sp>
        <p:nvSpPr>
          <p:cNvPr id="42" name="PIJL-OMHOOG 8">
            <a:extLst>
              <a:ext uri="{FF2B5EF4-FFF2-40B4-BE49-F238E27FC236}">
                <a16:creationId xmlns:a16="http://schemas.microsoft.com/office/drawing/2014/main" id="{B14DC97E-0500-4FE0-930B-363A81F9EECE}"/>
              </a:ext>
            </a:extLst>
          </p:cNvPr>
          <p:cNvSpPr/>
          <p:nvPr/>
        </p:nvSpPr>
        <p:spPr>
          <a:xfrm rot="16200000">
            <a:off x="4251683" y="972188"/>
            <a:ext cx="479438" cy="1047152"/>
          </a:xfrm>
          <a:prstGeom prst="upArrow">
            <a:avLst>
              <a:gd name="adj1" fmla="val 50000"/>
              <a:gd name="adj2" fmla="val 491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3580" grpId="0" animBg="1"/>
      <p:bldP spid="23581" grpId="0" animBg="1" autoUpdateAnimBg="0"/>
      <p:bldP spid="23582" grpId="0" animBg="1"/>
      <p:bldP spid="23583" grpId="0" animBg="1" autoUpdateAnimBg="0"/>
      <p:bldP spid="23565" grpId="0" animBg="1"/>
      <p:bldP spid="23566" grpId="0" animBg="1"/>
      <p:bldP spid="23567" grpId="0" animBg="1"/>
      <p:bldP spid="23568" grpId="0" animBg="1"/>
      <p:bldP spid="29" grpId="0"/>
      <p:bldP spid="64" grpId="0"/>
      <p:bldP spid="37" grpId="0" animBg="1"/>
      <p:bldP spid="23585" grpId="0" animBg="1"/>
      <p:bldP spid="23578" grpId="0" animBg="1"/>
      <p:bldP spid="23584" grpId="0" animBg="1" autoUpdateAnimBg="0"/>
      <p:bldP spid="49" grpId="0"/>
      <p:bldP spid="23579" grpId="0" animBg="1" autoUpdateAnimBg="0"/>
      <p:bldP spid="9" grpId="0" animBg="1"/>
      <p:bldP spid="47" grpId="0" animBg="1"/>
      <p:bldP spid="26648" grpId="0" animBg="1"/>
      <p:bldP spid="40" grpId="0" animBg="1"/>
      <p:bldP spid="39" grpId="0" animBg="1"/>
      <p:bldP spid="48" grpId="0" animBg="1"/>
      <p:bldP spid="44" grpId="0" animBg="1"/>
      <p:bldP spid="43" grpId="0" animBg="1"/>
      <p:bldP spid="41" grpId="0" animBg="1"/>
      <p:bldP spid="45" grpId="0" animBg="1"/>
      <p:bldP spid="46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filosofietuin.nl/Demens/Transf%20gen%20grammatica%202.gif"/>
          <p:cNvPicPr>
            <a:picLocks noChangeAspect="1" noChangeArrowheads="1"/>
          </p:cNvPicPr>
          <p:nvPr/>
        </p:nvPicPr>
        <p:blipFill>
          <a:blip r:embed="rId2" cstate="print"/>
          <a:srcRect l="71214" t="9375" b="59375"/>
          <a:stretch>
            <a:fillRect/>
          </a:stretch>
        </p:blipFill>
        <p:spPr bwMode="auto">
          <a:xfrm>
            <a:off x="4067944" y="2924944"/>
            <a:ext cx="4536504" cy="21602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922114"/>
          </a:xfrm>
        </p:spPr>
        <p:txBody>
          <a:bodyPr>
            <a:normAutofit fontScale="90000"/>
          </a:bodyPr>
          <a:lstStyle/>
          <a:p>
            <a:r>
              <a:rPr lang="nl-NL" sz="4900" b="1" dirty="0" err="1">
                <a:solidFill>
                  <a:srgbClr val="0000FF"/>
                </a:solidFill>
              </a:rPr>
              <a:t>Noam</a:t>
            </a:r>
            <a:r>
              <a:rPr lang="nl-NL" sz="4900" b="1" dirty="0">
                <a:solidFill>
                  <a:srgbClr val="0000FF"/>
                </a:solidFill>
              </a:rPr>
              <a:t> </a:t>
            </a:r>
            <a:r>
              <a:rPr lang="nl-NL" sz="4900" b="1" dirty="0" err="1">
                <a:solidFill>
                  <a:srgbClr val="0000FF"/>
                </a:solidFill>
              </a:rPr>
              <a:t>Chomsky</a:t>
            </a:r>
            <a:br>
              <a:rPr lang="nl-NL" dirty="0"/>
            </a:br>
            <a:r>
              <a:rPr lang="nl-NL" sz="2200" dirty="0">
                <a:solidFill>
                  <a:srgbClr val="0000FF"/>
                </a:solidFill>
              </a:rPr>
              <a:t>(transformatieve grammatica)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1602" y="4711477"/>
            <a:ext cx="8229600" cy="212455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6000" dirty="0">
                <a:solidFill>
                  <a:srgbClr val="0000FF"/>
                </a:solidFill>
              </a:rPr>
              <a:t>Robert </a:t>
            </a:r>
            <a:r>
              <a:rPr lang="nl-NL" sz="6000" dirty="0" err="1">
                <a:solidFill>
                  <a:srgbClr val="0000FF"/>
                </a:solidFill>
              </a:rPr>
              <a:t>Dilts</a:t>
            </a:r>
            <a:r>
              <a:rPr lang="nl-NL" sz="6000" dirty="0">
                <a:solidFill>
                  <a:srgbClr val="0000FF"/>
                </a:solidFill>
              </a:rPr>
              <a:t> schrijft: </a:t>
            </a:r>
          </a:p>
          <a:p>
            <a:pPr marL="0" indent="0">
              <a:buNone/>
            </a:pPr>
            <a:r>
              <a:rPr lang="nl-NL" sz="7200" i="1" dirty="0">
                <a:solidFill>
                  <a:srgbClr val="0000FF"/>
                </a:solidFill>
              </a:rPr>
              <a:t>"Volgens </a:t>
            </a:r>
            <a:r>
              <a:rPr lang="nl-NL" sz="7200" i="1" dirty="0" err="1">
                <a:solidFill>
                  <a:srgbClr val="0000FF"/>
                </a:solidFill>
              </a:rPr>
              <a:t>Chomsky</a:t>
            </a:r>
            <a:r>
              <a:rPr lang="nl-NL" sz="7200" i="1" dirty="0">
                <a:solidFill>
                  <a:srgbClr val="0000FF"/>
                </a:solidFill>
              </a:rPr>
              <a:t>, kunnen zintuiglijke en emotionele ervaringen (dieptestructuren) worden uitgedrukt door woorden (oppervlakte structuren).”</a:t>
            </a:r>
            <a:endParaRPr lang="nl-NL" sz="7200" dirty="0">
              <a:solidFill>
                <a:srgbClr val="0000FF"/>
              </a:solidFill>
            </a:endParaRPr>
          </a:p>
        </p:txBody>
      </p:sp>
      <p:pic>
        <p:nvPicPr>
          <p:cNvPr id="4" name="Picture 2" descr="http://upload.wikimedia.org/wikipedia/commons/6/6e/Chom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0"/>
            <a:ext cx="2232248" cy="2983285"/>
          </a:xfrm>
          <a:prstGeom prst="rect">
            <a:avLst/>
          </a:prstGeom>
          <a:noFill/>
        </p:spPr>
      </p:pic>
      <p:sp>
        <p:nvSpPr>
          <p:cNvPr id="8" name="PIJL-RECHTS 7"/>
          <p:cNvSpPr/>
          <p:nvPr/>
        </p:nvSpPr>
        <p:spPr>
          <a:xfrm>
            <a:off x="1475656" y="2924944"/>
            <a:ext cx="4104456" cy="648072"/>
          </a:xfrm>
          <a:prstGeom prst="rightArrow">
            <a:avLst>
              <a:gd name="adj1" fmla="val 50000"/>
              <a:gd name="adj2" fmla="val 3498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solidFill>
                  <a:sysClr val="windowText" lastClr="000000"/>
                </a:solidFill>
              </a:rPr>
              <a:t>Weglaten, vervormen, generaliseren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616821"/>
            <a:ext cx="1752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Afbeelding 16" descr="transformat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3694534"/>
            <a:ext cx="1676400" cy="1390650"/>
          </a:xfrm>
          <a:prstGeom prst="rect">
            <a:avLst/>
          </a:prstGeom>
          <a:ln>
            <a:noFill/>
          </a:ln>
        </p:spPr>
      </p:pic>
      <p:pic>
        <p:nvPicPr>
          <p:cNvPr id="18" name="Afbeelding 17" descr="dieptesctructuu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4365104"/>
            <a:ext cx="1680592" cy="600075"/>
          </a:xfrm>
          <a:prstGeom prst="rect">
            <a:avLst/>
          </a:prstGeom>
          <a:ln>
            <a:noFill/>
          </a:ln>
        </p:spPr>
      </p:pic>
      <p:pic>
        <p:nvPicPr>
          <p:cNvPr id="19" name="Afbeelding 18" descr="trasnsformatie+gesproken woord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796136" y="2924944"/>
            <a:ext cx="2638425" cy="720080"/>
          </a:xfrm>
          <a:prstGeom prst="rect">
            <a:avLst/>
          </a:prstGeom>
          <a:ln>
            <a:noFill/>
          </a:ln>
        </p:spPr>
      </p:pic>
      <p:sp>
        <p:nvSpPr>
          <p:cNvPr id="5" name="PIJL-RECHTS 4"/>
          <p:cNvSpPr/>
          <p:nvPr/>
        </p:nvSpPr>
        <p:spPr>
          <a:xfrm>
            <a:off x="-36512" y="4293096"/>
            <a:ext cx="4176464" cy="648072"/>
          </a:xfrm>
          <a:prstGeom prst="rightArrow">
            <a:avLst>
              <a:gd name="adj1" fmla="val 50000"/>
              <a:gd name="adj2" fmla="val 720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solidFill>
                  <a:sysClr val="windowText" lastClr="000000"/>
                </a:solidFill>
              </a:rPr>
              <a:t>Gedachten, ideeën en zintuiglijke ervaringen</a:t>
            </a:r>
          </a:p>
        </p:txBody>
      </p:sp>
      <p:sp>
        <p:nvSpPr>
          <p:cNvPr id="6" name="PIJL-RECHTS 5"/>
          <p:cNvSpPr/>
          <p:nvPr/>
        </p:nvSpPr>
        <p:spPr>
          <a:xfrm>
            <a:off x="441602" y="3645024"/>
            <a:ext cx="3770358" cy="648072"/>
          </a:xfrm>
          <a:prstGeom prst="rightArrow">
            <a:avLst>
              <a:gd name="adj1" fmla="val 50000"/>
              <a:gd name="adj2" fmla="val 3498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solidFill>
                  <a:sysClr val="windowText" lastClr="000000"/>
                </a:solidFill>
              </a:rPr>
              <a:t>Weglaten, vervormen, generaliseren</a:t>
            </a:r>
          </a:p>
        </p:txBody>
      </p:sp>
      <p:sp>
        <p:nvSpPr>
          <p:cNvPr id="20" name="PIJL-RECHTS 19"/>
          <p:cNvSpPr/>
          <p:nvPr/>
        </p:nvSpPr>
        <p:spPr>
          <a:xfrm>
            <a:off x="8316416" y="2924944"/>
            <a:ext cx="827584" cy="576064"/>
          </a:xfrm>
          <a:prstGeom prst="rightArrow">
            <a:avLst>
              <a:gd name="adj1" fmla="val 50000"/>
              <a:gd name="adj2" fmla="val 3498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400" b="1" dirty="0">
                <a:solidFill>
                  <a:sysClr val="windowText" lastClr="000000"/>
                </a:solidFill>
              </a:rPr>
              <a:t>Woorden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0033CC"/>
                </a:solidFill>
              </a:rPr>
              <a:t>Virginia Satir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5760640" cy="482453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l-NL" sz="7200" dirty="0">
                <a:solidFill>
                  <a:srgbClr val="0033CC"/>
                </a:solidFill>
              </a:rPr>
              <a:t>Virginia Satir (1916-1988) was pionier in de praktijk van gezinstherapie die uitgroeide tot  ver buiten de wereld van de therapie. </a:t>
            </a:r>
          </a:p>
          <a:p>
            <a:pPr marL="0" indent="0">
              <a:buNone/>
            </a:pPr>
            <a:r>
              <a:rPr lang="nl-NL" sz="7200" dirty="0">
                <a:solidFill>
                  <a:srgbClr val="0033CC"/>
                </a:solidFill>
              </a:rPr>
              <a:t> </a:t>
            </a:r>
          </a:p>
          <a:p>
            <a:pPr marL="0" indent="0">
              <a:buNone/>
            </a:pPr>
            <a:r>
              <a:rPr lang="nl-NL" sz="7200" dirty="0">
                <a:solidFill>
                  <a:srgbClr val="0033CC"/>
                </a:solidFill>
              </a:rPr>
              <a:t>Mensen zijn in staat zijn tot verdere groei, verandering en nieuwe inzichten. </a:t>
            </a:r>
          </a:p>
          <a:p>
            <a:pPr marL="0" indent="0">
              <a:buNone/>
            </a:pPr>
            <a:endParaRPr lang="nl-NL" sz="7200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nl-NL" sz="7200" dirty="0">
                <a:solidFill>
                  <a:srgbClr val="0033CC"/>
                </a:solidFill>
              </a:rPr>
              <a:t>Haar eerste doel: relaties en communicatie binnen het gezin verbeteren. </a:t>
            </a:r>
          </a:p>
          <a:p>
            <a:pPr marL="0" indent="0">
              <a:buNone/>
            </a:pPr>
            <a:r>
              <a:rPr lang="nl-NL" sz="7200" dirty="0">
                <a:solidFill>
                  <a:srgbClr val="0033CC"/>
                </a:solidFill>
              </a:rPr>
              <a:t> </a:t>
            </a:r>
          </a:p>
          <a:p>
            <a:pPr marL="0" indent="0">
              <a:buNone/>
            </a:pPr>
            <a:r>
              <a:rPr lang="nl-NL" sz="7200" dirty="0">
                <a:solidFill>
                  <a:srgbClr val="0033CC"/>
                </a:solidFill>
              </a:rPr>
              <a:t>Samengevat is haar boodschap: </a:t>
            </a:r>
          </a:p>
          <a:p>
            <a:pPr marL="0" indent="0">
              <a:buNone/>
            </a:pPr>
            <a:r>
              <a:rPr lang="nl-NL" sz="8000" b="1" dirty="0">
                <a:solidFill>
                  <a:srgbClr val="0033CC"/>
                </a:solidFill>
              </a:rPr>
              <a:t>Vrede van binnen, </a:t>
            </a:r>
          </a:p>
          <a:p>
            <a:pPr marL="0" indent="0">
              <a:buNone/>
            </a:pPr>
            <a:r>
              <a:rPr lang="nl-NL" sz="8000" b="1" dirty="0">
                <a:solidFill>
                  <a:srgbClr val="0033CC"/>
                </a:solidFill>
              </a:rPr>
              <a:t>vrede tussen mensen, </a:t>
            </a:r>
          </a:p>
          <a:p>
            <a:pPr marL="0" indent="0">
              <a:buNone/>
            </a:pPr>
            <a:r>
              <a:rPr lang="nl-NL" sz="8000" b="1" dirty="0">
                <a:solidFill>
                  <a:srgbClr val="0033CC"/>
                </a:solidFill>
              </a:rPr>
              <a:t>vrede onder de mensen.</a:t>
            </a:r>
          </a:p>
          <a:p>
            <a:endParaRPr lang="nl-NL" dirty="0"/>
          </a:p>
        </p:txBody>
      </p:sp>
      <p:pic>
        <p:nvPicPr>
          <p:cNvPr id="16386" name="Picture 2" descr="http://ecx.images-amazon.com/images/I/51oaLTGr55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771800" cy="4385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70609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Virginia Satir en NLP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384176"/>
            <a:ext cx="3995936" cy="39890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Het metamodel is het fundament van NLP. </a:t>
            </a:r>
          </a:p>
          <a:p>
            <a:pPr marL="0" indent="0">
              <a:buNone/>
            </a:pPr>
            <a:endParaRPr lang="nl-NL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Ontwikkeld door nauwkeurig observeren en modelleren.</a:t>
            </a:r>
          </a:p>
          <a:p>
            <a:pPr marL="0" indent="0">
              <a:buNone/>
            </a:pPr>
            <a:endParaRPr lang="nl-NL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De kern hiervan is de soort van interacties die zij had met families met kinderen.</a:t>
            </a:r>
          </a:p>
        </p:txBody>
      </p:sp>
      <p:pic>
        <p:nvPicPr>
          <p:cNvPr id="1026" name="Picture 2" descr="https://pictures.abebooks.com/isbn/9780831400514-us.jpg"/>
          <p:cNvPicPr>
            <a:picLocks noChangeAspect="1" noChangeArrowheads="1"/>
          </p:cNvPicPr>
          <p:nvPr/>
        </p:nvPicPr>
        <p:blipFill>
          <a:blip r:embed="rId2" cstate="print"/>
          <a:srcRect l="8287" t="6048" r="7042" b="10793"/>
          <a:stretch>
            <a:fillRect/>
          </a:stretch>
        </p:blipFill>
        <p:spPr bwMode="auto">
          <a:xfrm>
            <a:off x="4349393" y="0"/>
            <a:ext cx="52370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Satir in fam therapy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69391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Hoe werkte Satir?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3776</TotalTime>
  <Words>969</Words>
  <Application>Microsoft Office PowerPoint</Application>
  <PresentationFormat>Diavoorstelling (4:3)</PresentationFormat>
  <Paragraphs>242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Brush Script MT</vt:lpstr>
      <vt:lpstr>Calibri</vt:lpstr>
      <vt:lpstr>Times New Roman</vt:lpstr>
      <vt:lpstr>Office-thema</vt:lpstr>
      <vt:lpstr>bij de NLP-vervolgcursus “Met je ongekende vermogens je succes vergroten”</vt:lpstr>
      <vt:lpstr>Zonnestraaltjes</vt:lpstr>
      <vt:lpstr>Open Frame</vt:lpstr>
      <vt:lpstr>Meta-Model</vt:lpstr>
      <vt:lpstr>PowerPoint-presentatie</vt:lpstr>
      <vt:lpstr>Noam Chomsky (transformatieve grammatica)</vt:lpstr>
      <vt:lpstr>Virginia Satir</vt:lpstr>
      <vt:lpstr>Virginia Satir en NLP</vt:lpstr>
      <vt:lpstr>Hoe werkte Satir?</vt:lpstr>
      <vt:lpstr>Virginia Satir</vt:lpstr>
      <vt:lpstr>Meta-Model: Graven in de diepte structuur</vt:lpstr>
      <vt:lpstr>PowerPoint-presentatie</vt:lpstr>
      <vt:lpstr>Oefening: Demo met handen</vt:lpstr>
      <vt:lpstr>Beperkend  taalgebruik</vt:lpstr>
      <vt:lpstr>Vervormingen:</vt:lpstr>
      <vt:lpstr>Gedachten lezen:</vt:lpstr>
      <vt:lpstr>Vervormingen:</vt:lpstr>
      <vt:lpstr>Vervormingen:</vt:lpstr>
      <vt:lpstr>PowerPoint-presentatie</vt:lpstr>
      <vt:lpstr>PowerPoint-presentatie</vt:lpstr>
      <vt:lpstr>PowerPoint-presentatie</vt:lpstr>
      <vt:lpstr>PowerPoint-presentatie</vt:lpstr>
      <vt:lpstr>PowerPoint-presentatie</vt:lpstr>
      <vt:lpstr>Oefening 66:  Metamodel met kaarten</vt:lpstr>
      <vt:lpstr>Mini-metamodel</vt:lpstr>
      <vt:lpstr>De 7 W’s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</dc:creator>
  <cp:lastModifiedBy>sytse tjallingii</cp:lastModifiedBy>
  <cp:revision>136</cp:revision>
  <dcterms:created xsi:type="dcterms:W3CDTF">2013-10-09T11:49:54Z</dcterms:created>
  <dcterms:modified xsi:type="dcterms:W3CDTF">2019-03-04T16:49:37Z</dcterms:modified>
</cp:coreProperties>
</file>