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5"/>
  </p:notesMasterIdLst>
  <p:sldIdLst>
    <p:sldId id="359" r:id="rId2"/>
    <p:sldId id="437" r:id="rId3"/>
    <p:sldId id="360" r:id="rId4"/>
    <p:sldId id="267" r:id="rId5"/>
    <p:sldId id="347" r:id="rId6"/>
    <p:sldId id="337" r:id="rId7"/>
    <p:sldId id="488" r:id="rId8"/>
    <p:sldId id="364" r:id="rId9"/>
    <p:sldId id="338" r:id="rId10"/>
    <p:sldId id="361" r:id="rId11"/>
    <p:sldId id="339" r:id="rId12"/>
    <p:sldId id="438" r:id="rId13"/>
    <p:sldId id="362" r:id="rId14"/>
    <p:sldId id="487" r:id="rId15"/>
    <p:sldId id="363" r:id="rId16"/>
    <p:sldId id="340" r:id="rId17"/>
    <p:sldId id="341" r:id="rId18"/>
    <p:sldId id="485" r:id="rId19"/>
    <p:sldId id="486" r:id="rId20"/>
    <p:sldId id="423" r:id="rId21"/>
    <p:sldId id="424" r:id="rId22"/>
    <p:sldId id="425" r:id="rId23"/>
    <p:sldId id="345" r:id="rId24"/>
    <p:sldId id="348" r:id="rId25"/>
    <p:sldId id="349" r:id="rId26"/>
    <p:sldId id="350" r:id="rId27"/>
    <p:sldId id="351" r:id="rId28"/>
    <p:sldId id="352" r:id="rId29"/>
    <p:sldId id="353" r:id="rId30"/>
    <p:sldId id="357" r:id="rId31"/>
    <p:sldId id="354" r:id="rId32"/>
    <p:sldId id="355" r:id="rId33"/>
    <p:sldId id="356" r:id="rId3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797"/>
    <a:srgbClr val="000066"/>
    <a:srgbClr val="0033CC"/>
    <a:srgbClr val="CCFF33"/>
    <a:srgbClr val="FF6161"/>
    <a:srgbClr val="9AE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32D6A-07E6-439D-A2F7-3EBCE8894099}" type="datetimeFigureOut">
              <a:rPr lang="nl-NL" smtClean="0"/>
              <a:pPr/>
              <a:t>29-1-2019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00098-D193-4C70-B890-753EBF544F42}"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C300098-D193-4C70-B890-753EBF544F42}" type="slidenum">
              <a:rPr lang="nl-NL" smtClean="0"/>
              <a:pPr/>
              <a:t>16</a:t>
            </a:fld>
            <a:endParaRPr lang="nl-NL"/>
          </a:p>
        </p:txBody>
      </p:sp>
    </p:spTree>
    <p:extLst>
      <p:ext uri="{BB962C8B-B14F-4D97-AF65-F5344CB8AC3E}">
        <p14:creationId xmlns:p14="http://schemas.microsoft.com/office/powerpoint/2010/main" val="120124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28676"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736CDA-3355-4293-B656-E21F5492492A}" type="slidenum">
              <a:rPr lang="nl-NL"/>
              <a:pPr/>
              <a:t>32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C300098-D193-4C70-B890-753EBF544F42}" type="slidenum">
              <a:rPr lang="nl-NL" smtClean="0"/>
              <a:pPr/>
              <a:t>33</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29-1-2019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29-1-2019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29-1-2019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29-1-2019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29-1-2019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C504119-8251-452F-887A-A2FABBF4A000}" type="datetimeFigureOut">
              <a:rPr lang="nl-NL" smtClean="0"/>
              <a:pPr/>
              <a:t>29-1-2019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C504119-8251-452F-887A-A2FABBF4A000}" type="datetimeFigureOut">
              <a:rPr lang="nl-NL" smtClean="0"/>
              <a:pPr/>
              <a:t>29-1-2019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C504119-8251-452F-887A-A2FABBF4A000}" type="datetimeFigureOut">
              <a:rPr lang="nl-NL" smtClean="0"/>
              <a:pPr/>
              <a:t>29-1-2019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C504119-8251-452F-887A-A2FABBF4A000}" type="datetimeFigureOut">
              <a:rPr lang="nl-NL" smtClean="0"/>
              <a:pPr/>
              <a:t>29-1-2019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C504119-8251-452F-887A-A2FABBF4A000}" type="datetimeFigureOut">
              <a:rPr lang="nl-NL" smtClean="0"/>
              <a:pPr/>
              <a:t>29-1-2019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C504119-8251-452F-887A-A2FABBF4A000}" type="datetimeFigureOut">
              <a:rPr lang="nl-NL" smtClean="0"/>
              <a:pPr/>
              <a:t>29-1-2019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04119-8251-452F-887A-A2FABBF4A000}" type="datetimeFigureOut">
              <a:rPr lang="nl-NL" smtClean="0"/>
              <a:pPr/>
              <a:t>29-1-2019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D0783-7DC3-4857-96B3-B76A027C1E32}"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9.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36.jpeg"/><Relationship Id="rId2" Type="http://schemas.openxmlformats.org/officeDocument/2006/relationships/image" Target="../media/image45.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Afbeelding 0" descr="wereldbol.jpg"/>
          <p:cNvPicPr>
            <a:picLocks noChangeAspect="1" noChangeArrowheads="1"/>
          </p:cNvPicPr>
          <p:nvPr/>
        </p:nvPicPr>
        <p:blipFill>
          <a:blip r:embed="rId2" cstate="print">
            <a:lum contrast="20000"/>
          </a:blip>
          <a:srcRect/>
          <a:stretch>
            <a:fillRect/>
          </a:stretch>
        </p:blipFill>
        <p:spPr bwMode="auto">
          <a:xfrm>
            <a:off x="1475656" y="0"/>
            <a:ext cx="5976664" cy="5949280"/>
          </a:xfrm>
          <a:prstGeom prst="rect">
            <a:avLst/>
          </a:prstGeom>
          <a:noFill/>
          <a:ln w="9525">
            <a:noFill/>
            <a:miter lim="800000"/>
            <a:headEnd/>
            <a:tailEnd/>
          </a:ln>
        </p:spPr>
      </p:pic>
      <p:sp>
        <p:nvSpPr>
          <p:cNvPr id="1028" name="WordArt 4"/>
          <p:cNvSpPr>
            <a:spLocks noChangeArrowheads="1" noChangeShapeType="1" noTextEdit="1"/>
          </p:cNvSpPr>
          <p:nvPr/>
        </p:nvSpPr>
        <p:spPr bwMode="auto">
          <a:xfrm>
            <a:off x="2162899" y="332656"/>
            <a:ext cx="4830418" cy="4282775"/>
          </a:xfrm>
          <a:prstGeom prst="rect">
            <a:avLst/>
          </a:prstGeom>
        </p:spPr>
        <p:txBody>
          <a:bodyPr wrap="none" fromWordArt="1">
            <a:prstTxWarp prst="textArchUp">
              <a:avLst>
                <a:gd name="adj" fmla="val 10365567"/>
              </a:avLst>
            </a:prstTxWarp>
          </a:bodyPr>
          <a:lstStyle/>
          <a:p>
            <a:pPr algn="ctr" rtl="0"/>
            <a:r>
              <a:rPr lang="nl-NL" sz="6000" kern="10" spc="0" dirty="0">
                <a:ln w="9525">
                  <a:solidFill>
                    <a:srgbClr val="FF0000"/>
                  </a:solidFill>
                  <a:round/>
                  <a:headEnd/>
                  <a:tailEnd/>
                </a:ln>
                <a:solidFill>
                  <a:srgbClr val="FF0000"/>
                </a:solidFill>
                <a:effectLst/>
                <a:latin typeface="Brush Script MT"/>
              </a:rPr>
              <a:t>voor een succesvol model van jouw wereld</a:t>
            </a:r>
          </a:p>
        </p:txBody>
      </p:sp>
      <p:sp>
        <p:nvSpPr>
          <p:cNvPr id="3" name="Ondertitel 2"/>
          <p:cNvSpPr>
            <a:spLocks noGrp="1"/>
          </p:cNvSpPr>
          <p:nvPr>
            <p:ph type="subTitle" idx="1"/>
          </p:nvPr>
        </p:nvSpPr>
        <p:spPr>
          <a:xfrm>
            <a:off x="1187624" y="6408712"/>
            <a:ext cx="3456384" cy="404664"/>
          </a:xfrm>
        </p:spPr>
        <p:txBody>
          <a:bodyPr>
            <a:noAutofit/>
          </a:bodyPr>
          <a:lstStyle/>
          <a:p>
            <a:r>
              <a:rPr lang="nl-NL" sz="2000" b="1" dirty="0">
                <a:solidFill>
                  <a:schemeClr val="accent2">
                    <a:lumMod val="75000"/>
                  </a:schemeClr>
                </a:solidFill>
              </a:rPr>
              <a:t>Volksuniversiteit Zwolle</a:t>
            </a:r>
          </a:p>
        </p:txBody>
      </p:sp>
      <p:sp>
        <p:nvSpPr>
          <p:cNvPr id="5" name="Titel 1"/>
          <p:cNvSpPr>
            <a:spLocks noGrp="1"/>
          </p:cNvSpPr>
          <p:nvPr>
            <p:ph type="ctrTitle"/>
          </p:nvPr>
        </p:nvSpPr>
        <p:spPr>
          <a:xfrm>
            <a:off x="0" y="5517232"/>
            <a:ext cx="9144000" cy="864096"/>
          </a:xfrm>
        </p:spPr>
        <p:txBody>
          <a:bodyPr>
            <a:normAutofit fontScale="90000"/>
          </a:bodyPr>
          <a:lstStyle/>
          <a:p>
            <a:r>
              <a:rPr lang="nl-NL" sz="3200" b="1" dirty="0">
                <a:solidFill>
                  <a:srgbClr val="FF0000"/>
                </a:solidFill>
              </a:rPr>
              <a:t>bij de </a:t>
            </a:r>
            <a:r>
              <a:rPr lang="nl-NL" sz="3200" b="1" dirty="0" err="1">
                <a:solidFill>
                  <a:srgbClr val="FF0000"/>
                </a:solidFill>
              </a:rPr>
              <a:t>NLP-vervolgcursus</a:t>
            </a:r>
            <a:r>
              <a:rPr lang="nl-NL" sz="3200" b="1">
                <a:solidFill>
                  <a:srgbClr val="FF0000"/>
                </a:solidFill>
              </a:rPr>
              <a:t> “Met je ongekende vermogens je succes vergroten”</a:t>
            </a:r>
          </a:p>
        </p:txBody>
      </p:sp>
      <p:sp>
        <p:nvSpPr>
          <p:cNvPr id="6" name="Ondertitel 2"/>
          <p:cNvSpPr txBox="1">
            <a:spLocks/>
          </p:cNvSpPr>
          <p:nvPr/>
        </p:nvSpPr>
        <p:spPr>
          <a:xfrm>
            <a:off x="4860032" y="6381328"/>
            <a:ext cx="2952328" cy="3326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2000" b="1" dirty="0">
                <a:solidFill>
                  <a:srgbClr val="0000FF"/>
                </a:solidFill>
              </a:rPr>
              <a:t>Voorjaar 2019 week 4</a:t>
            </a:r>
            <a:endParaRPr kumimoji="0" lang="nl-NL" sz="1600" b="1" i="0" u="none" strike="noStrike" kern="1200" cap="none" spc="0" normalizeH="0" baseline="0" noProof="0" dirty="0">
              <a:ln>
                <a:noFill/>
              </a:ln>
              <a:solidFill>
                <a:srgbClr val="0000FF"/>
              </a:solidFill>
              <a:effectLst/>
              <a:uLnTx/>
              <a:uFillTx/>
              <a:latin typeface="+mn-lt"/>
              <a:ea typeface="+mn-ea"/>
              <a:cs typeface="+mn-cs"/>
            </a:endParaRPr>
          </a:p>
        </p:txBody>
      </p:sp>
      <p:sp>
        <p:nvSpPr>
          <p:cNvPr id="8" name="Titel 1"/>
          <p:cNvSpPr txBox="1">
            <a:spLocks/>
          </p:cNvSpPr>
          <p:nvPr/>
        </p:nvSpPr>
        <p:spPr>
          <a:xfrm>
            <a:off x="251520" y="1124744"/>
            <a:ext cx="8640960" cy="3456384"/>
          </a:xfrm>
          <a:prstGeom prst="rect">
            <a:avLst/>
          </a:prstGeom>
          <a:noFill/>
          <a:ln>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600" b="1" i="1" u="none" strike="noStrike" kern="1200" cap="none" spc="0" normalizeH="0" baseline="0" noProof="0" dirty="0">
                <a:ln w="19050">
                  <a:solidFill>
                    <a:schemeClr val="bg1"/>
                  </a:solidFill>
                </a:ln>
                <a:solidFill>
                  <a:srgbClr val="FF0000"/>
                </a:solidFill>
                <a:effectLst/>
                <a:uLnTx/>
                <a:uFillTx/>
                <a:latin typeface="+mj-lt"/>
                <a:ea typeface="+mj-ea"/>
                <a:cs typeface="+mj-cs"/>
              </a:rPr>
              <a:t>Welkom</a:t>
            </a:r>
            <a:r>
              <a:rPr kumimoji="0" lang="en-US" sz="16600" b="1" i="1" u="none" strike="noStrike" kern="1200" cap="none" spc="0" normalizeH="0" baseline="0" noProof="0" dirty="0">
                <a:ln>
                  <a:solidFill>
                    <a:schemeClr val="bg1"/>
                  </a:solidFill>
                </a:ln>
                <a:solidFill>
                  <a:srgbClr val="FF0000"/>
                </a:solidFill>
                <a:effectLst/>
                <a:uLnTx/>
                <a:uFillTx/>
                <a:latin typeface="+mj-lt"/>
                <a:ea typeface="+mj-ea"/>
                <a:cs typeface="+mj-cs"/>
              </a:rPr>
              <a:t>! </a:t>
            </a:r>
            <a:endParaRPr kumimoji="0" lang="nl-NL" sz="8000" b="1" i="1" u="none" strike="noStrike" kern="1200" cap="none" spc="0" normalizeH="0" baseline="0" noProof="0" dirty="0">
              <a:ln>
                <a:solidFill>
                  <a:schemeClr val="bg1"/>
                </a:solid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3" grpId="0" build="p"/>
      <p:bldP spid="5" grpId="0"/>
      <p:bldP spid="6"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4624"/>
            <a:ext cx="9144000" cy="778098"/>
          </a:xfrm>
        </p:spPr>
        <p:txBody>
          <a:bodyPr>
            <a:noAutofit/>
          </a:bodyPr>
          <a:lstStyle/>
          <a:p>
            <a:r>
              <a:rPr lang="nl-NL" sz="4000" b="1" dirty="0">
                <a:solidFill>
                  <a:srgbClr val="0000FF"/>
                </a:solidFill>
              </a:rPr>
              <a:t>Oefening conflicten en wereldmodellen </a:t>
            </a:r>
            <a:endParaRPr lang="nl-NL" b="1" dirty="0">
              <a:solidFill>
                <a:srgbClr val="0000FF"/>
              </a:solidFill>
            </a:endParaRPr>
          </a:p>
        </p:txBody>
      </p:sp>
      <p:sp>
        <p:nvSpPr>
          <p:cNvPr id="3" name="Tijdelijke aanduiding voor inhoud 2"/>
          <p:cNvSpPr>
            <a:spLocks noGrp="1"/>
          </p:cNvSpPr>
          <p:nvPr>
            <p:ph idx="1"/>
          </p:nvPr>
        </p:nvSpPr>
        <p:spPr>
          <a:xfrm>
            <a:off x="457200" y="764704"/>
            <a:ext cx="8229600" cy="964703"/>
          </a:xfrm>
        </p:spPr>
        <p:txBody>
          <a:bodyPr>
            <a:normAutofit fontScale="70000" lnSpcReduction="20000"/>
          </a:bodyPr>
          <a:lstStyle/>
          <a:p>
            <a:pPr marL="0" indent="0">
              <a:buNone/>
            </a:pPr>
            <a:r>
              <a:rPr lang="nl-NL" dirty="0">
                <a:solidFill>
                  <a:srgbClr val="0000FF"/>
                </a:solidFill>
              </a:rPr>
              <a:t>Ga met één van de onderstaande vooronderstellingen na wat je kunt veranderen aan het wereldbeeld dat jij beschrijft van de ander en van jezelf, zodat je een ander perspectief krijgt op het conflict.</a:t>
            </a:r>
          </a:p>
        </p:txBody>
      </p:sp>
      <p:sp>
        <p:nvSpPr>
          <p:cNvPr id="4" name="Tijdelijke aanduiding voor inhoud 2"/>
          <p:cNvSpPr txBox="1">
            <a:spLocks/>
          </p:cNvSpPr>
          <p:nvPr/>
        </p:nvSpPr>
        <p:spPr>
          <a:xfrm>
            <a:off x="107504" y="1628800"/>
            <a:ext cx="9036496" cy="5112568"/>
          </a:xfrm>
          <a:prstGeom prst="rect">
            <a:avLst/>
          </a:prstGeom>
          <a:solidFill>
            <a:schemeClr val="accent1">
              <a:lumMod val="20000"/>
              <a:lumOff val="80000"/>
            </a:schemeClr>
          </a:solidFill>
        </p:spPr>
        <p:txBody>
          <a:bodyPr vert="horz" lIns="91440" tIns="45720" rIns="91440" bIns="45720" rtlCol="0">
            <a:noAutofit/>
          </a:bodyPr>
          <a:lstStyle/>
          <a:p>
            <a:pPr marL="342900" marR="0" lvl="0" indent="-342900" algn="l" defTabSz="914400" rtl="0" eaLnBrk="1" fontAlgn="auto" latinLnBrk="0" hangingPunct="1">
              <a:lnSpc>
                <a:spcPct val="150000"/>
              </a:lnSpc>
              <a:spcBef>
                <a:spcPct val="20000"/>
              </a:spcBef>
              <a:spcAft>
                <a:spcPts val="0"/>
              </a:spcAft>
              <a:buClrTx/>
              <a:buSzTx/>
              <a:tabLst/>
              <a:defRPr/>
            </a:pPr>
            <a:r>
              <a:rPr kumimoji="0" lang="nl-NL" b="1" u="none" strike="noStrike" kern="1200" cap="none" spc="0" normalizeH="0" baseline="0" noProof="0" dirty="0">
                <a:ln>
                  <a:noFill/>
                </a:ln>
                <a:solidFill>
                  <a:srgbClr val="0000FF"/>
                </a:solidFill>
                <a:effectLst/>
                <a:uLnTx/>
                <a:uFillTx/>
              </a:rPr>
              <a:t>7.2	NLP vooronder­stel­lingen bij conflicten:</a:t>
            </a:r>
          </a:p>
          <a:p>
            <a:pPr marL="361950" marR="0" lvl="1" indent="-361950" algn="l" defTabSz="914400" rtl="0" eaLnBrk="1" fontAlgn="auto" latinLnBrk="0" hangingPunct="1">
              <a:lnSpc>
                <a:spcPct val="150000"/>
              </a:lnSpc>
              <a:spcBef>
                <a:spcPct val="20000"/>
              </a:spcBef>
              <a:spcAft>
                <a:spcPts val="0"/>
              </a:spcAft>
              <a:buClrTx/>
              <a:buSzTx/>
              <a:buFont typeface="+mj-lt"/>
              <a:buAutoNum type="arabicPeriod"/>
              <a:tabLst/>
              <a:defRPr/>
            </a:pPr>
            <a:r>
              <a:rPr lang="nl-NL" b="1" i="1" dirty="0">
                <a:solidFill>
                  <a:srgbClr val="0000FF"/>
                </a:solidFill>
              </a:rPr>
              <a:t>Respect voor andermans model van de wereld en van jezelf! .</a:t>
            </a:r>
          </a:p>
          <a:p>
            <a:pPr marL="361950" lvl="1" indent="-361950">
              <a:lnSpc>
                <a:spcPct val="150000"/>
              </a:lnSpc>
              <a:spcBef>
                <a:spcPct val="20000"/>
              </a:spcBef>
              <a:buFont typeface="+mj-lt"/>
              <a:buAutoNum type="arabicPeriod"/>
              <a:defRPr/>
            </a:pPr>
            <a:r>
              <a:rPr lang="nl-NL" b="1" i="1" dirty="0">
                <a:solidFill>
                  <a:srgbClr val="0000FF"/>
                </a:solidFill>
              </a:rPr>
              <a:t>De betekenis van je communicatie is de respons die je krijgt.</a:t>
            </a:r>
          </a:p>
          <a:p>
            <a:pPr marL="361950" marR="0" lvl="1" indent="-361950" algn="l" defTabSz="914400" rtl="0" eaLnBrk="1" fontAlgn="auto" latinLnBrk="0" hangingPunct="1">
              <a:lnSpc>
                <a:spcPct val="150000"/>
              </a:lnSpc>
              <a:spcBef>
                <a:spcPct val="20000"/>
              </a:spcBef>
              <a:spcAft>
                <a:spcPts val="0"/>
              </a:spcAft>
              <a:buClrTx/>
              <a:buSzTx/>
              <a:buFont typeface="+mj-lt"/>
              <a:buAutoNum type="arabicPeriod"/>
              <a:tabLst/>
              <a:defRPr/>
            </a:pPr>
            <a:r>
              <a:rPr lang="nl-NL" b="1" i="1" dirty="0">
                <a:solidFill>
                  <a:srgbClr val="0000FF"/>
                </a:solidFill>
              </a:rPr>
              <a:t>De woorden die wij gebruiken zijn NIET de gebeurtenis of de zaak die zij weergeven (De kaart is niet het gebied).</a:t>
            </a:r>
          </a:p>
          <a:p>
            <a:pPr marL="361950" marR="0" lvl="1" indent="-3619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nl-NL" b="1" i="1" u="none" strike="noStrike" kern="1200" cap="none" spc="0" normalizeH="0" baseline="0" noProof="0" dirty="0">
                <a:ln>
                  <a:noFill/>
                </a:ln>
                <a:solidFill>
                  <a:srgbClr val="0000FF"/>
                </a:solidFill>
                <a:effectLst/>
                <a:uLnTx/>
                <a:uFillTx/>
              </a:rPr>
              <a:t>Gedrag is aanpasbaar en het huidige gedrag is de beste keus die er is.</a:t>
            </a:r>
          </a:p>
          <a:p>
            <a:pPr marL="361950" marR="0" lvl="1" indent="-3619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nl-NL" b="1" i="1" u="sng" strike="noStrike" kern="1200" cap="none" spc="0" normalizeH="0" baseline="0" noProof="0" dirty="0">
                <a:ln>
                  <a:noFill/>
                </a:ln>
                <a:solidFill>
                  <a:srgbClr val="0000FF"/>
                </a:solidFill>
                <a:effectLst/>
                <a:uLnTx/>
                <a:uFillTx/>
              </a:rPr>
              <a:t>Ga er van uit dat alle gedrag een positieve bedoeling heeft.</a:t>
            </a:r>
          </a:p>
          <a:p>
            <a:pPr marL="361950" marR="0" lvl="1" indent="-3619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nl-NL" b="1" i="1" u="none" strike="noStrike" kern="1200" cap="none" spc="0" normalizeH="0" baseline="0" noProof="0" dirty="0">
                <a:ln>
                  <a:noFill/>
                </a:ln>
                <a:solidFill>
                  <a:srgbClr val="0000FF"/>
                </a:solidFill>
                <a:effectLst/>
                <a:uLnTx/>
                <a:uFillTx/>
              </a:rPr>
              <a:t>Iemands gedrag staat niet voor de persoon die hij is (accepteer de persoon, verander het gedrag).</a:t>
            </a:r>
          </a:p>
          <a:p>
            <a:pPr marL="361950" marR="0" lvl="1" indent="-3619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nl-NL" b="1" i="1" u="none" strike="noStrike" kern="1200" cap="none" spc="0" normalizeH="0" baseline="0" noProof="0" dirty="0">
                <a:ln>
                  <a:noFill/>
                </a:ln>
                <a:solidFill>
                  <a:srgbClr val="0000FF"/>
                </a:solidFill>
                <a:effectLst/>
                <a:uLnTx/>
                <a:uFillTx/>
              </a:rPr>
              <a:t>Weerstand bij iemand waarmee je communiceert is een teken van gebrek aan "rapport" .</a:t>
            </a:r>
          </a:p>
          <a:p>
            <a:pPr marL="361950" marR="0" lvl="1" indent="-361950" algn="l" defTabSz="914400" rtl="0" eaLnBrk="1" fontAlgn="auto" latinLnBrk="0" hangingPunct="1">
              <a:lnSpc>
                <a:spcPct val="150000"/>
              </a:lnSpc>
              <a:spcBef>
                <a:spcPct val="20000"/>
              </a:spcBef>
              <a:spcAft>
                <a:spcPts val="0"/>
              </a:spcAft>
              <a:buClrTx/>
              <a:buSzTx/>
              <a:buFont typeface="+mj-lt"/>
              <a:buAutoNum type="arabicPeriod"/>
              <a:tabLst/>
              <a:defRPr/>
            </a:pPr>
            <a:r>
              <a:rPr kumimoji="0" lang="nl-NL" b="1" i="1" u="none" strike="noStrike" kern="1200" cap="none" spc="0" normalizeH="0" baseline="0" noProof="0" dirty="0">
                <a:ln>
                  <a:noFill/>
                </a:ln>
                <a:solidFill>
                  <a:srgbClr val="0000FF"/>
                </a:solidFill>
                <a:effectLst/>
                <a:uLnTx/>
                <a:uFillTx/>
              </a:rPr>
              <a:t>Het is zoals het is, accepteer dat de situatie is zoals hij is.</a:t>
            </a:r>
            <a:endParaRPr kumimoji="0" lang="nl-NL" sz="1600" b="0" i="1" u="none" strike="noStrike" kern="1200" cap="none" spc="0" normalizeH="0" baseline="0" noProof="0" dirty="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additive="base">
                                        <p:cTn id="4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 calcmode="lin" valueType="num">
                                      <p:cBhvr additive="base">
                                        <p:cTn id="5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
                                            <p:txEl>
                                              <p:pRg st="8" end="8"/>
                                            </p:txEl>
                                          </p:spTgt>
                                        </p:tgtEl>
                                        <p:attrNameLst>
                                          <p:attrName>style.visibility</p:attrName>
                                        </p:attrNameLst>
                                      </p:cBhvr>
                                      <p:to>
                                        <p:strVal val="visible"/>
                                      </p:to>
                                    </p:set>
                                    <p:anim calcmode="lin" valueType="num">
                                      <p:cBhvr additive="base">
                                        <p:cTn id="6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Afbeelding 28">
            <a:extLst>
              <a:ext uri="{FF2B5EF4-FFF2-40B4-BE49-F238E27FC236}">
                <a16:creationId xmlns:a16="http://schemas.microsoft.com/office/drawing/2014/main" id="{30BF18A6-7978-4542-BEBD-C48A2E39FD47}"/>
              </a:ext>
            </a:extLst>
          </p:cNvPr>
          <p:cNvPicPr>
            <a:picLocks noChangeAspect="1"/>
          </p:cNvPicPr>
          <p:nvPr/>
        </p:nvPicPr>
        <p:blipFill>
          <a:blip r:embed="rId2"/>
          <a:stretch>
            <a:fillRect/>
          </a:stretch>
        </p:blipFill>
        <p:spPr>
          <a:xfrm>
            <a:off x="151892" y="4935497"/>
            <a:ext cx="1110166" cy="1268761"/>
          </a:xfrm>
          <a:prstGeom prst="rect">
            <a:avLst/>
          </a:prstGeom>
        </p:spPr>
      </p:pic>
      <p:sp>
        <p:nvSpPr>
          <p:cNvPr id="308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1129" name="AutoShape 547"/>
          <p:cNvSpPr>
            <a:spLocks noChangeArrowheads="1"/>
          </p:cNvSpPr>
          <p:nvPr/>
        </p:nvSpPr>
        <p:spPr bwMode="auto">
          <a:xfrm>
            <a:off x="1576568" y="643023"/>
            <a:ext cx="849777" cy="4586176"/>
          </a:xfrm>
          <a:prstGeom prst="upArrow">
            <a:avLst>
              <a:gd name="adj1" fmla="val 50000"/>
              <a:gd name="adj2" fmla="val 165930"/>
            </a:avLst>
          </a:prstGeom>
          <a:solidFill>
            <a:srgbClr val="FF9797"/>
          </a:solidFill>
          <a:ln w="9525">
            <a:solidFill>
              <a:srgbClr val="FF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b="1" i="0" u="none" strike="noStrike" cap="none" normalizeH="0" baseline="0" dirty="0">
                <a:ln>
                  <a:noFill/>
                </a:ln>
                <a:solidFill>
                  <a:srgbClr val="0000FF"/>
                </a:solidFill>
                <a:effectLst/>
                <a:latin typeface="Calibri" pitchFamily="34" charset="0"/>
                <a:ea typeface="Calibri" pitchFamily="34" charset="0"/>
                <a:cs typeface="Arial" pitchFamily="34" charset="0"/>
              </a:rPr>
              <a:t>assertiviteit: Zorgen voor je eigen zaak </a:t>
            </a:r>
            <a:endParaRPr kumimoji="0" lang="nl-NL" sz="2400" b="0" i="0" u="none" strike="noStrike" cap="none" normalizeH="0" baseline="0" dirty="0">
              <a:ln>
                <a:noFill/>
              </a:ln>
              <a:solidFill>
                <a:srgbClr val="0000FF"/>
              </a:solidFill>
              <a:effectLst/>
              <a:latin typeface="Arial" pitchFamily="34" charset="0"/>
              <a:cs typeface="Arial" pitchFamily="34" charset="0"/>
            </a:endParaRPr>
          </a:p>
        </p:txBody>
      </p:sp>
      <p:grpSp>
        <p:nvGrpSpPr>
          <p:cNvPr id="3" name="Groep 2">
            <a:extLst>
              <a:ext uri="{FF2B5EF4-FFF2-40B4-BE49-F238E27FC236}">
                <a16:creationId xmlns:a16="http://schemas.microsoft.com/office/drawing/2014/main" id="{B4675B38-045F-4154-8629-EE078961F748}"/>
              </a:ext>
            </a:extLst>
          </p:cNvPr>
          <p:cNvGrpSpPr/>
          <p:nvPr/>
        </p:nvGrpSpPr>
        <p:grpSpPr>
          <a:xfrm>
            <a:off x="2531525" y="836712"/>
            <a:ext cx="2400515" cy="1736725"/>
            <a:chOff x="1763688" y="836712"/>
            <a:chExt cx="2400515" cy="1736725"/>
          </a:xfrm>
        </p:grpSpPr>
        <p:pic>
          <p:nvPicPr>
            <p:cNvPr id="17409" name="Afbeelding 13" descr="http://www.conflictoplosseninorganisaties.nl/img/demo13.png"/>
            <p:cNvPicPr>
              <a:picLocks noChangeAspect="1" noChangeArrowheads="1"/>
            </p:cNvPicPr>
            <p:nvPr/>
          </p:nvPicPr>
          <p:blipFill>
            <a:blip r:embed="rId3" cstate="print">
              <a:lum contrast="20000"/>
            </a:blip>
            <a:srcRect l="74059" t="50432" r="4703" b="9579"/>
            <a:stretch>
              <a:fillRect/>
            </a:stretch>
          </p:blipFill>
          <p:spPr bwMode="auto">
            <a:xfrm>
              <a:off x="1763688" y="836712"/>
              <a:ext cx="1433513" cy="1736725"/>
            </a:xfrm>
            <a:prstGeom prst="rect">
              <a:avLst/>
            </a:prstGeom>
            <a:solidFill>
              <a:schemeClr val="bg1"/>
            </a:solidFill>
          </p:spPr>
        </p:pic>
        <p:sp>
          <p:nvSpPr>
            <p:cNvPr id="1131" name="Text Box 549"/>
            <p:cNvSpPr txBox="1">
              <a:spLocks noChangeArrowheads="1"/>
            </p:cNvSpPr>
            <p:nvPr/>
          </p:nvSpPr>
          <p:spPr bwMode="auto">
            <a:xfrm>
              <a:off x="2627784" y="1168876"/>
              <a:ext cx="1536419" cy="40881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a:ln>
                    <a:noFill/>
                  </a:ln>
                  <a:solidFill>
                    <a:srgbClr val="0000FF"/>
                  </a:solidFill>
                  <a:effectLst/>
                  <a:latin typeface="Calibri" pitchFamily="34" charset="0"/>
                  <a:ea typeface="Calibri" pitchFamily="34" charset="0"/>
                  <a:cs typeface="Arial" pitchFamily="34" charset="0"/>
                </a:rPr>
                <a:t>Forceren</a:t>
              </a:r>
              <a:endParaRPr kumimoji="0" lang="nl-NL" sz="2400" b="1" i="0" u="none" strike="noStrike" cap="none" normalizeH="0" baseline="0" dirty="0">
                <a:ln>
                  <a:noFill/>
                </a:ln>
                <a:solidFill>
                  <a:srgbClr val="0000FF"/>
                </a:solidFill>
                <a:effectLst/>
                <a:latin typeface="Arial" pitchFamily="34" charset="0"/>
                <a:cs typeface="Arial" pitchFamily="34" charset="0"/>
              </a:endParaRPr>
            </a:p>
          </p:txBody>
        </p:sp>
      </p:grpSp>
      <p:grpSp>
        <p:nvGrpSpPr>
          <p:cNvPr id="5" name="Groep 4">
            <a:extLst>
              <a:ext uri="{FF2B5EF4-FFF2-40B4-BE49-F238E27FC236}">
                <a16:creationId xmlns:a16="http://schemas.microsoft.com/office/drawing/2014/main" id="{B517A768-F1CB-45CF-8E59-CFB7B3DD9929}"/>
              </a:ext>
            </a:extLst>
          </p:cNvPr>
          <p:cNvGrpSpPr/>
          <p:nvPr/>
        </p:nvGrpSpPr>
        <p:grpSpPr>
          <a:xfrm>
            <a:off x="3843553" y="1991950"/>
            <a:ext cx="2459365" cy="1555750"/>
            <a:chOff x="3343233" y="1992208"/>
            <a:chExt cx="2459365" cy="1555750"/>
          </a:xfrm>
        </p:grpSpPr>
        <p:pic>
          <p:nvPicPr>
            <p:cNvPr id="17410" name="Afbeelding 13" descr="http://www.conflictoplosseninorganisaties.nl/img/demo13.png"/>
            <p:cNvPicPr>
              <a:picLocks noChangeAspect="1" noChangeArrowheads="1"/>
            </p:cNvPicPr>
            <p:nvPr/>
          </p:nvPicPr>
          <p:blipFill>
            <a:blip r:embed="rId3" cstate="print">
              <a:lum contrast="20000"/>
            </a:blip>
            <a:srcRect l="40979" t="35393" r="41040" b="30708"/>
            <a:stretch>
              <a:fillRect/>
            </a:stretch>
          </p:blipFill>
          <p:spPr bwMode="auto">
            <a:xfrm>
              <a:off x="4591336" y="1992208"/>
              <a:ext cx="1211262" cy="1555750"/>
            </a:xfrm>
            <a:prstGeom prst="rect">
              <a:avLst/>
            </a:prstGeom>
            <a:noFill/>
          </p:spPr>
        </p:pic>
        <p:sp>
          <p:nvSpPr>
            <p:cNvPr id="1134" name="Text Box 551"/>
            <p:cNvSpPr txBox="1">
              <a:spLocks noChangeArrowheads="1"/>
            </p:cNvSpPr>
            <p:nvPr/>
          </p:nvSpPr>
          <p:spPr bwMode="auto">
            <a:xfrm>
              <a:off x="3343233" y="2326988"/>
              <a:ext cx="1284058" cy="463523"/>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a:ln>
                    <a:noFill/>
                  </a:ln>
                  <a:solidFill>
                    <a:srgbClr val="0000FF"/>
                  </a:solidFill>
                  <a:effectLst/>
                  <a:latin typeface="Calibri" pitchFamily="34" charset="0"/>
                  <a:ea typeface="Calibri" pitchFamily="34" charset="0"/>
                  <a:cs typeface="Arial" pitchFamily="34" charset="0"/>
                </a:rPr>
                <a:t>Onder-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a:ln>
                    <a:noFill/>
                  </a:ln>
                  <a:solidFill>
                    <a:srgbClr val="0000FF"/>
                  </a:solidFill>
                  <a:effectLst/>
                  <a:latin typeface="Calibri" pitchFamily="34" charset="0"/>
                  <a:ea typeface="Calibri" pitchFamily="34" charset="0"/>
                  <a:cs typeface="Arial" pitchFamily="34" charset="0"/>
                </a:rPr>
                <a:t>handelen</a:t>
              </a:r>
              <a:endParaRPr kumimoji="0" lang="nl-NL" sz="1000" b="1"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7" name="Groep 6">
            <a:extLst>
              <a:ext uri="{FF2B5EF4-FFF2-40B4-BE49-F238E27FC236}">
                <a16:creationId xmlns:a16="http://schemas.microsoft.com/office/drawing/2014/main" id="{F3060796-014E-4451-BB3D-F323A78C46C9}"/>
              </a:ext>
            </a:extLst>
          </p:cNvPr>
          <p:cNvGrpSpPr/>
          <p:nvPr/>
        </p:nvGrpSpPr>
        <p:grpSpPr>
          <a:xfrm>
            <a:off x="6344264" y="3032457"/>
            <a:ext cx="2438999" cy="1347787"/>
            <a:chOff x="5256159" y="3627825"/>
            <a:chExt cx="2438999" cy="1347787"/>
          </a:xfrm>
        </p:grpSpPr>
        <p:pic>
          <p:nvPicPr>
            <p:cNvPr id="17413" name="Afbeelding 10" descr="http://www.conflictoplosseninorganisaties.nl/img/demo13.png"/>
            <p:cNvPicPr>
              <a:picLocks noChangeAspect="1" noChangeArrowheads="1"/>
            </p:cNvPicPr>
            <p:nvPr/>
          </p:nvPicPr>
          <p:blipFill>
            <a:blip r:embed="rId3" cstate="print">
              <a:lum contrast="20000"/>
            </a:blip>
            <a:srcRect l="16541" r="69939" b="65154"/>
            <a:stretch>
              <a:fillRect/>
            </a:stretch>
          </p:blipFill>
          <p:spPr bwMode="auto">
            <a:xfrm>
              <a:off x="6444208" y="3627825"/>
              <a:ext cx="1250950" cy="1347787"/>
            </a:xfrm>
            <a:prstGeom prst="rect">
              <a:avLst/>
            </a:prstGeom>
            <a:noFill/>
          </p:spPr>
        </p:pic>
        <p:sp>
          <p:nvSpPr>
            <p:cNvPr id="1135" name="Text Box 552"/>
            <p:cNvSpPr txBox="1">
              <a:spLocks noChangeArrowheads="1"/>
            </p:cNvSpPr>
            <p:nvPr/>
          </p:nvSpPr>
          <p:spPr bwMode="auto">
            <a:xfrm>
              <a:off x="5256159" y="4040530"/>
              <a:ext cx="1824451" cy="408819"/>
            </a:xfrm>
            <a:prstGeom prst="rect">
              <a:avLst/>
            </a:prstGeom>
            <a:solidFill>
              <a:srgbClr val="FFFFFF">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a:ln>
                    <a:noFill/>
                  </a:ln>
                  <a:solidFill>
                    <a:srgbClr val="0000FF"/>
                  </a:solidFill>
                  <a:effectLst/>
                  <a:latin typeface="Calibri" pitchFamily="34" charset="0"/>
                  <a:ea typeface="Calibri" pitchFamily="34" charset="0"/>
                  <a:cs typeface="Arial" pitchFamily="34" charset="0"/>
                </a:rPr>
                <a:t>Toegeven</a:t>
              </a:r>
              <a:endParaRPr kumimoji="0" lang="nl-NL" sz="2400" b="1" i="0" u="none" strike="noStrike" cap="none" normalizeH="0" baseline="0" dirty="0">
                <a:ln>
                  <a:noFill/>
                </a:ln>
                <a:solidFill>
                  <a:srgbClr val="0000FF"/>
                </a:solidFill>
                <a:effectLst/>
                <a:latin typeface="Arial" pitchFamily="34" charset="0"/>
                <a:cs typeface="Arial" pitchFamily="34" charset="0"/>
              </a:endParaRPr>
            </a:p>
          </p:txBody>
        </p:sp>
      </p:grpSp>
      <p:grpSp>
        <p:nvGrpSpPr>
          <p:cNvPr id="6" name="Groep 5">
            <a:extLst>
              <a:ext uri="{FF2B5EF4-FFF2-40B4-BE49-F238E27FC236}">
                <a16:creationId xmlns:a16="http://schemas.microsoft.com/office/drawing/2014/main" id="{44244CC0-4671-4C36-81DC-7B64F47F5714}"/>
              </a:ext>
            </a:extLst>
          </p:cNvPr>
          <p:cNvGrpSpPr/>
          <p:nvPr/>
        </p:nvGrpSpPr>
        <p:grpSpPr>
          <a:xfrm>
            <a:off x="2656031" y="3284984"/>
            <a:ext cx="2276009" cy="1347787"/>
            <a:chOff x="1671786" y="3429000"/>
            <a:chExt cx="2276009" cy="1347787"/>
          </a:xfrm>
        </p:grpSpPr>
        <p:pic>
          <p:nvPicPr>
            <p:cNvPr id="17412" name="Afbeelding 10" descr="http://www.conflictoplosseninorganisaties.nl/img/demo13.png"/>
            <p:cNvPicPr>
              <a:picLocks noChangeAspect="1" noChangeArrowheads="1"/>
            </p:cNvPicPr>
            <p:nvPr/>
          </p:nvPicPr>
          <p:blipFill>
            <a:blip r:embed="rId3" cstate="print">
              <a:lum contrast="20000"/>
            </a:blip>
            <a:srcRect l="11865" t="60884" r="71501" b="9669"/>
            <a:stretch>
              <a:fillRect/>
            </a:stretch>
          </p:blipFill>
          <p:spPr bwMode="auto">
            <a:xfrm>
              <a:off x="1671786" y="3429000"/>
              <a:ext cx="1316038" cy="1347787"/>
            </a:xfrm>
            <a:prstGeom prst="rect">
              <a:avLst/>
            </a:prstGeom>
            <a:noFill/>
          </p:spPr>
        </p:pic>
        <p:sp>
          <p:nvSpPr>
            <p:cNvPr id="1138" name="Text Box 553"/>
            <p:cNvSpPr txBox="1">
              <a:spLocks noChangeArrowheads="1"/>
            </p:cNvSpPr>
            <p:nvPr/>
          </p:nvSpPr>
          <p:spPr bwMode="auto">
            <a:xfrm>
              <a:off x="2627784" y="3982642"/>
              <a:ext cx="1320011" cy="40881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a:ln>
                    <a:noFill/>
                  </a:ln>
                  <a:solidFill>
                    <a:srgbClr val="0000FF"/>
                  </a:solidFill>
                  <a:effectLst/>
                  <a:latin typeface="Calibri" pitchFamily="34" charset="0"/>
                  <a:ea typeface="Calibri" pitchFamily="34" charset="0"/>
                  <a:cs typeface="Arial" pitchFamily="34" charset="0"/>
                </a:rPr>
                <a:t>Vermijden</a:t>
              </a:r>
              <a:endParaRPr kumimoji="0" lang="nl-NL" sz="2400" b="1" i="0" u="none" strike="noStrike" cap="none" normalizeH="0" baseline="0" dirty="0">
                <a:ln>
                  <a:noFill/>
                </a:ln>
                <a:solidFill>
                  <a:srgbClr val="0000FF"/>
                </a:solidFill>
                <a:effectLst/>
                <a:latin typeface="Arial" pitchFamily="34" charset="0"/>
                <a:cs typeface="Arial" pitchFamily="34" charset="0"/>
              </a:endParaRPr>
            </a:p>
          </p:txBody>
        </p:sp>
      </p:grpSp>
      <p:sp>
        <p:nvSpPr>
          <p:cNvPr id="1139" name="AutoShape 554"/>
          <p:cNvSpPr>
            <a:spLocks noChangeShapeType="1"/>
          </p:cNvSpPr>
          <p:nvPr/>
        </p:nvSpPr>
        <p:spPr bwMode="auto">
          <a:xfrm flipH="1">
            <a:off x="5220072" y="1111481"/>
            <a:ext cx="9156" cy="984257"/>
          </a:xfrm>
          <a:custGeom>
            <a:avLst/>
            <a:gdLst>
              <a:gd name="connsiteX0" fmla="*/ 0 w 45719"/>
              <a:gd name="connsiteY0" fmla="*/ 0 h 1390650"/>
              <a:gd name="connsiteX1" fmla="*/ 45719 w 45719"/>
              <a:gd name="connsiteY1" fmla="*/ 1390650 h 1390650"/>
              <a:gd name="connsiteX0" fmla="*/ 4810 w 9156"/>
              <a:gd name="connsiteY0" fmla="*/ 0 h 1381414"/>
              <a:gd name="connsiteX1" fmla="*/ 4347 w 9156"/>
              <a:gd name="connsiteY1" fmla="*/ 1381414 h 1381414"/>
              <a:gd name="connsiteX0" fmla="*/ 5253 w 10000"/>
              <a:gd name="connsiteY0" fmla="*/ 0 h 7125"/>
              <a:gd name="connsiteX1" fmla="*/ 4748 w 10000"/>
              <a:gd name="connsiteY1" fmla="*/ 7125 h 7125"/>
            </a:gdLst>
            <a:ahLst/>
            <a:cxnLst>
              <a:cxn ang="0">
                <a:pos x="connsiteX0" y="connsiteY0"/>
              </a:cxn>
              <a:cxn ang="0">
                <a:pos x="connsiteX1" y="connsiteY1"/>
              </a:cxn>
            </a:cxnLst>
            <a:rect l="l" t="t" r="r" b="b"/>
            <a:pathLst>
              <a:path w="10000" h="7125" fill="none">
                <a:moveTo>
                  <a:pt x="5253" y="0"/>
                </a:moveTo>
                <a:cubicBezTo>
                  <a:pt x="21898" y="3356"/>
                  <a:pt x="-11897" y="3769"/>
                  <a:pt x="4748" y="712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141" name="AutoShape 555"/>
          <p:cNvSpPr>
            <a:spLocks noChangeShapeType="1"/>
          </p:cNvSpPr>
          <p:nvPr/>
        </p:nvSpPr>
        <p:spPr bwMode="auto">
          <a:xfrm>
            <a:off x="5239201" y="3199061"/>
            <a:ext cx="0" cy="1396674"/>
          </a:xfrm>
          <a:custGeom>
            <a:avLst/>
            <a:gdLst>
              <a:gd name="connsiteX0" fmla="*/ 0 w 10000"/>
              <a:gd name="connsiteY0" fmla="*/ 0 h 10000"/>
              <a:gd name="connsiteX1" fmla="*/ 10000 w 10000"/>
              <a:gd name="connsiteY1" fmla="*/ 10000 h 10000"/>
              <a:gd name="connsiteX0" fmla="*/ 0 w 0"/>
              <a:gd name="connsiteY0" fmla="*/ 0 h 7405"/>
              <a:gd name="connsiteX1" fmla="*/ 0 w 0"/>
              <a:gd name="connsiteY1" fmla="*/ 7405 h 7405"/>
            </a:gdLst>
            <a:ahLst/>
            <a:cxnLst>
              <a:cxn ang="0">
                <a:pos x="connsiteX0" y="connsiteY0"/>
              </a:cxn>
              <a:cxn ang="0">
                <a:pos x="connsiteX1" y="connsiteY1"/>
              </a:cxn>
            </a:cxnLst>
            <a:rect l="l" t="t" r="r" b="b"/>
            <a:pathLst>
              <a:path h="7405" fill="none">
                <a:moveTo>
                  <a:pt x="0" y="0"/>
                </a:moveTo>
                <a:cubicBezTo>
                  <a:pt x="3333" y="3333"/>
                  <a:pt x="-3333" y="4072"/>
                  <a:pt x="0" y="740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142" name="AutoShape 556"/>
          <p:cNvSpPr>
            <a:spLocks noChangeShapeType="1"/>
          </p:cNvSpPr>
          <p:nvPr/>
        </p:nvSpPr>
        <p:spPr bwMode="auto">
          <a:xfrm flipH="1">
            <a:off x="6597777" y="2708920"/>
            <a:ext cx="1643569" cy="0"/>
          </a:xfrm>
          <a:custGeom>
            <a:avLst/>
            <a:gdLst>
              <a:gd name="connsiteX0" fmla="*/ 0 w 10000"/>
              <a:gd name="connsiteY0" fmla="*/ 0 h 10000"/>
              <a:gd name="connsiteX1" fmla="*/ 10000 w 10000"/>
              <a:gd name="connsiteY1" fmla="*/ 10000 h 10000"/>
              <a:gd name="connsiteX0" fmla="*/ 0 w 7177"/>
              <a:gd name="connsiteY0" fmla="*/ 0 h 0"/>
              <a:gd name="connsiteX1" fmla="*/ 7177 w 7177"/>
              <a:gd name="connsiteY1" fmla="*/ 10000 h 0"/>
            </a:gdLst>
            <a:ahLst/>
            <a:cxnLst>
              <a:cxn ang="0">
                <a:pos x="connsiteX0" y="connsiteY0"/>
              </a:cxn>
              <a:cxn ang="0">
                <a:pos x="connsiteX1" y="connsiteY1"/>
              </a:cxn>
            </a:cxnLst>
            <a:rect l="l" t="t" r="r" b="b"/>
            <a:pathLst>
              <a:path w="7177" fill="none">
                <a:moveTo>
                  <a:pt x="0" y="0"/>
                </a:moveTo>
                <a:cubicBezTo>
                  <a:pt x="3333" y="3333"/>
                  <a:pt x="3844" y="6667"/>
                  <a:pt x="7177" y="1000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8" name="Tekstvak 17"/>
          <p:cNvSpPr txBox="1"/>
          <p:nvPr/>
        </p:nvSpPr>
        <p:spPr>
          <a:xfrm>
            <a:off x="2699792" y="0"/>
            <a:ext cx="4248472" cy="830997"/>
          </a:xfrm>
          <a:prstGeom prst="rect">
            <a:avLst/>
          </a:prstGeom>
          <a:noFill/>
        </p:spPr>
        <p:txBody>
          <a:bodyPr wrap="square" rtlCol="0">
            <a:spAutoFit/>
          </a:bodyPr>
          <a:lstStyle/>
          <a:p>
            <a:r>
              <a:rPr lang="en-US" sz="4800" b="1" dirty="0">
                <a:solidFill>
                  <a:srgbClr val="FF0000"/>
                </a:solidFill>
              </a:rPr>
              <a:t>Conflict </a:t>
            </a:r>
            <a:r>
              <a:rPr lang="en-US" sz="4800" b="1" dirty="0" err="1">
                <a:solidFill>
                  <a:srgbClr val="FF0000"/>
                </a:solidFill>
              </a:rPr>
              <a:t>stijlen</a:t>
            </a:r>
            <a:endParaRPr lang="nl-NL" sz="3600" b="1" dirty="0">
              <a:solidFill>
                <a:srgbClr val="FF0000"/>
              </a:solidFill>
            </a:endParaRPr>
          </a:p>
        </p:txBody>
      </p:sp>
      <p:grpSp>
        <p:nvGrpSpPr>
          <p:cNvPr id="4" name="Groep 3">
            <a:extLst>
              <a:ext uri="{FF2B5EF4-FFF2-40B4-BE49-F238E27FC236}">
                <a16:creationId xmlns:a16="http://schemas.microsoft.com/office/drawing/2014/main" id="{06180093-458E-4003-A552-B0A7A2B1FE62}"/>
              </a:ext>
            </a:extLst>
          </p:cNvPr>
          <p:cNvGrpSpPr/>
          <p:nvPr/>
        </p:nvGrpSpPr>
        <p:grpSpPr>
          <a:xfrm>
            <a:off x="5821907" y="643023"/>
            <a:ext cx="3227855" cy="1917369"/>
            <a:chOff x="5231258" y="980728"/>
            <a:chExt cx="3227855" cy="1542732"/>
          </a:xfrm>
        </p:grpSpPr>
        <p:pic>
          <p:nvPicPr>
            <p:cNvPr id="17411" name="Afbeelding 13" descr="http://www.conflictoplosseninorganisaties.nl/img/demo13.png"/>
            <p:cNvPicPr>
              <a:picLocks noChangeAspect="1" noChangeArrowheads="1"/>
            </p:cNvPicPr>
            <p:nvPr/>
          </p:nvPicPr>
          <p:blipFill>
            <a:blip r:embed="rId3" cstate="print">
              <a:lum contrast="20000"/>
            </a:blip>
            <a:srcRect l="69438" t="5490" r="9531" b="64857"/>
            <a:stretch>
              <a:fillRect/>
            </a:stretch>
          </p:blipFill>
          <p:spPr bwMode="auto">
            <a:xfrm>
              <a:off x="7033538" y="1388351"/>
              <a:ext cx="1425575" cy="1135109"/>
            </a:xfrm>
            <a:prstGeom prst="rect">
              <a:avLst/>
            </a:prstGeom>
            <a:noFill/>
          </p:spPr>
        </p:pic>
        <p:sp>
          <p:nvSpPr>
            <p:cNvPr id="1133" name="Text Box 550"/>
            <p:cNvSpPr txBox="1">
              <a:spLocks noChangeArrowheads="1"/>
            </p:cNvSpPr>
            <p:nvPr/>
          </p:nvSpPr>
          <p:spPr bwMode="auto">
            <a:xfrm>
              <a:off x="5231258" y="980728"/>
              <a:ext cx="2180962" cy="55822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a:ln>
                    <a:noFill/>
                  </a:ln>
                  <a:solidFill>
                    <a:srgbClr val="0000FF"/>
                  </a:solidFill>
                  <a:effectLst/>
                  <a:latin typeface="Calibri" pitchFamily="34" charset="0"/>
                  <a:ea typeface="Calibri" pitchFamily="34" charset="0"/>
                  <a:cs typeface="Arial" pitchFamily="34" charset="0"/>
                </a:rPr>
                <a:t>Samenwerken en confronteren</a:t>
              </a:r>
              <a:endParaRPr kumimoji="0" lang="nl-NL" sz="2400" b="1" i="0" u="none" strike="noStrike" cap="none" normalizeH="0" baseline="0" dirty="0">
                <a:ln>
                  <a:noFill/>
                </a:ln>
                <a:solidFill>
                  <a:srgbClr val="0000FF"/>
                </a:solidFill>
                <a:effectLst/>
                <a:latin typeface="Arial" pitchFamily="34" charset="0"/>
                <a:cs typeface="Arial" pitchFamily="34" charset="0"/>
              </a:endParaRPr>
            </a:p>
          </p:txBody>
        </p:sp>
      </p:grpSp>
      <p:sp>
        <p:nvSpPr>
          <p:cNvPr id="26" name="AutoShape 556">
            <a:extLst>
              <a:ext uri="{FF2B5EF4-FFF2-40B4-BE49-F238E27FC236}">
                <a16:creationId xmlns:a16="http://schemas.microsoft.com/office/drawing/2014/main" id="{69EF221B-2E25-4459-A650-A7287CD57623}"/>
              </a:ext>
            </a:extLst>
          </p:cNvPr>
          <p:cNvSpPr>
            <a:spLocks noChangeShapeType="1"/>
          </p:cNvSpPr>
          <p:nvPr/>
        </p:nvSpPr>
        <p:spPr bwMode="auto">
          <a:xfrm flipH="1">
            <a:off x="2282551" y="2679258"/>
            <a:ext cx="1643569" cy="0"/>
          </a:xfrm>
          <a:custGeom>
            <a:avLst/>
            <a:gdLst>
              <a:gd name="connsiteX0" fmla="*/ 0 w 10000"/>
              <a:gd name="connsiteY0" fmla="*/ 0 h 10000"/>
              <a:gd name="connsiteX1" fmla="*/ 10000 w 10000"/>
              <a:gd name="connsiteY1" fmla="*/ 10000 h 10000"/>
              <a:gd name="connsiteX0" fmla="*/ 0 w 7177"/>
              <a:gd name="connsiteY0" fmla="*/ 0 h 0"/>
              <a:gd name="connsiteX1" fmla="*/ 7177 w 7177"/>
              <a:gd name="connsiteY1" fmla="*/ 10000 h 0"/>
            </a:gdLst>
            <a:ahLst/>
            <a:cxnLst>
              <a:cxn ang="0">
                <a:pos x="connsiteX0" y="connsiteY0"/>
              </a:cxn>
              <a:cxn ang="0">
                <a:pos x="connsiteX1" y="connsiteY1"/>
              </a:cxn>
            </a:cxnLst>
            <a:rect l="l" t="t" r="r" b="b"/>
            <a:pathLst>
              <a:path w="7177" fill="none">
                <a:moveTo>
                  <a:pt x="0" y="0"/>
                </a:moveTo>
                <a:cubicBezTo>
                  <a:pt x="3333" y="3333"/>
                  <a:pt x="3844" y="6667"/>
                  <a:pt x="7177" y="1000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pic>
        <p:nvPicPr>
          <p:cNvPr id="27" name="Picture 2" descr="Afbeeldingsresultaat voor dieren knuffels">
            <a:extLst>
              <a:ext uri="{FF2B5EF4-FFF2-40B4-BE49-F238E27FC236}">
                <a16:creationId xmlns:a16="http://schemas.microsoft.com/office/drawing/2014/main" id="{D6A30AC1-9819-49AD-B717-27E158C6AA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181" t="51834" r="33157" b="3529"/>
          <a:stretch/>
        </p:blipFill>
        <p:spPr bwMode="auto">
          <a:xfrm>
            <a:off x="6634924" y="5826077"/>
            <a:ext cx="666759" cy="8119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Afbeeldingsresultaat voor dieren knuffels">
            <a:extLst>
              <a:ext uri="{FF2B5EF4-FFF2-40B4-BE49-F238E27FC236}">
                <a16:creationId xmlns:a16="http://schemas.microsoft.com/office/drawing/2014/main" id="{93164905-F7C4-459C-9C10-98AA167DB3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657" b="49270"/>
          <a:stretch/>
        </p:blipFill>
        <p:spPr bwMode="auto">
          <a:xfrm>
            <a:off x="4572000" y="5459832"/>
            <a:ext cx="1709302" cy="1041927"/>
          </a:xfrm>
          <a:prstGeom prst="rect">
            <a:avLst/>
          </a:prstGeom>
          <a:noFill/>
          <a:extLst>
            <a:ext uri="{909E8E84-426E-40DD-AFC4-6F175D3DCCD1}">
              <a14:hiddenFill xmlns:a14="http://schemas.microsoft.com/office/drawing/2010/main">
                <a:solidFill>
                  <a:srgbClr val="FFFFFF"/>
                </a:solidFill>
              </a14:hiddenFill>
            </a:ext>
          </a:extLst>
        </p:spPr>
      </p:pic>
      <p:pic>
        <p:nvPicPr>
          <p:cNvPr id="30" name="Afbeelding 29">
            <a:extLst>
              <a:ext uri="{FF2B5EF4-FFF2-40B4-BE49-F238E27FC236}">
                <a16:creationId xmlns:a16="http://schemas.microsoft.com/office/drawing/2014/main" id="{FB926D55-06BF-45F2-880B-1F4DD0F0230D}"/>
              </a:ext>
            </a:extLst>
          </p:cNvPr>
          <p:cNvPicPr>
            <a:picLocks noChangeAspect="1"/>
          </p:cNvPicPr>
          <p:nvPr/>
        </p:nvPicPr>
        <p:blipFill>
          <a:blip r:embed="rId5"/>
          <a:stretch>
            <a:fillRect/>
          </a:stretch>
        </p:blipFill>
        <p:spPr>
          <a:xfrm>
            <a:off x="262474" y="41409"/>
            <a:ext cx="1102195" cy="1492203"/>
          </a:xfrm>
          <a:prstGeom prst="rect">
            <a:avLst/>
          </a:prstGeom>
        </p:spPr>
      </p:pic>
      <p:pic>
        <p:nvPicPr>
          <p:cNvPr id="31" name="Afbeelding 30">
            <a:extLst>
              <a:ext uri="{FF2B5EF4-FFF2-40B4-BE49-F238E27FC236}">
                <a16:creationId xmlns:a16="http://schemas.microsoft.com/office/drawing/2014/main" id="{6B10642B-D654-4A26-A3B0-4667DB1F7B46}"/>
              </a:ext>
            </a:extLst>
          </p:cNvPr>
          <p:cNvPicPr>
            <a:picLocks noChangeAspect="1"/>
          </p:cNvPicPr>
          <p:nvPr/>
        </p:nvPicPr>
        <p:blipFill rotWithShape="1">
          <a:blip r:embed="rId6"/>
          <a:srcRect b="8686"/>
          <a:stretch/>
        </p:blipFill>
        <p:spPr>
          <a:xfrm>
            <a:off x="534699" y="3815334"/>
            <a:ext cx="1249276" cy="1300222"/>
          </a:xfrm>
          <a:prstGeom prst="rect">
            <a:avLst/>
          </a:prstGeom>
        </p:spPr>
      </p:pic>
      <p:pic>
        <p:nvPicPr>
          <p:cNvPr id="32" name="Picture 10" descr="Afbeeldingsresultaat voor giraffe knuffels">
            <a:extLst>
              <a:ext uri="{FF2B5EF4-FFF2-40B4-BE49-F238E27FC236}">
                <a16:creationId xmlns:a16="http://schemas.microsoft.com/office/drawing/2014/main" id="{888D6B71-4990-43E0-97B0-C33D44F682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2829" y="5487566"/>
            <a:ext cx="1370434" cy="137043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http://www.knuffelparadijs.nl/img/large/pluche-knuffel-krokodil-groen-38-cm/10080/150.jpg">
            <a:extLst>
              <a:ext uri="{FF2B5EF4-FFF2-40B4-BE49-F238E27FC236}">
                <a16:creationId xmlns:a16="http://schemas.microsoft.com/office/drawing/2014/main" id="{0F974866-6353-4166-8826-679AB28039F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8008" b="29382"/>
          <a:stretch/>
        </p:blipFill>
        <p:spPr bwMode="auto">
          <a:xfrm flipH="1">
            <a:off x="1576568" y="5556001"/>
            <a:ext cx="2499509" cy="8309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Afbeeldingsresultaat voor dieren knuffels">
            <a:extLst>
              <a:ext uri="{FF2B5EF4-FFF2-40B4-BE49-F238E27FC236}">
                <a16:creationId xmlns:a16="http://schemas.microsoft.com/office/drawing/2014/main" id="{7BF84BD9-A43A-46A4-B180-2E2F22407E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834" r="66486"/>
          <a:stretch/>
        </p:blipFill>
        <p:spPr bwMode="auto">
          <a:xfrm>
            <a:off x="538951" y="1537158"/>
            <a:ext cx="1047405" cy="130022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Afbeeldingsresultaat voor jakhals knuffel">
            <a:extLst>
              <a:ext uri="{FF2B5EF4-FFF2-40B4-BE49-F238E27FC236}">
                <a16:creationId xmlns:a16="http://schemas.microsoft.com/office/drawing/2014/main" id="{70B4C573-3DEF-46FF-9E1B-7E1F7A13C0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943" y="2732499"/>
            <a:ext cx="1036589" cy="1135312"/>
          </a:xfrm>
          <a:prstGeom prst="rect">
            <a:avLst/>
          </a:prstGeom>
          <a:noFill/>
          <a:extLst>
            <a:ext uri="{909E8E84-426E-40DD-AFC4-6F175D3DCCD1}">
              <a14:hiddenFill xmlns:a14="http://schemas.microsoft.com/office/drawing/2010/main">
                <a:solidFill>
                  <a:srgbClr val="FFFFFF"/>
                </a:solidFill>
              </a14:hiddenFill>
            </a:ext>
          </a:extLst>
        </p:spPr>
      </p:pic>
      <p:sp>
        <p:nvSpPr>
          <p:cNvPr id="17" name="PIJL-RECHTS 16"/>
          <p:cNvSpPr/>
          <p:nvPr/>
        </p:nvSpPr>
        <p:spPr>
          <a:xfrm>
            <a:off x="2282551" y="4509120"/>
            <a:ext cx="6696522" cy="1268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t>Samenwerken: zorgen voor de ander, </a:t>
            </a:r>
          </a:p>
          <a:p>
            <a:pPr algn="ctr"/>
            <a:r>
              <a:rPr lang="nl-NL" sz="2400" b="1" dirty="0"/>
              <a:t>de relatie staat centraal</a:t>
            </a:r>
          </a:p>
        </p:txBody>
      </p:sp>
      <p:sp>
        <p:nvSpPr>
          <p:cNvPr id="2" name="Tekstvak 1">
            <a:extLst>
              <a:ext uri="{FF2B5EF4-FFF2-40B4-BE49-F238E27FC236}">
                <a16:creationId xmlns:a16="http://schemas.microsoft.com/office/drawing/2014/main" id="{D6133E5D-E5DA-4DD4-BD1B-B239A62555C1}"/>
              </a:ext>
            </a:extLst>
          </p:cNvPr>
          <p:cNvSpPr txBox="1"/>
          <p:nvPr/>
        </p:nvSpPr>
        <p:spPr>
          <a:xfrm>
            <a:off x="262474" y="6093296"/>
            <a:ext cx="6372450" cy="830997"/>
          </a:xfrm>
          <a:prstGeom prst="rect">
            <a:avLst/>
          </a:prstGeom>
          <a:noFill/>
        </p:spPr>
        <p:txBody>
          <a:bodyPr wrap="none" rtlCol="0">
            <a:spAutoFit/>
          </a:bodyPr>
          <a:lstStyle/>
          <a:p>
            <a:r>
              <a:rPr lang="nl-NL" sz="1600" b="1" i="1" dirty="0">
                <a:solidFill>
                  <a:srgbClr val="0000FF"/>
                </a:solidFill>
              </a:rPr>
              <a:t>Oefening 42: Conflict-dierentuin</a:t>
            </a:r>
          </a:p>
          <a:p>
            <a:r>
              <a:rPr lang="nl-NL" sz="1600" b="1" i="1" dirty="0">
                <a:solidFill>
                  <a:srgbClr val="0000FF"/>
                </a:solidFill>
              </a:rPr>
              <a:t>Zet alle dieren in een kring. </a:t>
            </a:r>
          </a:p>
          <a:p>
            <a:r>
              <a:rPr lang="nl-NL" sz="1600" b="1" i="1" dirty="0">
                <a:solidFill>
                  <a:srgbClr val="0000FF"/>
                </a:solidFill>
              </a:rPr>
              <a:t>Kies er één uit, die staat voor jouw manier om met conflicten om te gaan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9"/>
                                        </p:tgtEl>
                                        <p:attrNameLst>
                                          <p:attrName>style.visibility</p:attrName>
                                        </p:attrNameLst>
                                      </p:cBhvr>
                                      <p:to>
                                        <p:strVal val="visible"/>
                                      </p:to>
                                    </p:set>
                                    <p:anim calcmode="lin" valueType="num">
                                      <p:cBhvr additive="base">
                                        <p:cTn id="13" dur="500" fill="hold"/>
                                        <p:tgtEl>
                                          <p:spTgt spid="1129"/>
                                        </p:tgtEl>
                                        <p:attrNameLst>
                                          <p:attrName>ppt_x</p:attrName>
                                        </p:attrNameLst>
                                      </p:cBhvr>
                                      <p:tavLst>
                                        <p:tav tm="0">
                                          <p:val>
                                            <p:strVal val="0-#ppt_w/2"/>
                                          </p:val>
                                        </p:tav>
                                        <p:tav tm="100000">
                                          <p:val>
                                            <p:strVal val="#ppt_x"/>
                                          </p:val>
                                        </p:tav>
                                      </p:tavLst>
                                    </p:anim>
                                    <p:anim calcmode="lin" valueType="num">
                                      <p:cBhvr additive="base">
                                        <p:cTn id="14" dur="500" fill="hold"/>
                                        <p:tgtEl>
                                          <p:spTgt spid="11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1"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0-#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 grpId="0" animBg="1"/>
      <p:bldP spid="17" grpId="1"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5C481A5-1AF0-4BF8-92B9-D222537DC103}"/>
              </a:ext>
            </a:extLst>
          </p:cNvPr>
          <p:cNvSpPr txBox="1"/>
          <p:nvPr/>
        </p:nvSpPr>
        <p:spPr>
          <a:xfrm>
            <a:off x="356297" y="295857"/>
            <a:ext cx="4462119" cy="3077766"/>
          </a:xfrm>
          <a:prstGeom prst="rect">
            <a:avLst/>
          </a:prstGeom>
          <a:noFill/>
        </p:spPr>
        <p:txBody>
          <a:bodyPr wrap="none" rtlCol="0">
            <a:spAutoFit/>
          </a:bodyPr>
          <a:lstStyle/>
          <a:p>
            <a:r>
              <a:rPr lang="nl-NL" b="1" i="1" dirty="0">
                <a:solidFill>
                  <a:srgbClr val="0000FF"/>
                </a:solidFill>
              </a:rPr>
              <a:t>Oefening 43: Herken je conflict</a:t>
            </a:r>
          </a:p>
          <a:p>
            <a:endParaRPr lang="nl-NL" sz="1600" b="1" i="1" dirty="0">
              <a:solidFill>
                <a:srgbClr val="0000FF"/>
              </a:solidFill>
            </a:endParaRPr>
          </a:p>
          <a:p>
            <a:pPr>
              <a:lnSpc>
                <a:spcPct val="150000"/>
              </a:lnSpc>
            </a:pPr>
            <a:r>
              <a:rPr lang="nl-NL" sz="1600" b="1" i="1" dirty="0">
                <a:solidFill>
                  <a:srgbClr val="0000FF"/>
                </a:solidFill>
              </a:rPr>
              <a:t>A vertelt B over een conflict dat hij/zij had. </a:t>
            </a:r>
          </a:p>
          <a:p>
            <a:pPr>
              <a:lnSpc>
                <a:spcPct val="150000"/>
              </a:lnSpc>
            </a:pPr>
            <a:r>
              <a:rPr lang="nl-NL" sz="1600" b="1" i="1" dirty="0">
                <a:solidFill>
                  <a:srgbClr val="0000FF"/>
                </a:solidFill>
              </a:rPr>
              <a:t>Samen besluiten ze welke conflictstijl A gebruikte. </a:t>
            </a:r>
          </a:p>
          <a:p>
            <a:pPr>
              <a:lnSpc>
                <a:spcPct val="150000"/>
              </a:lnSpc>
            </a:pPr>
            <a:r>
              <a:rPr lang="nl-NL" sz="1600" b="1" i="1" dirty="0">
                <a:solidFill>
                  <a:srgbClr val="0000FF"/>
                </a:solidFill>
              </a:rPr>
              <a:t>Hoe vindt A deze stijl? </a:t>
            </a:r>
          </a:p>
          <a:p>
            <a:pPr>
              <a:lnSpc>
                <a:spcPct val="150000"/>
              </a:lnSpc>
            </a:pPr>
            <a:r>
              <a:rPr lang="nl-NL" sz="1600" b="1" i="1" dirty="0">
                <a:solidFill>
                  <a:srgbClr val="0000FF"/>
                </a:solidFill>
              </a:rPr>
              <a:t>Zou je met meer succes een andere stijl kiezen? </a:t>
            </a:r>
          </a:p>
          <a:p>
            <a:pPr>
              <a:lnSpc>
                <a:spcPct val="150000"/>
              </a:lnSpc>
            </a:pPr>
            <a:r>
              <a:rPr lang="nl-NL" sz="1600" b="1" i="1" dirty="0">
                <a:solidFill>
                  <a:srgbClr val="0000FF"/>
                </a:solidFill>
              </a:rPr>
              <a:t>Hoe zou het conflict dan verlopen zijn? </a:t>
            </a:r>
          </a:p>
          <a:p>
            <a:pPr>
              <a:lnSpc>
                <a:spcPct val="150000"/>
              </a:lnSpc>
            </a:pPr>
            <a:r>
              <a:rPr lang="nl-NL" sz="1600" b="1" i="1" dirty="0">
                <a:solidFill>
                  <a:srgbClr val="0000FF"/>
                </a:solidFill>
              </a:rPr>
              <a:t>A en B ruilen.</a:t>
            </a:r>
          </a:p>
          <a:p>
            <a:endParaRPr lang="nl-NL" sz="1600" b="1" i="1" dirty="0">
              <a:solidFill>
                <a:srgbClr val="0000FF"/>
              </a:solidFill>
            </a:endParaRPr>
          </a:p>
        </p:txBody>
      </p:sp>
      <p:pic>
        <p:nvPicPr>
          <p:cNvPr id="1026" name="Picture 2" descr="Afbeeldingsresultaat voor dieren knuffels">
            <a:extLst>
              <a:ext uri="{FF2B5EF4-FFF2-40B4-BE49-F238E27FC236}">
                <a16:creationId xmlns:a16="http://schemas.microsoft.com/office/drawing/2014/main" id="{F830B4B4-58ED-4236-8F72-56FD018C8A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834"/>
          <a:stretch/>
        </p:blipFill>
        <p:spPr bwMode="auto">
          <a:xfrm>
            <a:off x="4572000" y="2030043"/>
            <a:ext cx="3495675" cy="14543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dieren knuffels">
            <a:extLst>
              <a:ext uri="{FF2B5EF4-FFF2-40B4-BE49-F238E27FC236}">
                <a16:creationId xmlns:a16="http://schemas.microsoft.com/office/drawing/2014/main" id="{6702E33B-3C09-41C6-924E-EDC7EDAF19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7534"/>
          <a:stretch/>
        </p:blipFill>
        <p:spPr bwMode="auto">
          <a:xfrm>
            <a:off x="5364088" y="260649"/>
            <a:ext cx="349567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D740D9D-3BFC-4DE5-99B2-B03B1FF9E430}"/>
              </a:ext>
            </a:extLst>
          </p:cNvPr>
          <p:cNvPicPr>
            <a:picLocks noChangeAspect="1"/>
          </p:cNvPicPr>
          <p:nvPr/>
        </p:nvPicPr>
        <p:blipFill>
          <a:blip r:embed="rId3"/>
          <a:stretch>
            <a:fillRect/>
          </a:stretch>
        </p:blipFill>
        <p:spPr>
          <a:xfrm>
            <a:off x="3783648" y="3429000"/>
            <a:ext cx="1800225" cy="2057400"/>
          </a:xfrm>
          <a:prstGeom prst="rect">
            <a:avLst/>
          </a:prstGeom>
        </p:spPr>
      </p:pic>
      <p:pic>
        <p:nvPicPr>
          <p:cNvPr id="7" name="Afbeelding 6">
            <a:extLst>
              <a:ext uri="{FF2B5EF4-FFF2-40B4-BE49-F238E27FC236}">
                <a16:creationId xmlns:a16="http://schemas.microsoft.com/office/drawing/2014/main" id="{0FACDBD3-5D42-46AF-89A6-A7FC496449DC}"/>
              </a:ext>
            </a:extLst>
          </p:cNvPr>
          <p:cNvPicPr>
            <a:picLocks noChangeAspect="1"/>
          </p:cNvPicPr>
          <p:nvPr/>
        </p:nvPicPr>
        <p:blipFill>
          <a:blip r:embed="rId4"/>
          <a:stretch>
            <a:fillRect/>
          </a:stretch>
        </p:blipFill>
        <p:spPr>
          <a:xfrm>
            <a:off x="246428" y="3373623"/>
            <a:ext cx="1410063" cy="1909008"/>
          </a:xfrm>
          <a:prstGeom prst="rect">
            <a:avLst/>
          </a:prstGeom>
        </p:spPr>
      </p:pic>
      <p:pic>
        <p:nvPicPr>
          <p:cNvPr id="8" name="Afbeelding 7">
            <a:extLst>
              <a:ext uri="{FF2B5EF4-FFF2-40B4-BE49-F238E27FC236}">
                <a16:creationId xmlns:a16="http://schemas.microsoft.com/office/drawing/2014/main" id="{69D51277-69BE-4FDE-8D17-88FF0DDD20E0}"/>
              </a:ext>
            </a:extLst>
          </p:cNvPr>
          <p:cNvPicPr>
            <a:picLocks noChangeAspect="1"/>
          </p:cNvPicPr>
          <p:nvPr/>
        </p:nvPicPr>
        <p:blipFill>
          <a:blip r:embed="rId5"/>
          <a:stretch>
            <a:fillRect/>
          </a:stretch>
        </p:blipFill>
        <p:spPr>
          <a:xfrm>
            <a:off x="1979712" y="3530660"/>
            <a:ext cx="1771650" cy="2019300"/>
          </a:xfrm>
          <a:prstGeom prst="rect">
            <a:avLst/>
          </a:prstGeom>
        </p:spPr>
      </p:pic>
      <p:pic>
        <p:nvPicPr>
          <p:cNvPr id="1034" name="Picture 10" descr="Afbeeldingsresultaat voor giraffe knuffels">
            <a:extLst>
              <a:ext uri="{FF2B5EF4-FFF2-40B4-BE49-F238E27FC236}">
                <a16:creationId xmlns:a16="http://schemas.microsoft.com/office/drawing/2014/main" id="{63A36126-939F-4577-99E0-FBDEAB27A2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3972" y="3630911"/>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fbeeldingsresultaat voor jakhals knuffel">
            <a:extLst>
              <a:ext uri="{FF2B5EF4-FFF2-40B4-BE49-F238E27FC236}">
                <a16:creationId xmlns:a16="http://schemas.microsoft.com/office/drawing/2014/main" id="{3D328CBC-A7E3-46E6-97F5-AC3E0554CE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6839" y="4844182"/>
            <a:ext cx="16002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knuffelparadijs.nl/img/large/pluche-knuffel-krokodil-groen-38-cm/10080/150.jpg">
            <a:extLst>
              <a:ext uri="{FF2B5EF4-FFF2-40B4-BE49-F238E27FC236}">
                <a16:creationId xmlns:a16="http://schemas.microsoft.com/office/drawing/2014/main" id="{84F35290-0167-436D-BA1B-B0136201A18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8008" b="29382"/>
          <a:stretch/>
        </p:blipFill>
        <p:spPr bwMode="auto">
          <a:xfrm>
            <a:off x="1299846" y="5461470"/>
            <a:ext cx="3051423" cy="130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61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84168" y="1200272"/>
            <a:ext cx="2823195" cy="1143000"/>
          </a:xfrm>
        </p:spPr>
        <p:txBody>
          <a:bodyPr>
            <a:normAutofit/>
          </a:bodyPr>
          <a:lstStyle/>
          <a:p>
            <a:r>
              <a:rPr lang="nl-NL" sz="3200" b="1" dirty="0">
                <a:solidFill>
                  <a:srgbClr val="0000FF"/>
                </a:solidFill>
              </a:rPr>
              <a:t>ik-boodschap</a:t>
            </a:r>
          </a:p>
        </p:txBody>
      </p:sp>
      <p:pic>
        <p:nvPicPr>
          <p:cNvPr id="5" name="Afbeelding 4"/>
          <p:cNvPicPr/>
          <p:nvPr/>
        </p:nvPicPr>
        <p:blipFill>
          <a:blip r:embed="rId2" cstate="print">
            <a:lum bright="-10000" contrast="30000"/>
          </a:blip>
          <a:srcRect/>
          <a:stretch>
            <a:fillRect/>
          </a:stretch>
        </p:blipFill>
        <p:spPr bwMode="auto">
          <a:xfrm>
            <a:off x="165200" y="2564904"/>
            <a:ext cx="2949307" cy="2952328"/>
          </a:xfrm>
          <a:prstGeom prst="rect">
            <a:avLst/>
          </a:prstGeom>
          <a:noFill/>
          <a:ln w="9525">
            <a:noFill/>
            <a:miter lim="800000"/>
            <a:headEnd/>
            <a:tailEnd/>
          </a:ln>
        </p:spPr>
      </p:pic>
      <p:sp>
        <p:nvSpPr>
          <p:cNvPr id="6" name="Titel 1">
            <a:extLst>
              <a:ext uri="{FF2B5EF4-FFF2-40B4-BE49-F238E27FC236}">
                <a16:creationId xmlns:a16="http://schemas.microsoft.com/office/drawing/2014/main" id="{A97DDB0D-CD16-4268-88A1-3F25831628EA}"/>
              </a:ext>
            </a:extLst>
          </p:cNvPr>
          <p:cNvSpPr txBox="1">
            <a:spLocks/>
          </p:cNvSpPr>
          <p:nvPr/>
        </p:nvSpPr>
        <p:spPr>
          <a:xfrm>
            <a:off x="395536" y="1196752"/>
            <a:ext cx="2949308"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b="1" dirty="0">
                <a:solidFill>
                  <a:srgbClr val="0000FF"/>
                </a:solidFill>
              </a:rPr>
              <a:t>jij - boodschap</a:t>
            </a:r>
          </a:p>
        </p:txBody>
      </p:sp>
      <p:sp>
        <p:nvSpPr>
          <p:cNvPr id="3" name="Pijl: rechts 2">
            <a:extLst>
              <a:ext uri="{FF2B5EF4-FFF2-40B4-BE49-F238E27FC236}">
                <a16:creationId xmlns:a16="http://schemas.microsoft.com/office/drawing/2014/main" id="{BEB8FB16-A3A5-4348-B017-D41FDDEB986A}"/>
              </a:ext>
            </a:extLst>
          </p:cNvPr>
          <p:cNvSpPr/>
          <p:nvPr/>
        </p:nvSpPr>
        <p:spPr>
          <a:xfrm>
            <a:off x="3519368" y="3678882"/>
            <a:ext cx="2016224" cy="108012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a:extLst>
              <a:ext uri="{FF2B5EF4-FFF2-40B4-BE49-F238E27FC236}">
                <a16:creationId xmlns:a16="http://schemas.microsoft.com/office/drawing/2014/main" id="{692C9B5E-1652-42F3-A69A-92CE7C41303D}"/>
              </a:ext>
            </a:extLst>
          </p:cNvPr>
          <p:cNvSpPr txBox="1">
            <a:spLocks/>
          </p:cNvSpPr>
          <p:nvPr/>
        </p:nvSpPr>
        <p:spPr>
          <a:xfrm>
            <a:off x="165200" y="53752"/>
            <a:ext cx="865527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srgbClr val="0000FF"/>
                </a:solidFill>
              </a:rPr>
              <a:t>Wat voor boodschap geef je?</a:t>
            </a:r>
          </a:p>
        </p:txBody>
      </p:sp>
      <p:cxnSp>
        <p:nvCxnSpPr>
          <p:cNvPr id="9" name="Rechte verbindingslijn 8">
            <a:extLst>
              <a:ext uri="{FF2B5EF4-FFF2-40B4-BE49-F238E27FC236}">
                <a16:creationId xmlns:a16="http://schemas.microsoft.com/office/drawing/2014/main" id="{2DA8F44B-76BA-495A-B66A-CB48E30BB495}"/>
              </a:ext>
            </a:extLst>
          </p:cNvPr>
          <p:cNvCxnSpPr/>
          <p:nvPr/>
        </p:nvCxnSpPr>
        <p:spPr>
          <a:xfrm>
            <a:off x="4499992" y="1124744"/>
            <a:ext cx="0" cy="23042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BED0FA2B-CC3D-4141-BBD6-39FA444370E4}"/>
              </a:ext>
            </a:extLst>
          </p:cNvPr>
          <p:cNvSpPr/>
          <p:nvPr/>
        </p:nvSpPr>
        <p:spPr>
          <a:xfrm>
            <a:off x="683568" y="5918692"/>
            <a:ext cx="2051720" cy="369332"/>
          </a:xfrm>
          <a:prstGeom prst="rect">
            <a:avLst/>
          </a:prstGeom>
        </p:spPr>
        <p:txBody>
          <a:bodyPr wrap="square">
            <a:spAutoFit/>
          </a:bodyPr>
          <a:lstStyle/>
          <a:p>
            <a:pPr>
              <a:spcAft>
                <a:spcPts val="0"/>
              </a:spcAft>
            </a:pPr>
            <a:r>
              <a:rPr lang="nl-NL" dirty="0">
                <a:solidFill>
                  <a:srgbClr val="0000FF"/>
                </a:solidFill>
                <a:ea typeface="Times New Roman" panose="02020603050405020304" pitchFamily="18" charset="0"/>
              </a:rPr>
              <a:t>Jij praat te hard</a:t>
            </a:r>
          </a:p>
        </p:txBody>
      </p:sp>
      <p:sp>
        <p:nvSpPr>
          <p:cNvPr id="11" name="Rechthoek 10">
            <a:extLst>
              <a:ext uri="{FF2B5EF4-FFF2-40B4-BE49-F238E27FC236}">
                <a16:creationId xmlns:a16="http://schemas.microsoft.com/office/drawing/2014/main" id="{D8D77899-5FDA-44C3-B568-1DBB9939B83F}"/>
              </a:ext>
            </a:extLst>
          </p:cNvPr>
          <p:cNvSpPr/>
          <p:nvPr/>
        </p:nvSpPr>
        <p:spPr>
          <a:xfrm>
            <a:off x="6084168" y="5919216"/>
            <a:ext cx="3065296" cy="646331"/>
          </a:xfrm>
          <a:prstGeom prst="rect">
            <a:avLst/>
          </a:prstGeom>
        </p:spPr>
        <p:txBody>
          <a:bodyPr wrap="square">
            <a:spAutoFit/>
          </a:bodyPr>
          <a:lstStyle/>
          <a:p>
            <a:pPr>
              <a:spcAft>
                <a:spcPts val="0"/>
              </a:spcAft>
            </a:pPr>
            <a:r>
              <a:rPr lang="nl-NL" dirty="0">
                <a:solidFill>
                  <a:srgbClr val="0000FF"/>
                </a:solidFill>
                <a:ea typeface="Times New Roman" panose="02020603050405020304" pitchFamily="18" charset="0"/>
              </a:rPr>
              <a:t>Ik kan me niet concentreren als ik je zo hoor praten</a:t>
            </a:r>
          </a:p>
        </p:txBody>
      </p:sp>
      <p:pic>
        <p:nvPicPr>
          <p:cNvPr id="13" name="Afbeelding 12">
            <a:extLst>
              <a:ext uri="{FF2B5EF4-FFF2-40B4-BE49-F238E27FC236}">
                <a16:creationId xmlns:a16="http://schemas.microsoft.com/office/drawing/2014/main" id="{B08F44AF-6FA5-40F0-8DBE-15BEFF7A0FF2}"/>
              </a:ext>
            </a:extLst>
          </p:cNvPr>
          <p:cNvPicPr>
            <a:picLocks noChangeAspect="1"/>
          </p:cNvPicPr>
          <p:nvPr/>
        </p:nvPicPr>
        <p:blipFill>
          <a:blip r:embed="rId3"/>
          <a:stretch>
            <a:fillRect/>
          </a:stretch>
        </p:blipFill>
        <p:spPr>
          <a:xfrm>
            <a:off x="6219797" y="2492896"/>
            <a:ext cx="2593788" cy="2736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10" grpId="0" build="p"/>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5BD95-83FB-4A60-B27D-375CE16422EE}"/>
              </a:ext>
            </a:extLst>
          </p:cNvPr>
          <p:cNvSpPr>
            <a:spLocks noGrp="1"/>
          </p:cNvSpPr>
          <p:nvPr>
            <p:ph type="title"/>
          </p:nvPr>
        </p:nvSpPr>
        <p:spPr>
          <a:xfrm>
            <a:off x="457200" y="-27384"/>
            <a:ext cx="8229600" cy="1143000"/>
          </a:xfrm>
        </p:spPr>
        <p:txBody>
          <a:bodyPr/>
          <a:lstStyle/>
          <a:p>
            <a:r>
              <a:rPr lang="nl-NL" b="1" dirty="0">
                <a:solidFill>
                  <a:srgbClr val="0000FF"/>
                </a:solidFill>
              </a:rPr>
              <a:t>Van jij naar ik boodschappen</a:t>
            </a:r>
          </a:p>
        </p:txBody>
      </p:sp>
      <p:sp>
        <p:nvSpPr>
          <p:cNvPr id="5" name="Rectangle 3">
            <a:extLst>
              <a:ext uri="{FF2B5EF4-FFF2-40B4-BE49-F238E27FC236}">
                <a16:creationId xmlns:a16="http://schemas.microsoft.com/office/drawing/2014/main" id="{AD1BB7D8-B581-4BAD-9B7D-B175CCD9505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5">
            <a:extLst>
              <a:ext uri="{FF2B5EF4-FFF2-40B4-BE49-F238E27FC236}">
                <a16:creationId xmlns:a16="http://schemas.microsoft.com/office/drawing/2014/main" id="{5C087809-7B1A-4667-96FA-19992344B6DE}"/>
              </a:ext>
            </a:extLst>
          </p:cNvPr>
          <p:cNvSpPr>
            <a:spLocks noChangeArrowheads="1"/>
          </p:cNvSpPr>
          <p:nvPr/>
        </p:nvSpPr>
        <p:spPr bwMode="auto">
          <a:xfrm>
            <a:off x="8066" y="1266582"/>
            <a:ext cx="758827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Jij-boodschap</a:t>
            </a:r>
            <a: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Jij laat niet horen hoe het gaat.</a:t>
            </a: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br>
            <a:r>
              <a:rPr kumimoji="0" lang="nl-NL" altLang="nl-NL"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Ik-boodschap</a:t>
            </a:r>
            <a: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Ik zou graag beter op de hoogte zijn van de voortgang.</a:t>
            </a:r>
            <a:endParaRPr kumimoji="0" lang="nl-NL" altLang="nl-NL" sz="1000" b="0" i="0" u="none" strike="noStrike" cap="none" normalizeH="0" baseline="0" dirty="0">
              <a:ln>
                <a:noFill/>
              </a:ln>
              <a:solidFill>
                <a:srgbClr val="0000FF"/>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3200" b="0" i="0" u="none" strike="noStrike" cap="none" normalizeH="0" baseline="0" dirty="0">
              <a:ln>
                <a:noFill/>
              </a:ln>
              <a:solidFill>
                <a:srgbClr val="0000FF"/>
              </a:solidFill>
              <a:effectLst/>
              <a:latin typeface="Arial" panose="020B0604020202020204" pitchFamily="34" charset="0"/>
            </a:endParaRPr>
          </a:p>
        </p:txBody>
      </p:sp>
      <p:sp>
        <p:nvSpPr>
          <p:cNvPr id="7" name="Rectangle 6">
            <a:extLst>
              <a:ext uri="{FF2B5EF4-FFF2-40B4-BE49-F238E27FC236}">
                <a16:creationId xmlns:a16="http://schemas.microsoft.com/office/drawing/2014/main" id="{E786BDFB-0C60-46AD-B19F-D8495E23544E}"/>
              </a:ext>
            </a:extLst>
          </p:cNvPr>
          <p:cNvSpPr>
            <a:spLocks noChangeArrowheads="1"/>
          </p:cNvSpPr>
          <p:nvPr/>
        </p:nvSpPr>
        <p:spPr bwMode="auto">
          <a:xfrm>
            <a:off x="39752" y="3140968"/>
            <a:ext cx="84926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Jij-boodschap</a:t>
            </a:r>
            <a: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Jij begint steeds over iets anders.</a:t>
            </a: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br>
            <a:r>
              <a:rPr kumimoji="0" lang="nl-NL" altLang="nl-NL"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Ik-boodschap</a:t>
            </a:r>
            <a: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Ik vind het lastig om het over zoveel dingen tegelijk te hebben.</a:t>
            </a:r>
            <a:endParaRPr kumimoji="0" lang="nl-NL" altLang="nl-NL" sz="1000" b="0" i="0" u="none" strike="noStrike" cap="none" normalizeH="0" baseline="0" dirty="0">
              <a:ln>
                <a:noFill/>
              </a:ln>
              <a:solidFill>
                <a:srgbClr val="0000FF"/>
              </a:solidFill>
              <a:effectLst/>
              <a:latin typeface="Arial" panose="020B0604020202020204" pitchFamily="34" charset="0"/>
            </a:endParaRPr>
          </a:p>
        </p:txBody>
      </p:sp>
      <p:sp>
        <p:nvSpPr>
          <p:cNvPr id="9" name="Rectangle 6">
            <a:extLst>
              <a:ext uri="{FF2B5EF4-FFF2-40B4-BE49-F238E27FC236}">
                <a16:creationId xmlns:a16="http://schemas.microsoft.com/office/drawing/2014/main" id="{B1269831-8B42-4E61-9A40-A78F98D3FB3A}"/>
              </a:ext>
            </a:extLst>
          </p:cNvPr>
          <p:cNvSpPr>
            <a:spLocks noChangeArrowheads="1"/>
          </p:cNvSpPr>
          <p:nvPr/>
        </p:nvSpPr>
        <p:spPr bwMode="auto">
          <a:xfrm>
            <a:off x="179512" y="4889810"/>
            <a:ext cx="61926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Jij-boodschap</a:t>
            </a:r>
            <a: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Jij geeft geen antwoord op mijn vraag.</a:t>
            </a: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br>
            <a:r>
              <a:rPr kumimoji="0" lang="nl-NL" altLang="nl-NL"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Ik-boodschap</a:t>
            </a:r>
            <a:r>
              <a:rPr kumimoji="0" lang="nl-NL" altLang="nl-NL"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Ik zit nog steeds met die vraag... </a:t>
            </a:r>
            <a:endParaRPr kumimoji="0" lang="nl-NL" altLang="nl-NL" sz="3200" b="0" i="0" u="none" strike="noStrike" cap="none" normalizeH="0" baseline="0" dirty="0">
              <a:ln>
                <a:noFill/>
              </a:ln>
              <a:solidFill>
                <a:srgbClr val="0000FF"/>
              </a:solidFill>
              <a:effectLst/>
              <a:latin typeface="Arial" panose="020B0604020202020204" pitchFamily="34" charset="0"/>
            </a:endParaRPr>
          </a:p>
        </p:txBody>
      </p:sp>
      <p:grpSp>
        <p:nvGrpSpPr>
          <p:cNvPr id="3" name="Groep 2">
            <a:extLst>
              <a:ext uri="{FF2B5EF4-FFF2-40B4-BE49-F238E27FC236}">
                <a16:creationId xmlns:a16="http://schemas.microsoft.com/office/drawing/2014/main" id="{F4C7632C-F379-4A8B-ACB4-F625CC7CF2C2}"/>
              </a:ext>
            </a:extLst>
          </p:cNvPr>
          <p:cNvGrpSpPr/>
          <p:nvPr/>
        </p:nvGrpSpPr>
        <p:grpSpPr>
          <a:xfrm>
            <a:off x="6943218" y="1292002"/>
            <a:ext cx="2381310" cy="2353022"/>
            <a:chOff x="6727194" y="1292002"/>
            <a:chExt cx="2381310" cy="2353022"/>
          </a:xfrm>
        </p:grpSpPr>
        <p:pic>
          <p:nvPicPr>
            <p:cNvPr id="2049" name="Afbeelding 412">
              <a:extLst>
                <a:ext uri="{FF2B5EF4-FFF2-40B4-BE49-F238E27FC236}">
                  <a16:creationId xmlns:a16="http://schemas.microsoft.com/office/drawing/2014/main" id="{41F2A6B4-52A9-484C-8C27-F59B6A85162A}"/>
                </a:ext>
              </a:extLst>
            </p:cNvPr>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7022975" y="1292002"/>
              <a:ext cx="1941513" cy="2095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D4997323-0102-4AFA-B156-45430E78D5F8}"/>
                </a:ext>
              </a:extLst>
            </p:cNvPr>
            <p:cNvSpPr txBox="1">
              <a:spLocks/>
            </p:cNvSpPr>
            <p:nvPr/>
          </p:nvSpPr>
          <p:spPr>
            <a:xfrm>
              <a:off x="6727194" y="3255975"/>
              <a:ext cx="2381310" cy="389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1800" b="1" dirty="0">
                  <a:solidFill>
                    <a:srgbClr val="0000FF"/>
                  </a:solidFill>
                </a:rPr>
                <a:t>jij - boodschap</a:t>
              </a:r>
            </a:p>
          </p:txBody>
        </p:sp>
      </p:grpSp>
      <p:grpSp>
        <p:nvGrpSpPr>
          <p:cNvPr id="4" name="Groep 3">
            <a:extLst>
              <a:ext uri="{FF2B5EF4-FFF2-40B4-BE49-F238E27FC236}">
                <a16:creationId xmlns:a16="http://schemas.microsoft.com/office/drawing/2014/main" id="{3C33B56B-C8AD-4D51-8EED-CE9C1B4A7CEB}"/>
              </a:ext>
            </a:extLst>
          </p:cNvPr>
          <p:cNvGrpSpPr/>
          <p:nvPr/>
        </p:nvGrpSpPr>
        <p:grpSpPr>
          <a:xfrm>
            <a:off x="6727194" y="4062772"/>
            <a:ext cx="2381310" cy="2635597"/>
            <a:chOff x="6727194" y="4062772"/>
            <a:chExt cx="2381310" cy="2635597"/>
          </a:xfrm>
        </p:grpSpPr>
        <p:sp>
          <p:nvSpPr>
            <p:cNvPr id="12" name="Titel 1">
              <a:extLst>
                <a:ext uri="{FF2B5EF4-FFF2-40B4-BE49-F238E27FC236}">
                  <a16:creationId xmlns:a16="http://schemas.microsoft.com/office/drawing/2014/main" id="{BEC00A53-F13F-4DA0-AF31-9661A90ECA55}"/>
                </a:ext>
              </a:extLst>
            </p:cNvPr>
            <p:cNvSpPr txBox="1">
              <a:spLocks/>
            </p:cNvSpPr>
            <p:nvPr/>
          </p:nvSpPr>
          <p:spPr>
            <a:xfrm>
              <a:off x="6727194" y="6309320"/>
              <a:ext cx="2381310" cy="38904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1800" b="1" dirty="0">
                  <a:solidFill>
                    <a:srgbClr val="0000FF"/>
                  </a:solidFill>
                </a:rPr>
                <a:t>Ik - boodschap</a:t>
              </a:r>
            </a:p>
          </p:txBody>
        </p:sp>
        <p:pic>
          <p:nvPicPr>
            <p:cNvPr id="8" name="Afbeelding 7">
              <a:extLst>
                <a:ext uri="{FF2B5EF4-FFF2-40B4-BE49-F238E27FC236}">
                  <a16:creationId xmlns:a16="http://schemas.microsoft.com/office/drawing/2014/main" id="{1AB908B5-01A9-4272-81D1-8AD43793519F}"/>
                </a:ext>
              </a:extLst>
            </p:cNvPr>
            <p:cNvPicPr>
              <a:picLocks noChangeAspect="1"/>
            </p:cNvPicPr>
            <p:nvPr/>
          </p:nvPicPr>
          <p:blipFill>
            <a:blip r:embed="rId3"/>
            <a:stretch>
              <a:fillRect/>
            </a:stretch>
          </p:blipFill>
          <p:spPr>
            <a:xfrm>
              <a:off x="6985161" y="4062772"/>
              <a:ext cx="1885431" cy="1989026"/>
            </a:xfrm>
            <a:prstGeom prst="rect">
              <a:avLst/>
            </a:prstGeom>
          </p:spPr>
        </p:pic>
      </p:grpSp>
    </p:spTree>
    <p:extLst>
      <p:ext uri="{BB962C8B-B14F-4D97-AF65-F5344CB8AC3E}">
        <p14:creationId xmlns:p14="http://schemas.microsoft.com/office/powerpoint/2010/main" val="10175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 calcmode="lin" valueType="num">
                                      <p:cBhvr additive="base">
                                        <p:cTn id="49"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52"/>
            <a:ext cx="9144000" cy="1143000"/>
          </a:xfrm>
        </p:spPr>
        <p:txBody>
          <a:bodyPr>
            <a:normAutofit fontScale="90000"/>
          </a:bodyPr>
          <a:lstStyle/>
          <a:p>
            <a:pPr algn="l"/>
            <a:r>
              <a:rPr lang="nl-NL" b="1" dirty="0">
                <a:solidFill>
                  <a:srgbClr val="0000FF"/>
                </a:solidFill>
              </a:rPr>
              <a:t>7.5	technieken om beter met conflicten 	om te gaan</a:t>
            </a:r>
            <a:endParaRPr lang="nl-NL" dirty="0"/>
          </a:p>
        </p:txBody>
      </p:sp>
      <p:sp>
        <p:nvSpPr>
          <p:cNvPr id="3" name="Tijdelijke aanduiding voor inhoud 2"/>
          <p:cNvSpPr>
            <a:spLocks noGrp="1"/>
          </p:cNvSpPr>
          <p:nvPr>
            <p:ph idx="1"/>
          </p:nvPr>
        </p:nvSpPr>
        <p:spPr>
          <a:xfrm>
            <a:off x="143508" y="1142548"/>
            <a:ext cx="8856984" cy="5678830"/>
          </a:xfrm>
        </p:spPr>
        <p:txBody>
          <a:bodyPr>
            <a:noAutofit/>
          </a:bodyPr>
          <a:lstStyle/>
          <a:p>
            <a:pPr>
              <a:lnSpc>
                <a:spcPct val="150000"/>
              </a:lnSpc>
              <a:buFont typeface="+mj-lt"/>
              <a:buAutoNum type="arabicPeriod"/>
            </a:pPr>
            <a:r>
              <a:rPr lang="nl-NL" sz="1600" dirty="0">
                <a:solidFill>
                  <a:srgbClr val="0000FF"/>
                </a:solidFill>
              </a:rPr>
              <a:t>Ga na wat werkelijk objectief zintuiglijk waarneembaar is. (NLP2 De kaart is niet het gebied.)</a:t>
            </a:r>
          </a:p>
          <a:p>
            <a:pPr lvl="0">
              <a:lnSpc>
                <a:spcPct val="150000"/>
              </a:lnSpc>
              <a:buFont typeface="+mj-lt"/>
              <a:buAutoNum type="arabicPeriod"/>
            </a:pPr>
            <a:r>
              <a:rPr lang="nl-NL" sz="1600" dirty="0">
                <a:solidFill>
                  <a:srgbClr val="0000FF"/>
                </a:solidFill>
              </a:rPr>
              <a:t>Respect voor andermans wereldmodel en dat van jezelf. Hoe beter je de ander begrijpt hoe makkelijker je uit het conflict komt. (NLP1) </a:t>
            </a:r>
          </a:p>
          <a:p>
            <a:pPr lvl="0">
              <a:lnSpc>
                <a:spcPct val="150000"/>
              </a:lnSpc>
              <a:buFont typeface="+mj-lt"/>
              <a:buAutoNum type="arabicPeriod"/>
            </a:pPr>
            <a:r>
              <a:rPr lang="nl-NL" sz="1600" dirty="0">
                <a:solidFill>
                  <a:srgbClr val="0000FF"/>
                </a:solidFill>
              </a:rPr>
              <a:t>Onderscheid maken tussen gedrag en persoon. (NLP5)</a:t>
            </a:r>
          </a:p>
          <a:p>
            <a:pPr lvl="0">
              <a:lnSpc>
                <a:spcPct val="150000"/>
              </a:lnSpc>
              <a:buFont typeface="+mj-lt"/>
              <a:buAutoNum type="arabicPeriod"/>
            </a:pPr>
            <a:r>
              <a:rPr lang="nl-NL" sz="1600" dirty="0">
                <a:solidFill>
                  <a:srgbClr val="0000FF"/>
                </a:solidFill>
              </a:rPr>
              <a:t>Ik-boodschappen, dus zonder de ander ergens van te beschuldigen. (Gordon, NLP4)</a:t>
            </a:r>
          </a:p>
          <a:p>
            <a:pPr lvl="0">
              <a:lnSpc>
                <a:spcPct val="150000"/>
              </a:lnSpc>
              <a:buFont typeface="+mj-lt"/>
              <a:buAutoNum type="arabicPeriod"/>
            </a:pPr>
            <a:r>
              <a:rPr lang="nl-NL" sz="1600" dirty="0">
                <a:solidFill>
                  <a:srgbClr val="0000FF"/>
                </a:solidFill>
              </a:rPr>
              <a:t>Kies voor geluk in plaats van voor altijd je gelijk willen halen. (NLP6 en 7)</a:t>
            </a:r>
          </a:p>
          <a:p>
            <a:pPr lvl="0">
              <a:lnSpc>
                <a:spcPct val="150000"/>
              </a:lnSpc>
              <a:buFont typeface="+mj-lt"/>
              <a:buAutoNum type="arabicPeriod"/>
            </a:pPr>
            <a:r>
              <a:rPr lang="nl-NL" sz="1600" dirty="0">
                <a:solidFill>
                  <a:srgbClr val="0000FF"/>
                </a:solidFill>
              </a:rPr>
              <a:t>Rapport maken (zonder rapport is niets mogelijk, met rapport is alles mogelijk). (NLP6)</a:t>
            </a:r>
          </a:p>
          <a:p>
            <a:pPr lvl="0">
              <a:lnSpc>
                <a:spcPct val="150000"/>
              </a:lnSpc>
              <a:buFont typeface="+mj-lt"/>
              <a:buAutoNum type="arabicPeriod"/>
            </a:pPr>
            <a:r>
              <a:rPr lang="nl-NL" sz="1600" dirty="0">
                <a:solidFill>
                  <a:srgbClr val="0000FF"/>
                </a:solidFill>
              </a:rPr>
              <a:t>Herkaderen , De drie waarnemingsposities. (NLP1)</a:t>
            </a:r>
          </a:p>
          <a:p>
            <a:pPr lvl="0">
              <a:lnSpc>
                <a:spcPct val="150000"/>
              </a:lnSpc>
              <a:buFont typeface="+mj-lt"/>
              <a:buAutoNum type="arabicPeriod"/>
            </a:pPr>
            <a:r>
              <a:rPr lang="nl-NL" sz="1600" dirty="0">
                <a:solidFill>
                  <a:srgbClr val="0000FF"/>
                </a:solidFill>
              </a:rPr>
              <a:t>Pacing en Leading, Volgen en Leiden. (NLP5)</a:t>
            </a:r>
          </a:p>
          <a:p>
            <a:pPr>
              <a:lnSpc>
                <a:spcPct val="150000"/>
              </a:lnSpc>
              <a:buFont typeface="+mj-lt"/>
              <a:buAutoNum type="arabicPeriod"/>
            </a:pPr>
            <a:r>
              <a:rPr lang="nl-NL" sz="1600" dirty="0">
                <a:solidFill>
                  <a:srgbClr val="0000FF"/>
                </a:solidFill>
              </a:rPr>
              <a:t>'Uit de box’ komen. (NLP6)</a:t>
            </a:r>
          </a:p>
          <a:p>
            <a:pPr>
              <a:lnSpc>
                <a:spcPct val="150000"/>
              </a:lnSpc>
              <a:buFont typeface="+mj-lt"/>
              <a:buAutoNum type="arabicPeriod"/>
            </a:pPr>
            <a:r>
              <a:rPr lang="nl-NL" sz="1600" dirty="0">
                <a:solidFill>
                  <a:srgbClr val="0000FF"/>
                </a:solidFill>
              </a:rPr>
              <a:t>Doodlopend straatje. (NLP 4 en 1)</a:t>
            </a:r>
          </a:p>
          <a:p>
            <a:pPr lvl="0">
              <a:lnSpc>
                <a:spcPct val="150000"/>
              </a:lnSpc>
              <a:buFont typeface="+mj-lt"/>
              <a:buAutoNum type="arabicPeriod"/>
            </a:pPr>
            <a:r>
              <a:rPr lang="nl-NL" sz="1600" dirty="0">
                <a:solidFill>
                  <a:srgbClr val="0000FF"/>
                </a:solidFill>
              </a:rPr>
              <a:t>Upchunken naar een gemeenschappelijke waarde of missie. (NLP4)</a:t>
            </a:r>
          </a:p>
          <a:p>
            <a:pPr lvl="0">
              <a:lnSpc>
                <a:spcPct val="150000"/>
              </a:lnSpc>
              <a:buFont typeface="+mj-lt"/>
              <a:buAutoNum type="arabicPeriod"/>
            </a:pPr>
            <a:r>
              <a:rPr lang="nl-NL" sz="1600" dirty="0">
                <a:solidFill>
                  <a:srgbClr val="0000FF"/>
                </a:solidFill>
              </a:rPr>
              <a:t>Erkennen van de behoefte van de ander (en die van jezelf’). (Geweldloos Communiceren)</a:t>
            </a:r>
          </a:p>
          <a:p>
            <a:pPr lvl="0">
              <a:lnSpc>
                <a:spcPct val="150000"/>
              </a:lnSpc>
              <a:buFont typeface="+mj-lt"/>
              <a:buAutoNum type="arabicPeriod"/>
            </a:pPr>
            <a:r>
              <a:rPr lang="nl-NL" sz="1600" dirty="0">
                <a:solidFill>
                  <a:srgbClr val="0000FF"/>
                </a:solidFill>
              </a:rPr>
              <a:t>De stappen van de giraf. (Geweldloos Communiceren.)</a:t>
            </a:r>
          </a:p>
        </p:txBody>
      </p:sp>
      <p:sp>
        <p:nvSpPr>
          <p:cNvPr id="5" name="Tekstvak 4">
            <a:extLst>
              <a:ext uri="{FF2B5EF4-FFF2-40B4-BE49-F238E27FC236}">
                <a16:creationId xmlns:a16="http://schemas.microsoft.com/office/drawing/2014/main" id="{D1A80649-20B4-47AA-AB0F-AA2099600CB8}"/>
              </a:ext>
            </a:extLst>
          </p:cNvPr>
          <p:cNvSpPr txBox="1"/>
          <p:nvPr/>
        </p:nvSpPr>
        <p:spPr>
          <a:xfrm>
            <a:off x="5077815" y="919753"/>
            <a:ext cx="3922677" cy="276999"/>
          </a:xfrm>
          <a:prstGeom prst="rect">
            <a:avLst/>
          </a:prstGeom>
          <a:noFill/>
        </p:spPr>
        <p:txBody>
          <a:bodyPr wrap="none" rtlCol="0">
            <a:spAutoFit/>
          </a:bodyPr>
          <a:lstStyle/>
          <a:p>
            <a:r>
              <a:rPr lang="nl-NL" sz="1200" dirty="0" err="1">
                <a:solidFill>
                  <a:srgbClr val="0000FF"/>
                </a:solidFill>
              </a:rPr>
              <a:t>NLP+nummer</a:t>
            </a:r>
            <a:r>
              <a:rPr lang="nl-NL" sz="1200" dirty="0">
                <a:solidFill>
                  <a:srgbClr val="0000FF"/>
                </a:solidFill>
              </a:rPr>
              <a:t>, verwijst naar de vooronderstellingen van NLP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136" y="110162"/>
            <a:ext cx="8229600" cy="1143000"/>
          </a:xfrm>
        </p:spPr>
        <p:txBody>
          <a:bodyPr>
            <a:normAutofit fontScale="90000"/>
          </a:bodyPr>
          <a:lstStyle/>
          <a:p>
            <a:r>
              <a:rPr lang="en-US" b="1" dirty="0" err="1">
                <a:solidFill>
                  <a:srgbClr val="0000FF"/>
                </a:solidFill>
              </a:rPr>
              <a:t>Welke</a:t>
            </a:r>
            <a:r>
              <a:rPr lang="en-US" b="1" dirty="0">
                <a:solidFill>
                  <a:srgbClr val="0000FF"/>
                </a:solidFill>
              </a:rPr>
              <a:t> </a:t>
            </a:r>
            <a:r>
              <a:rPr lang="en-US" b="1" dirty="0" err="1">
                <a:solidFill>
                  <a:srgbClr val="0000FF"/>
                </a:solidFill>
              </a:rPr>
              <a:t>methodes</a:t>
            </a:r>
            <a:r>
              <a:rPr lang="en-US" b="1" dirty="0">
                <a:solidFill>
                  <a:srgbClr val="0000FF"/>
                </a:solidFill>
              </a:rPr>
              <a:t> </a:t>
            </a:r>
            <a:r>
              <a:rPr lang="en-US" b="1" dirty="0" err="1">
                <a:solidFill>
                  <a:srgbClr val="0000FF"/>
                </a:solidFill>
              </a:rPr>
              <a:t>heb</a:t>
            </a:r>
            <a:r>
              <a:rPr lang="en-US" b="1" dirty="0">
                <a:solidFill>
                  <a:srgbClr val="0000FF"/>
                </a:solidFill>
              </a:rPr>
              <a:t> </a:t>
            </a:r>
            <a:r>
              <a:rPr lang="en-US" b="1" dirty="0" err="1">
                <a:solidFill>
                  <a:srgbClr val="0000FF"/>
                </a:solidFill>
              </a:rPr>
              <a:t>jij</a:t>
            </a:r>
            <a:r>
              <a:rPr lang="en-US" b="1" dirty="0">
                <a:solidFill>
                  <a:srgbClr val="0000FF"/>
                </a:solidFill>
              </a:rPr>
              <a:t> </a:t>
            </a:r>
            <a:br>
              <a:rPr lang="en-US" b="1" dirty="0">
                <a:solidFill>
                  <a:srgbClr val="0000FF"/>
                </a:solidFill>
              </a:rPr>
            </a:br>
            <a:r>
              <a:rPr lang="en-US" b="1" dirty="0">
                <a:solidFill>
                  <a:srgbClr val="0000FF"/>
                </a:solidFill>
              </a:rPr>
              <a:t>om </a:t>
            </a:r>
            <a:r>
              <a:rPr lang="en-US" b="1" dirty="0" err="1">
                <a:solidFill>
                  <a:srgbClr val="0000FF"/>
                </a:solidFill>
              </a:rPr>
              <a:t>uit</a:t>
            </a:r>
            <a:r>
              <a:rPr lang="en-US" b="1" dirty="0">
                <a:solidFill>
                  <a:srgbClr val="0000FF"/>
                </a:solidFill>
              </a:rPr>
              <a:t> de box </a:t>
            </a:r>
            <a:r>
              <a:rPr lang="en-US" b="1" dirty="0" err="1">
                <a:solidFill>
                  <a:srgbClr val="0000FF"/>
                </a:solidFill>
              </a:rPr>
              <a:t>komen</a:t>
            </a:r>
            <a:r>
              <a:rPr lang="en-US" b="1" dirty="0">
                <a:solidFill>
                  <a:srgbClr val="0000FF"/>
                </a:solidFill>
              </a:rPr>
              <a:t>?</a:t>
            </a:r>
            <a:endParaRPr lang="nl-NL" b="1" dirty="0">
              <a:solidFill>
                <a:srgbClr val="0000FF"/>
              </a:solidFill>
            </a:endParaRPr>
          </a:p>
        </p:txBody>
      </p:sp>
      <p:sp>
        <p:nvSpPr>
          <p:cNvPr id="715" name="Text Box 617"/>
          <p:cNvSpPr txBox="1">
            <a:spLocks noChangeArrowheads="1"/>
          </p:cNvSpPr>
          <p:nvPr/>
        </p:nvSpPr>
        <p:spPr bwMode="auto">
          <a:xfrm>
            <a:off x="3707904" y="4005064"/>
            <a:ext cx="2108147" cy="1586466"/>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tx1"/>
                </a:solidFill>
                <a:effectLst/>
                <a:latin typeface="Tahoma" pitchFamily="34" charset="0"/>
                <a:cs typeface="Arial" pitchFamily="34" charset="0"/>
              </a:rPr>
              <a:t>Tellen tot 10</a:t>
            </a:r>
          </a:p>
          <a:p>
            <a:pPr marL="0" marR="0" lvl="0" indent="0" defTabSz="914400" rtl="1" eaLnBrk="1" fontAlgn="base" latinLnBrk="0" hangingPunct="1">
              <a:lnSpc>
                <a:spcPct val="100000"/>
              </a:lnSpc>
              <a:spcBef>
                <a:spcPct val="0"/>
              </a:spcBef>
              <a:spcAft>
                <a:spcPct val="0"/>
              </a:spcAft>
              <a:buClrTx/>
              <a:buSzTx/>
              <a:buFontTx/>
              <a:buNone/>
              <a:tabLst/>
            </a:pPr>
            <a:r>
              <a:rPr lang="nl-NL" sz="1400" b="1" dirty="0">
                <a:latin typeface="Tahoma" pitchFamily="34" charset="0"/>
                <a:cs typeface="Arial" pitchFamily="34" charset="0"/>
              </a:rPr>
              <a:t>Een blokje om</a:t>
            </a:r>
          </a:p>
          <a:p>
            <a:pPr marL="0" marR="0" lvl="0" indent="0" defTabSz="914400" rtl="1"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tx1"/>
                </a:solidFill>
                <a:effectLst/>
                <a:latin typeface="Tahoma" pitchFamily="34" charset="0"/>
                <a:cs typeface="Arial" pitchFamily="34" charset="0"/>
              </a:rPr>
              <a:t>Naar</a:t>
            </a:r>
            <a:r>
              <a:rPr kumimoji="0" lang="nl-NL" sz="1400" b="1" i="0" u="none" strike="noStrike" cap="none" normalizeH="0" dirty="0">
                <a:ln>
                  <a:noFill/>
                </a:ln>
                <a:solidFill>
                  <a:schemeClr val="tx1"/>
                </a:solidFill>
                <a:effectLst/>
                <a:latin typeface="Tahoma" pitchFamily="34" charset="0"/>
                <a:cs typeface="Arial" pitchFamily="34" charset="0"/>
              </a:rPr>
              <a:t> de wc gaan</a:t>
            </a:r>
          </a:p>
          <a:p>
            <a:pPr marL="0" marR="0" lvl="0" indent="0" defTabSz="914400" rtl="1" eaLnBrk="1" fontAlgn="base" latinLnBrk="0" hangingPunct="1">
              <a:lnSpc>
                <a:spcPct val="100000"/>
              </a:lnSpc>
              <a:spcBef>
                <a:spcPct val="0"/>
              </a:spcBef>
              <a:spcAft>
                <a:spcPct val="0"/>
              </a:spcAft>
              <a:buClrTx/>
              <a:buSzTx/>
              <a:buFontTx/>
              <a:buNone/>
              <a:tabLst/>
            </a:pPr>
            <a:r>
              <a:rPr lang="nl-NL" sz="1400" b="1" baseline="0" dirty="0">
                <a:latin typeface="Tahoma" pitchFamily="34" charset="0"/>
                <a:cs typeface="Arial" pitchFamily="34" charset="0"/>
              </a:rPr>
              <a:t>Handen</a:t>
            </a:r>
            <a:r>
              <a:rPr lang="nl-NL" sz="1400" b="1" dirty="0">
                <a:latin typeface="Tahoma" pitchFamily="34" charset="0"/>
                <a:cs typeface="Arial" pitchFamily="34" charset="0"/>
              </a:rPr>
              <a:t> wassen</a:t>
            </a:r>
          </a:p>
          <a:p>
            <a:pPr marL="0" marR="0" lvl="0" indent="0" defTabSz="914400" rtl="1"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a:ln>
                  <a:noFill/>
                </a:ln>
                <a:solidFill>
                  <a:schemeClr val="tx1"/>
                </a:solidFill>
                <a:effectLst/>
                <a:latin typeface="Tahoma" pitchFamily="34" charset="0"/>
                <a:cs typeface="Arial" pitchFamily="34" charset="0"/>
              </a:rPr>
              <a:t>Een</a:t>
            </a:r>
            <a:r>
              <a:rPr kumimoji="0" lang="nl-NL" sz="1400" b="1" i="0" u="none" strike="noStrike" cap="none" normalizeH="0" dirty="0">
                <a:ln>
                  <a:noFill/>
                </a:ln>
                <a:solidFill>
                  <a:schemeClr val="tx1"/>
                </a:solidFill>
                <a:effectLst/>
                <a:latin typeface="Tahoma" pitchFamily="34" charset="0"/>
                <a:cs typeface="Arial" pitchFamily="34" charset="0"/>
              </a:rPr>
              <a:t> nachtje slapen </a:t>
            </a:r>
          </a:p>
          <a:p>
            <a:pPr marL="0" marR="0" lvl="0" indent="0" defTabSz="914400" rtl="1" eaLnBrk="1" fontAlgn="base" latinLnBrk="0" hangingPunct="1">
              <a:lnSpc>
                <a:spcPct val="100000"/>
              </a:lnSpc>
              <a:spcBef>
                <a:spcPct val="0"/>
              </a:spcBef>
              <a:spcAft>
                <a:spcPct val="0"/>
              </a:spcAft>
              <a:buClrTx/>
              <a:buSzTx/>
              <a:buFontTx/>
              <a:buNone/>
              <a:tabLst/>
            </a:pPr>
            <a:r>
              <a:rPr lang="nl-NL" sz="1400" b="1" baseline="0" dirty="0">
                <a:latin typeface="Tahoma" pitchFamily="34" charset="0"/>
                <a:cs typeface="Arial" pitchFamily="34" charset="0"/>
              </a:rPr>
              <a:t>Bidden</a:t>
            </a:r>
          </a:p>
          <a:p>
            <a:pPr marL="0" marR="0" lvl="0" indent="0" defTabSz="914400" rtl="1" eaLnBrk="1" fontAlgn="base" latinLnBrk="0" hangingPunct="1">
              <a:lnSpc>
                <a:spcPct val="100000"/>
              </a:lnSpc>
              <a:spcBef>
                <a:spcPct val="0"/>
              </a:spcBef>
              <a:spcAft>
                <a:spcPct val="0"/>
              </a:spcAft>
              <a:buClrTx/>
              <a:buSzTx/>
              <a:buFontTx/>
              <a:buNone/>
              <a:tabLst/>
            </a:pPr>
            <a:r>
              <a:rPr kumimoji="0" lang="nl-NL" sz="1400" b="1" i="0" u="none" strike="noStrike" cap="none" normalizeH="0" dirty="0">
                <a:ln>
                  <a:noFill/>
                </a:ln>
                <a:solidFill>
                  <a:schemeClr val="tx1"/>
                </a:solidFill>
                <a:effectLst/>
                <a:latin typeface="Tahoma" pitchFamily="34" charset="0"/>
                <a:cs typeface="Arial" pitchFamily="34" charset="0"/>
              </a:rPr>
              <a:t>Zingen</a:t>
            </a:r>
          </a:p>
          <a:p>
            <a:pPr marL="0" marR="0" lvl="0" indent="0" defTabSz="914400" rtl="1" eaLnBrk="1" fontAlgn="base" latinLnBrk="0" hangingPunct="1">
              <a:lnSpc>
                <a:spcPct val="100000"/>
              </a:lnSpc>
              <a:spcBef>
                <a:spcPct val="0"/>
              </a:spcBef>
              <a:spcAft>
                <a:spcPct val="0"/>
              </a:spcAft>
              <a:buClrTx/>
              <a:buSzTx/>
              <a:buFontTx/>
              <a:buNone/>
              <a:tabLst/>
            </a:pPr>
            <a:endParaRPr kumimoji="0" lang="nl-NL" b="1" i="0" u="none" strike="noStrike" cap="none" normalizeH="0" baseline="0" dirty="0">
              <a:ln>
                <a:noFill/>
              </a:ln>
              <a:solidFill>
                <a:schemeClr val="tx1"/>
              </a:solidFill>
              <a:effectLst/>
              <a:latin typeface="Tahoma" pitchFamily="34" charset="0"/>
              <a:cs typeface="Arial" pitchFamily="34" charset="0"/>
            </a:endParaRPr>
          </a:p>
        </p:txBody>
      </p:sp>
      <p:pic>
        <p:nvPicPr>
          <p:cNvPr id="16386" name="Picture 2"/>
          <p:cNvPicPr>
            <a:picLocks noChangeAspect="1" noChangeArrowheads="1"/>
          </p:cNvPicPr>
          <p:nvPr/>
        </p:nvPicPr>
        <p:blipFill>
          <a:blip r:embed="rId3" cstate="print"/>
          <a:srcRect/>
          <a:stretch>
            <a:fillRect/>
          </a:stretch>
        </p:blipFill>
        <p:spPr bwMode="auto">
          <a:xfrm>
            <a:off x="3779912" y="1268760"/>
            <a:ext cx="2664296" cy="2448273"/>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4060"/>
          <a:stretch>
            <a:fillRect/>
          </a:stretch>
        </p:blipFill>
        <p:spPr bwMode="auto">
          <a:xfrm>
            <a:off x="5796136" y="3717032"/>
            <a:ext cx="728464" cy="2088232"/>
          </a:xfrm>
          <a:prstGeom prst="rect">
            <a:avLst/>
          </a:prstGeom>
          <a:noFill/>
          <a:ln w="9525">
            <a:noFill/>
            <a:miter lim="800000"/>
            <a:headEnd/>
            <a:tailEnd/>
          </a:ln>
        </p:spPr>
      </p:pic>
      <p:pic>
        <p:nvPicPr>
          <p:cNvPr id="1027" name="Afbeelding 0" descr="out the box.jpg"/>
          <p:cNvPicPr>
            <a:picLocks noChangeAspect="1" noChangeArrowheads="1"/>
          </p:cNvPicPr>
          <p:nvPr/>
        </p:nvPicPr>
        <p:blipFill>
          <a:blip r:embed="rId4" cstate="print"/>
          <a:srcRect/>
          <a:stretch>
            <a:fillRect/>
          </a:stretch>
        </p:blipFill>
        <p:spPr bwMode="auto">
          <a:xfrm>
            <a:off x="6516216" y="1556791"/>
            <a:ext cx="2329392" cy="3960440"/>
          </a:xfrm>
          <a:prstGeom prst="rect">
            <a:avLst/>
          </a:prstGeom>
          <a:noFill/>
        </p:spPr>
      </p:pic>
      <p:pic>
        <p:nvPicPr>
          <p:cNvPr id="1028" name="Afbeelding 0" descr="indeboxuitdebox.jpg"/>
          <p:cNvPicPr>
            <a:picLocks noChangeAspect="1" noChangeArrowheads="1"/>
          </p:cNvPicPr>
          <p:nvPr/>
        </p:nvPicPr>
        <p:blipFill>
          <a:blip r:embed="rId5" cstate="print">
            <a:lum bright="-20000" contrast="30000"/>
          </a:blip>
          <a:srcRect r="63426" b="28995"/>
          <a:stretch>
            <a:fillRect/>
          </a:stretch>
        </p:blipFill>
        <p:spPr bwMode="auto">
          <a:xfrm>
            <a:off x="339725" y="1268760"/>
            <a:ext cx="2379743" cy="4199642"/>
          </a:xfrm>
          <a:prstGeom prst="rect">
            <a:avLst/>
          </a:prstGeom>
          <a:noFill/>
        </p:spPr>
      </p:pic>
      <p:sp>
        <p:nvSpPr>
          <p:cNvPr id="1029" name="Text Box 372"/>
          <p:cNvSpPr txBox="1">
            <a:spLocks noChangeArrowheads="1"/>
          </p:cNvSpPr>
          <p:nvPr/>
        </p:nvSpPr>
        <p:spPr bwMode="auto">
          <a:xfrm>
            <a:off x="712719" y="5392847"/>
            <a:ext cx="1967660" cy="217774"/>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000" b="1" i="0" u="none" strike="noStrike" cap="none" normalizeH="0" baseline="0">
                <a:ln>
                  <a:noFill/>
                </a:ln>
                <a:solidFill>
                  <a:schemeClr val="tx1"/>
                </a:solidFill>
                <a:effectLst/>
                <a:latin typeface="Arial" pitchFamily="34" charset="0"/>
                <a:ea typeface="Arial" pitchFamily="34" charset="0"/>
                <a:cs typeface="Arial" pitchFamily="34" charset="0"/>
              </a:rPr>
              <a:t>In de box</a:t>
            </a:r>
            <a:endParaRPr kumimoji="0" lang="nl-NL" sz="1800" b="0" i="0" u="none" strike="noStrike" cap="none" normalizeH="0" baseline="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712719" y="5611890"/>
            <a:ext cx="2006748" cy="1129477"/>
          </a:xfrm>
          <a:prstGeom prst="rect">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Je zit helemaal in de </a:t>
            </a:r>
            <a:r>
              <a:rPr kumimoji="0" lang="nl-NL" sz="900" b="1" i="0" u="none" strike="noStrike" cap="none" normalizeH="0" baseline="0" dirty="0" err="1">
                <a:ln>
                  <a:noFill/>
                </a:ln>
                <a:solidFill>
                  <a:schemeClr val="tx1"/>
                </a:solidFill>
                <a:effectLst/>
                <a:latin typeface="Calibri" pitchFamily="34" charset="0"/>
                <a:ea typeface="Arial" pitchFamily="34" charset="0"/>
                <a:cs typeface="Arial" pitchFamily="34" charset="0"/>
              </a:rPr>
              <a:t>1e</a:t>
            </a: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 positie in je angst, woede of verdriet.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Op identiteitsniveau: Je bent bang, verdrietig, woedend.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Je voelt niets anders dan je eigen emotie.</a:t>
            </a: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6516216" y="5636652"/>
            <a:ext cx="2290303" cy="1221348"/>
          </a:xfrm>
          <a:prstGeom prst="rect">
            <a:avLst/>
          </a:prstGeom>
          <a:solidFill>
            <a:schemeClr val="bg1">
              <a:lumMod val="9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Je kunt naar de </a:t>
            </a:r>
            <a:r>
              <a:rPr kumimoji="0" lang="nl-NL" sz="900" b="1" i="0" u="none" strike="noStrike" cap="none" normalizeH="0" baseline="0" dirty="0" err="1">
                <a:ln>
                  <a:noFill/>
                </a:ln>
                <a:solidFill>
                  <a:schemeClr val="tx1"/>
                </a:solidFill>
                <a:effectLst/>
                <a:latin typeface="Calibri" pitchFamily="34" charset="0"/>
                <a:ea typeface="Arial" pitchFamily="34" charset="0"/>
                <a:cs typeface="Arial" pitchFamily="34" charset="0"/>
              </a:rPr>
              <a:t>2e</a:t>
            </a: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 en </a:t>
            </a:r>
            <a:r>
              <a:rPr kumimoji="0" lang="nl-NL" sz="900" b="1" i="0" u="none" strike="noStrike" cap="none" normalizeH="0" baseline="0" dirty="0" err="1">
                <a:ln>
                  <a:noFill/>
                </a:ln>
                <a:solidFill>
                  <a:schemeClr val="tx1"/>
                </a:solidFill>
                <a:effectLst/>
                <a:latin typeface="Calibri" pitchFamily="34" charset="0"/>
                <a:ea typeface="Arial" pitchFamily="34" charset="0"/>
                <a:cs typeface="Arial" pitchFamily="34" charset="0"/>
              </a:rPr>
              <a:t>3e</a:t>
            </a: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 positie switchen.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Je angst, woede of verdriet is gezakt, je kunt andere gedachten en gevoelens toelaten.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900" b="1" i="0" u="none" strike="noStrike" cap="none" normalizeH="0" baseline="0" dirty="0">
                <a:ln>
                  <a:noFill/>
                </a:ln>
                <a:solidFill>
                  <a:schemeClr val="tx1"/>
                </a:solidFill>
                <a:effectLst/>
                <a:latin typeface="Calibri" pitchFamily="34" charset="0"/>
                <a:ea typeface="Arial" pitchFamily="34" charset="0"/>
                <a:cs typeface="Arial" pitchFamily="34" charset="0"/>
              </a:rPr>
              <a:t>Op gedragsniveau: Je hebt die angst, verdriet boosheid, je bent het niet.</a:t>
            </a: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1032" name="Text Box 373"/>
          <p:cNvSpPr txBox="1">
            <a:spLocks noChangeArrowheads="1"/>
          </p:cNvSpPr>
          <p:nvPr/>
        </p:nvSpPr>
        <p:spPr bwMode="auto">
          <a:xfrm>
            <a:off x="6607888" y="5445223"/>
            <a:ext cx="2140576" cy="16380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100" b="1" i="0" u="none" strike="noStrike" cap="none" normalizeH="0" baseline="0" dirty="0">
                <a:ln>
                  <a:noFill/>
                </a:ln>
                <a:solidFill>
                  <a:schemeClr val="tx1"/>
                </a:solidFill>
                <a:effectLst/>
                <a:latin typeface="Arial" pitchFamily="34" charset="0"/>
                <a:ea typeface="Arial" pitchFamily="34" charset="0"/>
                <a:cs typeface="Arial" pitchFamily="34" charset="0"/>
              </a:rPr>
              <a:t>Uit de box</a:t>
            </a: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pic>
        <p:nvPicPr>
          <p:cNvPr id="1033" name="Afbeelding 2" descr="giraffe1.jpg"/>
          <p:cNvPicPr>
            <a:picLocks noChangeAspect="1" noChangeArrowheads="1"/>
          </p:cNvPicPr>
          <p:nvPr/>
        </p:nvPicPr>
        <p:blipFill>
          <a:blip r:embed="rId6" cstate="print">
            <a:clrChange>
              <a:clrFrom>
                <a:srgbClr val="FFFFFF"/>
              </a:clrFrom>
              <a:clrTo>
                <a:srgbClr val="FFFFFF">
                  <a:alpha val="0"/>
                </a:srgbClr>
              </a:clrTo>
            </a:clrChange>
          </a:blip>
          <a:srcRect l="16290" r="13455"/>
          <a:stretch>
            <a:fillRect/>
          </a:stretch>
        </p:blipFill>
        <p:spPr bwMode="auto">
          <a:xfrm>
            <a:off x="2656329" y="1671671"/>
            <a:ext cx="1469451" cy="1996151"/>
          </a:xfrm>
          <a:prstGeom prst="rect">
            <a:avLst/>
          </a:prstGeom>
          <a:noFill/>
        </p:spPr>
      </p:pic>
      <p:pic>
        <p:nvPicPr>
          <p:cNvPr id="1034" name="Afbeelding 3" descr="jackal.jpg"/>
          <p:cNvPicPr>
            <a:picLocks noChangeAspect="1" noChangeArrowheads="1"/>
          </p:cNvPicPr>
          <p:nvPr/>
        </p:nvPicPr>
        <p:blipFill>
          <a:blip r:embed="rId7" cstate="print">
            <a:lum contrast="10000"/>
          </a:blip>
          <a:srcRect l="9462" t="6400" r="12396" b="8595"/>
          <a:stretch>
            <a:fillRect/>
          </a:stretch>
        </p:blipFill>
        <p:spPr bwMode="auto">
          <a:xfrm>
            <a:off x="4139952" y="5648536"/>
            <a:ext cx="1354837" cy="876808"/>
          </a:xfrm>
          <a:prstGeom prst="rect">
            <a:avLst/>
          </a:prstGeom>
          <a:noFill/>
        </p:spPr>
      </p:pic>
      <p:sp>
        <p:nvSpPr>
          <p:cNvPr id="1035" name="AutoShape 11"/>
          <p:cNvSpPr>
            <a:spLocks noChangeArrowheads="1"/>
          </p:cNvSpPr>
          <p:nvPr/>
        </p:nvSpPr>
        <p:spPr bwMode="auto">
          <a:xfrm>
            <a:off x="2867870" y="3573017"/>
            <a:ext cx="3576338" cy="473642"/>
          </a:xfrm>
          <a:prstGeom prst="rightArrow">
            <a:avLst>
              <a:gd name="adj1" fmla="val 50000"/>
              <a:gd name="adj2" fmla="val 105462"/>
            </a:avLst>
          </a:prstGeom>
          <a:solidFill>
            <a:schemeClr val="accent2">
              <a:alpha val="62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400" b="1" i="0" u="none" strike="noStrike" cap="none" normalizeH="0" baseline="0">
                <a:ln>
                  <a:noFill/>
                </a:ln>
                <a:effectLst/>
                <a:latin typeface="Arial" pitchFamily="34" charset="0"/>
                <a:ea typeface="Arial" pitchFamily="34" charset="0"/>
                <a:cs typeface="Arial" pitchFamily="34" charset="0"/>
              </a:rPr>
              <a:t>Giraffe - taal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effectLst/>
              <a:latin typeface="Arial" pitchFamily="34" charset="0"/>
              <a:cs typeface="Arial" pitchFamily="34" charset="0"/>
            </a:endParaRPr>
          </a:p>
        </p:txBody>
      </p:sp>
      <p:sp>
        <p:nvSpPr>
          <p:cNvPr id="1036" name="AutoShape 12"/>
          <p:cNvSpPr>
            <a:spLocks noChangeArrowheads="1"/>
          </p:cNvSpPr>
          <p:nvPr/>
        </p:nvSpPr>
        <p:spPr bwMode="auto">
          <a:xfrm flipH="1">
            <a:off x="3131840" y="6384358"/>
            <a:ext cx="3048192" cy="473642"/>
          </a:xfrm>
          <a:prstGeom prst="rightArrow">
            <a:avLst>
              <a:gd name="adj1" fmla="val 50000"/>
              <a:gd name="adj2" fmla="val 106836"/>
            </a:avLst>
          </a:prstGeom>
          <a:solidFill>
            <a:srgbClr val="FFC000">
              <a:alpha val="75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400" b="1" i="0" u="none" strike="noStrike" cap="none" normalizeH="0" baseline="0">
                <a:ln>
                  <a:noFill/>
                </a:ln>
                <a:solidFill>
                  <a:schemeClr val="tx1"/>
                </a:solidFill>
                <a:effectLst/>
                <a:latin typeface="Arial" pitchFamily="34" charset="0"/>
                <a:ea typeface="Arial" pitchFamily="34" charset="0"/>
                <a:cs typeface="Arial" pitchFamily="34" charset="0"/>
              </a:rPr>
              <a:t>Jakhals - taal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0-#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0-#ppt_w/2"/>
                                          </p:val>
                                        </p:tav>
                                        <p:tav tm="100000">
                                          <p:val>
                                            <p:strVal val="#ppt_x"/>
                                          </p:val>
                                        </p:tav>
                                      </p:tavLst>
                                    </p:anim>
                                    <p:anim calcmode="lin" valueType="num">
                                      <p:cBhvr additive="base">
                                        <p:cTn id="14"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0-#ppt_w/2"/>
                                          </p:val>
                                        </p:tav>
                                        <p:tav tm="100000">
                                          <p:val>
                                            <p:strVal val="#ppt_x"/>
                                          </p:val>
                                        </p:tav>
                                      </p:tavLst>
                                    </p:anim>
                                    <p:anim calcmode="lin" valueType="num">
                                      <p:cBhvr additive="base">
                                        <p:cTn id="20"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additive="base">
                                        <p:cTn id="25" dur="500" fill="hold"/>
                                        <p:tgtEl>
                                          <p:spTgt spid="1027"/>
                                        </p:tgtEl>
                                        <p:attrNameLst>
                                          <p:attrName>ppt_x</p:attrName>
                                        </p:attrNameLst>
                                      </p:cBhvr>
                                      <p:tavLst>
                                        <p:tav tm="0">
                                          <p:val>
                                            <p:strVal val="0-#ppt_w/2"/>
                                          </p:val>
                                        </p:tav>
                                        <p:tav tm="100000">
                                          <p:val>
                                            <p:strVal val="#ppt_x"/>
                                          </p:val>
                                        </p:tav>
                                      </p:tavLst>
                                    </p:anim>
                                    <p:anim calcmode="lin" valueType="num">
                                      <p:cBhvr additive="base">
                                        <p:cTn id="26"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additive="base">
                                        <p:cTn id="31" dur="500" fill="hold"/>
                                        <p:tgtEl>
                                          <p:spTgt spid="1032"/>
                                        </p:tgtEl>
                                        <p:attrNameLst>
                                          <p:attrName>ppt_x</p:attrName>
                                        </p:attrNameLst>
                                      </p:cBhvr>
                                      <p:tavLst>
                                        <p:tav tm="0">
                                          <p:val>
                                            <p:strVal val="0-#ppt_w/2"/>
                                          </p:val>
                                        </p:tav>
                                        <p:tav tm="100000">
                                          <p:val>
                                            <p:strVal val="#ppt_x"/>
                                          </p:val>
                                        </p:tav>
                                      </p:tavLst>
                                    </p:anim>
                                    <p:anim calcmode="lin" valueType="num">
                                      <p:cBhvr additive="base">
                                        <p:cTn id="32"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additive="base">
                                        <p:cTn id="37" dur="500" fill="hold"/>
                                        <p:tgtEl>
                                          <p:spTgt spid="1031"/>
                                        </p:tgtEl>
                                        <p:attrNameLst>
                                          <p:attrName>ppt_x</p:attrName>
                                        </p:attrNameLst>
                                      </p:cBhvr>
                                      <p:tavLst>
                                        <p:tav tm="0">
                                          <p:val>
                                            <p:strVal val="0-#ppt_w/2"/>
                                          </p:val>
                                        </p:tav>
                                        <p:tav tm="100000">
                                          <p:val>
                                            <p:strVal val="#ppt_x"/>
                                          </p:val>
                                        </p:tav>
                                      </p:tavLst>
                                    </p:anim>
                                    <p:anim calcmode="lin" valueType="num">
                                      <p:cBhvr additive="base">
                                        <p:cTn id="38" dur="500" fill="hold"/>
                                        <p:tgtEl>
                                          <p:spTgt spid="103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6386"/>
                                        </p:tgtEl>
                                        <p:attrNameLst>
                                          <p:attrName>style.visibility</p:attrName>
                                        </p:attrNameLst>
                                      </p:cBhvr>
                                      <p:to>
                                        <p:strVal val="visible"/>
                                      </p:to>
                                    </p:set>
                                    <p:anim calcmode="lin" valueType="num">
                                      <p:cBhvr additive="base">
                                        <p:cTn id="43" dur="500" fill="hold"/>
                                        <p:tgtEl>
                                          <p:spTgt spid="16386"/>
                                        </p:tgtEl>
                                        <p:attrNameLst>
                                          <p:attrName>ppt_x</p:attrName>
                                        </p:attrNameLst>
                                      </p:cBhvr>
                                      <p:tavLst>
                                        <p:tav tm="0">
                                          <p:val>
                                            <p:strVal val="0-#ppt_w/2"/>
                                          </p:val>
                                        </p:tav>
                                        <p:tav tm="100000">
                                          <p:val>
                                            <p:strVal val="#ppt_x"/>
                                          </p:val>
                                        </p:tav>
                                      </p:tavLst>
                                    </p:anim>
                                    <p:anim calcmode="lin" valueType="num">
                                      <p:cBhvr additive="base">
                                        <p:cTn id="44"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5"/>
                                        </p:tgtEl>
                                        <p:attrNameLst>
                                          <p:attrName>style.visibility</p:attrName>
                                        </p:attrNameLst>
                                      </p:cBhvr>
                                      <p:to>
                                        <p:strVal val="visible"/>
                                      </p:to>
                                    </p:set>
                                    <p:anim calcmode="lin" valueType="num">
                                      <p:cBhvr additive="base">
                                        <p:cTn id="49" dur="500" fill="hold"/>
                                        <p:tgtEl>
                                          <p:spTgt spid="715"/>
                                        </p:tgtEl>
                                        <p:attrNameLst>
                                          <p:attrName>ppt_x</p:attrName>
                                        </p:attrNameLst>
                                      </p:cBhvr>
                                      <p:tavLst>
                                        <p:tav tm="0">
                                          <p:val>
                                            <p:strVal val="0-#ppt_w/2"/>
                                          </p:val>
                                        </p:tav>
                                        <p:tav tm="100000">
                                          <p:val>
                                            <p:strVal val="#ppt_x"/>
                                          </p:val>
                                        </p:tav>
                                      </p:tavLst>
                                    </p:anim>
                                    <p:anim calcmode="lin" valueType="num">
                                      <p:cBhvr additive="base">
                                        <p:cTn id="50" dur="500" fill="hold"/>
                                        <p:tgtEl>
                                          <p:spTgt spid="715"/>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033"/>
                                        </p:tgtEl>
                                        <p:attrNameLst>
                                          <p:attrName>style.visibility</p:attrName>
                                        </p:attrNameLst>
                                      </p:cBhvr>
                                      <p:to>
                                        <p:strVal val="visible"/>
                                      </p:to>
                                    </p:set>
                                    <p:anim calcmode="lin" valueType="num">
                                      <p:cBhvr additive="base">
                                        <p:cTn id="59" dur="500" fill="hold"/>
                                        <p:tgtEl>
                                          <p:spTgt spid="1033"/>
                                        </p:tgtEl>
                                        <p:attrNameLst>
                                          <p:attrName>ppt_x</p:attrName>
                                        </p:attrNameLst>
                                      </p:cBhvr>
                                      <p:tavLst>
                                        <p:tav tm="0">
                                          <p:val>
                                            <p:strVal val="0-#ppt_w/2"/>
                                          </p:val>
                                        </p:tav>
                                        <p:tav tm="100000">
                                          <p:val>
                                            <p:strVal val="#ppt_x"/>
                                          </p:val>
                                        </p:tav>
                                      </p:tavLst>
                                    </p:anim>
                                    <p:anim calcmode="lin" valueType="num">
                                      <p:cBhvr additive="base">
                                        <p:cTn id="60" dur="500" fill="hold"/>
                                        <p:tgtEl>
                                          <p:spTgt spid="103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035"/>
                                        </p:tgtEl>
                                        <p:attrNameLst>
                                          <p:attrName>style.visibility</p:attrName>
                                        </p:attrNameLst>
                                      </p:cBhvr>
                                      <p:to>
                                        <p:strVal val="visible"/>
                                      </p:to>
                                    </p:set>
                                    <p:anim calcmode="lin" valueType="num">
                                      <p:cBhvr additive="base">
                                        <p:cTn id="65" dur="500" fill="hold"/>
                                        <p:tgtEl>
                                          <p:spTgt spid="1035"/>
                                        </p:tgtEl>
                                        <p:attrNameLst>
                                          <p:attrName>ppt_x</p:attrName>
                                        </p:attrNameLst>
                                      </p:cBhvr>
                                      <p:tavLst>
                                        <p:tav tm="0">
                                          <p:val>
                                            <p:strVal val="0-#ppt_w/2"/>
                                          </p:val>
                                        </p:tav>
                                        <p:tav tm="100000">
                                          <p:val>
                                            <p:strVal val="#ppt_x"/>
                                          </p:val>
                                        </p:tav>
                                      </p:tavLst>
                                    </p:anim>
                                    <p:anim calcmode="lin" valueType="num">
                                      <p:cBhvr additive="base">
                                        <p:cTn id="66" dur="500" fill="hold"/>
                                        <p:tgtEl>
                                          <p:spTgt spid="103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1034"/>
                                        </p:tgtEl>
                                        <p:attrNameLst>
                                          <p:attrName>style.visibility</p:attrName>
                                        </p:attrNameLst>
                                      </p:cBhvr>
                                      <p:to>
                                        <p:strVal val="visible"/>
                                      </p:to>
                                    </p:set>
                                    <p:anim calcmode="lin" valueType="num">
                                      <p:cBhvr additive="base">
                                        <p:cTn id="71" dur="500" fill="hold"/>
                                        <p:tgtEl>
                                          <p:spTgt spid="1034"/>
                                        </p:tgtEl>
                                        <p:attrNameLst>
                                          <p:attrName>ppt_x</p:attrName>
                                        </p:attrNameLst>
                                      </p:cBhvr>
                                      <p:tavLst>
                                        <p:tav tm="0">
                                          <p:val>
                                            <p:strVal val="0-#ppt_w/2"/>
                                          </p:val>
                                        </p:tav>
                                        <p:tav tm="100000">
                                          <p:val>
                                            <p:strVal val="#ppt_x"/>
                                          </p:val>
                                        </p:tav>
                                      </p:tavLst>
                                    </p:anim>
                                    <p:anim calcmode="lin" valueType="num">
                                      <p:cBhvr additive="base">
                                        <p:cTn id="72"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036"/>
                                        </p:tgtEl>
                                        <p:attrNameLst>
                                          <p:attrName>style.visibility</p:attrName>
                                        </p:attrNameLst>
                                      </p:cBhvr>
                                      <p:to>
                                        <p:strVal val="visible"/>
                                      </p:to>
                                    </p:set>
                                    <p:anim calcmode="lin" valueType="num">
                                      <p:cBhvr additive="base">
                                        <p:cTn id="77" dur="500" fill="hold"/>
                                        <p:tgtEl>
                                          <p:spTgt spid="1036"/>
                                        </p:tgtEl>
                                        <p:attrNameLst>
                                          <p:attrName>ppt_x</p:attrName>
                                        </p:attrNameLst>
                                      </p:cBhvr>
                                      <p:tavLst>
                                        <p:tav tm="0">
                                          <p:val>
                                            <p:strVal val="0-#ppt_w/2"/>
                                          </p:val>
                                        </p:tav>
                                        <p:tav tm="100000">
                                          <p:val>
                                            <p:strVal val="#ppt_x"/>
                                          </p:val>
                                        </p:tav>
                                      </p:tavLst>
                                    </p:anim>
                                    <p:anim calcmode="lin" valueType="num">
                                      <p:cBhvr additive="base">
                                        <p:cTn id="78" dur="500" fill="hold"/>
                                        <p:tgtEl>
                                          <p:spTgt spid="1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 grpId="0" animBg="1"/>
      <p:bldP spid="1029" grpId="0" animBg="1"/>
      <p:bldP spid="1030" grpId="0" animBg="1"/>
      <p:bldP spid="1031" grpId="0" animBg="1"/>
      <p:bldP spid="1032" grpId="0" animBg="1"/>
      <p:bldP spid="1035" grpId="0" animBg="1"/>
      <p:bldP spid="10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332656"/>
            <a:ext cx="3995936" cy="1470025"/>
          </a:xfrm>
        </p:spPr>
        <p:txBody>
          <a:bodyPr>
            <a:noAutofit/>
          </a:bodyPr>
          <a:lstStyle/>
          <a:p>
            <a:r>
              <a:rPr lang="nl-NL" sz="4800" b="1" dirty="0">
                <a:solidFill>
                  <a:srgbClr val="0000FF"/>
                </a:solidFill>
              </a:rPr>
              <a:t>Doodlopend straatje</a:t>
            </a:r>
          </a:p>
        </p:txBody>
      </p:sp>
      <p:sp>
        <p:nvSpPr>
          <p:cNvPr id="3" name="Ondertitel 2"/>
          <p:cNvSpPr>
            <a:spLocks noGrp="1"/>
          </p:cNvSpPr>
          <p:nvPr>
            <p:ph type="subTitle" idx="1"/>
          </p:nvPr>
        </p:nvSpPr>
        <p:spPr>
          <a:xfrm>
            <a:off x="395536" y="4725144"/>
            <a:ext cx="2984376" cy="1752600"/>
          </a:xfrm>
        </p:spPr>
        <p:txBody>
          <a:bodyPr>
            <a:noAutofit/>
          </a:bodyPr>
          <a:lstStyle/>
          <a:p>
            <a:r>
              <a:rPr lang="nl-NL" sz="4000" b="1" i="1" dirty="0">
                <a:solidFill>
                  <a:srgbClr val="FF0000"/>
                </a:solidFill>
              </a:rPr>
              <a:t>Scheid gedrag van intentie</a:t>
            </a:r>
          </a:p>
        </p:txBody>
      </p:sp>
      <p:pic>
        <p:nvPicPr>
          <p:cNvPr id="4" name="Picture 231" descr="dooddlopendstraatj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0"/>
            <a:ext cx="4644008"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solidFill>
                  <a:srgbClr val="0000FF"/>
                </a:solidFill>
              </a:rPr>
              <a:t>Doodlopend Straatje</a:t>
            </a:r>
          </a:p>
        </p:txBody>
      </p:sp>
      <p:sp>
        <p:nvSpPr>
          <p:cNvPr id="3" name="Tijdelijke aanduiding voor inhoud 2"/>
          <p:cNvSpPr>
            <a:spLocks noGrp="1"/>
          </p:cNvSpPr>
          <p:nvPr>
            <p:ph idx="1"/>
          </p:nvPr>
        </p:nvSpPr>
        <p:spPr/>
        <p:txBody>
          <a:bodyPr/>
          <a:lstStyle/>
          <a:p>
            <a:pPr>
              <a:buNone/>
            </a:pPr>
            <a:r>
              <a:rPr lang="nl-NL" dirty="0">
                <a:solidFill>
                  <a:srgbClr val="0000FF"/>
                </a:solidFill>
              </a:rPr>
              <a:t>In paren A and B. </a:t>
            </a:r>
          </a:p>
          <a:p>
            <a:pPr marL="0" indent="0">
              <a:buNone/>
            </a:pPr>
            <a:r>
              <a:rPr lang="nl-NL" dirty="0">
                <a:solidFill>
                  <a:srgbClr val="0000FF"/>
                </a:solidFill>
              </a:rPr>
              <a:t>A vertelt B over een conflict dat A heeft met een ander persoon.</a:t>
            </a:r>
          </a:p>
          <a:p>
            <a:pPr marL="0" indent="0">
              <a:buNone/>
            </a:pPr>
            <a:r>
              <a:rPr lang="nl-NL" dirty="0">
                <a:solidFill>
                  <a:srgbClr val="0000FF"/>
                </a:solidFill>
              </a:rPr>
              <a:t>(bijv. een onplezierig gesprek). </a:t>
            </a:r>
          </a:p>
          <a:p>
            <a:pPr marL="0" indent="0">
              <a:buNone/>
            </a:pPr>
            <a:r>
              <a:rPr lang="nl-NL" dirty="0">
                <a:solidFill>
                  <a:srgbClr val="0000FF"/>
                </a:solidFill>
              </a:rPr>
              <a:t>A speelt zichzelf en B antwoordt in de rol van de ander.</a:t>
            </a:r>
          </a:p>
          <a:p>
            <a:pPr>
              <a:buNone/>
            </a:pPr>
            <a:endParaRPr lang="nl-NL" dirty="0">
              <a:solidFill>
                <a:srgbClr val="00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84"/>
            <a:ext cx="8229600" cy="936104"/>
          </a:xfrm>
        </p:spPr>
        <p:txBody>
          <a:bodyPr>
            <a:normAutofit fontScale="90000"/>
          </a:bodyPr>
          <a:lstStyle/>
          <a:p>
            <a:r>
              <a:rPr lang="nl-NL">
                <a:solidFill>
                  <a:srgbClr val="0000FF"/>
                </a:solidFill>
              </a:rPr>
              <a:t>Stappen van het doodlopend straatje</a:t>
            </a:r>
          </a:p>
        </p:txBody>
      </p:sp>
      <p:grpSp>
        <p:nvGrpSpPr>
          <p:cNvPr id="7" name="Groep 6"/>
          <p:cNvGrpSpPr/>
          <p:nvPr/>
        </p:nvGrpSpPr>
        <p:grpSpPr>
          <a:xfrm>
            <a:off x="1979712" y="1052736"/>
            <a:ext cx="5976664" cy="936104"/>
            <a:chOff x="611560" y="1052736"/>
            <a:chExt cx="5976664" cy="936104"/>
          </a:xfrm>
        </p:grpSpPr>
        <p:sp>
          <p:nvSpPr>
            <p:cNvPr id="4" name="Rechthoek 3"/>
            <p:cNvSpPr/>
            <p:nvPr/>
          </p:nvSpPr>
          <p:spPr>
            <a:xfrm>
              <a:off x="611560" y="1052736"/>
              <a:ext cx="5976664" cy="936104"/>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solidFill>
                    <a:srgbClr val="0000FF"/>
                  </a:solidFill>
                </a:rPr>
                <a:t>Escalerend, aavallend, oordelen</a:t>
              </a:r>
              <a:endParaRPr lang="nl-NL">
                <a:solidFill>
                  <a:srgbClr val="0000FF"/>
                </a:solidFill>
              </a:endParaRPr>
            </a:p>
          </p:txBody>
        </p:sp>
        <p:cxnSp>
          <p:nvCxnSpPr>
            <p:cNvPr id="6" name="Rechte verbindingslijn 5"/>
            <p:cNvCxnSpPr/>
            <p:nvPr/>
          </p:nvCxnSpPr>
          <p:spPr>
            <a:xfrm>
              <a:off x="611560" y="1052736"/>
              <a:ext cx="0" cy="93610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ep 7"/>
          <p:cNvGrpSpPr/>
          <p:nvPr/>
        </p:nvGrpSpPr>
        <p:grpSpPr>
          <a:xfrm>
            <a:off x="1979712" y="2204864"/>
            <a:ext cx="5976664" cy="936104"/>
            <a:chOff x="611560" y="1052736"/>
            <a:chExt cx="5976664" cy="936104"/>
          </a:xfrm>
        </p:grpSpPr>
        <p:sp>
          <p:nvSpPr>
            <p:cNvPr id="9" name="Rechthoek 8"/>
            <p:cNvSpPr/>
            <p:nvPr/>
          </p:nvSpPr>
          <p:spPr>
            <a:xfrm>
              <a:off x="611560" y="1052736"/>
              <a:ext cx="5976664" cy="936104"/>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sz="3200" b="1">
                  <a:solidFill>
                    <a:srgbClr val="FF0000"/>
                  </a:solidFill>
                </a:rPr>
                <a:t>Geblokkeerd</a:t>
              </a:r>
              <a:endParaRPr lang="nl-NL" b="1">
                <a:solidFill>
                  <a:srgbClr val="FF0000"/>
                </a:solidFill>
              </a:endParaRPr>
            </a:p>
          </p:txBody>
        </p:sp>
        <p:cxnSp>
          <p:nvCxnSpPr>
            <p:cNvPr id="10" name="Rechte verbindingslijn 9"/>
            <p:cNvCxnSpPr/>
            <p:nvPr/>
          </p:nvCxnSpPr>
          <p:spPr>
            <a:xfrm>
              <a:off x="611560" y="1052736"/>
              <a:ext cx="0" cy="93610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oep 10"/>
          <p:cNvGrpSpPr/>
          <p:nvPr/>
        </p:nvGrpSpPr>
        <p:grpSpPr>
          <a:xfrm>
            <a:off x="1979712" y="4149080"/>
            <a:ext cx="5976664" cy="936104"/>
            <a:chOff x="611560" y="1052736"/>
            <a:chExt cx="5976664" cy="936104"/>
          </a:xfrm>
        </p:grpSpPr>
        <p:sp>
          <p:nvSpPr>
            <p:cNvPr id="12" name="Rechthoek 11"/>
            <p:cNvSpPr/>
            <p:nvPr/>
          </p:nvSpPr>
          <p:spPr>
            <a:xfrm>
              <a:off x="611560" y="1052736"/>
              <a:ext cx="5976664" cy="936104"/>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solidFill>
                    <a:srgbClr val="0000FF"/>
                  </a:solidFill>
                </a:rPr>
                <a:t>De-escalerend, positieve intentie, behoeften</a:t>
              </a:r>
              <a:endParaRPr lang="nl-NL">
                <a:solidFill>
                  <a:srgbClr val="0000FF"/>
                </a:solidFill>
              </a:endParaRPr>
            </a:p>
          </p:txBody>
        </p:sp>
        <p:cxnSp>
          <p:nvCxnSpPr>
            <p:cNvPr id="13" name="Rechte verbindingslijn 12"/>
            <p:cNvCxnSpPr/>
            <p:nvPr/>
          </p:nvCxnSpPr>
          <p:spPr>
            <a:xfrm>
              <a:off x="611560" y="1052736"/>
              <a:ext cx="0" cy="93610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Groep 13"/>
          <p:cNvGrpSpPr/>
          <p:nvPr/>
        </p:nvGrpSpPr>
        <p:grpSpPr>
          <a:xfrm>
            <a:off x="1979712" y="5301208"/>
            <a:ext cx="5976664" cy="936104"/>
            <a:chOff x="611560" y="1052736"/>
            <a:chExt cx="5976664" cy="936104"/>
          </a:xfrm>
        </p:grpSpPr>
        <p:sp>
          <p:nvSpPr>
            <p:cNvPr id="15" name="Rechthoek 14"/>
            <p:cNvSpPr/>
            <p:nvPr/>
          </p:nvSpPr>
          <p:spPr>
            <a:xfrm>
              <a:off x="611560" y="1052736"/>
              <a:ext cx="5976664" cy="936104"/>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solidFill>
                    <a:srgbClr val="0000FF"/>
                  </a:solidFill>
                </a:rPr>
                <a:t>Onderhandelen, zo kom je uit het doodlopend straatje</a:t>
              </a:r>
              <a:endParaRPr lang="nl-NL">
                <a:solidFill>
                  <a:srgbClr val="0000FF"/>
                </a:solidFill>
              </a:endParaRPr>
            </a:p>
          </p:txBody>
        </p:sp>
        <p:cxnSp>
          <p:nvCxnSpPr>
            <p:cNvPr id="16" name="Rechte verbindingslijn 15"/>
            <p:cNvCxnSpPr/>
            <p:nvPr/>
          </p:nvCxnSpPr>
          <p:spPr>
            <a:xfrm>
              <a:off x="611560" y="1052736"/>
              <a:ext cx="0" cy="93610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8" name="Rechte verbindingslijn met pijl 17"/>
          <p:cNvCxnSpPr/>
          <p:nvPr/>
        </p:nvCxnSpPr>
        <p:spPr>
          <a:xfrm>
            <a:off x="2195736" y="1772816"/>
            <a:ext cx="5328592"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8100392" y="2132856"/>
            <a:ext cx="0" cy="100811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a:off x="6516216" y="2996952"/>
            <a:ext cx="144016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kstvak 25"/>
          <p:cNvSpPr txBox="1"/>
          <p:nvPr/>
        </p:nvSpPr>
        <p:spPr>
          <a:xfrm>
            <a:off x="8172400" y="2165955"/>
            <a:ext cx="971600" cy="830997"/>
          </a:xfrm>
          <a:prstGeom prst="rect">
            <a:avLst/>
          </a:prstGeom>
          <a:noFill/>
        </p:spPr>
        <p:txBody>
          <a:bodyPr wrap="square" rtlCol="0">
            <a:spAutoFit/>
          </a:bodyPr>
          <a:lstStyle/>
          <a:p>
            <a:r>
              <a:rPr lang="nl-NL" sz="2400" b="1">
                <a:solidFill>
                  <a:srgbClr val="FF0000"/>
                </a:solidFill>
              </a:rPr>
              <a:t>Doodeinde</a:t>
            </a:r>
          </a:p>
        </p:txBody>
      </p:sp>
      <p:cxnSp>
        <p:nvCxnSpPr>
          <p:cNvPr id="27" name="Rechte verbindingslijn met pijl 26"/>
          <p:cNvCxnSpPr/>
          <p:nvPr/>
        </p:nvCxnSpPr>
        <p:spPr>
          <a:xfrm flipH="1">
            <a:off x="5643736" y="5005272"/>
            <a:ext cx="231264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p:cNvCxnSpPr/>
          <p:nvPr/>
        </p:nvCxnSpPr>
        <p:spPr>
          <a:xfrm flipH="1">
            <a:off x="1403648" y="6165304"/>
            <a:ext cx="4104456"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kstvak 33"/>
          <p:cNvSpPr txBox="1"/>
          <p:nvPr/>
        </p:nvSpPr>
        <p:spPr>
          <a:xfrm>
            <a:off x="3347864" y="3440505"/>
            <a:ext cx="5472608" cy="461665"/>
          </a:xfrm>
          <a:prstGeom prst="rect">
            <a:avLst/>
          </a:prstGeom>
          <a:noFill/>
        </p:spPr>
        <p:txBody>
          <a:bodyPr wrap="square" rtlCol="0">
            <a:spAutoFit/>
          </a:bodyPr>
          <a:lstStyle/>
          <a:p>
            <a:r>
              <a:rPr lang="nl-NL" sz="2400" b="1">
                <a:solidFill>
                  <a:srgbClr val="FF0000"/>
                </a:solidFill>
              </a:rPr>
              <a:t>Draai 180</a:t>
            </a:r>
            <a:r>
              <a:rPr lang="nl-NL" sz="2400" b="1" baseline="30000">
                <a:solidFill>
                  <a:srgbClr val="FF0000"/>
                </a:solidFill>
              </a:rPr>
              <a:t>o </a:t>
            </a:r>
            <a:r>
              <a:rPr lang="nl-NL" sz="2400" b="1">
                <a:solidFill>
                  <a:srgbClr val="FF0000"/>
                </a:solidFill>
              </a:rPr>
              <a:t>, neem een nieuw perspectief</a:t>
            </a:r>
          </a:p>
        </p:txBody>
      </p:sp>
      <p:sp>
        <p:nvSpPr>
          <p:cNvPr id="35" name="Tekstvak 34"/>
          <p:cNvSpPr txBox="1"/>
          <p:nvPr/>
        </p:nvSpPr>
        <p:spPr>
          <a:xfrm>
            <a:off x="216024" y="1268760"/>
            <a:ext cx="1403648" cy="646331"/>
          </a:xfrm>
          <a:prstGeom prst="rect">
            <a:avLst/>
          </a:prstGeom>
          <a:noFill/>
        </p:spPr>
        <p:txBody>
          <a:bodyPr wrap="square" rtlCol="0">
            <a:spAutoFit/>
          </a:bodyPr>
          <a:lstStyle/>
          <a:p>
            <a:r>
              <a:rPr lang="nl-NL" sz="3600" b="1">
                <a:solidFill>
                  <a:srgbClr val="0000FF"/>
                </a:solidFill>
              </a:rPr>
              <a:t>Stap 1</a:t>
            </a:r>
            <a:endParaRPr lang="nl-NL" b="1">
              <a:solidFill>
                <a:srgbClr val="0000FF"/>
              </a:solidFill>
            </a:endParaRPr>
          </a:p>
        </p:txBody>
      </p:sp>
      <p:sp>
        <p:nvSpPr>
          <p:cNvPr id="37" name="Tekstvak 36"/>
          <p:cNvSpPr txBox="1"/>
          <p:nvPr/>
        </p:nvSpPr>
        <p:spPr>
          <a:xfrm>
            <a:off x="288032" y="5374957"/>
            <a:ext cx="1403648" cy="646331"/>
          </a:xfrm>
          <a:prstGeom prst="rect">
            <a:avLst/>
          </a:prstGeom>
          <a:noFill/>
        </p:spPr>
        <p:txBody>
          <a:bodyPr wrap="square" rtlCol="0">
            <a:spAutoFit/>
          </a:bodyPr>
          <a:lstStyle/>
          <a:p>
            <a:r>
              <a:rPr lang="nl-NL" sz="3600" b="1">
                <a:solidFill>
                  <a:srgbClr val="0000FF"/>
                </a:solidFill>
              </a:rPr>
              <a:t>Stap 4</a:t>
            </a:r>
            <a:endParaRPr lang="nl-NL" b="1">
              <a:solidFill>
                <a:srgbClr val="0000FF"/>
              </a:solidFill>
            </a:endParaRPr>
          </a:p>
        </p:txBody>
      </p:sp>
      <p:sp>
        <p:nvSpPr>
          <p:cNvPr id="38" name="Tekstvak 37"/>
          <p:cNvSpPr txBox="1"/>
          <p:nvPr/>
        </p:nvSpPr>
        <p:spPr>
          <a:xfrm>
            <a:off x="251520" y="4366845"/>
            <a:ext cx="1403648" cy="646331"/>
          </a:xfrm>
          <a:prstGeom prst="rect">
            <a:avLst/>
          </a:prstGeom>
          <a:noFill/>
        </p:spPr>
        <p:txBody>
          <a:bodyPr wrap="square" rtlCol="0">
            <a:spAutoFit/>
          </a:bodyPr>
          <a:lstStyle/>
          <a:p>
            <a:r>
              <a:rPr lang="nl-NL" sz="3600" b="1">
                <a:solidFill>
                  <a:srgbClr val="0000FF"/>
                </a:solidFill>
              </a:rPr>
              <a:t>Stap 3</a:t>
            </a:r>
            <a:endParaRPr lang="nl-NL" b="1">
              <a:solidFill>
                <a:srgbClr val="0000FF"/>
              </a:solidFill>
            </a:endParaRPr>
          </a:p>
        </p:txBody>
      </p:sp>
      <p:sp>
        <p:nvSpPr>
          <p:cNvPr id="39" name="Tekstvak 38"/>
          <p:cNvSpPr txBox="1"/>
          <p:nvPr/>
        </p:nvSpPr>
        <p:spPr>
          <a:xfrm>
            <a:off x="251520" y="2350621"/>
            <a:ext cx="1403648" cy="646331"/>
          </a:xfrm>
          <a:prstGeom prst="rect">
            <a:avLst/>
          </a:prstGeom>
          <a:noFill/>
        </p:spPr>
        <p:txBody>
          <a:bodyPr wrap="square" rtlCol="0">
            <a:spAutoFit/>
          </a:bodyPr>
          <a:lstStyle/>
          <a:p>
            <a:r>
              <a:rPr lang="nl-NL" sz="3600" b="1">
                <a:solidFill>
                  <a:srgbClr val="0000FF"/>
                </a:solidFill>
              </a:rPr>
              <a:t>Stap 2</a:t>
            </a:r>
            <a:endParaRPr lang="nl-NL"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0-#ppt_w/2"/>
                                          </p:val>
                                        </p:tav>
                                        <p:tav tm="100000">
                                          <p:val>
                                            <p:strVal val="#ppt_x"/>
                                          </p:val>
                                        </p:tav>
                                      </p:tavLst>
                                    </p:anim>
                                    <p:anim calcmode="lin" valueType="num">
                                      <p:cBhvr additive="base">
                                        <p:cTn id="22"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0-#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0-#ppt_w/2"/>
                                          </p:val>
                                        </p:tav>
                                        <p:tav tm="100000">
                                          <p:val>
                                            <p:strVal val="#ppt_x"/>
                                          </p:val>
                                        </p:tav>
                                      </p:tavLst>
                                    </p:anim>
                                    <p:anim calcmode="lin" valueType="num">
                                      <p:cBhvr additive="base">
                                        <p:cTn id="6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0-#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0-#ppt_w/2"/>
                                          </p:val>
                                        </p:tav>
                                        <p:tav tm="100000">
                                          <p:val>
                                            <p:strVal val="#ppt_x"/>
                                          </p:val>
                                        </p:tav>
                                      </p:tavLst>
                                    </p:anim>
                                    <p:anim calcmode="lin" valueType="num">
                                      <p:cBhvr additive="base">
                                        <p:cTn id="7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0-#ppt_w/2"/>
                                          </p:val>
                                        </p:tav>
                                        <p:tav tm="100000">
                                          <p:val>
                                            <p:strVal val="#ppt_x"/>
                                          </p:val>
                                        </p:tav>
                                      </p:tavLst>
                                    </p:anim>
                                    <p:anim calcmode="lin" valueType="num">
                                      <p:cBhvr additive="base">
                                        <p:cTn id="78" dur="500" fill="hold"/>
                                        <p:tgtEl>
                                          <p:spTgt spid="32"/>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500" fill="hold"/>
                                        <p:tgtEl>
                                          <p:spTgt spid="37"/>
                                        </p:tgtEl>
                                        <p:attrNameLst>
                                          <p:attrName>ppt_x</p:attrName>
                                        </p:attrNameLst>
                                      </p:cBhvr>
                                      <p:tavLst>
                                        <p:tav tm="0">
                                          <p:val>
                                            <p:strVal val="0-#ppt_w/2"/>
                                          </p:val>
                                        </p:tav>
                                        <p:tav tm="100000">
                                          <p:val>
                                            <p:strVal val="#ppt_x"/>
                                          </p:val>
                                        </p:tav>
                                      </p:tavLst>
                                    </p:anim>
                                    <p:anim calcmode="lin" valueType="num">
                                      <p:cBhvr additive="base">
                                        <p:cTn id="8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4" grpId="0"/>
      <p:bldP spid="35" grpId="0"/>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uffles And Stuff~: &amp;quot;Field of Flowers&amp;quot; V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040" y="4508265"/>
            <a:ext cx="9361040" cy="2349735"/>
          </a:xfrm>
          <a:prstGeom prst="rect">
            <a:avLst/>
          </a:prstGeom>
          <a:noFill/>
        </p:spPr>
      </p:pic>
      <p:sp>
        <p:nvSpPr>
          <p:cNvPr id="8" name="PIJL-OMLAAG 7"/>
          <p:cNvSpPr/>
          <p:nvPr/>
        </p:nvSpPr>
        <p:spPr>
          <a:xfrm rot="20386800">
            <a:off x="1897715" y="2443568"/>
            <a:ext cx="543897" cy="2746682"/>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OMLAAG 8"/>
          <p:cNvSpPr/>
          <p:nvPr/>
        </p:nvSpPr>
        <p:spPr>
          <a:xfrm>
            <a:off x="381903" y="1674558"/>
            <a:ext cx="358984" cy="3338618"/>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OMLAAG 9"/>
          <p:cNvSpPr/>
          <p:nvPr/>
        </p:nvSpPr>
        <p:spPr>
          <a:xfrm rot="19064716">
            <a:off x="3105620" y="1884973"/>
            <a:ext cx="543898" cy="3344785"/>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OMLAAG 10"/>
          <p:cNvSpPr/>
          <p:nvPr/>
        </p:nvSpPr>
        <p:spPr>
          <a:xfrm rot="17835539">
            <a:off x="4945309" y="550858"/>
            <a:ext cx="543897" cy="530008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OMLAAG 6"/>
          <p:cNvSpPr/>
          <p:nvPr/>
        </p:nvSpPr>
        <p:spPr>
          <a:xfrm rot="20986611">
            <a:off x="943421" y="1624489"/>
            <a:ext cx="358984" cy="373617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2267744" y="485800"/>
            <a:ext cx="4680520" cy="710952"/>
          </a:xfrm>
        </p:spPr>
        <p:txBody>
          <a:bodyPr>
            <a:normAutofit fontScale="90000"/>
          </a:bodyPr>
          <a:lstStyle/>
          <a:p>
            <a:r>
              <a:rPr lang="en-US" b="1" dirty="0" err="1">
                <a:solidFill>
                  <a:srgbClr val="0000FF"/>
                </a:solidFill>
              </a:rPr>
              <a:t>Zonne-straaltjes</a:t>
            </a:r>
            <a:endParaRPr lang="nl-NL" b="1" dirty="0">
              <a:solidFill>
                <a:srgbClr val="0000FF"/>
              </a:solidFill>
            </a:endParaRPr>
          </a:p>
        </p:txBody>
      </p:sp>
      <p:sp>
        <p:nvSpPr>
          <p:cNvPr id="3" name="Tijdelijke aanduiding voor inhoud 2"/>
          <p:cNvSpPr>
            <a:spLocks noGrp="1"/>
          </p:cNvSpPr>
          <p:nvPr>
            <p:ph idx="1"/>
          </p:nvPr>
        </p:nvSpPr>
        <p:spPr>
          <a:xfrm>
            <a:off x="467544" y="2348880"/>
            <a:ext cx="8229600" cy="2160240"/>
          </a:xfrm>
        </p:spPr>
        <p:txBody>
          <a:bodyPr>
            <a:normAutofit/>
          </a:bodyPr>
          <a:lstStyle/>
          <a:p>
            <a:pPr>
              <a:buNone/>
            </a:pPr>
            <a:r>
              <a:rPr lang="en-US" sz="2400" dirty="0">
                <a:solidFill>
                  <a:srgbClr val="0000FF"/>
                </a:solidFill>
              </a:rPr>
              <a:t>In </a:t>
            </a:r>
            <a:r>
              <a:rPr lang="en-US" sz="2400" dirty="0" err="1">
                <a:solidFill>
                  <a:srgbClr val="0000FF"/>
                </a:solidFill>
              </a:rPr>
              <a:t>tweetallen</a:t>
            </a:r>
            <a:r>
              <a:rPr lang="en-US" sz="2400" dirty="0">
                <a:solidFill>
                  <a:srgbClr val="0000FF"/>
                </a:solidFill>
              </a:rPr>
              <a:t>, 2 </a:t>
            </a:r>
            <a:r>
              <a:rPr lang="en-US" sz="2400" dirty="0" err="1">
                <a:solidFill>
                  <a:srgbClr val="0000FF"/>
                </a:solidFill>
              </a:rPr>
              <a:t>minuten</a:t>
            </a:r>
            <a:r>
              <a:rPr lang="en-US" sz="2400" dirty="0">
                <a:solidFill>
                  <a:srgbClr val="0000FF"/>
                </a:solidFill>
              </a:rPr>
              <a:t> elk.</a:t>
            </a:r>
          </a:p>
          <a:p>
            <a:pPr marL="0" indent="0">
              <a:buNone/>
            </a:pPr>
            <a:r>
              <a:rPr lang="en-US" sz="2400" dirty="0">
                <a:solidFill>
                  <a:srgbClr val="0000FF"/>
                </a:solidFill>
              </a:rPr>
              <a:t>Focus op </a:t>
            </a:r>
            <a:r>
              <a:rPr lang="en-US" sz="2400" dirty="0" err="1">
                <a:solidFill>
                  <a:srgbClr val="0000FF"/>
                </a:solidFill>
              </a:rPr>
              <a:t>een</a:t>
            </a:r>
            <a:r>
              <a:rPr lang="en-US" sz="2400" dirty="0">
                <a:solidFill>
                  <a:srgbClr val="0000FF"/>
                </a:solidFill>
              </a:rPr>
              <a:t> </a:t>
            </a:r>
            <a:r>
              <a:rPr lang="en-US" sz="2400" dirty="0" err="1">
                <a:solidFill>
                  <a:srgbClr val="0000FF"/>
                </a:solidFill>
              </a:rPr>
              <a:t>recente</a:t>
            </a:r>
            <a:r>
              <a:rPr lang="en-US" sz="2400" dirty="0">
                <a:solidFill>
                  <a:srgbClr val="0000FF"/>
                </a:solidFill>
              </a:rPr>
              <a:t> </a:t>
            </a:r>
            <a:r>
              <a:rPr lang="en-US" sz="2400" dirty="0" err="1">
                <a:solidFill>
                  <a:srgbClr val="0000FF"/>
                </a:solidFill>
              </a:rPr>
              <a:t>gebeurtenis</a:t>
            </a:r>
            <a:r>
              <a:rPr lang="en-US" sz="2400" dirty="0">
                <a:solidFill>
                  <a:srgbClr val="0000FF"/>
                </a:solidFill>
              </a:rPr>
              <a:t> die  </a:t>
            </a:r>
            <a:r>
              <a:rPr lang="en-US" sz="2400" dirty="0" err="1">
                <a:solidFill>
                  <a:srgbClr val="0000FF"/>
                </a:solidFill>
              </a:rPr>
              <a:t>goed</a:t>
            </a:r>
            <a:r>
              <a:rPr lang="en-US" sz="2400" dirty="0">
                <a:solidFill>
                  <a:srgbClr val="0000FF"/>
                </a:solidFill>
              </a:rPr>
              <a:t> en/of </a:t>
            </a:r>
            <a:r>
              <a:rPr lang="en-US" sz="2400" dirty="0" err="1">
                <a:solidFill>
                  <a:srgbClr val="0000FF"/>
                </a:solidFill>
              </a:rPr>
              <a:t>nieuw</a:t>
            </a:r>
            <a:r>
              <a:rPr lang="en-US" sz="2400" dirty="0">
                <a:solidFill>
                  <a:srgbClr val="0000FF"/>
                </a:solidFill>
              </a:rPr>
              <a:t> was. </a:t>
            </a:r>
            <a:r>
              <a:rPr lang="en-US" sz="2400" dirty="0" err="1">
                <a:solidFill>
                  <a:srgbClr val="0000FF"/>
                </a:solidFill>
              </a:rPr>
              <a:t>Waarin</a:t>
            </a:r>
            <a:r>
              <a:rPr lang="en-US" sz="2400" dirty="0">
                <a:solidFill>
                  <a:srgbClr val="0000FF"/>
                </a:solidFill>
              </a:rPr>
              <a:t> je </a:t>
            </a:r>
            <a:r>
              <a:rPr lang="en-US" sz="2400" dirty="0" err="1">
                <a:solidFill>
                  <a:srgbClr val="0000FF"/>
                </a:solidFill>
              </a:rPr>
              <a:t>energie</a:t>
            </a:r>
            <a:r>
              <a:rPr lang="en-US" sz="2400" dirty="0">
                <a:solidFill>
                  <a:srgbClr val="0000FF"/>
                </a:solidFill>
              </a:rPr>
              <a:t>, </a:t>
            </a:r>
            <a:r>
              <a:rPr lang="en-US" sz="2400" dirty="0" err="1">
                <a:solidFill>
                  <a:srgbClr val="0000FF"/>
                </a:solidFill>
              </a:rPr>
              <a:t>blijheid</a:t>
            </a:r>
            <a:r>
              <a:rPr lang="en-US" sz="2400" dirty="0">
                <a:solidFill>
                  <a:srgbClr val="0000FF"/>
                </a:solidFill>
              </a:rPr>
              <a:t> of </a:t>
            </a:r>
            <a:r>
              <a:rPr lang="en-US" sz="2400" dirty="0" err="1">
                <a:solidFill>
                  <a:srgbClr val="0000FF"/>
                </a:solidFill>
              </a:rPr>
              <a:t>geluk</a:t>
            </a:r>
            <a:r>
              <a:rPr lang="en-US" sz="2400" dirty="0">
                <a:solidFill>
                  <a:srgbClr val="0000FF"/>
                </a:solidFill>
              </a:rPr>
              <a:t> </a:t>
            </a:r>
            <a:r>
              <a:rPr lang="en-US" sz="2400" dirty="0" err="1">
                <a:solidFill>
                  <a:srgbClr val="0000FF"/>
                </a:solidFill>
              </a:rPr>
              <a:t>voelde</a:t>
            </a:r>
            <a:r>
              <a:rPr lang="en-US" sz="2400" dirty="0">
                <a:solidFill>
                  <a:srgbClr val="0000FF"/>
                </a:solidFill>
              </a:rPr>
              <a:t>.</a:t>
            </a:r>
          </a:p>
          <a:p>
            <a:pPr marL="0" indent="0">
              <a:buNone/>
            </a:pPr>
            <a:r>
              <a:rPr lang="en-US" sz="2400" dirty="0" err="1">
                <a:solidFill>
                  <a:srgbClr val="0000FF"/>
                </a:solidFill>
              </a:rPr>
              <a:t>Deel</a:t>
            </a:r>
            <a:r>
              <a:rPr lang="en-US" sz="2400" dirty="0">
                <a:solidFill>
                  <a:srgbClr val="0000FF"/>
                </a:solidFill>
              </a:rPr>
              <a:t> in de </a:t>
            </a:r>
            <a:r>
              <a:rPr lang="en-US" sz="2400" dirty="0" err="1">
                <a:solidFill>
                  <a:srgbClr val="0000FF"/>
                </a:solidFill>
              </a:rPr>
              <a:t>hele</a:t>
            </a:r>
            <a:r>
              <a:rPr lang="en-US" sz="2400" dirty="0">
                <a:solidFill>
                  <a:srgbClr val="0000FF"/>
                </a:solidFill>
              </a:rPr>
              <a:t> </a:t>
            </a:r>
            <a:r>
              <a:rPr lang="en-US" sz="2400" dirty="0" err="1">
                <a:solidFill>
                  <a:srgbClr val="0000FF"/>
                </a:solidFill>
              </a:rPr>
              <a:t>groep</a:t>
            </a:r>
            <a:r>
              <a:rPr lang="en-US" sz="2400" dirty="0">
                <a:solidFill>
                  <a:srgbClr val="0000FF"/>
                </a:solidFill>
              </a:rPr>
              <a:t> de </a:t>
            </a:r>
            <a:r>
              <a:rPr lang="en-US" sz="2400" dirty="0" err="1">
                <a:solidFill>
                  <a:srgbClr val="0000FF"/>
                </a:solidFill>
              </a:rPr>
              <a:t>titel</a:t>
            </a:r>
            <a:r>
              <a:rPr lang="en-US" sz="2400" dirty="0">
                <a:solidFill>
                  <a:srgbClr val="0000FF"/>
                </a:solidFill>
              </a:rPr>
              <a:t> van </a:t>
            </a:r>
            <a:r>
              <a:rPr lang="en-US" sz="2400" dirty="0" err="1">
                <a:solidFill>
                  <a:srgbClr val="0000FF"/>
                </a:solidFill>
              </a:rPr>
              <a:t>jouw</a:t>
            </a:r>
            <a:r>
              <a:rPr lang="en-US" sz="2400" dirty="0">
                <a:solidFill>
                  <a:srgbClr val="0000FF"/>
                </a:solidFill>
              </a:rPr>
              <a:t> </a:t>
            </a:r>
            <a:r>
              <a:rPr lang="en-US" sz="2400" dirty="0" err="1">
                <a:solidFill>
                  <a:srgbClr val="0000FF"/>
                </a:solidFill>
              </a:rPr>
              <a:t>ervaring</a:t>
            </a:r>
            <a:r>
              <a:rPr lang="en-US" sz="2400" dirty="0">
                <a:solidFill>
                  <a:srgbClr val="0000FF"/>
                </a:solidFill>
              </a:rPr>
              <a:t> en </a:t>
            </a:r>
            <a:r>
              <a:rPr lang="en-US" sz="2400" dirty="0" err="1">
                <a:solidFill>
                  <a:srgbClr val="0000FF"/>
                </a:solidFill>
              </a:rPr>
              <a:t>laat</a:t>
            </a:r>
            <a:r>
              <a:rPr lang="en-US" sz="2400" dirty="0">
                <a:solidFill>
                  <a:srgbClr val="0000FF"/>
                </a:solidFill>
              </a:rPr>
              <a:t> je </a:t>
            </a:r>
            <a:r>
              <a:rPr lang="en-US" sz="2400" dirty="0" err="1">
                <a:solidFill>
                  <a:srgbClr val="0000FF"/>
                </a:solidFill>
              </a:rPr>
              <a:t>gevoelens</a:t>
            </a:r>
            <a:r>
              <a:rPr lang="en-US" sz="2400" dirty="0">
                <a:solidFill>
                  <a:srgbClr val="0000FF"/>
                </a:solidFill>
              </a:rPr>
              <a:t> op je </a:t>
            </a:r>
            <a:r>
              <a:rPr lang="en-US" sz="2400" dirty="0" err="1">
                <a:solidFill>
                  <a:srgbClr val="0000FF"/>
                </a:solidFill>
              </a:rPr>
              <a:t>gezicht</a:t>
            </a:r>
            <a:r>
              <a:rPr lang="en-US" sz="2400" dirty="0">
                <a:solidFill>
                  <a:srgbClr val="0000FF"/>
                </a:solidFill>
              </a:rPr>
              <a:t> </a:t>
            </a:r>
            <a:r>
              <a:rPr lang="en-US" sz="2400" dirty="0" err="1">
                <a:solidFill>
                  <a:srgbClr val="0000FF"/>
                </a:solidFill>
              </a:rPr>
              <a:t>zien</a:t>
            </a:r>
            <a:endParaRPr lang="nl-NL" sz="2400" dirty="0">
              <a:solidFill>
                <a:srgbClr val="0000FF"/>
              </a:solidFill>
            </a:endParaRPr>
          </a:p>
        </p:txBody>
      </p:sp>
      <p:pic>
        <p:nvPicPr>
          <p:cNvPr id="5" name="Picture 4" descr="http://knowledgeoverflow.com/wp-content/uploads/2012/06/happy-smiley-4.jpg?b867b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2389920" cy="2376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additive="base">
                                        <p:cTn id="4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7650"/>
                                        </p:tgtEl>
                                        <p:attrNameLst>
                                          <p:attrName>style.visibility</p:attrName>
                                        </p:attrNameLst>
                                      </p:cBhvr>
                                      <p:to>
                                        <p:strVal val="visible"/>
                                      </p:to>
                                    </p:set>
                                    <p:anim calcmode="lin" valueType="num">
                                      <p:cBhvr additive="base">
                                        <p:cTn id="53" dur="500" fill="hold"/>
                                        <p:tgtEl>
                                          <p:spTgt spid="27650"/>
                                        </p:tgtEl>
                                        <p:attrNameLst>
                                          <p:attrName>ppt_x</p:attrName>
                                        </p:attrNameLst>
                                      </p:cBhvr>
                                      <p:tavLst>
                                        <p:tav tm="0">
                                          <p:val>
                                            <p:strVal val="0-#ppt_w/2"/>
                                          </p:val>
                                        </p:tav>
                                        <p:tav tm="100000">
                                          <p:val>
                                            <p:strVal val="#ppt_x"/>
                                          </p:val>
                                        </p:tav>
                                      </p:tavLst>
                                    </p:anim>
                                    <p:anim calcmode="lin" valueType="num">
                                      <p:cBhvr additive="base">
                                        <p:cTn id="54"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7"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4624"/>
            <a:ext cx="3491880" cy="1656184"/>
          </a:xfrm>
        </p:spPr>
        <p:txBody>
          <a:bodyPr>
            <a:noAutofit/>
          </a:bodyPr>
          <a:lstStyle/>
          <a:p>
            <a:r>
              <a:rPr lang="nl-NL" sz="3200" b="1" dirty="0">
                <a:solidFill>
                  <a:srgbClr val="0033CC"/>
                </a:solidFill>
              </a:rPr>
              <a:t>Doodlopend straatje </a:t>
            </a:r>
            <a:r>
              <a:rPr lang="nl-NL" sz="3200" b="1" dirty="0" err="1">
                <a:solidFill>
                  <a:srgbClr val="0033CC"/>
                </a:solidFill>
              </a:rPr>
              <a:t>conflict-oplossing</a:t>
            </a:r>
            <a:r>
              <a:rPr lang="nl-NL" sz="3200" b="1" dirty="0">
                <a:solidFill>
                  <a:srgbClr val="0033CC"/>
                </a:solidFill>
              </a:rPr>
              <a:t>  met NLP</a:t>
            </a:r>
          </a:p>
        </p:txBody>
      </p:sp>
      <p:pic>
        <p:nvPicPr>
          <p:cNvPr id="6" name="Tijdelijke aanduiding voor inhoud 5" descr="CIMG0900.JPG"/>
          <p:cNvPicPr>
            <a:picLocks noGrp="1" noChangeAspect="1"/>
          </p:cNvPicPr>
          <p:nvPr>
            <p:ph idx="1"/>
          </p:nvPr>
        </p:nvPicPr>
        <p:blipFill>
          <a:blip r:embed="rId2" cstate="print"/>
          <a:stretch>
            <a:fillRect/>
          </a:stretch>
        </p:blipFill>
        <p:spPr>
          <a:xfrm>
            <a:off x="3959424" y="-54769"/>
            <a:ext cx="5184576" cy="6912769"/>
          </a:xfrm>
        </p:spPr>
      </p:pic>
      <p:pic>
        <p:nvPicPr>
          <p:cNvPr id="7" name="Afbeelding 6" descr="CIMG0901.JPG"/>
          <p:cNvPicPr>
            <a:picLocks noChangeAspect="1"/>
          </p:cNvPicPr>
          <p:nvPr/>
        </p:nvPicPr>
        <p:blipFill>
          <a:blip r:embed="rId3" cstate="print"/>
          <a:stretch>
            <a:fillRect/>
          </a:stretch>
        </p:blipFill>
        <p:spPr>
          <a:xfrm>
            <a:off x="4000500" y="0"/>
            <a:ext cx="5143500" cy="6858000"/>
          </a:xfrm>
          <a:prstGeom prst="rect">
            <a:avLst/>
          </a:prstGeom>
        </p:spPr>
      </p:pic>
      <p:sp>
        <p:nvSpPr>
          <p:cNvPr id="13" name="Titel 1"/>
          <p:cNvSpPr txBox="1">
            <a:spLocks/>
          </p:cNvSpPr>
          <p:nvPr/>
        </p:nvSpPr>
        <p:spPr>
          <a:xfrm>
            <a:off x="35496" y="2420888"/>
            <a:ext cx="3491880" cy="13681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l-NL" sz="3200" b="1" dirty="0">
                <a:solidFill>
                  <a:srgbClr val="FF0000"/>
                </a:solidFill>
                <a:latin typeface="+mj-lt"/>
                <a:ea typeface="+mj-ea"/>
                <a:cs typeface="+mj-cs"/>
              </a:rPr>
              <a:t>Lopend naar het dode einde</a:t>
            </a:r>
            <a:endParaRPr kumimoji="0" lang="nl-NL" sz="3200" b="1" i="0" u="none" strike="noStrike" kern="1200" cap="none" spc="0" normalizeH="0" baseline="0" noProof="0" dirty="0">
              <a:ln>
                <a:noFill/>
              </a:ln>
              <a:solidFill>
                <a:srgbClr val="FF0000"/>
              </a:solidFill>
              <a:effectLst/>
              <a:uLnTx/>
              <a:uFillTx/>
              <a:latin typeface="+mj-lt"/>
              <a:ea typeface="+mj-ea"/>
              <a:cs typeface="+mj-cs"/>
            </a:endParaRPr>
          </a:p>
        </p:txBody>
      </p:sp>
      <p:sp>
        <p:nvSpPr>
          <p:cNvPr id="14" name="Titel 1"/>
          <p:cNvSpPr txBox="1">
            <a:spLocks/>
          </p:cNvSpPr>
          <p:nvPr/>
        </p:nvSpPr>
        <p:spPr>
          <a:xfrm>
            <a:off x="123102" y="4365104"/>
            <a:ext cx="3851920" cy="216024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solidFill>
                  <a:srgbClr val="FF0000"/>
                </a:solidFill>
                <a:latin typeface="+mj-lt"/>
                <a:ea typeface="+mj-ea"/>
                <a:cs typeface="+mj-cs"/>
              </a:rPr>
              <a:t>Escalerend:</a:t>
            </a:r>
          </a:p>
          <a:p>
            <a:pPr lvl="0">
              <a:spcBef>
                <a:spcPct val="0"/>
              </a:spcBef>
            </a:pPr>
            <a:r>
              <a:rPr lang="en-US" sz="3200" b="1" dirty="0" err="1">
                <a:solidFill>
                  <a:srgbClr val="FF0000"/>
                </a:solidFill>
                <a:latin typeface="+mj-lt"/>
                <a:ea typeface="+mj-ea"/>
                <a:cs typeface="+mj-cs"/>
              </a:rPr>
              <a:t>Negatieve</a:t>
            </a:r>
            <a:r>
              <a:rPr lang="en-US" sz="3200" b="1" dirty="0">
                <a:solidFill>
                  <a:srgbClr val="FF0000"/>
                </a:solidFill>
                <a:latin typeface="+mj-lt"/>
                <a:ea typeface="+mj-ea"/>
                <a:cs typeface="+mj-cs"/>
              </a:rPr>
              <a:t> </a:t>
            </a:r>
            <a:r>
              <a:rPr lang="en-US" sz="3200" b="1" dirty="0" err="1">
                <a:solidFill>
                  <a:srgbClr val="FF0000"/>
                </a:solidFill>
                <a:latin typeface="+mj-lt"/>
                <a:ea typeface="+mj-ea"/>
                <a:cs typeface="+mj-cs"/>
              </a:rPr>
              <a:t>oordelen</a:t>
            </a:r>
            <a:r>
              <a:rPr lang="en-US" sz="3200" b="1" dirty="0">
                <a:solidFill>
                  <a:srgbClr val="FF0000"/>
                </a:solidFill>
                <a:latin typeface="+mj-lt"/>
                <a:ea typeface="+mj-ea"/>
                <a:cs typeface="+mj-cs"/>
              </a:rPr>
              <a:t>, </a:t>
            </a:r>
            <a:r>
              <a:rPr lang="en-US" sz="3200" b="1" dirty="0" err="1">
                <a:solidFill>
                  <a:srgbClr val="FF0000"/>
                </a:solidFill>
                <a:latin typeface="+mj-lt"/>
                <a:ea typeface="+mj-ea"/>
                <a:cs typeface="+mj-cs"/>
              </a:rPr>
              <a:t>aanvallen</a:t>
            </a:r>
            <a:r>
              <a:rPr lang="en-US" sz="3200" b="1" dirty="0">
                <a:solidFill>
                  <a:srgbClr val="FF0000"/>
                </a:solidFill>
                <a:latin typeface="+mj-lt"/>
                <a:ea typeface="+mj-ea"/>
                <a:cs typeface="+mj-cs"/>
              </a:rPr>
              <a:t>, </a:t>
            </a:r>
            <a:r>
              <a:rPr lang="en-US" sz="3200" b="1" dirty="0" err="1">
                <a:solidFill>
                  <a:srgbClr val="FF0000"/>
                </a:solidFill>
                <a:latin typeface="+mj-lt"/>
                <a:ea typeface="+mj-ea"/>
                <a:cs typeface="+mj-cs"/>
              </a:rPr>
              <a:t>beschuldigingen</a:t>
            </a:r>
            <a:endParaRPr kumimoji="0" lang="nl-NL" sz="32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CIMG0902.JPG"/>
          <p:cNvPicPr>
            <a:picLocks noChangeAspect="1"/>
          </p:cNvPicPr>
          <p:nvPr/>
        </p:nvPicPr>
        <p:blipFill>
          <a:blip r:embed="rId2" cstate="print"/>
          <a:stretch>
            <a:fillRect/>
          </a:stretch>
        </p:blipFill>
        <p:spPr>
          <a:xfrm>
            <a:off x="4000500" y="0"/>
            <a:ext cx="5143500" cy="6858000"/>
          </a:xfrm>
          <a:prstGeom prst="rect">
            <a:avLst/>
          </a:prstGeom>
        </p:spPr>
      </p:pic>
      <p:sp>
        <p:nvSpPr>
          <p:cNvPr id="13" name="Titel 1"/>
          <p:cNvSpPr txBox="1">
            <a:spLocks/>
          </p:cNvSpPr>
          <p:nvPr/>
        </p:nvSpPr>
        <p:spPr>
          <a:xfrm>
            <a:off x="35496" y="-27384"/>
            <a:ext cx="3960440" cy="11521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l-NL" sz="3200" b="1" dirty="0">
                <a:solidFill>
                  <a:srgbClr val="FF0000"/>
                </a:solidFill>
                <a:latin typeface="+mj-lt"/>
                <a:ea typeface="+mj-ea"/>
                <a:cs typeface="+mj-cs"/>
              </a:rPr>
              <a:t>Het </a:t>
            </a:r>
            <a:r>
              <a:rPr kumimoji="0" lang="nl-NL" sz="3200" b="1" i="0" u="none" strike="noStrike" kern="1200" cap="none" spc="0" normalizeH="0" baseline="0" dirty="0">
                <a:ln>
                  <a:noFill/>
                </a:ln>
                <a:solidFill>
                  <a:srgbClr val="FF0000"/>
                </a:solidFill>
                <a:effectLst/>
                <a:uLnTx/>
                <a:uFillTx/>
                <a:latin typeface="+mj-lt"/>
                <a:ea typeface="+mj-ea"/>
                <a:cs typeface="+mj-cs"/>
              </a:rPr>
              <a:t>einde van het </a:t>
            </a:r>
            <a:r>
              <a:rPr kumimoji="0" lang="nl-NL" sz="3200" b="1" i="0" u="none" strike="noStrike" kern="1200" cap="none" spc="0" normalizeH="0" baseline="0" dirty="0" err="1">
                <a:ln>
                  <a:noFill/>
                </a:ln>
                <a:solidFill>
                  <a:srgbClr val="FF0000"/>
                </a:solidFill>
                <a:effectLst/>
                <a:uLnTx/>
                <a:uFillTx/>
                <a:latin typeface="+mj-lt"/>
                <a:ea typeface="+mj-ea"/>
                <a:cs typeface="+mj-cs"/>
              </a:rPr>
              <a:t>dodlopende</a:t>
            </a:r>
            <a:r>
              <a:rPr kumimoji="0" lang="nl-NL" sz="3200" b="1" i="0" u="none" strike="noStrike" kern="1200" cap="none" spc="0" normalizeH="0" baseline="0" dirty="0">
                <a:ln>
                  <a:noFill/>
                </a:ln>
                <a:solidFill>
                  <a:srgbClr val="FF0000"/>
                </a:solidFill>
                <a:effectLst/>
                <a:uLnTx/>
                <a:uFillTx/>
                <a:latin typeface="+mj-lt"/>
                <a:ea typeface="+mj-ea"/>
                <a:cs typeface="+mj-cs"/>
              </a:rPr>
              <a:t> straatje</a:t>
            </a:r>
          </a:p>
        </p:txBody>
      </p:sp>
      <p:sp>
        <p:nvSpPr>
          <p:cNvPr id="14" name="Titel 1"/>
          <p:cNvSpPr txBox="1">
            <a:spLocks/>
          </p:cNvSpPr>
          <p:nvPr/>
        </p:nvSpPr>
        <p:spPr>
          <a:xfrm>
            <a:off x="144016" y="1484784"/>
            <a:ext cx="3851920" cy="187220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a:solidFill>
                  <a:srgbClr val="FF0000"/>
                </a:solidFill>
                <a:latin typeface="+mj-lt"/>
                <a:ea typeface="+mj-ea"/>
                <a:cs typeface="+mj-cs"/>
              </a:rPr>
              <a:t>180</a:t>
            </a:r>
            <a:r>
              <a:rPr lang="nl-NL" sz="3200" b="1" baseline="30000">
                <a:solidFill>
                  <a:srgbClr val="FF0000"/>
                </a:solidFill>
                <a:latin typeface="+mj-lt"/>
                <a:ea typeface="+mj-ea"/>
                <a:cs typeface="+mj-cs"/>
              </a:rPr>
              <a:t>0</a:t>
            </a:r>
            <a:r>
              <a:rPr lang="nl-NL" sz="3200" b="1">
                <a:solidFill>
                  <a:srgbClr val="FF0000"/>
                </a:solidFill>
                <a:latin typeface="+mj-lt"/>
                <a:ea typeface="+mj-ea"/>
                <a:cs typeface="+mj-cs"/>
              </a:rPr>
              <a:t> veranderen van richting, </a:t>
            </a:r>
            <a:r>
              <a:rPr lang="nl-NL" sz="3200" b="1">
                <a:solidFill>
                  <a:srgbClr val="0033CC"/>
                </a:solidFill>
                <a:latin typeface="+mj-lt"/>
                <a:ea typeface="+mj-ea"/>
                <a:cs typeface="+mj-cs"/>
              </a:rPr>
              <a:t>want er is geen uitweg om door te gaan.</a:t>
            </a:r>
            <a:endParaRPr kumimoji="0" lang="nl-NL" sz="3200" b="1" i="0" u="none" strike="noStrike" kern="1200" cap="none" spc="0" normalizeH="0" baseline="0">
              <a:ln>
                <a:noFill/>
              </a:ln>
              <a:solidFill>
                <a:srgbClr val="0033CC"/>
              </a:solidFill>
              <a:effectLst/>
              <a:uLnTx/>
              <a:uFillTx/>
              <a:latin typeface="+mj-lt"/>
              <a:ea typeface="+mj-ea"/>
              <a:cs typeface="+mj-cs"/>
            </a:endParaRPr>
          </a:p>
        </p:txBody>
      </p:sp>
      <p:sp>
        <p:nvSpPr>
          <p:cNvPr id="16" name="Titel 1"/>
          <p:cNvSpPr txBox="1">
            <a:spLocks/>
          </p:cNvSpPr>
          <p:nvPr/>
        </p:nvSpPr>
        <p:spPr>
          <a:xfrm>
            <a:off x="179512" y="3645024"/>
            <a:ext cx="3851920" cy="280831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solidFill>
                  <a:srgbClr val="0033CC"/>
                </a:solidFill>
                <a:latin typeface="+mj-lt"/>
                <a:ea typeface="+mj-ea"/>
                <a:cs typeface="+mj-cs"/>
              </a:rPr>
              <a:t>A: Dus als ik het goed begrijp denk/zeg je ………</a:t>
            </a:r>
          </a:p>
          <a:p>
            <a:pPr marL="0" marR="0" lvl="0" indent="0" defTabSz="914400" rtl="0" eaLnBrk="1" fontAlgn="auto" latinLnBrk="0" hangingPunct="1">
              <a:lnSpc>
                <a:spcPct val="100000"/>
              </a:lnSpc>
              <a:spcBef>
                <a:spcPct val="0"/>
              </a:spcBef>
              <a:spcAft>
                <a:spcPts val="0"/>
              </a:spcAft>
              <a:buClrTx/>
              <a:buSzTx/>
              <a:buFontTx/>
              <a:buNone/>
              <a:tabLst/>
              <a:defRPr/>
            </a:pPr>
            <a:r>
              <a:rPr kumimoji="0" lang="nl-NL" sz="2800" b="1" i="0" u="none" strike="noStrike" kern="1200" cap="none" spc="0" normalizeH="0" baseline="0" dirty="0">
                <a:ln>
                  <a:noFill/>
                </a:ln>
                <a:solidFill>
                  <a:srgbClr val="0033CC"/>
                </a:solidFill>
                <a:effectLst/>
                <a:uLnTx/>
                <a:uFillTx/>
                <a:latin typeface="+mj-lt"/>
                <a:ea typeface="+mj-ea"/>
                <a:cs typeface="+mj-cs"/>
              </a:rPr>
              <a:t>(gebruikt dezelfde woorden)</a:t>
            </a:r>
            <a:r>
              <a:rPr kumimoji="0" lang="nl-NL" sz="3200" b="1" i="0" u="none" strike="noStrike" kern="1200" cap="none" spc="0" normalizeH="0" baseline="0" dirty="0">
                <a:ln>
                  <a:noFill/>
                </a:ln>
                <a:solidFill>
                  <a:srgbClr val="0033CC"/>
                </a:solidFill>
                <a:effectLst/>
                <a:uLnTx/>
                <a:uFillTx/>
                <a:latin typeface="+mj-lt"/>
                <a:ea typeface="+mj-ea"/>
                <a:cs typeface="+mj-cs"/>
              </a:rPr>
              <a:t>,</a:t>
            </a:r>
          </a:p>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solidFill>
                  <a:srgbClr val="0033CC"/>
                </a:solidFill>
                <a:latin typeface="+mj-lt"/>
                <a:ea typeface="+mj-ea"/>
                <a:cs typeface="+mj-cs"/>
              </a:rPr>
              <a:t>B: Ja!</a:t>
            </a:r>
            <a:endParaRPr kumimoji="0" lang="nl-NL" sz="3200" b="1" i="0" u="none" strike="noStrike" kern="1200" cap="none" spc="0" normalizeH="0" baseline="0" dirty="0">
              <a:ln>
                <a:noFill/>
              </a:ln>
              <a:solidFill>
                <a:srgbClr val="0033CC"/>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CIMG0902.JPG"/>
          <p:cNvPicPr>
            <a:picLocks noChangeAspect="1"/>
          </p:cNvPicPr>
          <p:nvPr/>
        </p:nvPicPr>
        <p:blipFill>
          <a:blip r:embed="rId2" cstate="print"/>
          <a:stretch>
            <a:fillRect/>
          </a:stretch>
        </p:blipFill>
        <p:spPr>
          <a:xfrm>
            <a:off x="4860032" y="0"/>
            <a:ext cx="5143500" cy="6858000"/>
          </a:xfrm>
          <a:prstGeom prst="rect">
            <a:avLst/>
          </a:prstGeom>
        </p:spPr>
      </p:pic>
      <p:pic>
        <p:nvPicPr>
          <p:cNvPr id="10" name="Afbeelding 9" descr="CIMG0904.JPG"/>
          <p:cNvPicPr>
            <a:picLocks noChangeAspect="1"/>
          </p:cNvPicPr>
          <p:nvPr/>
        </p:nvPicPr>
        <p:blipFill>
          <a:blip r:embed="rId3" cstate="print"/>
          <a:stretch>
            <a:fillRect/>
          </a:stretch>
        </p:blipFill>
        <p:spPr>
          <a:xfrm>
            <a:off x="4499992" y="0"/>
            <a:ext cx="5143500" cy="6858000"/>
          </a:xfrm>
          <a:prstGeom prst="rect">
            <a:avLst/>
          </a:prstGeom>
        </p:spPr>
      </p:pic>
      <p:pic>
        <p:nvPicPr>
          <p:cNvPr id="11" name="Afbeelding 10" descr="CIMG0905.JPG"/>
          <p:cNvPicPr>
            <a:picLocks noChangeAspect="1"/>
          </p:cNvPicPr>
          <p:nvPr/>
        </p:nvPicPr>
        <p:blipFill>
          <a:blip r:embed="rId4" cstate="print"/>
          <a:stretch>
            <a:fillRect/>
          </a:stretch>
        </p:blipFill>
        <p:spPr>
          <a:xfrm>
            <a:off x="4644008" y="0"/>
            <a:ext cx="5143500" cy="6858000"/>
          </a:xfrm>
          <a:prstGeom prst="rect">
            <a:avLst/>
          </a:prstGeom>
        </p:spPr>
      </p:pic>
      <p:pic>
        <p:nvPicPr>
          <p:cNvPr id="12" name="Afbeelding 11" descr="CIMG0906.JPG"/>
          <p:cNvPicPr>
            <a:picLocks noChangeAspect="1"/>
          </p:cNvPicPr>
          <p:nvPr/>
        </p:nvPicPr>
        <p:blipFill>
          <a:blip r:embed="rId5" cstate="print"/>
          <a:stretch>
            <a:fillRect/>
          </a:stretch>
        </p:blipFill>
        <p:spPr>
          <a:xfrm>
            <a:off x="4644008" y="0"/>
            <a:ext cx="5143500" cy="6858000"/>
          </a:xfrm>
          <a:prstGeom prst="rect">
            <a:avLst/>
          </a:prstGeom>
        </p:spPr>
      </p:pic>
      <p:sp>
        <p:nvSpPr>
          <p:cNvPr id="13" name="Titel 1"/>
          <p:cNvSpPr txBox="1">
            <a:spLocks/>
          </p:cNvSpPr>
          <p:nvPr/>
        </p:nvSpPr>
        <p:spPr>
          <a:xfrm>
            <a:off x="35496" y="-27384"/>
            <a:ext cx="3491880" cy="144016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l-NL" sz="3200" b="1" dirty="0">
                <a:solidFill>
                  <a:srgbClr val="0033CC"/>
                </a:solidFill>
                <a:latin typeface="+mj-lt"/>
                <a:ea typeface="+mj-ea"/>
                <a:cs typeface="+mj-cs"/>
              </a:rPr>
              <a:t>Uit het doodlopende straatje komen</a:t>
            </a:r>
            <a:endParaRPr kumimoji="0" lang="nl-NL" sz="3200" b="1" i="0" u="none" strike="noStrike" kern="1200" cap="none" spc="0" normalizeH="0" baseline="0" dirty="0">
              <a:ln>
                <a:noFill/>
              </a:ln>
              <a:solidFill>
                <a:srgbClr val="0033CC"/>
              </a:solidFill>
              <a:effectLst/>
              <a:uLnTx/>
              <a:uFillTx/>
              <a:latin typeface="+mj-lt"/>
              <a:ea typeface="+mj-ea"/>
              <a:cs typeface="+mj-cs"/>
            </a:endParaRPr>
          </a:p>
        </p:txBody>
      </p:sp>
      <p:sp>
        <p:nvSpPr>
          <p:cNvPr id="14" name="Titel 1"/>
          <p:cNvSpPr txBox="1">
            <a:spLocks/>
          </p:cNvSpPr>
          <p:nvPr/>
        </p:nvSpPr>
        <p:spPr>
          <a:xfrm>
            <a:off x="144016" y="2132856"/>
            <a:ext cx="3779912" cy="151216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a:solidFill>
                  <a:srgbClr val="0033CC"/>
                </a:solidFill>
                <a:latin typeface="+mj-lt"/>
                <a:ea typeface="+mj-ea"/>
                <a:cs typeface="+mj-cs"/>
              </a:rPr>
              <a:t>Eruit lopend: de-escalerend</a:t>
            </a:r>
            <a:endParaRPr kumimoji="0" lang="nl-NL" sz="3200" b="1" i="0" u="none" strike="noStrike" kern="1200" cap="none" spc="0" normalizeH="0" baseline="0">
              <a:ln>
                <a:noFill/>
              </a:ln>
              <a:solidFill>
                <a:srgbClr val="0033CC"/>
              </a:solidFill>
              <a:effectLst/>
              <a:uLnTx/>
              <a:uFillTx/>
              <a:latin typeface="+mj-lt"/>
              <a:ea typeface="+mj-ea"/>
              <a:cs typeface="+mj-cs"/>
            </a:endParaRPr>
          </a:p>
        </p:txBody>
      </p:sp>
      <p:sp>
        <p:nvSpPr>
          <p:cNvPr id="15" name="Titel 1"/>
          <p:cNvSpPr txBox="1">
            <a:spLocks/>
          </p:cNvSpPr>
          <p:nvPr/>
        </p:nvSpPr>
        <p:spPr>
          <a:xfrm>
            <a:off x="179512" y="3501008"/>
            <a:ext cx="3851920" cy="335699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solidFill>
                  <a:srgbClr val="0033CC"/>
                </a:solidFill>
                <a:latin typeface="+mj-lt"/>
                <a:ea typeface="+mj-ea"/>
                <a:cs typeface="+mj-cs"/>
              </a:rPr>
              <a:t>Ik weet dat je een positieve intentie hebt, vertel me erover….</a:t>
            </a:r>
          </a:p>
          <a:p>
            <a:pPr marL="0" marR="0" lvl="0" indent="0"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dirty="0">
                <a:ln>
                  <a:noFill/>
                </a:ln>
                <a:solidFill>
                  <a:srgbClr val="0033CC"/>
                </a:solidFill>
                <a:effectLst/>
                <a:uLnTx/>
                <a:uFillTx/>
                <a:latin typeface="+mj-lt"/>
                <a:ea typeface="+mj-ea"/>
                <a:cs typeface="+mj-cs"/>
              </a:rPr>
              <a:t>Dus </a:t>
            </a:r>
            <a:r>
              <a:rPr lang="nl-NL" sz="3200" b="1" dirty="0">
                <a:solidFill>
                  <a:srgbClr val="0033CC"/>
                </a:solidFill>
                <a:latin typeface="+mj-lt"/>
                <a:ea typeface="+mj-ea"/>
                <a:cs typeface="+mj-cs"/>
              </a:rPr>
              <a:t>d</a:t>
            </a:r>
            <a:r>
              <a:rPr kumimoji="0" lang="nl-NL" sz="3200" b="1" i="0" u="none" strike="noStrike" kern="1200" cap="none" spc="0" normalizeH="0" baseline="0" dirty="0">
                <a:ln>
                  <a:noFill/>
                </a:ln>
                <a:solidFill>
                  <a:srgbClr val="0033CC"/>
                </a:solidFill>
                <a:effectLst/>
                <a:uLnTx/>
                <a:uFillTx/>
                <a:latin typeface="+mj-lt"/>
                <a:ea typeface="+mj-ea"/>
                <a:cs typeface="+mj-cs"/>
              </a:rPr>
              <a:t>it is erg belangrijk voor jou ….</a:t>
            </a:r>
          </a:p>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solidFill>
                  <a:srgbClr val="0033CC"/>
                </a:solidFill>
                <a:latin typeface="+mj-lt"/>
                <a:ea typeface="+mj-ea"/>
                <a:cs typeface="+mj-cs"/>
              </a:rPr>
              <a:t>Onderhandel</a:t>
            </a:r>
            <a:endParaRPr kumimoji="0" lang="nl-NL" sz="3200" b="1" i="0" u="none" strike="noStrike" kern="1200" cap="none" spc="0" normalizeH="0" baseline="0" dirty="0">
              <a:ln>
                <a:noFill/>
              </a:ln>
              <a:solidFill>
                <a:srgbClr val="0033CC"/>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en-US" b="1" dirty="0" err="1">
                <a:solidFill>
                  <a:srgbClr val="0000FF"/>
                </a:solidFill>
              </a:rPr>
              <a:t>Geweldloos</a:t>
            </a:r>
            <a:r>
              <a:rPr lang="en-US" b="1" dirty="0">
                <a:solidFill>
                  <a:srgbClr val="0000FF"/>
                </a:solidFill>
              </a:rPr>
              <a:t> </a:t>
            </a:r>
            <a:r>
              <a:rPr lang="en-US" b="1" dirty="0" err="1">
                <a:solidFill>
                  <a:srgbClr val="0000FF"/>
                </a:solidFill>
              </a:rPr>
              <a:t>Communiceren</a:t>
            </a:r>
            <a:endParaRPr lang="nl-NL" b="1" dirty="0">
              <a:solidFill>
                <a:srgbClr val="0000FF"/>
              </a:solidFill>
            </a:endParaRPr>
          </a:p>
        </p:txBody>
      </p:sp>
      <p:sp>
        <p:nvSpPr>
          <p:cNvPr id="2210" name="Afbeelding 3"/>
          <p:cNvSpPr>
            <a:spLocks noChangeAspect="1" noChangeArrowheads="1"/>
          </p:cNvSpPr>
          <p:nvPr/>
        </p:nvSpPr>
        <p:spPr bwMode="auto">
          <a:xfrm>
            <a:off x="2263775" y="0"/>
            <a:ext cx="819150" cy="647700"/>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208" name="AutoShape 160"/>
          <p:cNvSpPr>
            <a:spLocks noChangeAspect="1" noChangeArrowheads="1"/>
          </p:cNvSpPr>
          <p:nvPr/>
        </p:nvSpPr>
        <p:spPr bwMode="auto">
          <a:xfrm>
            <a:off x="2295525" y="-1276350"/>
            <a:ext cx="725488" cy="1020762"/>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204" name="AutoShape 156"/>
          <p:cNvSpPr>
            <a:spLocks noChangeAspect="1" noChangeArrowheads="1"/>
          </p:cNvSpPr>
          <p:nvPr/>
        </p:nvSpPr>
        <p:spPr bwMode="auto">
          <a:xfrm>
            <a:off x="2371725" y="-169863"/>
            <a:ext cx="647700" cy="1020763"/>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199" name="AutoShape 151"/>
          <p:cNvSpPr>
            <a:spLocks noChangeAspect="1" noChangeArrowheads="1"/>
          </p:cNvSpPr>
          <p:nvPr/>
        </p:nvSpPr>
        <p:spPr bwMode="auto">
          <a:xfrm>
            <a:off x="2295525" y="-1689100"/>
            <a:ext cx="725488" cy="1020762"/>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202" name="Afbeelding 5"/>
          <p:cNvSpPr>
            <a:spLocks noChangeAspect="1" noChangeArrowheads="1"/>
          </p:cNvSpPr>
          <p:nvPr/>
        </p:nvSpPr>
        <p:spPr bwMode="auto">
          <a:xfrm>
            <a:off x="2370138" y="-1801813"/>
            <a:ext cx="717550" cy="542925"/>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206" name="AutoShape 158"/>
          <p:cNvSpPr>
            <a:spLocks noChangeAspect="1" noChangeArrowheads="1"/>
          </p:cNvSpPr>
          <p:nvPr/>
        </p:nvSpPr>
        <p:spPr bwMode="auto">
          <a:xfrm>
            <a:off x="2368550" y="9525"/>
            <a:ext cx="715963" cy="541338"/>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197" name="AutoShape 149"/>
          <p:cNvSpPr>
            <a:spLocks noChangeAspect="1" noChangeArrowheads="1"/>
          </p:cNvSpPr>
          <p:nvPr/>
        </p:nvSpPr>
        <p:spPr bwMode="auto">
          <a:xfrm>
            <a:off x="2371725" y="-1689100"/>
            <a:ext cx="717550" cy="542925"/>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194" name="AutoShape 146"/>
          <p:cNvSpPr>
            <a:spLocks noChangeAspect="1" noChangeArrowheads="1"/>
          </p:cNvSpPr>
          <p:nvPr/>
        </p:nvSpPr>
        <p:spPr bwMode="auto">
          <a:xfrm>
            <a:off x="2371725" y="-3244850"/>
            <a:ext cx="717550" cy="542925"/>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26" name="Afbeelding 125" descr="marshall1.jpg"/>
          <p:cNvPicPr/>
          <p:nvPr/>
        </p:nvPicPr>
        <p:blipFill>
          <a:blip r:embed="rId2" cstate="print">
            <a:lum contrast="20000"/>
          </a:blip>
          <a:stretch>
            <a:fillRect/>
          </a:stretch>
        </p:blipFill>
        <p:spPr>
          <a:xfrm>
            <a:off x="755576" y="1772816"/>
            <a:ext cx="7560840" cy="475252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0" y="269875"/>
            <a:ext cx="6300788" cy="1430338"/>
          </a:xfrm>
        </p:spPr>
        <p:txBody>
          <a:bodyPr>
            <a:normAutofit fontScale="90000"/>
          </a:bodyPr>
          <a:lstStyle/>
          <a:p>
            <a:pPr eaLnBrk="1" hangingPunct="1">
              <a:defRPr/>
            </a:pPr>
            <a:r>
              <a:rPr lang="nl-NL" sz="5400" b="1" dirty="0">
                <a:solidFill>
                  <a:schemeClr val="accent6">
                    <a:lumMod val="75000"/>
                  </a:schemeClr>
                </a:solidFill>
                <a:latin typeface="Calibri" pitchFamily="34" charset="0"/>
              </a:rPr>
              <a:t>Geweldloos Communiceren</a:t>
            </a:r>
          </a:p>
        </p:txBody>
      </p:sp>
      <p:sp>
        <p:nvSpPr>
          <p:cNvPr id="8" name="Titel 1"/>
          <p:cNvSpPr txBox="1">
            <a:spLocks/>
          </p:cNvSpPr>
          <p:nvPr/>
        </p:nvSpPr>
        <p:spPr bwMode="auto">
          <a:xfrm>
            <a:off x="755650" y="1773238"/>
            <a:ext cx="4895850" cy="792162"/>
          </a:xfrm>
          <a:prstGeom prst="rect">
            <a:avLst/>
          </a:prstGeom>
          <a:noFill/>
          <a:ln w="9525">
            <a:noFill/>
            <a:miter lim="800000"/>
            <a:headEnd/>
            <a:tailEnd/>
          </a:ln>
        </p:spPr>
        <p:txBody>
          <a:bodyPr anchor="ctr"/>
          <a:lstStyle/>
          <a:p>
            <a:pPr algn="ctr">
              <a:defRPr/>
            </a:pPr>
            <a:r>
              <a:rPr lang="nl-NL" sz="3200" b="1" i="1" kern="0" dirty="0">
                <a:solidFill>
                  <a:srgbClr val="FF0000"/>
                </a:solidFill>
                <a:latin typeface="+mj-lt"/>
                <a:ea typeface="+mj-ea"/>
                <a:cs typeface="+mj-cs"/>
              </a:rPr>
              <a:t>van </a:t>
            </a:r>
            <a:r>
              <a:rPr lang="nl-NL" sz="3200" b="1" i="1" kern="0" dirty="0" err="1">
                <a:solidFill>
                  <a:srgbClr val="FF0000"/>
                </a:solidFill>
                <a:latin typeface="+mj-lt"/>
                <a:ea typeface="+mj-ea"/>
                <a:cs typeface="+mj-cs"/>
              </a:rPr>
              <a:t>Marshall</a:t>
            </a:r>
            <a:r>
              <a:rPr lang="nl-NL" sz="3200" b="1" i="1" kern="0" dirty="0">
                <a:solidFill>
                  <a:srgbClr val="FF0000"/>
                </a:solidFill>
                <a:latin typeface="+mj-lt"/>
                <a:ea typeface="+mj-ea"/>
                <a:cs typeface="+mj-cs"/>
              </a:rPr>
              <a:t> </a:t>
            </a:r>
            <a:r>
              <a:rPr lang="nl-NL" sz="3200" b="1" i="1" kern="0" dirty="0" err="1">
                <a:solidFill>
                  <a:srgbClr val="FF0000"/>
                </a:solidFill>
                <a:latin typeface="+mj-lt"/>
                <a:ea typeface="+mj-ea"/>
                <a:cs typeface="+mj-cs"/>
              </a:rPr>
              <a:t>Rosenberg</a:t>
            </a:r>
            <a:endParaRPr lang="nl-NL" sz="3200" b="1" i="1" kern="0" dirty="0">
              <a:solidFill>
                <a:srgbClr val="FF0000"/>
              </a:solidFill>
              <a:latin typeface="+mj-lt"/>
              <a:ea typeface="+mj-ea"/>
              <a:cs typeface="+mj-cs"/>
            </a:endParaRPr>
          </a:p>
        </p:txBody>
      </p:sp>
      <p:pic>
        <p:nvPicPr>
          <p:cNvPr id="9" name="Afbeelding 8" descr="portait MR.gif"/>
          <p:cNvPicPr>
            <a:picLocks noChangeAspect="1"/>
          </p:cNvPicPr>
          <p:nvPr/>
        </p:nvPicPr>
        <p:blipFill>
          <a:blip r:embed="rId2" cstate="print"/>
          <a:srcRect/>
          <a:stretch>
            <a:fillRect/>
          </a:stretch>
        </p:blipFill>
        <p:spPr bwMode="auto">
          <a:xfrm>
            <a:off x="6300788" y="188913"/>
            <a:ext cx="1905000" cy="2857500"/>
          </a:xfrm>
          <a:prstGeom prst="rect">
            <a:avLst/>
          </a:prstGeom>
          <a:noFill/>
          <a:ln w="9525">
            <a:noFill/>
            <a:miter lim="800000"/>
            <a:headEnd/>
            <a:tailEnd/>
          </a:ln>
        </p:spPr>
      </p:pic>
      <p:sp>
        <p:nvSpPr>
          <p:cNvPr id="12" name="Rechthoek 11"/>
          <p:cNvSpPr>
            <a:spLocks noChangeArrowheads="1"/>
          </p:cNvSpPr>
          <p:nvPr/>
        </p:nvSpPr>
        <p:spPr bwMode="auto">
          <a:xfrm>
            <a:off x="539750" y="3141663"/>
            <a:ext cx="7704138" cy="3046988"/>
          </a:xfrm>
          <a:prstGeom prst="rect">
            <a:avLst/>
          </a:prstGeom>
          <a:noFill/>
          <a:ln w="9525">
            <a:noFill/>
            <a:miter lim="800000"/>
            <a:headEnd/>
            <a:tailEnd/>
          </a:ln>
        </p:spPr>
        <p:txBody>
          <a:bodyPr>
            <a:spAutoFit/>
          </a:bodyPr>
          <a:lstStyle/>
          <a:p>
            <a:r>
              <a:rPr lang="nl-NL" sz="2400" dirty="0" err="1">
                <a:solidFill>
                  <a:srgbClr val="0000FF"/>
                </a:solidFill>
              </a:rPr>
              <a:t>Dr</a:t>
            </a:r>
            <a:r>
              <a:rPr lang="nl-NL" sz="2400" dirty="0">
                <a:solidFill>
                  <a:srgbClr val="0000FF"/>
                </a:solidFill>
              </a:rPr>
              <a:t> </a:t>
            </a:r>
            <a:r>
              <a:rPr lang="nl-NL" sz="2400" dirty="0" err="1">
                <a:solidFill>
                  <a:srgbClr val="0000FF"/>
                </a:solidFill>
              </a:rPr>
              <a:t>Marshall</a:t>
            </a:r>
            <a:r>
              <a:rPr lang="nl-NL" sz="2400" dirty="0">
                <a:solidFill>
                  <a:srgbClr val="0000FF"/>
                </a:solidFill>
              </a:rPr>
              <a:t> </a:t>
            </a:r>
            <a:r>
              <a:rPr lang="nl-NL" sz="2400" dirty="0" err="1">
                <a:solidFill>
                  <a:srgbClr val="0000FF"/>
                </a:solidFill>
              </a:rPr>
              <a:t>Rosenberg</a:t>
            </a:r>
            <a:r>
              <a:rPr lang="nl-NL" sz="2400" dirty="0">
                <a:solidFill>
                  <a:srgbClr val="0000FF"/>
                </a:solidFill>
              </a:rPr>
              <a:t>:</a:t>
            </a:r>
          </a:p>
          <a:p>
            <a:r>
              <a:rPr lang="nl-NL" sz="2400" dirty="0">
                <a:solidFill>
                  <a:srgbClr val="0000FF"/>
                </a:solidFill>
              </a:rPr>
              <a:t>Psycholoog, </a:t>
            </a:r>
          </a:p>
          <a:p>
            <a:r>
              <a:rPr lang="nl-NL" sz="2400" dirty="0">
                <a:solidFill>
                  <a:srgbClr val="0000FF"/>
                </a:solidFill>
              </a:rPr>
              <a:t>Ontwerper van Geweldloze Communicatie (NVC), </a:t>
            </a:r>
          </a:p>
          <a:p>
            <a:r>
              <a:rPr lang="nl-NL" sz="2400" dirty="0">
                <a:solidFill>
                  <a:srgbClr val="0000FF"/>
                </a:solidFill>
              </a:rPr>
              <a:t>Oprichter van het Centrum voor Geweldloze Communicatie. Sinds 1960 heeft </a:t>
            </a:r>
            <a:r>
              <a:rPr lang="nl-NL" sz="2400" dirty="0" err="1">
                <a:solidFill>
                  <a:srgbClr val="0000FF"/>
                </a:solidFill>
              </a:rPr>
              <a:t>Rosenberg</a:t>
            </a:r>
            <a:r>
              <a:rPr lang="nl-NL" sz="2400" dirty="0">
                <a:solidFill>
                  <a:srgbClr val="0000FF"/>
                </a:solidFill>
              </a:rPr>
              <a:t> NVC onderwezen in meer dan 60 landen. </a:t>
            </a:r>
          </a:p>
          <a:p>
            <a:r>
              <a:rPr lang="nl-NL" sz="2400" dirty="0">
                <a:solidFill>
                  <a:srgbClr val="0000FF"/>
                </a:solidFill>
              </a:rPr>
              <a:t>NVC gaat over hoe te leven en meer vreedzaam, empathisch, en met meer mededogen te communiceren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 calcmode="lin" valueType="num">
                                      <p:cBhvr additive="base">
                                        <p:cTn id="25"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 calcmode="lin" valueType="num">
                                      <p:cBhvr additive="base">
                                        <p:cTn id="31"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 calcmode="lin" valueType="num">
                                      <p:cBhvr additive="base">
                                        <p:cTn id="37"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 calcmode="lin" valueType="num">
                                      <p:cBhvr additive="base">
                                        <p:cTn id="43"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6" descr="giraffe1.jpg"/>
          <p:cNvPicPr>
            <a:picLocks noChangeAspect="1"/>
          </p:cNvPicPr>
          <p:nvPr/>
        </p:nvPicPr>
        <p:blipFill>
          <a:blip r:embed="rId2" cstate="print"/>
          <a:srcRect l="15581" r="16380"/>
          <a:stretch>
            <a:fillRect/>
          </a:stretch>
        </p:blipFill>
        <p:spPr bwMode="auto">
          <a:xfrm>
            <a:off x="6372225" y="2852738"/>
            <a:ext cx="2447925" cy="4005262"/>
          </a:xfrm>
          <a:prstGeom prst="rect">
            <a:avLst/>
          </a:prstGeom>
          <a:noFill/>
          <a:ln w="9525">
            <a:noFill/>
            <a:miter lim="800000"/>
            <a:headEnd/>
            <a:tailEnd/>
          </a:ln>
        </p:spPr>
      </p:pic>
      <p:pic>
        <p:nvPicPr>
          <p:cNvPr id="5" name="Afbeelding 3" descr="marshall1 (1).jpg"/>
          <p:cNvPicPr>
            <a:picLocks noChangeAspect="1"/>
          </p:cNvPicPr>
          <p:nvPr/>
        </p:nvPicPr>
        <p:blipFill>
          <a:blip r:embed="rId3" cstate="print"/>
          <a:srcRect l="3777" r="3714" b="14030"/>
          <a:stretch>
            <a:fillRect/>
          </a:stretch>
        </p:blipFill>
        <p:spPr bwMode="auto">
          <a:xfrm>
            <a:off x="2987675" y="4697413"/>
            <a:ext cx="3529013" cy="2160587"/>
          </a:xfrm>
          <a:prstGeom prst="rect">
            <a:avLst/>
          </a:prstGeom>
          <a:noFill/>
          <a:ln w="9525">
            <a:noFill/>
            <a:miter lim="800000"/>
            <a:headEnd/>
            <a:tailEnd/>
          </a:ln>
        </p:spPr>
      </p:pic>
      <p:sp>
        <p:nvSpPr>
          <p:cNvPr id="6" name="Tekstvak 4"/>
          <p:cNvSpPr txBox="1">
            <a:spLocks noChangeArrowheads="1"/>
          </p:cNvSpPr>
          <p:nvPr/>
        </p:nvSpPr>
        <p:spPr bwMode="auto">
          <a:xfrm>
            <a:off x="250825" y="3789363"/>
            <a:ext cx="1069975" cy="461962"/>
          </a:xfrm>
          <a:prstGeom prst="rect">
            <a:avLst/>
          </a:prstGeom>
          <a:noFill/>
          <a:ln w="9525">
            <a:noFill/>
            <a:miter lim="800000"/>
            <a:headEnd/>
            <a:tailEnd/>
          </a:ln>
        </p:spPr>
        <p:txBody>
          <a:bodyPr wrap="none">
            <a:spAutoFit/>
          </a:bodyPr>
          <a:lstStyle/>
          <a:p>
            <a:r>
              <a:rPr lang="nl-NL">
                <a:latin typeface="Calibri" pitchFamily="34" charset="0"/>
              </a:rPr>
              <a:t>Jakhals</a:t>
            </a:r>
          </a:p>
        </p:txBody>
      </p:sp>
      <p:sp>
        <p:nvSpPr>
          <p:cNvPr id="7" name="Tekstvak 5"/>
          <p:cNvSpPr txBox="1">
            <a:spLocks noChangeArrowheads="1"/>
          </p:cNvSpPr>
          <p:nvPr/>
        </p:nvSpPr>
        <p:spPr bwMode="auto">
          <a:xfrm>
            <a:off x="6227763" y="2349500"/>
            <a:ext cx="2736850" cy="460375"/>
          </a:xfrm>
          <a:prstGeom prst="rect">
            <a:avLst/>
          </a:prstGeom>
          <a:noFill/>
          <a:ln w="9525">
            <a:noFill/>
            <a:miter lim="800000"/>
            <a:headEnd/>
            <a:tailEnd/>
          </a:ln>
        </p:spPr>
        <p:txBody>
          <a:bodyPr>
            <a:spAutoFit/>
          </a:bodyPr>
          <a:lstStyle/>
          <a:p>
            <a:r>
              <a:rPr lang="nl-NL" b="1">
                <a:latin typeface="Calibri" pitchFamily="34" charset="0"/>
              </a:rPr>
              <a:t>´Ik´ boodschappen</a:t>
            </a:r>
          </a:p>
        </p:txBody>
      </p:sp>
      <p:pic>
        <p:nvPicPr>
          <p:cNvPr id="9" name="Afbeelding 7" descr="jackal.jpg"/>
          <p:cNvPicPr>
            <a:picLocks noChangeAspect="1"/>
          </p:cNvPicPr>
          <p:nvPr/>
        </p:nvPicPr>
        <p:blipFill>
          <a:blip r:embed="rId4" cstate="print">
            <a:lum contrast="10000"/>
          </a:blip>
          <a:srcRect l="13397" t="3638" r="8554" b="5418"/>
          <a:stretch>
            <a:fillRect/>
          </a:stretch>
        </p:blipFill>
        <p:spPr bwMode="auto">
          <a:xfrm>
            <a:off x="0" y="4941888"/>
            <a:ext cx="2484438" cy="1692275"/>
          </a:xfrm>
          <a:prstGeom prst="rect">
            <a:avLst/>
          </a:prstGeom>
          <a:noFill/>
          <a:ln w="9525">
            <a:noFill/>
            <a:miter lim="800000"/>
            <a:headEnd/>
            <a:tailEnd/>
          </a:ln>
        </p:spPr>
      </p:pic>
      <p:sp>
        <p:nvSpPr>
          <p:cNvPr id="10" name="Tekstvak 5"/>
          <p:cNvSpPr txBox="1">
            <a:spLocks noChangeArrowheads="1"/>
          </p:cNvSpPr>
          <p:nvPr/>
        </p:nvSpPr>
        <p:spPr bwMode="auto">
          <a:xfrm>
            <a:off x="8027988" y="3429000"/>
            <a:ext cx="936625" cy="461963"/>
          </a:xfrm>
          <a:prstGeom prst="rect">
            <a:avLst/>
          </a:prstGeom>
          <a:noFill/>
          <a:ln w="9525">
            <a:noFill/>
            <a:miter lim="800000"/>
            <a:headEnd/>
            <a:tailEnd/>
          </a:ln>
        </p:spPr>
        <p:txBody>
          <a:bodyPr>
            <a:spAutoFit/>
          </a:bodyPr>
          <a:lstStyle/>
          <a:p>
            <a:r>
              <a:rPr lang="nl-NL">
                <a:latin typeface="Calibri" pitchFamily="34" charset="0"/>
              </a:rPr>
              <a:t>Giraf</a:t>
            </a:r>
          </a:p>
        </p:txBody>
      </p:sp>
      <p:sp>
        <p:nvSpPr>
          <p:cNvPr id="11" name="Tekstvak 4"/>
          <p:cNvSpPr txBox="1">
            <a:spLocks noChangeArrowheads="1"/>
          </p:cNvSpPr>
          <p:nvPr/>
        </p:nvSpPr>
        <p:spPr bwMode="auto">
          <a:xfrm>
            <a:off x="107950" y="2349500"/>
            <a:ext cx="2886075" cy="460375"/>
          </a:xfrm>
          <a:prstGeom prst="rect">
            <a:avLst/>
          </a:prstGeom>
          <a:noFill/>
          <a:ln w="9525">
            <a:noFill/>
            <a:miter lim="800000"/>
            <a:headEnd/>
            <a:tailEnd/>
          </a:ln>
        </p:spPr>
        <p:txBody>
          <a:bodyPr>
            <a:spAutoFit/>
          </a:bodyPr>
          <a:lstStyle/>
          <a:p>
            <a:r>
              <a:rPr lang="nl-NL" b="1">
                <a:latin typeface="Calibri" pitchFamily="34" charset="0"/>
              </a:rPr>
              <a:t>´Jij´ boodschappen</a:t>
            </a:r>
          </a:p>
        </p:txBody>
      </p:sp>
      <p:sp>
        <p:nvSpPr>
          <p:cNvPr id="12" name="Titel 1"/>
          <p:cNvSpPr>
            <a:spLocks noGrp="1"/>
          </p:cNvSpPr>
          <p:nvPr>
            <p:ph type="title"/>
          </p:nvPr>
        </p:nvSpPr>
        <p:spPr>
          <a:xfrm>
            <a:off x="685800" y="333375"/>
            <a:ext cx="7772400" cy="1419225"/>
          </a:xfrm>
        </p:spPr>
        <p:txBody>
          <a:bodyPr>
            <a:normAutofit fontScale="90000"/>
          </a:bodyPr>
          <a:lstStyle/>
          <a:p>
            <a:pPr eaLnBrk="1" hangingPunct="1">
              <a:defRPr/>
            </a:pPr>
            <a:r>
              <a:rPr lang="nl-NL" sz="5400" b="1" dirty="0">
                <a:solidFill>
                  <a:schemeClr val="accent6">
                    <a:lumMod val="75000"/>
                  </a:schemeClr>
                </a:solidFill>
                <a:latin typeface="Calibri" pitchFamily="34" charset="0"/>
              </a:rPr>
              <a:t>Geweldloos Communiceren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Afbeelding 5" descr="giraffe1.jpg"/>
          <p:cNvPicPr>
            <a:picLocks noChangeAspect="1"/>
          </p:cNvPicPr>
          <p:nvPr/>
        </p:nvPicPr>
        <p:blipFill>
          <a:blip r:embed="rId2" cstate="print"/>
          <a:srcRect/>
          <a:stretch>
            <a:fillRect/>
          </a:stretch>
        </p:blipFill>
        <p:spPr bwMode="auto">
          <a:xfrm>
            <a:off x="250825" y="476250"/>
            <a:ext cx="5715000" cy="5976938"/>
          </a:xfrm>
          <a:prstGeom prst="rect">
            <a:avLst/>
          </a:prstGeom>
          <a:noFill/>
          <a:ln w="9525">
            <a:noFill/>
            <a:miter lim="800000"/>
            <a:headEnd/>
            <a:tailEnd/>
          </a:ln>
        </p:spPr>
      </p:pic>
      <p:sp>
        <p:nvSpPr>
          <p:cNvPr id="2055" name="Text Box 7"/>
          <p:cNvSpPr txBox="1">
            <a:spLocks noChangeArrowheads="1"/>
          </p:cNvSpPr>
          <p:nvPr/>
        </p:nvSpPr>
        <p:spPr bwMode="auto">
          <a:xfrm>
            <a:off x="5148263" y="333375"/>
            <a:ext cx="3414712" cy="1076325"/>
          </a:xfrm>
          <a:prstGeom prst="rect">
            <a:avLst/>
          </a:prstGeom>
          <a:noFill/>
          <a:ln w="9525">
            <a:noFill/>
            <a:miter lim="800000"/>
            <a:headEnd/>
            <a:tailEnd/>
          </a:ln>
          <a:effectLst/>
        </p:spPr>
        <p:txBody>
          <a:bodyPr>
            <a:spAutoFit/>
          </a:bodyPr>
          <a:lstStyle/>
          <a:p>
            <a:pPr>
              <a:spcBef>
                <a:spcPct val="50000"/>
              </a:spcBef>
              <a:defRPr/>
            </a:pPr>
            <a:r>
              <a:rPr lang="nl-NL" sz="3200" b="1" dirty="0">
                <a:solidFill>
                  <a:schemeClr val="accent6"/>
                </a:solidFill>
                <a:latin typeface="Arial" pitchFamily="34" charset="0"/>
              </a:rPr>
              <a:t>Geweldloos Communiceren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48263" y="333375"/>
            <a:ext cx="3414712" cy="1076325"/>
          </a:xfrm>
          <a:prstGeom prst="rect">
            <a:avLst/>
          </a:prstGeom>
          <a:noFill/>
          <a:ln w="9525">
            <a:noFill/>
            <a:miter lim="800000"/>
            <a:headEnd/>
            <a:tailEnd/>
          </a:ln>
          <a:effectLst/>
        </p:spPr>
        <p:txBody>
          <a:bodyPr>
            <a:spAutoFit/>
          </a:bodyPr>
          <a:lstStyle/>
          <a:p>
            <a:pPr>
              <a:spcBef>
                <a:spcPct val="50000"/>
              </a:spcBef>
              <a:defRPr/>
            </a:pPr>
            <a:r>
              <a:rPr lang="nl-NL" sz="3200" b="1" dirty="0">
                <a:solidFill>
                  <a:schemeClr val="accent6"/>
                </a:solidFill>
                <a:latin typeface="Arial" pitchFamily="34" charset="0"/>
              </a:rPr>
              <a:t>Gewelddadig Communiceren</a:t>
            </a:r>
          </a:p>
        </p:txBody>
      </p:sp>
      <p:pic>
        <p:nvPicPr>
          <p:cNvPr id="5123" name="Afbeelding 5" descr="jackal.jpg"/>
          <p:cNvPicPr>
            <a:picLocks noChangeAspect="1"/>
          </p:cNvPicPr>
          <p:nvPr/>
        </p:nvPicPr>
        <p:blipFill>
          <a:blip r:embed="rId2" cstate="print">
            <a:lum contrast="10000"/>
          </a:blip>
          <a:srcRect/>
          <a:stretch>
            <a:fillRect/>
          </a:stretch>
        </p:blipFill>
        <p:spPr bwMode="auto">
          <a:xfrm>
            <a:off x="1547813" y="2219325"/>
            <a:ext cx="6464300" cy="44132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descr="NVC jij pijlen.jpg"/>
          <p:cNvPicPr>
            <a:picLocks noChangeAspect="1"/>
          </p:cNvPicPr>
          <p:nvPr/>
        </p:nvPicPr>
        <p:blipFill>
          <a:blip r:embed="rId2" cstate="print"/>
          <a:srcRect t="38634" r="35124"/>
          <a:stretch>
            <a:fillRect/>
          </a:stretch>
        </p:blipFill>
        <p:spPr bwMode="auto">
          <a:xfrm>
            <a:off x="4067175" y="2924175"/>
            <a:ext cx="1728788" cy="1944688"/>
          </a:xfrm>
          <a:prstGeom prst="rect">
            <a:avLst/>
          </a:prstGeom>
          <a:noFill/>
          <a:ln w="9525">
            <a:noFill/>
            <a:miter lim="800000"/>
            <a:headEnd/>
            <a:tailEnd/>
          </a:ln>
        </p:spPr>
      </p:pic>
      <p:sp>
        <p:nvSpPr>
          <p:cNvPr id="2" name="Titel 1"/>
          <p:cNvSpPr>
            <a:spLocks noGrp="1"/>
          </p:cNvSpPr>
          <p:nvPr>
            <p:ph type="title"/>
          </p:nvPr>
        </p:nvSpPr>
        <p:spPr>
          <a:xfrm>
            <a:off x="684213" y="188913"/>
            <a:ext cx="7772400" cy="1143000"/>
          </a:xfrm>
        </p:spPr>
        <p:txBody>
          <a:bodyPr/>
          <a:lstStyle/>
          <a:p>
            <a:pPr eaLnBrk="1" hangingPunct="1">
              <a:defRPr/>
            </a:pPr>
            <a:r>
              <a:rPr lang="nl-NL" b="1" dirty="0">
                <a:solidFill>
                  <a:schemeClr val="accent6"/>
                </a:solidFill>
              </a:rPr>
              <a:t>De stappen van de Giraf</a:t>
            </a:r>
          </a:p>
        </p:txBody>
      </p:sp>
      <p:pic>
        <p:nvPicPr>
          <p:cNvPr id="4" name="Afbeelding 3" descr="Model zw Geweldloos-communiceren1.jpg"/>
          <p:cNvPicPr>
            <a:picLocks noChangeAspect="1"/>
          </p:cNvPicPr>
          <p:nvPr/>
        </p:nvPicPr>
        <p:blipFill>
          <a:blip r:embed="rId3" cstate="print"/>
          <a:srcRect l="17143" t="28682" r="65714" b="38760"/>
          <a:stretch>
            <a:fillRect/>
          </a:stretch>
        </p:blipFill>
        <p:spPr bwMode="auto">
          <a:xfrm>
            <a:off x="2051050" y="3068638"/>
            <a:ext cx="1657350" cy="1512887"/>
          </a:xfrm>
          <a:prstGeom prst="rect">
            <a:avLst/>
          </a:prstGeom>
          <a:noFill/>
          <a:ln w="9525">
            <a:noFill/>
            <a:miter lim="800000"/>
            <a:headEnd/>
            <a:tailEnd/>
          </a:ln>
        </p:spPr>
      </p:pic>
      <p:pic>
        <p:nvPicPr>
          <p:cNvPr id="9" name="Afbeelding 8" descr="Model zw Geweldloos-communiceren1.jpg"/>
          <p:cNvPicPr>
            <a:picLocks noChangeAspect="1"/>
          </p:cNvPicPr>
          <p:nvPr/>
        </p:nvPicPr>
        <p:blipFill>
          <a:blip r:embed="rId3" cstate="print"/>
          <a:srcRect l="66667" t="31783" r="16190" b="37209"/>
          <a:stretch>
            <a:fillRect/>
          </a:stretch>
        </p:blipFill>
        <p:spPr bwMode="auto">
          <a:xfrm>
            <a:off x="5940425" y="3213100"/>
            <a:ext cx="1655763" cy="1439863"/>
          </a:xfrm>
          <a:prstGeom prst="rect">
            <a:avLst/>
          </a:prstGeom>
          <a:noFill/>
          <a:ln w="9525">
            <a:noFill/>
            <a:miter lim="800000"/>
            <a:headEnd/>
            <a:tailEnd/>
          </a:ln>
        </p:spPr>
      </p:pic>
      <p:pic>
        <p:nvPicPr>
          <p:cNvPr id="11" name="Afbeelding 10" descr="Model zw Geweldloos-communiceren1.jpg"/>
          <p:cNvPicPr>
            <a:picLocks noChangeAspect="1"/>
          </p:cNvPicPr>
          <p:nvPr/>
        </p:nvPicPr>
        <p:blipFill>
          <a:blip r:embed="rId3" cstate="print"/>
          <a:srcRect l="29135" t="10017" r="60147" b="82176"/>
          <a:stretch>
            <a:fillRect/>
          </a:stretch>
        </p:blipFill>
        <p:spPr bwMode="auto">
          <a:xfrm>
            <a:off x="3563938" y="2236788"/>
            <a:ext cx="792162" cy="354012"/>
          </a:xfrm>
          <a:prstGeom prst="rect">
            <a:avLst/>
          </a:prstGeom>
          <a:noFill/>
          <a:ln w="9525">
            <a:noFill/>
            <a:miter lim="800000"/>
            <a:headEnd/>
            <a:tailEnd/>
          </a:ln>
        </p:spPr>
      </p:pic>
      <p:pic>
        <p:nvPicPr>
          <p:cNvPr id="12" name="Afbeelding 11" descr="Model zw Geweldloos-communiceren1.jpg"/>
          <p:cNvPicPr>
            <a:picLocks noChangeAspect="1"/>
          </p:cNvPicPr>
          <p:nvPr/>
        </p:nvPicPr>
        <p:blipFill>
          <a:blip r:embed="rId3" cstate="print"/>
          <a:srcRect l="17146" t="8527" r="75230" b="77528"/>
          <a:stretch>
            <a:fillRect/>
          </a:stretch>
        </p:blipFill>
        <p:spPr bwMode="auto">
          <a:xfrm rot="1366249">
            <a:off x="2859088" y="2135188"/>
            <a:ext cx="576262" cy="647700"/>
          </a:xfrm>
          <a:prstGeom prst="rect">
            <a:avLst/>
          </a:prstGeom>
          <a:noFill/>
          <a:ln w="9525">
            <a:noFill/>
            <a:miter lim="800000"/>
            <a:headEnd/>
            <a:tailEnd/>
          </a:ln>
        </p:spPr>
      </p:pic>
      <p:pic>
        <p:nvPicPr>
          <p:cNvPr id="13" name="Afbeelding 12" descr="Model zw Geweldloos-communiceren1.jpg"/>
          <p:cNvPicPr>
            <a:picLocks noChangeAspect="1"/>
          </p:cNvPicPr>
          <p:nvPr/>
        </p:nvPicPr>
        <p:blipFill>
          <a:blip r:embed="rId3" cstate="print"/>
          <a:srcRect l="5716" t="45735" r="86662" b="38762"/>
          <a:stretch>
            <a:fillRect/>
          </a:stretch>
        </p:blipFill>
        <p:spPr bwMode="auto">
          <a:xfrm rot="1584880">
            <a:off x="1258888" y="2852738"/>
            <a:ext cx="576262" cy="720725"/>
          </a:xfrm>
          <a:prstGeom prst="rect">
            <a:avLst/>
          </a:prstGeom>
          <a:noFill/>
          <a:ln w="9525">
            <a:noFill/>
            <a:miter lim="800000"/>
            <a:headEnd/>
            <a:tailEnd/>
          </a:ln>
        </p:spPr>
      </p:pic>
      <p:pic>
        <p:nvPicPr>
          <p:cNvPr id="14" name="Afbeelding 13" descr="Model zw Geweldloos-communiceren1.jpg"/>
          <p:cNvPicPr>
            <a:picLocks noChangeAspect="1"/>
          </p:cNvPicPr>
          <p:nvPr/>
        </p:nvPicPr>
        <p:blipFill>
          <a:blip r:embed="rId3" cstate="print"/>
          <a:srcRect l="20000" t="68993" r="55238" b="12415"/>
          <a:stretch>
            <a:fillRect/>
          </a:stretch>
        </p:blipFill>
        <p:spPr bwMode="auto">
          <a:xfrm>
            <a:off x="2339975" y="4724400"/>
            <a:ext cx="1873250" cy="863600"/>
          </a:xfrm>
          <a:prstGeom prst="rect">
            <a:avLst/>
          </a:prstGeom>
          <a:noFill/>
          <a:ln w="9525">
            <a:noFill/>
            <a:miter lim="800000"/>
            <a:headEnd/>
            <a:tailEnd/>
          </a:ln>
        </p:spPr>
      </p:pic>
      <p:pic>
        <p:nvPicPr>
          <p:cNvPr id="18" name="Afbeelding 17" descr="Model zw Geweldloos-communiceren1.jpg"/>
          <p:cNvPicPr>
            <a:picLocks noChangeAspect="1"/>
          </p:cNvPicPr>
          <p:nvPr/>
        </p:nvPicPr>
        <p:blipFill>
          <a:blip r:embed="rId3" cstate="print"/>
          <a:srcRect l="82562" t="16351" b="64175"/>
          <a:stretch>
            <a:fillRect/>
          </a:stretch>
        </p:blipFill>
        <p:spPr bwMode="auto">
          <a:xfrm>
            <a:off x="7380288" y="2205038"/>
            <a:ext cx="1223962" cy="720725"/>
          </a:xfrm>
          <a:prstGeom prst="rect">
            <a:avLst/>
          </a:prstGeom>
          <a:noFill/>
          <a:ln w="9525">
            <a:noFill/>
            <a:miter lim="800000"/>
            <a:headEnd/>
            <a:tailEnd/>
          </a:ln>
        </p:spPr>
      </p:pic>
      <p:pic>
        <p:nvPicPr>
          <p:cNvPr id="25" name="Afbeelding 24" descr="NVC jij pijlen2.jpg"/>
          <p:cNvPicPr>
            <a:picLocks noChangeAspect="1"/>
          </p:cNvPicPr>
          <p:nvPr/>
        </p:nvPicPr>
        <p:blipFill>
          <a:blip r:embed="rId4" cstate="print"/>
          <a:srcRect r="10822"/>
          <a:stretch>
            <a:fillRect/>
          </a:stretch>
        </p:blipFill>
        <p:spPr bwMode="auto">
          <a:xfrm>
            <a:off x="5435600" y="4797425"/>
            <a:ext cx="1871663" cy="935038"/>
          </a:xfrm>
          <a:prstGeom prst="rect">
            <a:avLst/>
          </a:prstGeom>
          <a:noFill/>
          <a:ln w="9525">
            <a:noFill/>
            <a:miter lim="800000"/>
            <a:headEnd/>
            <a:tailEnd/>
          </a:ln>
        </p:spPr>
      </p:pic>
      <p:pic>
        <p:nvPicPr>
          <p:cNvPr id="20" name="Afbeelding 19" descr="Model zw Geweldloos-communiceren1.jpg"/>
          <p:cNvPicPr>
            <a:picLocks noChangeAspect="1"/>
          </p:cNvPicPr>
          <p:nvPr/>
        </p:nvPicPr>
        <p:blipFill>
          <a:blip r:embed="rId3" cstate="print"/>
          <a:srcRect l="86658" t="43697" r="5557" b="37408"/>
          <a:stretch>
            <a:fillRect/>
          </a:stretch>
        </p:blipFill>
        <p:spPr bwMode="auto">
          <a:xfrm rot="-1506896">
            <a:off x="7885113" y="2924175"/>
            <a:ext cx="503237" cy="865188"/>
          </a:xfrm>
          <a:prstGeom prst="rect">
            <a:avLst/>
          </a:prstGeom>
          <a:noFill/>
          <a:ln w="9525">
            <a:noFill/>
            <a:miter lim="800000"/>
            <a:headEnd/>
            <a:tailEnd/>
          </a:ln>
        </p:spPr>
      </p:pic>
      <p:pic>
        <p:nvPicPr>
          <p:cNvPr id="15" name="Afbeelding 14" descr="Model zw Geweldloos-communiceren1.jpg"/>
          <p:cNvPicPr>
            <a:picLocks noChangeAspect="1"/>
          </p:cNvPicPr>
          <p:nvPr/>
        </p:nvPicPr>
        <p:blipFill>
          <a:blip r:embed="rId3" cstate="print"/>
          <a:srcRect t="61238" r="78094" b="29457"/>
          <a:stretch>
            <a:fillRect/>
          </a:stretch>
        </p:blipFill>
        <p:spPr bwMode="auto">
          <a:xfrm>
            <a:off x="468313" y="3573463"/>
            <a:ext cx="1655762" cy="431800"/>
          </a:xfrm>
          <a:prstGeom prst="rect">
            <a:avLst/>
          </a:prstGeom>
          <a:noFill/>
          <a:ln w="9525">
            <a:noFill/>
            <a:miter lim="800000"/>
            <a:headEnd/>
            <a:tailEnd/>
          </a:ln>
        </p:spPr>
      </p:pic>
      <p:pic>
        <p:nvPicPr>
          <p:cNvPr id="17" name="Afbeelding 16" descr="Model zw Geweldloos-communiceren1.jpg"/>
          <p:cNvPicPr>
            <a:picLocks noChangeAspect="1"/>
          </p:cNvPicPr>
          <p:nvPr/>
        </p:nvPicPr>
        <p:blipFill>
          <a:blip r:embed="rId3" cstate="print"/>
          <a:srcRect l="2859" t="17834" r="82848" b="63567"/>
          <a:stretch>
            <a:fillRect/>
          </a:stretch>
        </p:blipFill>
        <p:spPr bwMode="auto">
          <a:xfrm>
            <a:off x="1692275" y="2060575"/>
            <a:ext cx="1079500" cy="863600"/>
          </a:xfrm>
          <a:prstGeom prst="rect">
            <a:avLst/>
          </a:prstGeom>
          <a:noFill/>
          <a:ln w="9525">
            <a:noFill/>
            <a:miter lim="800000"/>
            <a:headEnd/>
            <a:tailEnd/>
          </a:ln>
        </p:spPr>
      </p:pic>
      <p:pic>
        <p:nvPicPr>
          <p:cNvPr id="19" name="Afbeelding 18" descr="Model zw Geweldloos-communiceren1.jpg"/>
          <p:cNvPicPr>
            <a:picLocks noChangeAspect="1"/>
          </p:cNvPicPr>
          <p:nvPr/>
        </p:nvPicPr>
        <p:blipFill>
          <a:blip r:embed="rId5" cstate="print"/>
          <a:srcRect l="8527" t="75230" r="77528" b="17146"/>
          <a:stretch>
            <a:fillRect/>
          </a:stretch>
        </p:blipFill>
        <p:spPr bwMode="auto">
          <a:xfrm>
            <a:off x="1116013" y="4076700"/>
            <a:ext cx="647700" cy="576263"/>
          </a:xfrm>
          <a:prstGeom prst="rect">
            <a:avLst/>
          </a:prstGeom>
          <a:noFill/>
          <a:ln w="9525">
            <a:noFill/>
            <a:miter lim="800000"/>
            <a:headEnd/>
            <a:tailEnd/>
          </a:ln>
        </p:spPr>
      </p:pic>
      <p:pic>
        <p:nvPicPr>
          <p:cNvPr id="21" name="Afbeelding 20" descr="Model zw Geweldloos-communiceren1.jpg"/>
          <p:cNvPicPr>
            <a:picLocks noChangeAspect="1"/>
          </p:cNvPicPr>
          <p:nvPr/>
        </p:nvPicPr>
        <p:blipFill>
          <a:blip r:embed="rId3" cstate="print"/>
          <a:srcRect l="28571" t="19382" r="58096" b="72868"/>
          <a:stretch>
            <a:fillRect/>
          </a:stretch>
        </p:blipFill>
        <p:spPr bwMode="auto">
          <a:xfrm>
            <a:off x="3563938" y="2565400"/>
            <a:ext cx="1008062" cy="358775"/>
          </a:xfrm>
          <a:prstGeom prst="rect">
            <a:avLst/>
          </a:prstGeom>
          <a:noFill/>
          <a:ln w="9525">
            <a:noFill/>
            <a:miter lim="800000"/>
            <a:headEnd/>
            <a:tailEnd/>
          </a:ln>
        </p:spPr>
      </p:pic>
      <p:sp>
        <p:nvSpPr>
          <p:cNvPr id="23" name="Tekstvak 22"/>
          <p:cNvSpPr txBox="1">
            <a:spLocks noChangeArrowheads="1"/>
          </p:cNvSpPr>
          <p:nvPr/>
        </p:nvSpPr>
        <p:spPr bwMode="auto">
          <a:xfrm>
            <a:off x="971550" y="4652963"/>
            <a:ext cx="1296988" cy="492125"/>
          </a:xfrm>
          <a:prstGeom prst="rect">
            <a:avLst/>
          </a:prstGeom>
          <a:noFill/>
          <a:ln w="9525">
            <a:noFill/>
            <a:miter lim="800000"/>
            <a:headEnd/>
            <a:tailEnd/>
          </a:ln>
        </p:spPr>
        <p:txBody>
          <a:bodyPr>
            <a:spAutoFit/>
          </a:bodyPr>
          <a:lstStyle/>
          <a:p>
            <a:r>
              <a:rPr lang="nl-NL" sz="2600" b="1">
                <a:latin typeface="Arial Rounded MT Bold" pitchFamily="34" charset="0"/>
              </a:rPr>
              <a:t>Opties</a:t>
            </a:r>
          </a:p>
        </p:txBody>
      </p:sp>
      <p:pic>
        <p:nvPicPr>
          <p:cNvPr id="26" name="Afbeelding 25" descr="Model zw Geweldloos-communiceren1.jpg"/>
          <p:cNvPicPr>
            <a:picLocks noChangeAspect="1"/>
          </p:cNvPicPr>
          <p:nvPr/>
        </p:nvPicPr>
        <p:blipFill>
          <a:blip r:embed="rId3" cstate="print"/>
          <a:srcRect l="78349" t="62592" b="26375"/>
          <a:stretch>
            <a:fillRect/>
          </a:stretch>
        </p:blipFill>
        <p:spPr bwMode="auto">
          <a:xfrm>
            <a:off x="7596188" y="3716338"/>
            <a:ext cx="1401762" cy="504825"/>
          </a:xfrm>
          <a:prstGeom prst="rect">
            <a:avLst/>
          </a:prstGeom>
          <a:noFill/>
          <a:ln w="9525">
            <a:noFill/>
            <a:miter lim="800000"/>
            <a:headEnd/>
            <a:tailEnd/>
          </a:ln>
        </p:spPr>
      </p:pic>
      <p:pic>
        <p:nvPicPr>
          <p:cNvPr id="28" name="Afbeelding 27" descr="pijl.jpg"/>
          <p:cNvPicPr>
            <a:picLocks noChangeAspect="1"/>
          </p:cNvPicPr>
          <p:nvPr/>
        </p:nvPicPr>
        <p:blipFill>
          <a:blip r:embed="rId6" cstate="print"/>
          <a:srcRect l="15974"/>
          <a:stretch>
            <a:fillRect/>
          </a:stretch>
        </p:blipFill>
        <p:spPr bwMode="auto">
          <a:xfrm>
            <a:off x="6516688" y="2205038"/>
            <a:ext cx="757237" cy="501650"/>
          </a:xfrm>
          <a:prstGeom prst="rect">
            <a:avLst/>
          </a:prstGeom>
          <a:noFill/>
          <a:ln w="9525">
            <a:noFill/>
            <a:miter lim="800000"/>
            <a:headEnd/>
            <a:tailEnd/>
          </a:ln>
        </p:spPr>
      </p:pic>
      <p:pic>
        <p:nvPicPr>
          <p:cNvPr id="29" name="Afbeelding 28" descr="NVC jij pijlen.jpg"/>
          <p:cNvPicPr>
            <a:picLocks noChangeAspect="1"/>
          </p:cNvPicPr>
          <p:nvPr/>
        </p:nvPicPr>
        <p:blipFill>
          <a:blip r:embed="rId2" cstate="print"/>
          <a:srcRect l="56451" t="13370" b="61632"/>
          <a:stretch>
            <a:fillRect/>
          </a:stretch>
        </p:blipFill>
        <p:spPr bwMode="auto">
          <a:xfrm>
            <a:off x="5219700" y="2205038"/>
            <a:ext cx="1081088" cy="719137"/>
          </a:xfrm>
          <a:prstGeom prst="rect">
            <a:avLst/>
          </a:prstGeom>
          <a:noFill/>
          <a:ln w="9525">
            <a:noFill/>
            <a:miter lim="800000"/>
            <a:headEnd/>
            <a:tailEnd/>
          </a:ln>
        </p:spPr>
      </p:pic>
      <p:sp>
        <p:nvSpPr>
          <p:cNvPr id="30" name="Tekstvak 29"/>
          <p:cNvSpPr txBox="1">
            <a:spLocks noChangeArrowheads="1"/>
          </p:cNvSpPr>
          <p:nvPr/>
        </p:nvSpPr>
        <p:spPr bwMode="auto">
          <a:xfrm>
            <a:off x="7235825" y="4652963"/>
            <a:ext cx="1296988" cy="492125"/>
          </a:xfrm>
          <a:prstGeom prst="rect">
            <a:avLst/>
          </a:prstGeom>
          <a:noFill/>
          <a:ln w="9525">
            <a:noFill/>
            <a:miter lim="800000"/>
            <a:headEnd/>
            <a:tailEnd/>
          </a:ln>
        </p:spPr>
        <p:txBody>
          <a:bodyPr>
            <a:spAutoFit/>
          </a:bodyPr>
          <a:lstStyle/>
          <a:p>
            <a:r>
              <a:rPr lang="nl-NL" sz="2600" b="1">
                <a:latin typeface="Arial Rounded MT Bold" pitchFamily="34" charset="0"/>
              </a:rPr>
              <a:t>Opties</a:t>
            </a:r>
          </a:p>
        </p:txBody>
      </p:sp>
      <p:pic>
        <p:nvPicPr>
          <p:cNvPr id="31" name="Afbeelding 30" descr="Model zw Geweldloos-communiceren1.jpg"/>
          <p:cNvPicPr>
            <a:picLocks noChangeAspect="1"/>
          </p:cNvPicPr>
          <p:nvPr/>
        </p:nvPicPr>
        <p:blipFill>
          <a:blip r:embed="rId7" cstate="print"/>
          <a:srcRect l="8527" t="17146" r="77528" b="75230"/>
          <a:stretch>
            <a:fillRect/>
          </a:stretch>
        </p:blipFill>
        <p:spPr bwMode="auto">
          <a:xfrm>
            <a:off x="7667625" y="4221163"/>
            <a:ext cx="649288" cy="431800"/>
          </a:xfrm>
          <a:prstGeom prst="rect">
            <a:avLst/>
          </a:prstGeom>
          <a:noFill/>
          <a:ln w="9525">
            <a:noFill/>
            <a:miter lim="800000"/>
            <a:headEnd/>
            <a:tailEnd/>
          </a:ln>
        </p:spPr>
      </p:pic>
      <p:pic>
        <p:nvPicPr>
          <p:cNvPr id="24" name="Afbeelding 23" descr="NVC 3b.jpg"/>
          <p:cNvPicPr>
            <a:picLocks noChangeAspect="1"/>
          </p:cNvPicPr>
          <p:nvPr/>
        </p:nvPicPr>
        <p:blipFill>
          <a:blip r:embed="rId8" cstate="print"/>
          <a:srcRect b="3688"/>
          <a:stretch>
            <a:fillRect/>
          </a:stretch>
        </p:blipFill>
        <p:spPr bwMode="auto">
          <a:xfrm>
            <a:off x="3995738" y="2924175"/>
            <a:ext cx="1782762" cy="187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0-#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0-#ppt_w/2"/>
                                          </p:val>
                                        </p:tav>
                                        <p:tav tm="100000">
                                          <p:val>
                                            <p:strVal val="#ppt_x"/>
                                          </p:val>
                                        </p:tav>
                                      </p:tavLst>
                                    </p:anim>
                                    <p:anim calcmode="lin" valueType="num">
                                      <p:cBhvr additive="base">
                                        <p:cTn id="7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0-#ppt_w/2"/>
                                          </p:val>
                                        </p:tav>
                                        <p:tav tm="100000">
                                          <p:val>
                                            <p:strVal val="#ppt_x"/>
                                          </p:val>
                                        </p:tav>
                                      </p:tavLst>
                                    </p:anim>
                                    <p:anim calcmode="lin" valueType="num">
                                      <p:cBhvr additive="base">
                                        <p:cTn id="7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0-#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0-#ppt_w/2"/>
                                          </p:val>
                                        </p:tav>
                                        <p:tav tm="100000">
                                          <p:val>
                                            <p:strVal val="#ppt_x"/>
                                          </p:val>
                                        </p:tav>
                                      </p:tavLst>
                                    </p:anim>
                                    <p:anim calcmode="lin" valueType="num">
                                      <p:cBhvr additive="base">
                                        <p:cTn id="9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0-#ppt_w/2"/>
                                          </p:val>
                                        </p:tav>
                                        <p:tav tm="100000">
                                          <p:val>
                                            <p:strVal val="#ppt_x"/>
                                          </p:val>
                                        </p:tav>
                                      </p:tavLst>
                                    </p:anim>
                                    <p:anim calcmode="lin" valueType="num">
                                      <p:cBhvr additive="base">
                                        <p:cTn id="10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fill="hold"/>
                                        <p:tgtEl>
                                          <p:spTgt spid="30"/>
                                        </p:tgtEl>
                                        <p:attrNameLst>
                                          <p:attrName>ppt_x</p:attrName>
                                        </p:attrNameLst>
                                      </p:cBhvr>
                                      <p:tavLst>
                                        <p:tav tm="0">
                                          <p:val>
                                            <p:strVal val="0-#ppt_w/2"/>
                                          </p:val>
                                        </p:tav>
                                        <p:tav tm="100000">
                                          <p:val>
                                            <p:strVal val="#ppt_x"/>
                                          </p:val>
                                        </p:tav>
                                      </p:tavLst>
                                    </p:anim>
                                    <p:anim calcmode="lin" valueType="num">
                                      <p:cBhvr additive="base">
                                        <p:cTn id="10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nodeType="click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additive="base">
                                        <p:cTn id="113" dur="500" fill="hold"/>
                                        <p:tgtEl>
                                          <p:spTgt spid="25"/>
                                        </p:tgtEl>
                                        <p:attrNameLst>
                                          <p:attrName>ppt_x</p:attrName>
                                        </p:attrNameLst>
                                      </p:cBhvr>
                                      <p:tavLst>
                                        <p:tav tm="0">
                                          <p:val>
                                            <p:strVal val="0-#ppt_w/2"/>
                                          </p:val>
                                        </p:tav>
                                        <p:tav tm="100000">
                                          <p:val>
                                            <p:strVal val="#ppt_x"/>
                                          </p:val>
                                        </p:tav>
                                      </p:tavLst>
                                    </p:anim>
                                    <p:anim calcmode="lin" valueType="num">
                                      <p:cBhvr additive="base">
                                        <p:cTn id="1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nodeType="click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additive="base">
                                        <p:cTn id="119" dur="500" fill="hold"/>
                                        <p:tgtEl>
                                          <p:spTgt spid="24"/>
                                        </p:tgtEl>
                                        <p:attrNameLst>
                                          <p:attrName>ppt_x</p:attrName>
                                        </p:attrNameLst>
                                      </p:cBhvr>
                                      <p:tavLst>
                                        <p:tav tm="0">
                                          <p:val>
                                            <p:strVal val="0-#ppt_w/2"/>
                                          </p:val>
                                        </p:tav>
                                        <p:tav tm="100000">
                                          <p:val>
                                            <p:strVal val="#ppt_x"/>
                                          </p:val>
                                        </p:tav>
                                      </p:tavLst>
                                    </p:anim>
                                    <p:anim calcmode="lin" valueType="num">
                                      <p:cBhvr additive="base">
                                        <p:cTn id="1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113" y="0"/>
            <a:ext cx="6084887" cy="908050"/>
          </a:xfrm>
        </p:spPr>
        <p:txBody>
          <a:bodyPr/>
          <a:lstStyle/>
          <a:p>
            <a:pPr>
              <a:defRPr/>
            </a:pPr>
            <a:r>
              <a:rPr lang="nl-NL" b="1" dirty="0">
                <a:solidFill>
                  <a:schemeClr val="accent6"/>
                </a:solidFill>
                <a:latin typeface="Calibri" pitchFamily="34" charset="0"/>
              </a:rPr>
              <a:t>De stappen van de Giraf</a:t>
            </a:r>
          </a:p>
        </p:txBody>
      </p:sp>
      <p:pic>
        <p:nvPicPr>
          <p:cNvPr id="32773" name="Afbeelding 1"/>
          <p:cNvPicPr>
            <a:picLocks noChangeAspect="1" noChangeArrowheads="1"/>
          </p:cNvPicPr>
          <p:nvPr/>
        </p:nvPicPr>
        <p:blipFill>
          <a:blip r:embed="rId2" cstate="print">
            <a:grayscl/>
          </a:blip>
          <a:srcRect l="10851" t="28748" r="17725" b="12029"/>
          <a:stretch>
            <a:fillRect/>
          </a:stretch>
        </p:blipFill>
        <p:spPr bwMode="auto">
          <a:xfrm>
            <a:off x="179388" y="0"/>
            <a:ext cx="2273300" cy="1341438"/>
          </a:xfrm>
          <a:prstGeom prst="rect">
            <a:avLst/>
          </a:prstGeom>
          <a:noFill/>
          <a:ln w="9525">
            <a:noFill/>
            <a:miter lim="800000"/>
            <a:headEnd/>
            <a:tailEnd/>
          </a:ln>
        </p:spPr>
      </p:pic>
      <p:pic>
        <p:nvPicPr>
          <p:cNvPr id="32769" name="Afbeelding 9"/>
          <p:cNvPicPr>
            <a:picLocks noChangeAspect="1" noChangeArrowheads="1"/>
          </p:cNvPicPr>
          <p:nvPr/>
        </p:nvPicPr>
        <p:blipFill>
          <a:blip r:embed="rId3" cstate="print">
            <a:grayscl/>
          </a:blip>
          <a:srcRect t="21988" r="16301" b="9351"/>
          <a:stretch>
            <a:fillRect/>
          </a:stretch>
        </p:blipFill>
        <p:spPr bwMode="auto">
          <a:xfrm>
            <a:off x="5508625" y="5170488"/>
            <a:ext cx="2808288" cy="1571625"/>
          </a:xfrm>
          <a:prstGeom prst="rect">
            <a:avLst/>
          </a:prstGeom>
          <a:noFill/>
          <a:ln w="9525">
            <a:noFill/>
            <a:miter lim="800000"/>
            <a:headEnd/>
            <a:tailEnd/>
          </a:ln>
        </p:spPr>
      </p:pic>
      <p:grpSp>
        <p:nvGrpSpPr>
          <p:cNvPr id="3" name="Groep 14"/>
          <p:cNvGrpSpPr>
            <a:grpSpLocks/>
          </p:cNvGrpSpPr>
          <p:nvPr/>
        </p:nvGrpSpPr>
        <p:grpSpPr bwMode="auto">
          <a:xfrm>
            <a:off x="2555875" y="2492375"/>
            <a:ext cx="2879725" cy="1584325"/>
            <a:chOff x="2555776" y="2420888"/>
            <a:chExt cx="2592288" cy="1320552"/>
          </a:xfrm>
        </p:grpSpPr>
        <p:pic>
          <p:nvPicPr>
            <p:cNvPr id="16395" name="Afbeelding 5"/>
            <p:cNvPicPr>
              <a:picLocks noChangeAspect="1" noChangeArrowheads="1"/>
            </p:cNvPicPr>
            <p:nvPr/>
          </p:nvPicPr>
          <p:blipFill>
            <a:blip r:embed="rId4" cstate="print">
              <a:grayscl/>
            </a:blip>
            <a:srcRect l="4909" t="19539" r="6729" b="20740"/>
            <a:stretch>
              <a:fillRect/>
            </a:stretch>
          </p:blipFill>
          <p:spPr bwMode="auto">
            <a:xfrm>
              <a:off x="2555776" y="2420888"/>
              <a:ext cx="2592288" cy="1320552"/>
            </a:xfrm>
            <a:prstGeom prst="rect">
              <a:avLst/>
            </a:prstGeom>
            <a:noFill/>
            <a:ln w="9525">
              <a:noFill/>
              <a:miter lim="800000"/>
              <a:headEnd/>
              <a:tailEnd/>
            </a:ln>
          </p:spPr>
        </p:pic>
        <p:sp>
          <p:nvSpPr>
            <p:cNvPr id="16396" name="Tekstvak 11"/>
            <p:cNvSpPr txBox="1">
              <a:spLocks noChangeArrowheads="1"/>
            </p:cNvSpPr>
            <p:nvPr/>
          </p:nvSpPr>
          <p:spPr bwMode="auto">
            <a:xfrm>
              <a:off x="4860032" y="2420888"/>
              <a:ext cx="288032" cy="461763"/>
            </a:xfrm>
            <a:prstGeom prst="rect">
              <a:avLst/>
            </a:prstGeom>
            <a:solidFill>
              <a:schemeClr val="bg1"/>
            </a:solidFill>
            <a:ln w="9525">
              <a:noFill/>
              <a:miter lim="800000"/>
              <a:headEnd/>
              <a:tailEnd/>
            </a:ln>
          </p:spPr>
          <p:txBody>
            <a:bodyPr>
              <a:spAutoFit/>
            </a:bodyPr>
            <a:lstStyle/>
            <a:p>
              <a:endParaRPr lang="nl-NL" sz="1200">
                <a:solidFill>
                  <a:srgbClr val="0000FF"/>
                </a:solidFill>
              </a:endParaRPr>
            </a:p>
            <a:p>
              <a:endParaRPr lang="nl-NL">
                <a:solidFill>
                  <a:srgbClr val="0000FF"/>
                </a:solidFill>
              </a:endParaRPr>
            </a:p>
          </p:txBody>
        </p:sp>
      </p:grpSp>
      <p:grpSp>
        <p:nvGrpSpPr>
          <p:cNvPr id="4" name="Groep 15"/>
          <p:cNvGrpSpPr>
            <a:grpSpLocks/>
          </p:cNvGrpSpPr>
          <p:nvPr/>
        </p:nvGrpSpPr>
        <p:grpSpPr bwMode="auto">
          <a:xfrm>
            <a:off x="3492500" y="3716338"/>
            <a:ext cx="3095625" cy="1512887"/>
            <a:chOff x="3491880" y="3789040"/>
            <a:chExt cx="2736304" cy="1206252"/>
          </a:xfrm>
        </p:grpSpPr>
        <p:pic>
          <p:nvPicPr>
            <p:cNvPr id="16393" name="Afbeelding 7"/>
            <p:cNvPicPr>
              <a:picLocks noChangeAspect="1" noChangeArrowheads="1"/>
            </p:cNvPicPr>
            <p:nvPr/>
          </p:nvPicPr>
          <p:blipFill>
            <a:blip r:embed="rId5" cstate="print">
              <a:grayscl/>
            </a:blip>
            <a:srcRect t="30836" r="4533" b="22047"/>
            <a:stretch>
              <a:fillRect/>
            </a:stretch>
          </p:blipFill>
          <p:spPr bwMode="auto">
            <a:xfrm>
              <a:off x="3491880" y="4005064"/>
              <a:ext cx="2664296" cy="990228"/>
            </a:xfrm>
            <a:prstGeom prst="rect">
              <a:avLst/>
            </a:prstGeom>
            <a:noFill/>
            <a:ln w="9525">
              <a:noFill/>
              <a:miter lim="800000"/>
              <a:headEnd/>
              <a:tailEnd/>
            </a:ln>
          </p:spPr>
        </p:pic>
        <p:sp>
          <p:nvSpPr>
            <p:cNvPr id="16394" name="Tekstvak 13"/>
            <p:cNvSpPr txBox="1">
              <a:spLocks noChangeArrowheads="1"/>
            </p:cNvSpPr>
            <p:nvPr/>
          </p:nvSpPr>
          <p:spPr bwMode="auto">
            <a:xfrm>
              <a:off x="5796136" y="3789040"/>
              <a:ext cx="432048" cy="441713"/>
            </a:xfrm>
            <a:prstGeom prst="rect">
              <a:avLst/>
            </a:prstGeom>
            <a:solidFill>
              <a:schemeClr val="bg1"/>
            </a:solidFill>
            <a:ln w="9525">
              <a:noFill/>
              <a:miter lim="800000"/>
              <a:headEnd/>
              <a:tailEnd/>
            </a:ln>
          </p:spPr>
          <p:txBody>
            <a:bodyPr>
              <a:spAutoFit/>
            </a:bodyPr>
            <a:lstStyle/>
            <a:p>
              <a:endParaRPr lang="nl-NL" sz="1200">
                <a:solidFill>
                  <a:srgbClr val="0000FF"/>
                </a:solidFill>
              </a:endParaRPr>
            </a:p>
            <a:p>
              <a:endParaRPr lang="nl-NL">
                <a:solidFill>
                  <a:srgbClr val="0000FF"/>
                </a:solidFill>
              </a:endParaRPr>
            </a:p>
          </p:txBody>
        </p:sp>
      </p:grpSp>
      <p:pic>
        <p:nvPicPr>
          <p:cNvPr id="32772" name="Afbeelding 3"/>
          <p:cNvPicPr>
            <a:picLocks noChangeAspect="1" noChangeArrowheads="1"/>
          </p:cNvPicPr>
          <p:nvPr/>
        </p:nvPicPr>
        <p:blipFill>
          <a:blip r:embed="rId6" cstate="print">
            <a:grayscl/>
          </a:blip>
          <a:srcRect l="12016" t="27296" r="22493" b="22073"/>
          <a:stretch>
            <a:fillRect/>
          </a:stretch>
        </p:blipFill>
        <p:spPr bwMode="auto">
          <a:xfrm>
            <a:off x="1476375" y="1052513"/>
            <a:ext cx="2354263" cy="1368425"/>
          </a:xfrm>
          <a:prstGeom prst="rect">
            <a:avLst/>
          </a:prstGeom>
          <a:noFill/>
          <a:ln w="9525">
            <a:noFill/>
            <a:miter lim="800000"/>
            <a:headEnd/>
            <a:tailEnd/>
          </a:ln>
        </p:spPr>
      </p:pic>
      <p:pic>
        <p:nvPicPr>
          <p:cNvPr id="17" name="Afbeelding 16" descr="giraffe1.jpg"/>
          <p:cNvPicPr>
            <a:picLocks noChangeAspect="1"/>
          </p:cNvPicPr>
          <p:nvPr/>
        </p:nvPicPr>
        <p:blipFill>
          <a:blip r:embed="rId7" cstate="print"/>
          <a:srcRect l="17239" r="18501"/>
          <a:stretch>
            <a:fillRect/>
          </a:stretch>
        </p:blipFill>
        <p:spPr bwMode="auto">
          <a:xfrm>
            <a:off x="107950" y="2492375"/>
            <a:ext cx="2105025" cy="4176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2773"/>
                                        </p:tgtEl>
                                        <p:attrNameLst>
                                          <p:attrName>style.visibility</p:attrName>
                                        </p:attrNameLst>
                                      </p:cBhvr>
                                      <p:to>
                                        <p:strVal val="visible"/>
                                      </p:to>
                                    </p:set>
                                    <p:anim calcmode="lin" valueType="num">
                                      <p:cBhvr additive="base">
                                        <p:cTn id="13" dur="500" fill="hold"/>
                                        <p:tgtEl>
                                          <p:spTgt spid="32773"/>
                                        </p:tgtEl>
                                        <p:attrNameLst>
                                          <p:attrName>ppt_x</p:attrName>
                                        </p:attrNameLst>
                                      </p:cBhvr>
                                      <p:tavLst>
                                        <p:tav tm="0">
                                          <p:val>
                                            <p:strVal val="0-#ppt_w/2"/>
                                          </p:val>
                                        </p:tav>
                                        <p:tav tm="100000">
                                          <p:val>
                                            <p:strVal val="#ppt_x"/>
                                          </p:val>
                                        </p:tav>
                                      </p:tavLst>
                                    </p:anim>
                                    <p:anim calcmode="lin" valueType="num">
                                      <p:cBhvr additive="base">
                                        <p:cTn id="14"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2772"/>
                                        </p:tgtEl>
                                        <p:attrNameLst>
                                          <p:attrName>style.visibility</p:attrName>
                                        </p:attrNameLst>
                                      </p:cBhvr>
                                      <p:to>
                                        <p:strVal val="visible"/>
                                      </p:to>
                                    </p:set>
                                    <p:anim calcmode="lin" valueType="num">
                                      <p:cBhvr additive="base">
                                        <p:cTn id="19" dur="500" fill="hold"/>
                                        <p:tgtEl>
                                          <p:spTgt spid="32772"/>
                                        </p:tgtEl>
                                        <p:attrNameLst>
                                          <p:attrName>ppt_x</p:attrName>
                                        </p:attrNameLst>
                                      </p:cBhvr>
                                      <p:tavLst>
                                        <p:tav tm="0">
                                          <p:val>
                                            <p:strVal val="0-#ppt_w/2"/>
                                          </p:val>
                                        </p:tav>
                                        <p:tav tm="100000">
                                          <p:val>
                                            <p:strVal val="#ppt_x"/>
                                          </p:val>
                                        </p:tav>
                                      </p:tavLst>
                                    </p:anim>
                                    <p:anim calcmode="lin" valueType="num">
                                      <p:cBhvr additive="base">
                                        <p:cTn id="20" dur="500" fill="hold"/>
                                        <p:tgtEl>
                                          <p:spTgt spid="3277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2769"/>
                                        </p:tgtEl>
                                        <p:attrNameLst>
                                          <p:attrName>style.visibility</p:attrName>
                                        </p:attrNameLst>
                                      </p:cBhvr>
                                      <p:to>
                                        <p:strVal val="visible"/>
                                      </p:to>
                                    </p:set>
                                    <p:anim calcmode="lin" valueType="num">
                                      <p:cBhvr additive="base">
                                        <p:cTn id="37" dur="500" fill="hold"/>
                                        <p:tgtEl>
                                          <p:spTgt spid="32769"/>
                                        </p:tgtEl>
                                        <p:attrNameLst>
                                          <p:attrName>ppt_x</p:attrName>
                                        </p:attrNameLst>
                                      </p:cBhvr>
                                      <p:tavLst>
                                        <p:tav tm="0">
                                          <p:val>
                                            <p:strVal val="0-#ppt_w/2"/>
                                          </p:val>
                                        </p:tav>
                                        <p:tav tm="100000">
                                          <p:val>
                                            <p:strVal val="#ppt_x"/>
                                          </p:val>
                                        </p:tav>
                                      </p:tavLst>
                                    </p:anim>
                                    <p:anim calcmode="lin" valueType="num">
                                      <p:cBhvr additive="base">
                                        <p:cTn id="38" dur="500" fill="hold"/>
                                        <p:tgtEl>
                                          <p:spTgt spid="327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hitegadget.com/attachments/pc-wallpapers/130338d1358923418-photo-frame-photo-frame-image-1024x768.jpg"/>
          <p:cNvPicPr>
            <a:picLocks noChangeAspect="1" noChangeArrowheads="1"/>
          </p:cNvPicPr>
          <p:nvPr/>
        </p:nvPicPr>
        <p:blipFill>
          <a:blip r:embed="rId2" cstate="screen"/>
          <a:srcRect/>
          <a:stretch>
            <a:fillRect/>
          </a:stretch>
        </p:blipFill>
        <p:spPr bwMode="auto">
          <a:xfrm>
            <a:off x="35496" y="-457200"/>
            <a:ext cx="9145016" cy="7315200"/>
          </a:xfrm>
          <a:prstGeom prst="rect">
            <a:avLst/>
          </a:prstGeom>
          <a:noFill/>
        </p:spPr>
      </p:pic>
      <p:sp>
        <p:nvSpPr>
          <p:cNvPr id="2" name="Titel 1"/>
          <p:cNvSpPr>
            <a:spLocks noGrp="1"/>
          </p:cNvSpPr>
          <p:nvPr>
            <p:ph type="title"/>
          </p:nvPr>
        </p:nvSpPr>
        <p:spPr>
          <a:xfrm>
            <a:off x="755576" y="620688"/>
            <a:ext cx="7581528" cy="1143000"/>
          </a:xfrm>
        </p:spPr>
        <p:txBody>
          <a:bodyPr>
            <a:normAutofit/>
          </a:bodyPr>
          <a:lstStyle/>
          <a:p>
            <a:r>
              <a:rPr lang="en-US" sz="4800" b="1" dirty="0">
                <a:solidFill>
                  <a:srgbClr val="0000FF"/>
                </a:solidFill>
              </a:rPr>
              <a:t>Open Frame</a:t>
            </a:r>
            <a:endParaRPr lang="nl-NL" sz="4800" b="1" dirty="0">
              <a:solidFill>
                <a:srgbClr val="0000FF"/>
              </a:solidFill>
            </a:endParaRPr>
          </a:p>
        </p:txBody>
      </p:sp>
      <p:sp>
        <p:nvSpPr>
          <p:cNvPr id="3" name="Tijdelijke aanduiding voor inhoud 2"/>
          <p:cNvSpPr>
            <a:spLocks noGrp="1"/>
          </p:cNvSpPr>
          <p:nvPr>
            <p:ph idx="1"/>
          </p:nvPr>
        </p:nvSpPr>
        <p:spPr>
          <a:xfrm>
            <a:off x="1115616" y="1600201"/>
            <a:ext cx="7128792" cy="2980927"/>
          </a:xfrm>
        </p:spPr>
        <p:txBody>
          <a:bodyPr>
            <a:normAutofit/>
          </a:bodyPr>
          <a:lstStyle/>
          <a:p>
            <a:r>
              <a:rPr lang="nl-NL" dirty="0">
                <a:solidFill>
                  <a:srgbClr val="0000FF"/>
                </a:solidFill>
              </a:rPr>
              <a:t>Vragen</a:t>
            </a:r>
          </a:p>
          <a:p>
            <a:r>
              <a:rPr lang="nl-NL" dirty="0">
                <a:solidFill>
                  <a:srgbClr val="0000FF"/>
                </a:solidFill>
              </a:rPr>
              <a:t>Gebeurtenissen</a:t>
            </a:r>
          </a:p>
          <a:p>
            <a:r>
              <a:rPr lang="nl-NL" dirty="0">
                <a:solidFill>
                  <a:srgbClr val="0000FF"/>
                </a:solidFill>
              </a:rPr>
              <a:t>Korte verhalen</a:t>
            </a:r>
          </a:p>
          <a:p>
            <a:r>
              <a:rPr lang="nl-NL" dirty="0">
                <a:solidFill>
                  <a:srgbClr val="0000FF"/>
                </a:solidFill>
              </a:rPr>
              <a:t>Echte levenservaring</a:t>
            </a:r>
          </a:p>
        </p:txBody>
      </p:sp>
      <p:sp>
        <p:nvSpPr>
          <p:cNvPr id="5" name="Tijdelijke aanduiding voor inhoud 2"/>
          <p:cNvSpPr txBox="1">
            <a:spLocks/>
          </p:cNvSpPr>
          <p:nvPr/>
        </p:nvSpPr>
        <p:spPr>
          <a:xfrm>
            <a:off x="899592" y="4581128"/>
            <a:ext cx="7497216" cy="656456"/>
          </a:xfrm>
          <a:prstGeom prst="rect">
            <a:avLst/>
          </a:prstGeom>
        </p:spPr>
        <p:txBody>
          <a:bodyPr vert="horz" lIns="91440" tIns="45720" rIns="91440" bIns="45720" rtlCol="0">
            <a:normAutofit fontScale="77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3200" b="1" i="1" dirty="0">
                <a:solidFill>
                  <a:srgbClr val="0000FF"/>
                </a:solidFill>
              </a:rPr>
              <a:t>Doel</a:t>
            </a:r>
            <a:r>
              <a:rPr kumimoji="0" lang="nl-NL" sz="3200" b="1" i="1" u="none" strike="noStrike" kern="1200" cap="none" spc="0" normalizeH="0" baseline="0" dirty="0">
                <a:ln>
                  <a:noFill/>
                </a:ln>
                <a:solidFill>
                  <a:srgbClr val="0000FF"/>
                </a:solidFill>
                <a:effectLst/>
                <a:uLnTx/>
                <a:uFillTx/>
              </a:rPr>
              <a:t>: toepassen van NLP in jouw eigen werkelijkheid.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giraffe1.jpg"/>
          <p:cNvPicPr>
            <a:picLocks noChangeAspect="1"/>
          </p:cNvPicPr>
          <p:nvPr/>
        </p:nvPicPr>
        <p:blipFill>
          <a:blip r:embed="rId2" cstate="print"/>
          <a:srcRect l="18501" r="17239"/>
          <a:stretch>
            <a:fillRect/>
          </a:stretch>
        </p:blipFill>
        <p:spPr bwMode="auto">
          <a:xfrm>
            <a:off x="4957763" y="333375"/>
            <a:ext cx="4186237" cy="6264275"/>
          </a:xfrm>
          <a:prstGeom prst="rect">
            <a:avLst/>
          </a:prstGeom>
          <a:noFill/>
          <a:ln w="9525">
            <a:noFill/>
            <a:miter lim="800000"/>
            <a:headEnd/>
            <a:tailEnd/>
          </a:ln>
        </p:spPr>
      </p:pic>
      <p:sp>
        <p:nvSpPr>
          <p:cNvPr id="26627" name="Titel 1"/>
          <p:cNvSpPr>
            <a:spLocks noGrp="1"/>
          </p:cNvSpPr>
          <p:nvPr>
            <p:ph type="title"/>
          </p:nvPr>
        </p:nvSpPr>
        <p:spPr>
          <a:xfrm>
            <a:off x="0" y="333375"/>
            <a:ext cx="4932363" cy="2016125"/>
          </a:xfrm>
        </p:spPr>
        <p:txBody>
          <a:bodyPr>
            <a:normAutofit fontScale="90000"/>
          </a:bodyPr>
          <a:lstStyle/>
          <a:p>
            <a:r>
              <a:rPr lang="nl-NL" b="1">
                <a:solidFill>
                  <a:srgbClr val="0000FF"/>
                </a:solidFill>
                <a:latin typeface="Calibri" pitchFamily="34" charset="0"/>
              </a:rPr>
              <a:t>Welk lichaamsdeel van de Giraf hoort bij welke stap?</a:t>
            </a:r>
          </a:p>
        </p:txBody>
      </p:sp>
      <p:sp>
        <p:nvSpPr>
          <p:cNvPr id="3" name="Tijdelijke aanduiding voor inhoud 2"/>
          <p:cNvSpPr>
            <a:spLocks noGrp="1"/>
          </p:cNvSpPr>
          <p:nvPr>
            <p:ph idx="1"/>
          </p:nvPr>
        </p:nvSpPr>
        <p:spPr>
          <a:xfrm>
            <a:off x="6443663" y="404813"/>
            <a:ext cx="1296987" cy="655637"/>
          </a:xfrm>
        </p:spPr>
        <p:txBody>
          <a:bodyPr/>
          <a:lstStyle/>
          <a:p>
            <a:pPr>
              <a:buFontTx/>
              <a:buNone/>
            </a:pPr>
            <a:r>
              <a:rPr lang="nl-NL" sz="2400">
                <a:solidFill>
                  <a:srgbClr val="0000FF"/>
                </a:solidFill>
                <a:latin typeface="Calibri" pitchFamily="34" charset="0"/>
              </a:rPr>
              <a:t>Hoofd</a:t>
            </a:r>
          </a:p>
        </p:txBody>
      </p:sp>
      <p:sp>
        <p:nvSpPr>
          <p:cNvPr id="6" name="Tijdelijke aanduiding voor inhoud 2"/>
          <p:cNvSpPr txBox="1">
            <a:spLocks/>
          </p:cNvSpPr>
          <p:nvPr/>
        </p:nvSpPr>
        <p:spPr bwMode="auto">
          <a:xfrm>
            <a:off x="7092950" y="908050"/>
            <a:ext cx="1655763" cy="360363"/>
          </a:xfrm>
          <a:prstGeom prst="rect">
            <a:avLst/>
          </a:prstGeom>
          <a:noFill/>
          <a:ln w="9525">
            <a:noFill/>
            <a:miter lim="800000"/>
            <a:headEnd/>
            <a:tailEnd/>
          </a:ln>
        </p:spPr>
        <p:txBody>
          <a:bodyPr/>
          <a:lstStyle/>
          <a:p>
            <a:pPr marL="342900" indent="-342900" eaLnBrk="0" hangingPunct="0">
              <a:spcBef>
                <a:spcPct val="20000"/>
              </a:spcBef>
              <a:defRPr/>
            </a:pPr>
            <a:r>
              <a:rPr lang="nl-NL" sz="1800" kern="0" dirty="0">
                <a:solidFill>
                  <a:srgbClr val="0000FF"/>
                </a:solidFill>
                <a:latin typeface="Calibri" pitchFamily="34" charset="0"/>
              </a:rPr>
              <a:t>Waarnemen</a:t>
            </a:r>
          </a:p>
        </p:txBody>
      </p:sp>
      <p:sp>
        <p:nvSpPr>
          <p:cNvPr id="7" name="Tijdelijke aanduiding voor inhoud 2"/>
          <p:cNvSpPr txBox="1">
            <a:spLocks/>
          </p:cNvSpPr>
          <p:nvPr/>
        </p:nvSpPr>
        <p:spPr bwMode="auto">
          <a:xfrm>
            <a:off x="5148064" y="3573016"/>
            <a:ext cx="1295400" cy="655638"/>
          </a:xfrm>
          <a:prstGeom prst="rect">
            <a:avLst/>
          </a:prstGeom>
          <a:noFill/>
          <a:ln w="9525">
            <a:noFill/>
            <a:miter lim="800000"/>
            <a:headEnd/>
            <a:tailEnd/>
          </a:ln>
        </p:spPr>
        <p:txBody>
          <a:bodyPr/>
          <a:lstStyle/>
          <a:p>
            <a:pPr marL="342900" indent="-342900" eaLnBrk="0" hangingPunct="0">
              <a:spcBef>
                <a:spcPct val="20000"/>
              </a:spcBef>
              <a:defRPr/>
            </a:pPr>
            <a:r>
              <a:rPr lang="nl-NL" kern="0" dirty="0">
                <a:solidFill>
                  <a:srgbClr val="0000FF"/>
                </a:solidFill>
                <a:latin typeface="Calibri" pitchFamily="34" charset="0"/>
              </a:rPr>
              <a:t>Hart</a:t>
            </a:r>
          </a:p>
        </p:txBody>
      </p:sp>
      <p:sp>
        <p:nvSpPr>
          <p:cNvPr id="8" name="Tijdelijke aanduiding voor inhoud 2"/>
          <p:cNvSpPr txBox="1">
            <a:spLocks/>
          </p:cNvSpPr>
          <p:nvPr/>
        </p:nvSpPr>
        <p:spPr bwMode="auto">
          <a:xfrm>
            <a:off x="5652120" y="4149080"/>
            <a:ext cx="936625" cy="358775"/>
          </a:xfrm>
          <a:prstGeom prst="rect">
            <a:avLst/>
          </a:prstGeom>
          <a:noFill/>
          <a:ln w="9525">
            <a:noFill/>
            <a:miter lim="800000"/>
            <a:headEnd/>
            <a:tailEnd/>
          </a:ln>
        </p:spPr>
        <p:txBody>
          <a:bodyPr/>
          <a:lstStyle/>
          <a:p>
            <a:pPr marL="342900" indent="-342900" eaLnBrk="0" hangingPunct="0">
              <a:spcBef>
                <a:spcPct val="20000"/>
              </a:spcBef>
              <a:defRPr/>
            </a:pPr>
            <a:r>
              <a:rPr lang="nl-NL" sz="1800" kern="0" dirty="0">
                <a:solidFill>
                  <a:srgbClr val="0000FF"/>
                </a:solidFill>
                <a:latin typeface="Calibri" pitchFamily="34" charset="0"/>
              </a:rPr>
              <a:t>Voelen</a:t>
            </a:r>
          </a:p>
        </p:txBody>
      </p:sp>
      <p:sp>
        <p:nvSpPr>
          <p:cNvPr id="9" name="Tijdelijke aanduiding voor inhoud 2"/>
          <p:cNvSpPr txBox="1">
            <a:spLocks/>
          </p:cNvSpPr>
          <p:nvPr/>
        </p:nvSpPr>
        <p:spPr bwMode="auto">
          <a:xfrm>
            <a:off x="7164388" y="4365625"/>
            <a:ext cx="792162" cy="431800"/>
          </a:xfrm>
          <a:prstGeom prst="rect">
            <a:avLst/>
          </a:prstGeom>
          <a:noFill/>
          <a:ln w="9525">
            <a:noFill/>
            <a:miter lim="800000"/>
            <a:headEnd/>
            <a:tailEnd/>
          </a:ln>
        </p:spPr>
        <p:txBody>
          <a:bodyPr/>
          <a:lstStyle/>
          <a:p>
            <a:pPr marL="342900" indent="-342900" eaLnBrk="0" hangingPunct="0">
              <a:spcBef>
                <a:spcPct val="20000"/>
              </a:spcBef>
              <a:defRPr/>
            </a:pPr>
            <a:r>
              <a:rPr lang="nl-NL" kern="0" dirty="0">
                <a:solidFill>
                  <a:srgbClr val="0000FF"/>
                </a:solidFill>
                <a:latin typeface="Calibri" pitchFamily="34" charset="0"/>
              </a:rPr>
              <a:t>Buik</a:t>
            </a:r>
          </a:p>
        </p:txBody>
      </p:sp>
      <p:sp>
        <p:nvSpPr>
          <p:cNvPr id="10" name="Tijdelijke aanduiding voor inhoud 2"/>
          <p:cNvSpPr txBox="1">
            <a:spLocks/>
          </p:cNvSpPr>
          <p:nvPr/>
        </p:nvSpPr>
        <p:spPr bwMode="auto">
          <a:xfrm>
            <a:off x="7092950" y="4797425"/>
            <a:ext cx="1223963" cy="360363"/>
          </a:xfrm>
          <a:prstGeom prst="rect">
            <a:avLst/>
          </a:prstGeom>
          <a:noFill/>
          <a:ln w="9525">
            <a:noFill/>
            <a:miter lim="800000"/>
            <a:headEnd/>
            <a:tailEnd/>
          </a:ln>
        </p:spPr>
        <p:txBody>
          <a:bodyPr/>
          <a:lstStyle/>
          <a:p>
            <a:pPr marL="342900" indent="-342900" eaLnBrk="0" hangingPunct="0">
              <a:spcBef>
                <a:spcPct val="20000"/>
              </a:spcBef>
              <a:defRPr/>
            </a:pPr>
            <a:r>
              <a:rPr lang="nl-NL" sz="1800" kern="0" dirty="0">
                <a:solidFill>
                  <a:srgbClr val="0000FF"/>
                </a:solidFill>
                <a:latin typeface="Calibri" pitchFamily="34" charset="0"/>
              </a:rPr>
              <a:t>Behoeften</a:t>
            </a:r>
          </a:p>
        </p:txBody>
      </p:sp>
      <p:sp>
        <p:nvSpPr>
          <p:cNvPr id="11" name="Tijdelijke aanduiding voor inhoud 2"/>
          <p:cNvSpPr txBox="1">
            <a:spLocks/>
          </p:cNvSpPr>
          <p:nvPr/>
        </p:nvSpPr>
        <p:spPr bwMode="auto">
          <a:xfrm>
            <a:off x="5940425" y="5516563"/>
            <a:ext cx="935038" cy="504825"/>
          </a:xfrm>
          <a:prstGeom prst="rect">
            <a:avLst/>
          </a:prstGeom>
          <a:noFill/>
          <a:ln w="9525">
            <a:noFill/>
            <a:miter lim="800000"/>
            <a:headEnd/>
            <a:tailEnd/>
          </a:ln>
        </p:spPr>
        <p:txBody>
          <a:bodyPr/>
          <a:lstStyle/>
          <a:p>
            <a:pPr marL="342900" indent="-342900" eaLnBrk="0" hangingPunct="0">
              <a:spcBef>
                <a:spcPct val="20000"/>
              </a:spcBef>
              <a:defRPr/>
            </a:pPr>
            <a:r>
              <a:rPr lang="nl-NL" kern="0" dirty="0">
                <a:solidFill>
                  <a:srgbClr val="0000FF"/>
                </a:solidFill>
                <a:latin typeface="Calibri" pitchFamily="34" charset="0"/>
              </a:rPr>
              <a:t>P</a:t>
            </a:r>
            <a:r>
              <a:rPr lang="nl-NL" kern="0" dirty="0" err="1">
                <a:solidFill>
                  <a:srgbClr val="0000FF"/>
                </a:solidFill>
                <a:latin typeface="Calibri" pitchFamily="34" charset="0"/>
              </a:rPr>
              <a:t>oten</a:t>
            </a:r>
            <a:endParaRPr lang="nl-NL" kern="0" dirty="0">
              <a:solidFill>
                <a:srgbClr val="0000FF"/>
              </a:solidFill>
              <a:latin typeface="Calibri" pitchFamily="34" charset="0"/>
            </a:endParaRPr>
          </a:p>
        </p:txBody>
      </p:sp>
      <p:sp>
        <p:nvSpPr>
          <p:cNvPr id="12" name="Tijdelijke aanduiding voor inhoud 2"/>
          <p:cNvSpPr txBox="1">
            <a:spLocks/>
          </p:cNvSpPr>
          <p:nvPr/>
        </p:nvSpPr>
        <p:spPr bwMode="auto">
          <a:xfrm>
            <a:off x="4787900" y="6021388"/>
            <a:ext cx="1871663" cy="360362"/>
          </a:xfrm>
          <a:prstGeom prst="rect">
            <a:avLst/>
          </a:prstGeom>
          <a:noFill/>
          <a:ln w="9525">
            <a:noFill/>
            <a:miter lim="800000"/>
            <a:headEnd/>
            <a:tailEnd/>
          </a:ln>
        </p:spPr>
        <p:txBody>
          <a:bodyPr/>
          <a:lstStyle/>
          <a:p>
            <a:pPr marL="342900" indent="-342900" eaLnBrk="0" hangingPunct="0">
              <a:spcBef>
                <a:spcPct val="20000"/>
              </a:spcBef>
              <a:defRPr/>
            </a:pPr>
            <a:r>
              <a:rPr lang="nl-NL" sz="1800" kern="0" dirty="0">
                <a:solidFill>
                  <a:srgbClr val="0000FF"/>
                </a:solidFill>
                <a:latin typeface="Calibri" pitchFamily="34" charset="0"/>
              </a:rPr>
              <a:t>Opties voor actie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684213" y="260350"/>
            <a:ext cx="7772400" cy="947738"/>
          </a:xfrm>
        </p:spPr>
        <p:txBody>
          <a:bodyPr/>
          <a:lstStyle/>
          <a:p>
            <a:r>
              <a:rPr lang="nl-NL" b="1">
                <a:solidFill>
                  <a:srgbClr val="0000FF"/>
                </a:solidFill>
              </a:rPr>
              <a:t>Wat zegt NLP ? Ja, maar ……</a:t>
            </a:r>
            <a:endParaRPr lang="nl-NL">
              <a:solidFill>
                <a:srgbClr val="0000FF"/>
              </a:solidFill>
            </a:endParaRPr>
          </a:p>
        </p:txBody>
      </p:sp>
      <p:sp>
        <p:nvSpPr>
          <p:cNvPr id="3" name="Tijdelijke aanduiding voor inhoud 2"/>
          <p:cNvSpPr>
            <a:spLocks noGrp="1"/>
          </p:cNvSpPr>
          <p:nvPr>
            <p:ph idx="1"/>
          </p:nvPr>
        </p:nvSpPr>
        <p:spPr>
          <a:xfrm>
            <a:off x="179388" y="1341438"/>
            <a:ext cx="8640762" cy="5516562"/>
          </a:xfrm>
        </p:spPr>
        <p:txBody>
          <a:bodyPr/>
          <a:lstStyle/>
          <a:p>
            <a:pPr marL="0" indent="0">
              <a:buFontTx/>
              <a:buNone/>
              <a:defRPr/>
            </a:pPr>
            <a:r>
              <a:rPr lang="nl-NL" sz="2800" dirty="0">
                <a:solidFill>
                  <a:srgbClr val="0000FF"/>
                </a:solidFill>
              </a:rPr>
              <a:t>Zeg in plaats van “Ja maar …..”   de woorden “Ja, en …..” </a:t>
            </a:r>
          </a:p>
          <a:p>
            <a:pPr marL="0" indent="0">
              <a:buFontTx/>
              <a:buNone/>
              <a:defRPr/>
            </a:pPr>
            <a:r>
              <a:rPr lang="nl-NL" sz="2800" dirty="0">
                <a:solidFill>
                  <a:srgbClr val="0000FF"/>
                </a:solidFill>
              </a:rPr>
              <a:t>Het woord van de vorige spreker wordt dan niet ontkent</a:t>
            </a:r>
          </a:p>
          <a:p>
            <a:pPr marL="0" indent="0">
              <a:buFontTx/>
              <a:buNone/>
              <a:defRPr/>
            </a:pPr>
            <a:r>
              <a:rPr lang="nl-NL" sz="2800" dirty="0">
                <a:solidFill>
                  <a:srgbClr val="0000FF"/>
                </a:solidFill>
              </a:rPr>
              <a:t>Je eigen ervaring komt er naast te staan. </a:t>
            </a:r>
          </a:p>
          <a:p>
            <a:pPr marL="0" indent="0">
              <a:buFontTx/>
              <a:buNone/>
              <a:defRPr/>
            </a:pPr>
            <a:r>
              <a:rPr lang="nl-NL" sz="2800" dirty="0">
                <a:solidFill>
                  <a:srgbClr val="0000FF"/>
                </a:solidFill>
              </a:rPr>
              <a:t>Het is niet of, of, maar en, en.</a:t>
            </a:r>
          </a:p>
          <a:p>
            <a:pPr>
              <a:buFontTx/>
              <a:buNone/>
              <a:defRPr/>
            </a:pPr>
            <a:endParaRPr lang="nl-NL" dirty="0">
              <a:solidFill>
                <a:srgbClr val="0000FF"/>
              </a:solidFill>
            </a:endParaRPr>
          </a:p>
          <a:p>
            <a:pPr>
              <a:buFontTx/>
              <a:buNone/>
              <a:defRPr/>
            </a:pPr>
            <a:r>
              <a:rPr lang="nl-NL" b="1" dirty="0">
                <a:solidFill>
                  <a:srgbClr val="0000FF"/>
                </a:solidFill>
              </a:rPr>
              <a:t>…… ja maar ……… </a:t>
            </a:r>
            <a:r>
              <a:rPr lang="nl-NL" b="1" dirty="0">
                <a:solidFill>
                  <a:srgbClr val="0000FF"/>
                </a:solidFill>
                <a:sym typeface="Wingdings"/>
              </a:rPr>
              <a:t></a:t>
            </a:r>
            <a:r>
              <a:rPr lang="nl-NL" dirty="0">
                <a:solidFill>
                  <a:srgbClr val="0000FF"/>
                </a:solidFill>
              </a:rPr>
              <a:t>   </a:t>
            </a:r>
            <a:r>
              <a:rPr lang="nl-NL" sz="4000" b="1" dirty="0">
                <a:solidFill>
                  <a:srgbClr val="0000FF"/>
                </a:solidFill>
              </a:rPr>
              <a:t>Ja, en ……</a:t>
            </a:r>
            <a:endParaRPr lang="nl-NL" b="1" dirty="0">
              <a:solidFill>
                <a:srgbClr val="0000FF"/>
              </a:solidFill>
            </a:endParaRPr>
          </a:p>
          <a:p>
            <a:pPr>
              <a:buFontTx/>
              <a:buNone/>
              <a:defRPr/>
            </a:pPr>
            <a:endParaRPr lang="nl-NL" b="1" dirty="0">
              <a:solidFill>
                <a:srgbClr val="0000FF"/>
              </a:solidFill>
            </a:endParaRPr>
          </a:p>
          <a:p>
            <a:pPr>
              <a:buFontTx/>
              <a:buNone/>
              <a:defRPr/>
            </a:pPr>
            <a:r>
              <a:rPr lang="nl-NL" dirty="0">
                <a:solidFill>
                  <a:srgbClr val="0000FF"/>
                </a:solidFill>
              </a:rPr>
              <a:t> </a:t>
            </a:r>
            <a:r>
              <a:rPr lang="nl-NL" dirty="0" err="1">
                <a:solidFill>
                  <a:srgbClr val="0000FF"/>
                </a:solidFill>
              </a:rPr>
              <a:t>Marshall</a:t>
            </a:r>
            <a:r>
              <a:rPr lang="nl-NL" dirty="0">
                <a:solidFill>
                  <a:srgbClr val="0000FF"/>
                </a:solidFill>
              </a:rPr>
              <a:t> </a:t>
            </a:r>
            <a:r>
              <a:rPr lang="nl-NL" dirty="0" err="1">
                <a:solidFill>
                  <a:srgbClr val="0000FF"/>
                </a:solidFill>
              </a:rPr>
              <a:t>Rosenberg</a:t>
            </a:r>
            <a:r>
              <a:rPr lang="nl-NL" dirty="0">
                <a:solidFill>
                  <a:srgbClr val="0000FF"/>
                </a:solidFill>
              </a:rPr>
              <a:t>:</a:t>
            </a:r>
          </a:p>
          <a:p>
            <a:pPr>
              <a:buFontTx/>
              <a:buNone/>
              <a:defRPr/>
            </a:pPr>
            <a:r>
              <a:rPr lang="en-US" i="1" dirty="0">
                <a:solidFill>
                  <a:srgbClr val="0000FF"/>
                </a:solidFill>
              </a:rPr>
              <a:t>“</a:t>
            </a:r>
            <a:r>
              <a:rPr lang="en-US" b="1" i="1" dirty="0">
                <a:solidFill>
                  <a:srgbClr val="0000FF"/>
                </a:solidFill>
              </a:rPr>
              <a:t>Never say a ‘but’ in an angry face”</a:t>
            </a:r>
            <a:endParaRPr lang="nl-NL"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a:spLocks noChangeArrowheads="1"/>
          </p:cNvSpPr>
          <p:nvPr/>
        </p:nvSpPr>
        <p:spPr bwMode="auto">
          <a:xfrm>
            <a:off x="323850" y="2420938"/>
            <a:ext cx="8640763" cy="1477962"/>
          </a:xfrm>
          <a:prstGeom prst="rect">
            <a:avLst/>
          </a:prstGeom>
          <a:noFill/>
          <a:ln w="9525">
            <a:noFill/>
            <a:miter lim="800000"/>
            <a:headEnd/>
            <a:tailEnd/>
          </a:ln>
        </p:spPr>
        <p:txBody>
          <a:bodyPr>
            <a:spAutoFit/>
          </a:bodyPr>
          <a:lstStyle/>
          <a:p>
            <a:endParaRPr lang="nl-NL" sz="1800"/>
          </a:p>
          <a:p>
            <a:r>
              <a:rPr lang="en-US" sz="1800" i="1"/>
              <a:t> </a:t>
            </a:r>
            <a:r>
              <a:rPr lang="nl-NL" sz="1800"/>
              <a:t>Gebruik zo weinig mogelijk ontkenningen, zoals niet en geen. </a:t>
            </a:r>
          </a:p>
          <a:p>
            <a:r>
              <a:rPr lang="nl-NL" sz="1800"/>
              <a:t>Onze hersenen kunnen namelijk geen ontkenningen vasthouden. probeer maar eens het volgende:</a:t>
            </a:r>
          </a:p>
          <a:p>
            <a:r>
              <a:rPr lang="nl-NL" sz="1800"/>
              <a:t>Denk maar eens </a:t>
            </a:r>
            <a:r>
              <a:rPr lang="nl-NL" sz="1800" u="sng"/>
              <a:t>niet</a:t>
            </a:r>
            <a:r>
              <a:rPr lang="nl-NL" sz="1800"/>
              <a:t> aan een blauw olifantje</a:t>
            </a:r>
          </a:p>
        </p:txBody>
      </p:sp>
      <p:sp>
        <p:nvSpPr>
          <p:cNvPr id="5" name="Titel 1"/>
          <p:cNvSpPr txBox="1">
            <a:spLocks/>
          </p:cNvSpPr>
          <p:nvPr/>
        </p:nvSpPr>
        <p:spPr bwMode="auto">
          <a:xfrm>
            <a:off x="684213" y="260350"/>
            <a:ext cx="7772400" cy="2592388"/>
          </a:xfrm>
          <a:prstGeom prst="rect">
            <a:avLst/>
          </a:prstGeom>
          <a:noFill/>
          <a:ln w="9525">
            <a:noFill/>
            <a:miter lim="800000"/>
            <a:headEnd/>
            <a:tailEnd/>
          </a:ln>
        </p:spPr>
        <p:txBody>
          <a:bodyPr anchor="ctr"/>
          <a:lstStyle/>
          <a:p>
            <a:pPr algn="ctr" eaLnBrk="0" hangingPunct="0">
              <a:defRPr/>
            </a:pPr>
            <a:r>
              <a:rPr lang="nl-NL" sz="4400" b="1" kern="0" dirty="0">
                <a:solidFill>
                  <a:srgbClr val="0000FF"/>
                </a:solidFill>
                <a:latin typeface="+mj-lt"/>
                <a:ea typeface="+mj-ea"/>
                <a:cs typeface="+mj-cs"/>
              </a:rPr>
              <a:t>Wat zegt NLP ? Het centrale zenuwstelsel kan geen ontkenning vasthouden</a:t>
            </a:r>
            <a:endParaRPr lang="nl-NL" sz="4400" kern="0" dirty="0">
              <a:solidFill>
                <a:srgbClr val="0000FF"/>
              </a:solidFill>
              <a:latin typeface="+mj-lt"/>
              <a:ea typeface="+mj-ea"/>
              <a:cs typeface="+mj-cs"/>
            </a:endParaRPr>
          </a:p>
        </p:txBody>
      </p:sp>
      <p:pic>
        <p:nvPicPr>
          <p:cNvPr id="46082" name="Picture 2" descr="elefant"/>
          <p:cNvPicPr>
            <a:picLocks noChangeAspect="1" noChangeArrowheads="1"/>
          </p:cNvPicPr>
          <p:nvPr/>
        </p:nvPicPr>
        <p:blipFill>
          <a:blip r:embed="rId3" cstate="print"/>
          <a:srcRect/>
          <a:stretch>
            <a:fillRect/>
          </a:stretch>
        </p:blipFill>
        <p:spPr bwMode="auto">
          <a:xfrm>
            <a:off x="5508625" y="3644900"/>
            <a:ext cx="1952625" cy="2305050"/>
          </a:xfrm>
          <a:prstGeom prst="rect">
            <a:avLst/>
          </a:prstGeom>
          <a:noFill/>
          <a:ln w="9525">
            <a:noFill/>
            <a:miter lim="800000"/>
            <a:headEnd/>
            <a:tailEnd/>
          </a:ln>
        </p:spPr>
      </p:pic>
      <p:pic>
        <p:nvPicPr>
          <p:cNvPr id="46084" name="Picture 4" descr="http://thumbs.dreamstime.com/z/vliegende-roze-olifant-22322488.jpg"/>
          <p:cNvPicPr>
            <a:picLocks noChangeAspect="1" noChangeArrowheads="1"/>
          </p:cNvPicPr>
          <p:nvPr/>
        </p:nvPicPr>
        <p:blipFill>
          <a:blip r:embed="rId4" cstate="print"/>
          <a:srcRect b="9811"/>
          <a:stretch>
            <a:fillRect/>
          </a:stretch>
        </p:blipFill>
        <p:spPr bwMode="auto">
          <a:xfrm>
            <a:off x="5219700" y="3644900"/>
            <a:ext cx="2808288" cy="2428875"/>
          </a:xfrm>
          <a:prstGeom prst="rect">
            <a:avLst/>
          </a:prstGeom>
          <a:noFill/>
          <a:ln w="9525">
            <a:noFill/>
            <a:miter lim="800000"/>
            <a:headEnd/>
            <a:tailEnd/>
          </a:ln>
        </p:spPr>
      </p:pic>
      <p:sp>
        <p:nvSpPr>
          <p:cNvPr id="8" name="Rechthoek 7"/>
          <p:cNvSpPr>
            <a:spLocks noChangeArrowheads="1"/>
          </p:cNvSpPr>
          <p:nvPr/>
        </p:nvSpPr>
        <p:spPr bwMode="auto">
          <a:xfrm>
            <a:off x="395288" y="5949950"/>
            <a:ext cx="8640762" cy="368300"/>
          </a:xfrm>
          <a:prstGeom prst="rect">
            <a:avLst/>
          </a:prstGeom>
          <a:noFill/>
          <a:ln w="9525">
            <a:noFill/>
            <a:miter lim="800000"/>
            <a:headEnd/>
            <a:tailEnd/>
          </a:ln>
        </p:spPr>
        <p:txBody>
          <a:bodyPr>
            <a:spAutoFit/>
          </a:bodyPr>
          <a:lstStyle/>
          <a:p>
            <a:r>
              <a:rPr lang="nl-NL" sz="1800"/>
              <a:t>Dat kan alleen als je aan een roze olifant denkt! </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6082"/>
                                        </p:tgtEl>
                                        <p:attrNameLst>
                                          <p:attrName>style.visibility</p:attrName>
                                        </p:attrNameLst>
                                      </p:cBhvr>
                                      <p:to>
                                        <p:strVal val="visible"/>
                                      </p:to>
                                    </p:set>
                                    <p:anim calcmode="lin" valueType="num">
                                      <p:cBhvr additive="base">
                                        <p:cTn id="25" dur="500" fill="hold"/>
                                        <p:tgtEl>
                                          <p:spTgt spid="46082"/>
                                        </p:tgtEl>
                                        <p:attrNameLst>
                                          <p:attrName>ppt_x</p:attrName>
                                        </p:attrNameLst>
                                      </p:cBhvr>
                                      <p:tavLst>
                                        <p:tav tm="0">
                                          <p:val>
                                            <p:strVal val="0-#ppt_w/2"/>
                                          </p:val>
                                        </p:tav>
                                        <p:tav tm="100000">
                                          <p:val>
                                            <p:strVal val="#ppt_x"/>
                                          </p:val>
                                        </p:tav>
                                      </p:tavLst>
                                    </p:anim>
                                    <p:anim calcmode="lin" valueType="num">
                                      <p:cBhvr additive="base">
                                        <p:cTn id="26"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6084"/>
                                        </p:tgtEl>
                                        <p:attrNameLst>
                                          <p:attrName>style.visibility</p:attrName>
                                        </p:attrNameLst>
                                      </p:cBhvr>
                                      <p:to>
                                        <p:strVal val="visible"/>
                                      </p:to>
                                    </p:set>
                                    <p:anim calcmode="lin" valueType="num">
                                      <p:cBhvr additive="base">
                                        <p:cTn id="37" dur="500" fill="hold"/>
                                        <p:tgtEl>
                                          <p:spTgt spid="46084"/>
                                        </p:tgtEl>
                                        <p:attrNameLst>
                                          <p:attrName>ppt_x</p:attrName>
                                        </p:attrNameLst>
                                      </p:cBhvr>
                                      <p:tavLst>
                                        <p:tav tm="0">
                                          <p:val>
                                            <p:strVal val="0-#ppt_w/2"/>
                                          </p:val>
                                        </p:tav>
                                        <p:tav tm="100000">
                                          <p:val>
                                            <p:strVal val="#ppt_x"/>
                                          </p:val>
                                        </p:tav>
                                      </p:tavLst>
                                    </p:anim>
                                    <p:anim calcmode="lin" valueType="num">
                                      <p:cBhvr additive="base">
                                        <p:cTn id="38" dur="500" fill="hold"/>
                                        <p:tgtEl>
                                          <p:spTgt spid="46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a:spLocks noChangeArrowheads="1"/>
          </p:cNvSpPr>
          <p:nvPr/>
        </p:nvSpPr>
        <p:spPr bwMode="auto">
          <a:xfrm>
            <a:off x="179388" y="3068638"/>
            <a:ext cx="8964612" cy="3477875"/>
          </a:xfrm>
          <a:prstGeom prst="rect">
            <a:avLst/>
          </a:prstGeom>
          <a:noFill/>
          <a:ln w="9525">
            <a:noFill/>
            <a:miter lim="800000"/>
            <a:headEnd/>
            <a:tailEnd/>
          </a:ln>
        </p:spPr>
        <p:txBody>
          <a:bodyPr>
            <a:spAutoFit/>
          </a:bodyPr>
          <a:lstStyle/>
          <a:p>
            <a:r>
              <a:rPr lang="nl-NL" sz="2000" dirty="0">
                <a:solidFill>
                  <a:srgbClr val="0000FF"/>
                </a:solidFill>
              </a:rPr>
              <a:t>Als je aan de kant van het </a:t>
            </a:r>
            <a:r>
              <a:rPr lang="nl-NL" sz="2000" u="sng" dirty="0">
                <a:solidFill>
                  <a:srgbClr val="0000FF"/>
                </a:solidFill>
              </a:rPr>
              <a:t>gevolg</a:t>
            </a:r>
            <a:r>
              <a:rPr lang="nl-NL" sz="2000" dirty="0">
                <a:solidFill>
                  <a:srgbClr val="0000FF"/>
                </a:solidFill>
              </a:rPr>
              <a:t> gaat staan, dus voor een slachtofferrol kiest, kun je niets veranderen. </a:t>
            </a:r>
          </a:p>
          <a:p>
            <a:r>
              <a:rPr lang="nl-NL" sz="2000" dirty="0">
                <a:solidFill>
                  <a:srgbClr val="0000FF"/>
                </a:solidFill>
              </a:rPr>
              <a:t>De ander moet veranderen!</a:t>
            </a:r>
          </a:p>
          <a:p>
            <a:endParaRPr lang="nl-NL" sz="2000" dirty="0">
              <a:solidFill>
                <a:srgbClr val="0000FF"/>
              </a:solidFill>
            </a:endParaRPr>
          </a:p>
          <a:p>
            <a:r>
              <a:rPr lang="nl-NL" sz="2000" dirty="0">
                <a:solidFill>
                  <a:srgbClr val="0000FF"/>
                </a:solidFill>
              </a:rPr>
              <a:t>Als je aan de kant van de </a:t>
            </a:r>
            <a:r>
              <a:rPr lang="nl-NL" sz="2000" u="sng" dirty="0">
                <a:solidFill>
                  <a:srgbClr val="0000FF"/>
                </a:solidFill>
              </a:rPr>
              <a:t>oorzaak</a:t>
            </a:r>
            <a:r>
              <a:rPr lang="nl-NL" sz="2000" dirty="0">
                <a:solidFill>
                  <a:srgbClr val="0000FF"/>
                </a:solidFill>
              </a:rPr>
              <a:t> gaat staan kun je jezelf veranderen. </a:t>
            </a:r>
          </a:p>
          <a:p>
            <a:r>
              <a:rPr lang="nl-NL" sz="2000" dirty="0">
                <a:solidFill>
                  <a:srgbClr val="0000FF"/>
                </a:solidFill>
              </a:rPr>
              <a:t>In de </a:t>
            </a:r>
            <a:r>
              <a:rPr lang="nl-NL" sz="2000" dirty="0" err="1">
                <a:solidFill>
                  <a:srgbClr val="0000FF"/>
                </a:solidFill>
              </a:rPr>
              <a:t>giraffetaal</a:t>
            </a:r>
            <a:r>
              <a:rPr lang="nl-NL" sz="2000" dirty="0">
                <a:solidFill>
                  <a:srgbClr val="0000FF"/>
                </a:solidFill>
              </a:rPr>
              <a:t> is dat: ik maak mezelf verantwoordelijk voor mijn eigen gevoel. </a:t>
            </a:r>
          </a:p>
          <a:p>
            <a:r>
              <a:rPr lang="nl-NL" sz="2000" dirty="0">
                <a:solidFill>
                  <a:srgbClr val="0000FF"/>
                </a:solidFill>
              </a:rPr>
              <a:t>De ander heeft daar wel iets mee te maken, maar is er niet verantwoordelijk voor. </a:t>
            </a:r>
          </a:p>
          <a:p>
            <a:r>
              <a:rPr lang="nl-NL" sz="2000" dirty="0">
                <a:solidFill>
                  <a:srgbClr val="0000FF"/>
                </a:solidFill>
              </a:rPr>
              <a:t>Bijvoorbeeld als je zegt : “Hij verpest mijn hele dag.” ben je slachtoffer en sta je aan de kant van het gevolg. </a:t>
            </a:r>
          </a:p>
          <a:p>
            <a:r>
              <a:rPr lang="nl-NL" sz="2000" dirty="0">
                <a:solidFill>
                  <a:srgbClr val="0000FF"/>
                </a:solidFill>
              </a:rPr>
              <a:t>Als je dan zegt “Ik kies ervoor om vandaag een goed humeur te hebben” sta je aan de kant van de oorzaak: Jij bepaalt zelf hoe jij je voelt.</a:t>
            </a:r>
          </a:p>
        </p:txBody>
      </p:sp>
      <p:sp>
        <p:nvSpPr>
          <p:cNvPr id="5" name="Titel 1"/>
          <p:cNvSpPr txBox="1">
            <a:spLocks/>
          </p:cNvSpPr>
          <p:nvPr/>
        </p:nvSpPr>
        <p:spPr bwMode="auto">
          <a:xfrm>
            <a:off x="179388" y="260350"/>
            <a:ext cx="8785225" cy="2160588"/>
          </a:xfrm>
          <a:prstGeom prst="rect">
            <a:avLst/>
          </a:prstGeom>
          <a:noFill/>
          <a:ln w="9525">
            <a:noFill/>
            <a:miter lim="800000"/>
            <a:headEnd/>
            <a:tailEnd/>
          </a:ln>
        </p:spPr>
        <p:txBody>
          <a:bodyPr anchor="ctr"/>
          <a:lstStyle/>
          <a:p>
            <a:pPr algn="ctr" eaLnBrk="0" hangingPunct="0">
              <a:defRPr/>
            </a:pPr>
            <a:r>
              <a:rPr lang="nl-NL" sz="3600" b="1" kern="0" dirty="0">
                <a:solidFill>
                  <a:srgbClr val="0000FF"/>
                </a:solidFill>
                <a:latin typeface="+mj-lt"/>
                <a:ea typeface="+mj-ea"/>
                <a:cs typeface="+mj-cs"/>
              </a:rPr>
              <a:t>Wat zegt NLP ? Ga aan de kant van de oorzaak staan, neem verantwoordelijkheid voor je eigen gevoelens</a:t>
            </a:r>
            <a:endParaRPr lang="nl-NL" sz="3600" kern="0" dirty="0">
              <a:solidFill>
                <a:srgbClr val="0000FF"/>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r>
              <a:rPr lang="nl-NL" b="1" dirty="0">
                <a:solidFill>
                  <a:srgbClr val="0000FF"/>
                </a:solidFill>
              </a:rPr>
              <a:t>NLP en Succes: 4e avond</a:t>
            </a:r>
          </a:p>
        </p:txBody>
      </p:sp>
      <p:sp>
        <p:nvSpPr>
          <p:cNvPr id="3" name="Tijdelijke aanduiding voor inhoud 2"/>
          <p:cNvSpPr>
            <a:spLocks noGrp="1"/>
          </p:cNvSpPr>
          <p:nvPr>
            <p:ph idx="1"/>
          </p:nvPr>
        </p:nvSpPr>
        <p:spPr>
          <a:xfrm>
            <a:off x="518864" y="5229200"/>
            <a:ext cx="8229600" cy="1224136"/>
          </a:xfrm>
        </p:spPr>
        <p:txBody>
          <a:bodyPr>
            <a:normAutofit/>
          </a:bodyPr>
          <a:lstStyle/>
          <a:p>
            <a:pPr>
              <a:buNone/>
            </a:pPr>
            <a:r>
              <a:rPr lang="nl-NL" dirty="0">
                <a:solidFill>
                  <a:srgbClr val="0000FF"/>
                </a:solidFill>
              </a:rPr>
              <a:t>Hoe kun je een conflict zien als een uitdaging, </a:t>
            </a:r>
          </a:p>
          <a:p>
            <a:pPr>
              <a:buNone/>
            </a:pPr>
            <a:r>
              <a:rPr lang="nl-NL" dirty="0">
                <a:solidFill>
                  <a:srgbClr val="0000FF"/>
                </a:solidFill>
              </a:rPr>
              <a:t>die je iets te leren geeft?</a:t>
            </a:r>
          </a:p>
        </p:txBody>
      </p:sp>
      <p:pic>
        <p:nvPicPr>
          <p:cNvPr id="1026" name="Picture 2" descr="https://encrypted-tbn1.gstatic.com/images?q=tbn:ANd9GcTfIJ-6C6H9Ol8g1DXIQ50ah5qwA9TnY5xqlmfO-dv0vF9KhL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993" y="1700808"/>
            <a:ext cx="5078903" cy="2880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rgbClr val="0000FF"/>
                </a:solidFill>
              </a:rPr>
              <a:t>Goed omgaan met conflicten is de grootste uitdaging voor de mensheid</a:t>
            </a:r>
          </a:p>
        </p:txBody>
      </p:sp>
      <p:pic>
        <p:nvPicPr>
          <p:cNvPr id="11" name="Afbeelding 10" descr="King.jpg"/>
          <p:cNvPicPr/>
          <p:nvPr/>
        </p:nvPicPr>
        <p:blipFill>
          <a:blip r:embed="rId2" cstate="print">
            <a:duotone>
              <a:schemeClr val="accent2">
                <a:shade val="45000"/>
                <a:satMod val="135000"/>
              </a:schemeClr>
              <a:prstClr val="white"/>
            </a:duotone>
            <a:lum contrast="30000"/>
          </a:blip>
          <a:srcRect l="5833" t="64894" r="83334" b="20635"/>
          <a:stretch>
            <a:fillRect/>
          </a:stretch>
        </p:blipFill>
        <p:spPr>
          <a:xfrm>
            <a:off x="2228480" y="4197849"/>
            <a:ext cx="2448272" cy="1440160"/>
          </a:xfrm>
          <a:prstGeom prst="rect">
            <a:avLst/>
          </a:prstGeom>
        </p:spPr>
      </p:pic>
      <p:grpSp>
        <p:nvGrpSpPr>
          <p:cNvPr id="3" name="Groep 15"/>
          <p:cNvGrpSpPr/>
          <p:nvPr/>
        </p:nvGrpSpPr>
        <p:grpSpPr>
          <a:xfrm>
            <a:off x="5940836" y="1484783"/>
            <a:ext cx="3024336" cy="3888434"/>
            <a:chOff x="5868144" y="1628798"/>
            <a:chExt cx="3024336" cy="3744418"/>
          </a:xfrm>
        </p:grpSpPr>
        <p:pic>
          <p:nvPicPr>
            <p:cNvPr id="14" name="Afbeelding 13" descr="King.jpg"/>
            <p:cNvPicPr/>
            <p:nvPr/>
          </p:nvPicPr>
          <p:blipFill>
            <a:blip r:embed="rId2" cstate="print"/>
            <a:srcRect l="69438"/>
            <a:stretch>
              <a:fillRect/>
            </a:stretch>
          </p:blipFill>
          <p:spPr>
            <a:xfrm>
              <a:off x="6223706" y="1628798"/>
              <a:ext cx="2376264" cy="3328369"/>
            </a:xfrm>
            <a:prstGeom prst="rect">
              <a:avLst/>
            </a:prstGeom>
          </p:spPr>
        </p:pic>
        <p:pic>
          <p:nvPicPr>
            <p:cNvPr id="15" name="Afbeelding 14" descr="King.jpg"/>
            <p:cNvPicPr/>
            <p:nvPr/>
          </p:nvPicPr>
          <p:blipFill>
            <a:blip r:embed="rId2" cstate="print">
              <a:duotone>
                <a:schemeClr val="accent1">
                  <a:shade val="45000"/>
                  <a:satMod val="135000"/>
                </a:schemeClr>
                <a:prstClr val="white"/>
              </a:duotone>
              <a:lum bright="-20000" contrast="40000"/>
            </a:blip>
            <a:srcRect l="23726" t="87432" r="27480" b="1338"/>
            <a:stretch>
              <a:fillRect/>
            </a:stretch>
          </p:blipFill>
          <p:spPr>
            <a:xfrm>
              <a:off x="5868144" y="4869160"/>
              <a:ext cx="3024336" cy="504056"/>
            </a:xfrm>
            <a:prstGeom prst="rect">
              <a:avLst/>
            </a:prstGeom>
          </p:spPr>
        </p:pic>
      </p:grpSp>
      <p:grpSp>
        <p:nvGrpSpPr>
          <p:cNvPr id="4" name="Groep 17"/>
          <p:cNvGrpSpPr/>
          <p:nvPr/>
        </p:nvGrpSpPr>
        <p:grpSpPr>
          <a:xfrm>
            <a:off x="107504" y="1628800"/>
            <a:ext cx="5616624" cy="2088232"/>
            <a:chOff x="107504" y="1628800"/>
            <a:chExt cx="6048672" cy="2592288"/>
          </a:xfrm>
        </p:grpSpPr>
        <p:pic>
          <p:nvPicPr>
            <p:cNvPr id="8" name="Afbeelding 7" descr="King.jpg"/>
            <p:cNvPicPr/>
            <p:nvPr/>
          </p:nvPicPr>
          <p:blipFill>
            <a:blip r:embed="rId2" cstate="print">
              <a:duotone>
                <a:schemeClr val="accent1">
                  <a:shade val="45000"/>
                  <a:satMod val="135000"/>
                </a:schemeClr>
                <a:prstClr val="white"/>
              </a:duotone>
              <a:lum bright="-20000" contrast="40000"/>
            </a:blip>
            <a:srcRect r="30000" b="46032"/>
            <a:stretch>
              <a:fillRect/>
            </a:stretch>
          </p:blipFill>
          <p:spPr>
            <a:xfrm>
              <a:off x="107504" y="1628800"/>
              <a:ext cx="6048672" cy="2592288"/>
            </a:xfrm>
            <a:prstGeom prst="rect">
              <a:avLst/>
            </a:prstGeom>
          </p:spPr>
        </p:pic>
        <p:sp>
          <p:nvSpPr>
            <p:cNvPr id="17" name="Tekstvak 16"/>
            <p:cNvSpPr txBox="1"/>
            <p:nvPr/>
          </p:nvSpPr>
          <p:spPr>
            <a:xfrm>
              <a:off x="3203848" y="3573016"/>
              <a:ext cx="936104" cy="646331"/>
            </a:xfrm>
            <a:prstGeom prst="rect">
              <a:avLst/>
            </a:prstGeom>
            <a:solidFill>
              <a:schemeClr val="bg1"/>
            </a:solidFill>
          </p:spPr>
          <p:txBody>
            <a:bodyPr wrap="square" rtlCol="0">
              <a:spAutoFit/>
            </a:bodyPr>
            <a:lstStyle/>
            <a:p>
              <a:endParaRPr lang="nl-NL" dirty="0"/>
            </a:p>
            <a:p>
              <a:endParaRPr lang="nl-NL" dirty="0"/>
            </a:p>
          </p:txBody>
        </p:sp>
      </p:grpSp>
      <p:grpSp>
        <p:nvGrpSpPr>
          <p:cNvPr id="5" name="Groep 19"/>
          <p:cNvGrpSpPr/>
          <p:nvPr/>
        </p:nvGrpSpPr>
        <p:grpSpPr>
          <a:xfrm>
            <a:off x="0" y="3925374"/>
            <a:ext cx="6336704" cy="502654"/>
            <a:chOff x="107504" y="4293096"/>
            <a:chExt cx="7040016" cy="656456"/>
          </a:xfrm>
        </p:grpSpPr>
        <p:grpSp>
          <p:nvGrpSpPr>
            <p:cNvPr id="6" name="Groep 18"/>
            <p:cNvGrpSpPr/>
            <p:nvPr/>
          </p:nvGrpSpPr>
          <p:grpSpPr>
            <a:xfrm>
              <a:off x="107504" y="4356720"/>
              <a:ext cx="6984776" cy="584448"/>
              <a:chOff x="107504" y="4356720"/>
              <a:chExt cx="6984776" cy="584448"/>
            </a:xfrm>
          </p:grpSpPr>
          <p:pic>
            <p:nvPicPr>
              <p:cNvPr id="10" name="Afbeelding 9" descr="King.jpg"/>
              <p:cNvPicPr/>
              <p:nvPr/>
            </p:nvPicPr>
            <p:blipFill>
              <a:blip r:embed="rId2" cstate="print">
                <a:duotone>
                  <a:schemeClr val="accent1">
                    <a:shade val="45000"/>
                    <a:satMod val="135000"/>
                  </a:schemeClr>
                  <a:prstClr val="white"/>
                </a:duotone>
                <a:lum bright="-20000" contrast="40000"/>
              </a:blip>
              <a:srcRect l="34903" t="41085" r="55097" b="46032"/>
              <a:stretch>
                <a:fillRect/>
              </a:stretch>
            </p:blipFill>
            <p:spPr>
              <a:xfrm>
                <a:off x="107504" y="4356720"/>
                <a:ext cx="864096" cy="584448"/>
              </a:xfrm>
              <a:prstGeom prst="rect">
                <a:avLst/>
              </a:prstGeom>
            </p:spPr>
          </p:pic>
          <p:pic>
            <p:nvPicPr>
              <p:cNvPr id="9" name="Afbeelding 8" descr="King.jpg"/>
              <p:cNvPicPr/>
              <p:nvPr/>
            </p:nvPicPr>
            <p:blipFill>
              <a:blip r:embed="rId2" cstate="print">
                <a:duotone>
                  <a:schemeClr val="accent1">
                    <a:shade val="45000"/>
                    <a:satMod val="135000"/>
                  </a:schemeClr>
                  <a:prstClr val="white"/>
                </a:duotone>
                <a:lum bright="-20000" contrast="40000"/>
              </a:blip>
              <a:srcRect t="53968" r="29577" b="33333"/>
              <a:stretch>
                <a:fillRect/>
              </a:stretch>
            </p:blipFill>
            <p:spPr>
              <a:xfrm>
                <a:off x="1007096" y="4365104"/>
                <a:ext cx="6085184" cy="576064"/>
              </a:xfrm>
              <a:prstGeom prst="rect">
                <a:avLst/>
              </a:prstGeom>
            </p:spPr>
          </p:pic>
        </p:grpSp>
        <p:pic>
          <p:nvPicPr>
            <p:cNvPr id="12" name="Afbeelding 11" descr="King.jpg"/>
            <p:cNvPicPr/>
            <p:nvPr/>
          </p:nvPicPr>
          <p:blipFill>
            <a:blip r:embed="rId2" cstate="print">
              <a:duotone>
                <a:schemeClr val="accent1">
                  <a:shade val="45000"/>
                  <a:satMod val="135000"/>
                </a:schemeClr>
                <a:prstClr val="white"/>
              </a:duotone>
              <a:lum bright="-20000" contrast="40000"/>
            </a:blip>
            <a:srcRect t="64894" r="94361" b="20635"/>
            <a:stretch>
              <a:fillRect/>
            </a:stretch>
          </p:blipFill>
          <p:spPr>
            <a:xfrm>
              <a:off x="6660232" y="4293096"/>
              <a:ext cx="487288" cy="656456"/>
            </a:xfrm>
            <a:prstGeom prst="rect">
              <a:avLst/>
            </a:prstGeom>
          </p:spPr>
        </p:pic>
      </p:grpSp>
      <p:sp>
        <p:nvSpPr>
          <p:cNvPr id="7" name="Tekstvak 6">
            <a:extLst>
              <a:ext uri="{FF2B5EF4-FFF2-40B4-BE49-F238E27FC236}">
                <a16:creationId xmlns:a16="http://schemas.microsoft.com/office/drawing/2014/main" id="{3B622C11-6F11-49A2-8ABA-D4B38DD64D83}"/>
              </a:ext>
            </a:extLst>
          </p:cNvPr>
          <p:cNvSpPr txBox="1"/>
          <p:nvPr/>
        </p:nvSpPr>
        <p:spPr>
          <a:xfrm>
            <a:off x="168264" y="5565139"/>
            <a:ext cx="6192688" cy="1200329"/>
          </a:xfrm>
          <a:prstGeom prst="rect">
            <a:avLst/>
          </a:prstGeom>
          <a:noFill/>
        </p:spPr>
        <p:txBody>
          <a:bodyPr wrap="square" rtlCol="0">
            <a:spAutoFit/>
          </a:bodyPr>
          <a:lstStyle/>
          <a:p>
            <a:r>
              <a:rPr lang="nl-NL" dirty="0"/>
              <a:t>De mensheid moet een voor alle menselijke conflicten een methode ontwikkelen die  wraak, agressie en vergelding verwerpt. </a:t>
            </a:r>
          </a:p>
          <a:p>
            <a:r>
              <a:rPr lang="nl-NL" dirty="0"/>
              <a:t>Het fundament van zo’n methode is liefde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800" b="1" dirty="0">
                <a:solidFill>
                  <a:srgbClr val="0000FF"/>
                </a:solidFill>
              </a:rPr>
              <a:t>NLP </a:t>
            </a:r>
            <a:r>
              <a:rPr lang="en-US" sz="4800" b="1" dirty="0" err="1">
                <a:solidFill>
                  <a:srgbClr val="0000FF"/>
                </a:solidFill>
              </a:rPr>
              <a:t>en</a:t>
            </a:r>
            <a:r>
              <a:rPr lang="en-US" sz="4800" b="1" dirty="0">
                <a:solidFill>
                  <a:srgbClr val="0000FF"/>
                </a:solidFill>
              </a:rPr>
              <a:t> </a:t>
            </a:r>
            <a:r>
              <a:rPr lang="en-US" sz="4800" b="1" dirty="0" err="1">
                <a:solidFill>
                  <a:srgbClr val="0000FF"/>
                </a:solidFill>
              </a:rPr>
              <a:t>Conflicten</a:t>
            </a:r>
            <a:r>
              <a:rPr lang="en-US" sz="4800" b="1" dirty="0">
                <a:solidFill>
                  <a:srgbClr val="0000FF"/>
                </a:solidFill>
              </a:rPr>
              <a:t> </a:t>
            </a:r>
            <a:r>
              <a:rPr lang="en-US" sz="4800" b="1" dirty="0" err="1">
                <a:solidFill>
                  <a:srgbClr val="0000FF"/>
                </a:solidFill>
              </a:rPr>
              <a:t>hanteren</a:t>
            </a:r>
            <a:endParaRPr lang="nl-NL" sz="4800" b="1" dirty="0">
              <a:solidFill>
                <a:srgbClr val="0000FF"/>
              </a:solidFill>
            </a:endParaRPr>
          </a:p>
        </p:txBody>
      </p:sp>
      <p:pic>
        <p:nvPicPr>
          <p:cNvPr id="4" name="Picture 69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6994" y="2132856"/>
            <a:ext cx="6887413" cy="2160240"/>
          </a:xfrm>
          <a:prstGeom prst="rect">
            <a:avLst/>
          </a:prstGeom>
          <a:noFill/>
          <a:ln>
            <a:noFill/>
          </a:ln>
        </p:spPr>
      </p:pic>
      <p:pic>
        <p:nvPicPr>
          <p:cNvPr id="5" name="Picture 699" descr="Winners"/>
          <p:cNvPicPr>
            <a:picLocks noGrp="1"/>
          </p:cNvPicPr>
          <p:nvPr>
            <p:ph idx="1"/>
          </p:nvPr>
        </p:nvPicPr>
        <p:blipFill>
          <a:blip r:embed="rId3" cstate="print">
            <a:lum contrast="40000"/>
            <a:extLst>
              <a:ext uri="{28A0092B-C50C-407E-A947-70E740481C1C}">
                <a14:useLocalDpi xmlns:a14="http://schemas.microsoft.com/office/drawing/2010/main" val="0"/>
              </a:ext>
            </a:extLst>
          </a:blip>
          <a:srcRect/>
          <a:stretch>
            <a:fillRect/>
          </a:stretch>
        </p:blipFill>
        <p:spPr bwMode="auto">
          <a:xfrm>
            <a:off x="2822448" y="4293096"/>
            <a:ext cx="3621760" cy="2592288"/>
          </a:xfrm>
          <a:prstGeom prst="rect">
            <a:avLst/>
          </a:prstGeom>
          <a:noFill/>
          <a:ln>
            <a:noFill/>
          </a:ln>
        </p:spPr>
      </p:pic>
      <p:sp>
        <p:nvSpPr>
          <p:cNvPr id="6" name="Tekstvak 5"/>
          <p:cNvSpPr txBox="1"/>
          <p:nvPr/>
        </p:nvSpPr>
        <p:spPr>
          <a:xfrm>
            <a:off x="3004607" y="1465620"/>
            <a:ext cx="3079561" cy="523220"/>
          </a:xfrm>
          <a:prstGeom prst="rect">
            <a:avLst/>
          </a:prstGeom>
          <a:noFill/>
        </p:spPr>
        <p:txBody>
          <a:bodyPr wrap="none" rtlCol="0">
            <a:spAutoFit/>
          </a:bodyPr>
          <a:lstStyle/>
          <a:p>
            <a:r>
              <a:rPr lang="nl-NL" sz="2800" b="1" i="1" dirty="0">
                <a:solidFill>
                  <a:srgbClr val="0000FF"/>
                </a:solidFill>
              </a:rPr>
              <a:t>Wat is een conflict?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F0D38-34C8-420B-91B3-804BA9EA7730}"/>
              </a:ext>
            </a:extLst>
          </p:cNvPr>
          <p:cNvSpPr>
            <a:spLocks noGrp="1"/>
          </p:cNvSpPr>
          <p:nvPr>
            <p:ph type="title"/>
          </p:nvPr>
        </p:nvSpPr>
        <p:spPr>
          <a:xfrm>
            <a:off x="395536" y="116632"/>
            <a:ext cx="8229600" cy="1791072"/>
          </a:xfrm>
        </p:spPr>
        <p:txBody>
          <a:bodyPr>
            <a:normAutofit fontScale="90000"/>
          </a:bodyPr>
          <a:lstStyle/>
          <a:p>
            <a:r>
              <a:rPr lang="nl-NL" b="1" dirty="0">
                <a:solidFill>
                  <a:srgbClr val="0000FF"/>
                </a:solidFill>
              </a:rPr>
              <a:t>Oefening ervaren hoe je op verschillende manieren in een conflict kunt staan</a:t>
            </a:r>
          </a:p>
        </p:txBody>
      </p:sp>
      <p:pic>
        <p:nvPicPr>
          <p:cNvPr id="6" name="Picture 698">
            <a:extLst>
              <a:ext uri="{FF2B5EF4-FFF2-40B4-BE49-F238E27FC236}">
                <a16:creationId xmlns:a16="http://schemas.microsoft.com/office/drawing/2014/main" id="{BDEDD67C-C013-476A-9D5D-85BB7E92457F}"/>
              </a:ext>
            </a:extLst>
          </p:cNvPr>
          <p:cNvPicPr/>
          <p:nvPr/>
        </p:nvPicPr>
        <p:blipFill rotWithShape="1">
          <a:blip r:embed="rId2" cstate="print">
            <a:extLst>
              <a:ext uri="{28A0092B-C50C-407E-A947-70E740481C1C}">
                <a14:useLocalDpi xmlns:a14="http://schemas.microsoft.com/office/drawing/2010/main" val="0"/>
              </a:ext>
            </a:extLst>
          </a:blip>
          <a:srcRect r="51163"/>
          <a:stretch/>
        </p:blipFill>
        <p:spPr bwMode="auto">
          <a:xfrm>
            <a:off x="264210" y="2317381"/>
            <a:ext cx="1872208" cy="1606732"/>
          </a:xfrm>
          <a:prstGeom prst="rect">
            <a:avLst/>
          </a:prstGeom>
          <a:noFill/>
          <a:ln>
            <a:noFill/>
          </a:ln>
        </p:spPr>
      </p:pic>
      <p:pic>
        <p:nvPicPr>
          <p:cNvPr id="7" name="Picture 698">
            <a:extLst>
              <a:ext uri="{FF2B5EF4-FFF2-40B4-BE49-F238E27FC236}">
                <a16:creationId xmlns:a16="http://schemas.microsoft.com/office/drawing/2014/main" id="{2D3CBF7E-B4B1-48ED-A9BF-11CD70C0150E}"/>
              </a:ext>
            </a:extLst>
          </p:cNvPr>
          <p:cNvPicPr/>
          <p:nvPr/>
        </p:nvPicPr>
        <p:blipFill rotWithShape="1">
          <a:blip r:embed="rId2" cstate="print">
            <a:extLst>
              <a:ext uri="{28A0092B-C50C-407E-A947-70E740481C1C}">
                <a14:useLocalDpi xmlns:a14="http://schemas.microsoft.com/office/drawing/2010/main" val="0"/>
              </a:ext>
            </a:extLst>
          </a:blip>
          <a:srcRect r="51597"/>
          <a:stretch/>
        </p:blipFill>
        <p:spPr bwMode="auto">
          <a:xfrm>
            <a:off x="5394891" y="2276872"/>
            <a:ext cx="1498727" cy="1606732"/>
          </a:xfrm>
          <a:prstGeom prst="rect">
            <a:avLst/>
          </a:prstGeom>
          <a:noFill/>
          <a:ln>
            <a:noFill/>
          </a:ln>
        </p:spPr>
      </p:pic>
      <p:pic>
        <p:nvPicPr>
          <p:cNvPr id="8" name="Picture 698">
            <a:extLst>
              <a:ext uri="{FF2B5EF4-FFF2-40B4-BE49-F238E27FC236}">
                <a16:creationId xmlns:a16="http://schemas.microsoft.com/office/drawing/2014/main" id="{09196157-9056-406B-9C16-6A68C8152F01}"/>
              </a:ext>
            </a:extLst>
          </p:cNvPr>
          <p:cNvPicPr/>
          <p:nvPr/>
        </p:nvPicPr>
        <p:blipFill rotWithShape="1">
          <a:blip r:embed="rId2" cstate="print">
            <a:extLst>
              <a:ext uri="{28A0092B-C50C-407E-A947-70E740481C1C}">
                <a14:useLocalDpi xmlns:a14="http://schemas.microsoft.com/office/drawing/2010/main" val="0"/>
              </a:ext>
            </a:extLst>
          </a:blip>
          <a:srcRect r="51163"/>
          <a:stretch/>
        </p:blipFill>
        <p:spPr bwMode="auto">
          <a:xfrm flipH="1">
            <a:off x="2126010" y="2350096"/>
            <a:ext cx="1149846" cy="1606732"/>
          </a:xfrm>
          <a:prstGeom prst="rect">
            <a:avLst/>
          </a:prstGeom>
          <a:noFill/>
          <a:ln>
            <a:noFill/>
          </a:ln>
        </p:spPr>
      </p:pic>
      <p:pic>
        <p:nvPicPr>
          <p:cNvPr id="9" name="Picture 698">
            <a:extLst>
              <a:ext uri="{FF2B5EF4-FFF2-40B4-BE49-F238E27FC236}">
                <a16:creationId xmlns:a16="http://schemas.microsoft.com/office/drawing/2014/main" id="{44C26D7F-EB2D-41B1-8206-F83B36988463}"/>
              </a:ext>
            </a:extLst>
          </p:cNvPr>
          <p:cNvPicPr/>
          <p:nvPr/>
        </p:nvPicPr>
        <p:blipFill rotWithShape="1">
          <a:blip r:embed="rId2" cstate="print">
            <a:extLst>
              <a:ext uri="{28A0092B-C50C-407E-A947-70E740481C1C}">
                <a14:useLocalDpi xmlns:a14="http://schemas.microsoft.com/office/drawing/2010/main" val="0"/>
              </a:ext>
            </a:extLst>
          </a:blip>
          <a:srcRect l="51597"/>
          <a:stretch/>
        </p:blipFill>
        <p:spPr bwMode="auto">
          <a:xfrm flipH="1">
            <a:off x="6893618" y="2309587"/>
            <a:ext cx="1082639" cy="1606732"/>
          </a:xfrm>
          <a:prstGeom prst="rect">
            <a:avLst/>
          </a:prstGeom>
          <a:noFill/>
          <a:ln>
            <a:noFill/>
          </a:ln>
        </p:spPr>
      </p:pic>
      <p:sp>
        <p:nvSpPr>
          <p:cNvPr id="10" name="Tekstvak 9">
            <a:extLst>
              <a:ext uri="{FF2B5EF4-FFF2-40B4-BE49-F238E27FC236}">
                <a16:creationId xmlns:a16="http://schemas.microsoft.com/office/drawing/2014/main" id="{9AE0B55F-97F0-4FCF-95B1-CE2DDDD8A8BA}"/>
              </a:ext>
            </a:extLst>
          </p:cNvPr>
          <p:cNvSpPr txBox="1"/>
          <p:nvPr/>
        </p:nvSpPr>
        <p:spPr>
          <a:xfrm>
            <a:off x="1043608" y="1973627"/>
            <a:ext cx="1872208" cy="369332"/>
          </a:xfrm>
          <a:prstGeom prst="rect">
            <a:avLst/>
          </a:prstGeom>
          <a:noFill/>
        </p:spPr>
        <p:txBody>
          <a:bodyPr wrap="square" rtlCol="0">
            <a:spAutoFit/>
          </a:bodyPr>
          <a:lstStyle/>
          <a:p>
            <a:r>
              <a:rPr lang="nl-NL" dirty="0">
                <a:solidFill>
                  <a:srgbClr val="0000FF"/>
                </a:solidFill>
              </a:rPr>
              <a:t>Tegendruk geven</a:t>
            </a:r>
          </a:p>
        </p:txBody>
      </p:sp>
      <p:sp>
        <p:nvSpPr>
          <p:cNvPr id="11" name="Tekstvak 10">
            <a:extLst>
              <a:ext uri="{FF2B5EF4-FFF2-40B4-BE49-F238E27FC236}">
                <a16:creationId xmlns:a16="http://schemas.microsoft.com/office/drawing/2014/main" id="{A8D31D1C-1342-4ED4-9276-80DAFDABE6AA}"/>
              </a:ext>
            </a:extLst>
          </p:cNvPr>
          <p:cNvSpPr txBox="1"/>
          <p:nvPr/>
        </p:nvSpPr>
        <p:spPr>
          <a:xfrm>
            <a:off x="6012160" y="1981120"/>
            <a:ext cx="1872208" cy="369332"/>
          </a:xfrm>
          <a:prstGeom prst="rect">
            <a:avLst/>
          </a:prstGeom>
          <a:noFill/>
        </p:spPr>
        <p:txBody>
          <a:bodyPr wrap="square" rtlCol="0">
            <a:spAutoFit/>
          </a:bodyPr>
          <a:lstStyle/>
          <a:p>
            <a:r>
              <a:rPr lang="nl-NL" dirty="0">
                <a:solidFill>
                  <a:srgbClr val="0000FF"/>
                </a:solidFill>
              </a:rPr>
              <a:t>Meegeven</a:t>
            </a:r>
          </a:p>
        </p:txBody>
      </p:sp>
      <p:sp>
        <p:nvSpPr>
          <p:cNvPr id="12" name="Rechthoek 11">
            <a:extLst>
              <a:ext uri="{FF2B5EF4-FFF2-40B4-BE49-F238E27FC236}">
                <a16:creationId xmlns:a16="http://schemas.microsoft.com/office/drawing/2014/main" id="{34ECAF5B-CF9E-4E41-A65A-5E12FB07C531}"/>
              </a:ext>
            </a:extLst>
          </p:cNvPr>
          <p:cNvSpPr/>
          <p:nvPr/>
        </p:nvSpPr>
        <p:spPr>
          <a:xfrm>
            <a:off x="1016379" y="3914412"/>
            <a:ext cx="585417" cy="923330"/>
          </a:xfrm>
          <a:prstGeom prst="rect">
            <a:avLst/>
          </a:prstGeom>
          <a:noFill/>
        </p:spPr>
        <p:txBody>
          <a:bodyPr wrap="none" lIns="91440" tIns="45720" rIns="91440" bIns="45720">
            <a:spAutoFit/>
          </a:bodyPr>
          <a:lstStyle/>
          <a:p>
            <a:pPr algn="ctr"/>
            <a:r>
              <a:rPr lang="nl-NL" sz="5400" b="0" cap="none" spc="0" dirty="0">
                <a:ln w="0"/>
                <a:solidFill>
                  <a:srgbClr val="0000FF"/>
                </a:solidFill>
                <a:effectLst>
                  <a:outerShdw blurRad="38100" dist="19050" dir="2700000" algn="tl" rotWithShape="0">
                    <a:schemeClr val="dk1">
                      <a:alpha val="40000"/>
                    </a:schemeClr>
                  </a:outerShdw>
                </a:effectLst>
              </a:rPr>
              <a:t>A</a:t>
            </a:r>
          </a:p>
        </p:txBody>
      </p:sp>
      <p:sp>
        <p:nvSpPr>
          <p:cNvPr id="13" name="Rechthoek 12">
            <a:extLst>
              <a:ext uri="{FF2B5EF4-FFF2-40B4-BE49-F238E27FC236}">
                <a16:creationId xmlns:a16="http://schemas.microsoft.com/office/drawing/2014/main" id="{DAFF9C87-83DC-449D-B812-4B9E129E8D5B}"/>
              </a:ext>
            </a:extLst>
          </p:cNvPr>
          <p:cNvSpPr/>
          <p:nvPr/>
        </p:nvSpPr>
        <p:spPr>
          <a:xfrm>
            <a:off x="2915816" y="3914412"/>
            <a:ext cx="561371" cy="923330"/>
          </a:xfrm>
          <a:prstGeom prst="rect">
            <a:avLst/>
          </a:prstGeom>
          <a:noFill/>
        </p:spPr>
        <p:txBody>
          <a:bodyPr wrap="none" lIns="91440" tIns="45720" rIns="91440" bIns="45720">
            <a:spAutoFit/>
          </a:bodyPr>
          <a:lstStyle/>
          <a:p>
            <a:pPr algn="ctr"/>
            <a:r>
              <a:rPr lang="nl-NL" sz="5400" b="0" cap="none" spc="0" dirty="0">
                <a:ln w="0"/>
                <a:solidFill>
                  <a:srgbClr val="0000FF"/>
                </a:solidFill>
                <a:effectLst>
                  <a:outerShdw blurRad="38100" dist="19050" dir="2700000" algn="tl" rotWithShape="0">
                    <a:schemeClr val="dk1">
                      <a:alpha val="40000"/>
                    </a:schemeClr>
                  </a:outerShdw>
                </a:effectLst>
              </a:rPr>
              <a:t>B</a:t>
            </a:r>
          </a:p>
        </p:txBody>
      </p:sp>
      <p:sp>
        <p:nvSpPr>
          <p:cNvPr id="14" name="Rechthoek 13">
            <a:extLst>
              <a:ext uri="{FF2B5EF4-FFF2-40B4-BE49-F238E27FC236}">
                <a16:creationId xmlns:a16="http://schemas.microsoft.com/office/drawing/2014/main" id="{65D69C5D-B33E-4995-8DEB-10332B140B57}"/>
              </a:ext>
            </a:extLst>
          </p:cNvPr>
          <p:cNvSpPr/>
          <p:nvPr/>
        </p:nvSpPr>
        <p:spPr>
          <a:xfrm>
            <a:off x="5495568" y="3933056"/>
            <a:ext cx="585417" cy="923330"/>
          </a:xfrm>
          <a:prstGeom prst="rect">
            <a:avLst/>
          </a:prstGeom>
          <a:noFill/>
        </p:spPr>
        <p:txBody>
          <a:bodyPr wrap="none" lIns="91440" tIns="45720" rIns="91440" bIns="45720">
            <a:spAutoFit/>
          </a:bodyPr>
          <a:lstStyle/>
          <a:p>
            <a:pPr algn="ctr"/>
            <a:r>
              <a:rPr lang="nl-NL" sz="5400" b="0" cap="none" spc="0" dirty="0">
                <a:ln w="0"/>
                <a:solidFill>
                  <a:srgbClr val="0000FF"/>
                </a:solidFill>
                <a:effectLst>
                  <a:outerShdw blurRad="38100" dist="19050" dir="2700000" algn="tl" rotWithShape="0">
                    <a:schemeClr val="dk1">
                      <a:alpha val="40000"/>
                    </a:schemeClr>
                  </a:outerShdw>
                </a:effectLst>
              </a:rPr>
              <a:t>A</a:t>
            </a:r>
          </a:p>
        </p:txBody>
      </p:sp>
      <p:sp>
        <p:nvSpPr>
          <p:cNvPr id="15" name="Rechthoek 14">
            <a:extLst>
              <a:ext uri="{FF2B5EF4-FFF2-40B4-BE49-F238E27FC236}">
                <a16:creationId xmlns:a16="http://schemas.microsoft.com/office/drawing/2014/main" id="{4A9D76DF-64DC-4674-9DF1-3FCD39B46AFD}"/>
              </a:ext>
            </a:extLst>
          </p:cNvPr>
          <p:cNvSpPr/>
          <p:nvPr/>
        </p:nvSpPr>
        <p:spPr>
          <a:xfrm>
            <a:off x="7395005" y="3933056"/>
            <a:ext cx="561371" cy="923330"/>
          </a:xfrm>
          <a:prstGeom prst="rect">
            <a:avLst/>
          </a:prstGeom>
          <a:noFill/>
        </p:spPr>
        <p:txBody>
          <a:bodyPr wrap="none" lIns="91440" tIns="45720" rIns="91440" bIns="45720">
            <a:spAutoFit/>
          </a:bodyPr>
          <a:lstStyle/>
          <a:p>
            <a:pPr algn="ctr"/>
            <a:r>
              <a:rPr lang="nl-NL" sz="5400" b="0" cap="none" spc="0" dirty="0">
                <a:ln w="0"/>
                <a:solidFill>
                  <a:srgbClr val="0000FF"/>
                </a:solidFill>
                <a:effectLst>
                  <a:outerShdw blurRad="38100" dist="19050" dir="2700000" algn="tl" rotWithShape="0">
                    <a:schemeClr val="dk1">
                      <a:alpha val="40000"/>
                    </a:schemeClr>
                  </a:outerShdw>
                </a:effectLst>
              </a:rPr>
              <a:t>B</a:t>
            </a:r>
          </a:p>
        </p:txBody>
      </p:sp>
      <p:sp>
        <p:nvSpPr>
          <p:cNvPr id="16" name="Rechthoek 15">
            <a:extLst>
              <a:ext uri="{FF2B5EF4-FFF2-40B4-BE49-F238E27FC236}">
                <a16:creationId xmlns:a16="http://schemas.microsoft.com/office/drawing/2014/main" id="{37927E87-E1B7-4482-925C-E3DB2A5DD733}"/>
              </a:ext>
            </a:extLst>
          </p:cNvPr>
          <p:cNvSpPr/>
          <p:nvPr/>
        </p:nvSpPr>
        <p:spPr>
          <a:xfrm>
            <a:off x="447635" y="1630623"/>
            <a:ext cx="535723" cy="923330"/>
          </a:xfrm>
          <a:prstGeom prst="rect">
            <a:avLst/>
          </a:prstGeom>
          <a:noFill/>
        </p:spPr>
        <p:txBody>
          <a:bodyPr wrap="none" lIns="91440" tIns="45720" rIns="91440" bIns="45720">
            <a:spAutoFit/>
          </a:bodyPr>
          <a:lstStyle/>
          <a:p>
            <a:pPr algn="ctr"/>
            <a:r>
              <a:rPr lang="nl-NL" sz="5400" b="0" cap="none" spc="0" dirty="0">
                <a:ln w="0"/>
                <a:solidFill>
                  <a:srgbClr val="FF0000"/>
                </a:solidFill>
                <a:effectLst>
                  <a:outerShdw blurRad="38100" dist="19050" dir="2700000" algn="tl" rotWithShape="0">
                    <a:schemeClr val="dk1">
                      <a:alpha val="40000"/>
                    </a:schemeClr>
                  </a:outerShdw>
                </a:effectLst>
              </a:rPr>
              <a:t>1</a:t>
            </a:r>
          </a:p>
        </p:txBody>
      </p:sp>
      <p:sp>
        <p:nvSpPr>
          <p:cNvPr id="17" name="Rechthoek 16">
            <a:extLst>
              <a:ext uri="{FF2B5EF4-FFF2-40B4-BE49-F238E27FC236}">
                <a16:creationId xmlns:a16="http://schemas.microsoft.com/office/drawing/2014/main" id="{F18A1F30-9FD8-4742-9D11-36A35CF9D5C8}"/>
              </a:ext>
            </a:extLst>
          </p:cNvPr>
          <p:cNvSpPr/>
          <p:nvPr/>
        </p:nvSpPr>
        <p:spPr>
          <a:xfrm>
            <a:off x="5435663" y="1630623"/>
            <a:ext cx="535724" cy="923330"/>
          </a:xfrm>
          <a:prstGeom prst="rect">
            <a:avLst/>
          </a:prstGeom>
          <a:noFill/>
        </p:spPr>
        <p:txBody>
          <a:bodyPr wrap="none" lIns="91440" tIns="45720" rIns="91440" bIns="45720">
            <a:spAutoFit/>
          </a:bodyPr>
          <a:lstStyle/>
          <a:p>
            <a:pPr algn="ctr"/>
            <a:r>
              <a:rPr lang="nl-NL" sz="5400" dirty="0">
                <a:ln w="0"/>
                <a:solidFill>
                  <a:srgbClr val="FF0000"/>
                </a:solidFill>
                <a:effectLst>
                  <a:outerShdw blurRad="38100" dist="19050" dir="2700000" algn="tl" rotWithShape="0">
                    <a:schemeClr val="dk1">
                      <a:alpha val="40000"/>
                    </a:schemeClr>
                  </a:outerShdw>
                </a:effectLst>
              </a:rPr>
              <a:t>2</a:t>
            </a:r>
            <a:endParaRPr lang="nl-NL" sz="5400" b="0" cap="none" spc="0" dirty="0">
              <a:ln w="0"/>
              <a:solidFill>
                <a:srgbClr val="FF0000"/>
              </a:solidFill>
              <a:effectLst>
                <a:outerShdw blurRad="38100" dist="19050" dir="2700000" algn="tl" rotWithShape="0">
                  <a:schemeClr val="dk1">
                    <a:alpha val="40000"/>
                  </a:schemeClr>
                </a:outerShdw>
              </a:effectLst>
            </a:endParaRPr>
          </a:p>
        </p:txBody>
      </p:sp>
      <p:sp>
        <p:nvSpPr>
          <p:cNvPr id="18" name="Rechthoek 17">
            <a:extLst>
              <a:ext uri="{FF2B5EF4-FFF2-40B4-BE49-F238E27FC236}">
                <a16:creationId xmlns:a16="http://schemas.microsoft.com/office/drawing/2014/main" id="{8BD0B808-8D67-4D8C-A1C3-67208304C7D0}"/>
              </a:ext>
            </a:extLst>
          </p:cNvPr>
          <p:cNvSpPr/>
          <p:nvPr/>
        </p:nvSpPr>
        <p:spPr>
          <a:xfrm>
            <a:off x="507884" y="4625390"/>
            <a:ext cx="535724" cy="923330"/>
          </a:xfrm>
          <a:prstGeom prst="rect">
            <a:avLst/>
          </a:prstGeom>
          <a:noFill/>
        </p:spPr>
        <p:txBody>
          <a:bodyPr wrap="none" lIns="91440" tIns="45720" rIns="91440" bIns="45720">
            <a:spAutoFit/>
          </a:bodyPr>
          <a:lstStyle/>
          <a:p>
            <a:pPr algn="ctr"/>
            <a:r>
              <a:rPr lang="nl-NL" sz="5400" dirty="0">
                <a:ln w="0"/>
                <a:solidFill>
                  <a:srgbClr val="FF0000"/>
                </a:solidFill>
                <a:effectLst>
                  <a:outerShdw blurRad="38100" dist="19050" dir="2700000" algn="tl" rotWithShape="0">
                    <a:schemeClr val="dk1">
                      <a:alpha val="40000"/>
                    </a:schemeClr>
                  </a:outerShdw>
                </a:effectLst>
              </a:rPr>
              <a:t>3</a:t>
            </a:r>
            <a:endParaRPr lang="nl-NL" sz="5400" b="0" cap="none" spc="0" dirty="0">
              <a:ln w="0"/>
              <a:solidFill>
                <a:srgbClr val="FF0000"/>
              </a:solidFill>
              <a:effectLst>
                <a:outerShdw blurRad="38100" dist="19050" dir="2700000" algn="tl" rotWithShape="0">
                  <a:schemeClr val="dk1">
                    <a:alpha val="40000"/>
                  </a:schemeClr>
                </a:outerShdw>
              </a:effectLst>
            </a:endParaRPr>
          </a:p>
        </p:txBody>
      </p:sp>
      <p:sp>
        <p:nvSpPr>
          <p:cNvPr id="19" name="Rechthoek 18">
            <a:extLst>
              <a:ext uri="{FF2B5EF4-FFF2-40B4-BE49-F238E27FC236}">
                <a16:creationId xmlns:a16="http://schemas.microsoft.com/office/drawing/2014/main" id="{9AE26A50-6B5A-44D9-8796-6EBC9C7B2BE4}"/>
              </a:ext>
            </a:extLst>
          </p:cNvPr>
          <p:cNvSpPr/>
          <p:nvPr/>
        </p:nvSpPr>
        <p:spPr>
          <a:xfrm>
            <a:off x="5436647" y="4595393"/>
            <a:ext cx="535724" cy="923330"/>
          </a:xfrm>
          <a:prstGeom prst="rect">
            <a:avLst/>
          </a:prstGeom>
          <a:noFill/>
        </p:spPr>
        <p:txBody>
          <a:bodyPr wrap="none" lIns="91440" tIns="45720" rIns="91440" bIns="45720">
            <a:spAutoFit/>
          </a:bodyPr>
          <a:lstStyle/>
          <a:p>
            <a:pPr algn="ctr"/>
            <a:r>
              <a:rPr lang="nl-NL" sz="5400" dirty="0">
                <a:ln w="0"/>
                <a:solidFill>
                  <a:srgbClr val="FF0000"/>
                </a:solidFill>
                <a:effectLst>
                  <a:outerShdw blurRad="38100" dist="19050" dir="2700000" algn="tl" rotWithShape="0">
                    <a:schemeClr val="dk1">
                      <a:alpha val="40000"/>
                    </a:schemeClr>
                  </a:outerShdw>
                </a:effectLst>
              </a:rPr>
              <a:t>4</a:t>
            </a:r>
            <a:endParaRPr lang="nl-NL" sz="5400" b="0" cap="none" spc="0" dirty="0">
              <a:ln w="0"/>
              <a:solidFill>
                <a:srgbClr val="FF0000"/>
              </a:solidFill>
              <a:effectLst>
                <a:outerShdw blurRad="38100" dist="19050" dir="2700000" algn="tl" rotWithShape="0">
                  <a:schemeClr val="dk1">
                    <a:alpha val="40000"/>
                  </a:schemeClr>
                </a:outerShdw>
              </a:effectLst>
            </a:endParaRPr>
          </a:p>
        </p:txBody>
      </p:sp>
      <p:pic>
        <p:nvPicPr>
          <p:cNvPr id="20" name="Picture 698">
            <a:extLst>
              <a:ext uri="{FF2B5EF4-FFF2-40B4-BE49-F238E27FC236}">
                <a16:creationId xmlns:a16="http://schemas.microsoft.com/office/drawing/2014/main" id="{1BA024AA-7366-4279-8120-CAAC58F41DED}"/>
              </a:ext>
            </a:extLst>
          </p:cNvPr>
          <p:cNvPicPr/>
          <p:nvPr/>
        </p:nvPicPr>
        <p:blipFill rotWithShape="1">
          <a:blip r:embed="rId2" cstate="print">
            <a:extLst>
              <a:ext uri="{28A0092B-C50C-407E-A947-70E740481C1C}">
                <a14:useLocalDpi xmlns:a14="http://schemas.microsoft.com/office/drawing/2010/main" val="0"/>
              </a:ext>
            </a:extLst>
          </a:blip>
          <a:srcRect r="51163"/>
          <a:stretch/>
        </p:blipFill>
        <p:spPr bwMode="auto">
          <a:xfrm flipH="1">
            <a:off x="1907703" y="5055632"/>
            <a:ext cx="1799651" cy="1606732"/>
          </a:xfrm>
          <a:prstGeom prst="rect">
            <a:avLst/>
          </a:prstGeom>
          <a:noFill/>
          <a:ln>
            <a:noFill/>
          </a:ln>
        </p:spPr>
      </p:pic>
      <p:pic>
        <p:nvPicPr>
          <p:cNvPr id="21" name="Picture 698">
            <a:extLst>
              <a:ext uri="{FF2B5EF4-FFF2-40B4-BE49-F238E27FC236}">
                <a16:creationId xmlns:a16="http://schemas.microsoft.com/office/drawing/2014/main" id="{402F4573-1876-4455-906F-C12266B0B9C6}"/>
              </a:ext>
            </a:extLst>
          </p:cNvPr>
          <p:cNvPicPr/>
          <p:nvPr/>
        </p:nvPicPr>
        <p:blipFill rotWithShape="1">
          <a:blip r:embed="rId2" cstate="print">
            <a:extLst>
              <a:ext uri="{28A0092B-C50C-407E-A947-70E740481C1C}">
                <a14:useLocalDpi xmlns:a14="http://schemas.microsoft.com/office/drawing/2010/main" val="0"/>
              </a:ext>
            </a:extLst>
          </a:blip>
          <a:srcRect r="51163"/>
          <a:stretch/>
        </p:blipFill>
        <p:spPr bwMode="auto">
          <a:xfrm>
            <a:off x="1134874" y="5069644"/>
            <a:ext cx="772829" cy="1606732"/>
          </a:xfrm>
          <a:prstGeom prst="rect">
            <a:avLst/>
          </a:prstGeom>
          <a:noFill/>
          <a:ln>
            <a:noFill/>
          </a:ln>
        </p:spPr>
      </p:pic>
      <p:pic>
        <p:nvPicPr>
          <p:cNvPr id="22" name="Picture 698">
            <a:extLst>
              <a:ext uri="{FF2B5EF4-FFF2-40B4-BE49-F238E27FC236}">
                <a16:creationId xmlns:a16="http://schemas.microsoft.com/office/drawing/2014/main" id="{6F75FFA7-ECC8-488D-813F-2A347CAEADD8}"/>
              </a:ext>
            </a:extLst>
          </p:cNvPr>
          <p:cNvPicPr/>
          <p:nvPr/>
        </p:nvPicPr>
        <p:blipFill rotWithShape="1">
          <a:blip r:embed="rId2" cstate="print">
            <a:extLst>
              <a:ext uri="{28A0092B-C50C-407E-A947-70E740481C1C}">
                <a14:useLocalDpi xmlns:a14="http://schemas.microsoft.com/office/drawing/2010/main" val="0"/>
              </a:ext>
            </a:extLst>
          </a:blip>
          <a:srcRect r="51597"/>
          <a:stretch/>
        </p:blipFill>
        <p:spPr bwMode="auto">
          <a:xfrm flipH="1">
            <a:off x="6932981" y="5145805"/>
            <a:ext cx="1537365" cy="1606732"/>
          </a:xfrm>
          <a:prstGeom prst="rect">
            <a:avLst/>
          </a:prstGeom>
          <a:noFill/>
          <a:ln>
            <a:noFill/>
          </a:ln>
        </p:spPr>
      </p:pic>
      <p:pic>
        <p:nvPicPr>
          <p:cNvPr id="23" name="Picture 698">
            <a:extLst>
              <a:ext uri="{FF2B5EF4-FFF2-40B4-BE49-F238E27FC236}">
                <a16:creationId xmlns:a16="http://schemas.microsoft.com/office/drawing/2014/main" id="{3D5A8478-4FB6-4B89-B46C-E6625F433A4D}"/>
              </a:ext>
            </a:extLst>
          </p:cNvPr>
          <p:cNvPicPr/>
          <p:nvPr/>
        </p:nvPicPr>
        <p:blipFill rotWithShape="1">
          <a:blip r:embed="rId2" cstate="print">
            <a:extLst>
              <a:ext uri="{28A0092B-C50C-407E-A947-70E740481C1C}">
                <a14:useLocalDpi xmlns:a14="http://schemas.microsoft.com/office/drawing/2010/main" val="0"/>
              </a:ext>
            </a:extLst>
          </a:blip>
          <a:srcRect l="51597"/>
          <a:stretch/>
        </p:blipFill>
        <p:spPr bwMode="auto">
          <a:xfrm>
            <a:off x="5823712" y="5251268"/>
            <a:ext cx="969120" cy="1606732"/>
          </a:xfrm>
          <a:prstGeom prst="rect">
            <a:avLst/>
          </a:prstGeom>
          <a:noFill/>
          <a:ln>
            <a:noFill/>
          </a:ln>
        </p:spPr>
      </p:pic>
      <p:grpSp>
        <p:nvGrpSpPr>
          <p:cNvPr id="27" name="Groep 26">
            <a:extLst>
              <a:ext uri="{FF2B5EF4-FFF2-40B4-BE49-F238E27FC236}">
                <a16:creationId xmlns:a16="http://schemas.microsoft.com/office/drawing/2014/main" id="{AB221D5D-22C1-403C-B177-68C55EF5A34C}"/>
              </a:ext>
            </a:extLst>
          </p:cNvPr>
          <p:cNvGrpSpPr/>
          <p:nvPr/>
        </p:nvGrpSpPr>
        <p:grpSpPr>
          <a:xfrm>
            <a:off x="587809" y="4536506"/>
            <a:ext cx="8037327" cy="369332"/>
            <a:chOff x="587809" y="4536506"/>
            <a:chExt cx="8037327" cy="369332"/>
          </a:xfrm>
        </p:grpSpPr>
        <p:cxnSp>
          <p:nvCxnSpPr>
            <p:cNvPr id="26" name="Rechte verbindingslijn 25">
              <a:extLst>
                <a:ext uri="{FF2B5EF4-FFF2-40B4-BE49-F238E27FC236}">
                  <a16:creationId xmlns:a16="http://schemas.microsoft.com/office/drawing/2014/main" id="{C5260EED-7DE0-4DB6-8FD3-5E7E1E504F1A}"/>
                </a:ext>
              </a:extLst>
            </p:cNvPr>
            <p:cNvCxnSpPr/>
            <p:nvPr/>
          </p:nvCxnSpPr>
          <p:spPr>
            <a:xfrm>
              <a:off x="587809" y="4678726"/>
              <a:ext cx="8037327" cy="832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41D5E298-887F-4CBD-9D00-405D6E99480D}"/>
                </a:ext>
              </a:extLst>
            </p:cNvPr>
            <p:cNvSpPr txBox="1"/>
            <p:nvPr/>
          </p:nvSpPr>
          <p:spPr>
            <a:xfrm>
              <a:off x="3644364" y="4536506"/>
              <a:ext cx="1872208" cy="369332"/>
            </a:xfrm>
            <a:prstGeom prst="rect">
              <a:avLst/>
            </a:prstGeom>
            <a:solidFill>
              <a:schemeClr val="bg1"/>
            </a:solidFill>
          </p:spPr>
          <p:txBody>
            <a:bodyPr wrap="square" rtlCol="0">
              <a:spAutoFit/>
            </a:bodyPr>
            <a:lstStyle/>
            <a:p>
              <a:r>
                <a:rPr lang="nl-NL" dirty="0">
                  <a:solidFill>
                    <a:srgbClr val="FF0000"/>
                  </a:solidFill>
                </a:rPr>
                <a:t>Rollen Omdraaien</a:t>
              </a:r>
            </a:p>
          </p:txBody>
        </p:sp>
      </p:grpSp>
    </p:spTree>
    <p:extLst>
      <p:ext uri="{BB962C8B-B14F-4D97-AF65-F5344CB8AC3E}">
        <p14:creationId xmlns:p14="http://schemas.microsoft.com/office/powerpoint/2010/main" val="356221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0-#ppt_w/2"/>
                                          </p:val>
                                        </p:tav>
                                        <p:tav tm="100000">
                                          <p:val>
                                            <p:strVal val="#ppt_x"/>
                                          </p:val>
                                        </p:tav>
                                      </p:tavLst>
                                    </p:anim>
                                    <p:anim calcmode="lin" valueType="num">
                                      <p:cBhvr additive="base">
                                        <p:cTn id="6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0-#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0-#ppt_w/2"/>
                                          </p:val>
                                        </p:tav>
                                        <p:tav tm="100000">
                                          <p:val>
                                            <p:strVal val="#ppt_x"/>
                                          </p:val>
                                        </p:tav>
                                      </p:tavLst>
                                    </p:anim>
                                    <p:anim calcmode="lin" valueType="num">
                                      <p:cBhvr additive="base">
                                        <p:cTn id="7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0-#ppt_w/2"/>
                                          </p:val>
                                        </p:tav>
                                        <p:tav tm="100000">
                                          <p:val>
                                            <p:strVal val="#ppt_x"/>
                                          </p:val>
                                        </p:tav>
                                      </p:tavLst>
                                    </p:anim>
                                    <p:anim calcmode="lin" valueType="num">
                                      <p:cBhvr additive="base">
                                        <p:cTn id="8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0-#ppt_w/2"/>
                                          </p:val>
                                        </p:tav>
                                        <p:tav tm="100000">
                                          <p:val>
                                            <p:strVal val="#ppt_x"/>
                                          </p:val>
                                        </p:tav>
                                      </p:tavLst>
                                    </p:anim>
                                    <p:anim calcmode="lin" valueType="num">
                                      <p:cBhvr additive="base">
                                        <p:cTn id="8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0-#ppt_w/2"/>
                                          </p:val>
                                        </p:tav>
                                        <p:tav tm="100000">
                                          <p:val>
                                            <p:strVal val="#ppt_x"/>
                                          </p:val>
                                        </p:tav>
                                      </p:tavLst>
                                    </p:anim>
                                    <p:anim calcmode="lin" valueType="num">
                                      <p:cBhvr additive="base">
                                        <p:cTn id="9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0-#ppt_w/2"/>
                                          </p:val>
                                        </p:tav>
                                        <p:tav tm="100000">
                                          <p:val>
                                            <p:strVal val="#ppt_x"/>
                                          </p:val>
                                        </p:tav>
                                      </p:tavLst>
                                    </p:anim>
                                    <p:anim calcmode="lin" valueType="num">
                                      <p:cBhvr additive="base">
                                        <p:cTn id="9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0-#ppt_w/2"/>
                                          </p:val>
                                        </p:tav>
                                        <p:tav tm="100000">
                                          <p:val>
                                            <p:strVal val="#ppt_x"/>
                                          </p:val>
                                        </p:tav>
                                      </p:tavLst>
                                    </p:anim>
                                    <p:anim calcmode="lin" valueType="num">
                                      <p:cBhvr additive="base">
                                        <p:cTn id="10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0-#ppt_w/2"/>
                                          </p:val>
                                        </p:tav>
                                        <p:tav tm="100000">
                                          <p:val>
                                            <p:strVal val="#ppt_x"/>
                                          </p:val>
                                        </p:tav>
                                      </p:tavLst>
                                    </p:anim>
                                    <p:anim calcmode="lin" valueType="num">
                                      <p:cBhvr additive="base">
                                        <p:cTn id="11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0-#ppt_w/2"/>
                                          </p:val>
                                        </p:tav>
                                        <p:tav tm="100000">
                                          <p:val>
                                            <p:strVal val="#ppt_x"/>
                                          </p:val>
                                        </p:tav>
                                      </p:tavLst>
                                    </p:anim>
                                    <p:anim calcmode="lin" valueType="num">
                                      <p:cBhvr additive="base">
                                        <p:cTn id="11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E0C760-E87E-4E3B-8143-148C144B6704}"/>
              </a:ext>
            </a:extLst>
          </p:cNvPr>
          <p:cNvSpPr>
            <a:spLocks noGrp="1"/>
          </p:cNvSpPr>
          <p:nvPr>
            <p:ph type="title"/>
          </p:nvPr>
        </p:nvSpPr>
        <p:spPr>
          <a:xfrm>
            <a:off x="457200" y="341784"/>
            <a:ext cx="8229600" cy="1143000"/>
          </a:xfrm>
        </p:spPr>
        <p:txBody>
          <a:bodyPr/>
          <a:lstStyle/>
          <a:p>
            <a:r>
              <a:rPr lang="nl-NL" b="1" dirty="0">
                <a:solidFill>
                  <a:srgbClr val="0000FF"/>
                </a:solidFill>
              </a:rPr>
              <a:t>Oefening 39 Je eigen wereldmodel</a:t>
            </a:r>
          </a:p>
        </p:txBody>
      </p:sp>
      <p:sp>
        <p:nvSpPr>
          <p:cNvPr id="3" name="Tijdelijke aanduiding voor inhoud 2">
            <a:extLst>
              <a:ext uri="{FF2B5EF4-FFF2-40B4-BE49-F238E27FC236}">
                <a16:creationId xmlns:a16="http://schemas.microsoft.com/office/drawing/2014/main" id="{E366D768-9BF3-4E22-B48D-5D02D785ABFF}"/>
              </a:ext>
            </a:extLst>
          </p:cNvPr>
          <p:cNvSpPr>
            <a:spLocks noGrp="1"/>
          </p:cNvSpPr>
          <p:nvPr>
            <p:ph idx="1"/>
          </p:nvPr>
        </p:nvSpPr>
        <p:spPr/>
        <p:txBody>
          <a:bodyPr/>
          <a:lstStyle/>
          <a:p>
            <a:r>
              <a:rPr lang="nl-NL" dirty="0">
                <a:solidFill>
                  <a:srgbClr val="0000FF"/>
                </a:solidFill>
              </a:rPr>
              <a:t>Schrijf 5 woorden op die bij je opkomen als je het woord ‘conflict’ hoort.</a:t>
            </a:r>
          </a:p>
        </p:txBody>
      </p:sp>
    </p:spTree>
    <p:extLst>
      <p:ext uri="{BB962C8B-B14F-4D97-AF65-F5344CB8AC3E}">
        <p14:creationId xmlns:p14="http://schemas.microsoft.com/office/powerpoint/2010/main" val="130009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980728"/>
          </a:xfrm>
        </p:spPr>
        <p:txBody>
          <a:bodyPr>
            <a:normAutofit fontScale="90000"/>
          </a:bodyPr>
          <a:lstStyle/>
          <a:p>
            <a:r>
              <a:rPr lang="nl-NL" b="1">
                <a:solidFill>
                  <a:srgbClr val="0000FF"/>
                </a:solidFill>
              </a:rPr>
              <a:t>Conflict en het model van de wereld</a:t>
            </a:r>
          </a:p>
        </p:txBody>
      </p:sp>
      <p:pic>
        <p:nvPicPr>
          <p:cNvPr id="5" name="Picture 698"/>
          <p:cNvPicPr/>
          <p:nvPr/>
        </p:nvPicPr>
        <p:blipFill>
          <a:blip r:embed="rId2" cstate="print">
            <a:extLst>
              <a:ext uri="{28A0092B-C50C-407E-A947-70E740481C1C}">
                <a14:useLocalDpi xmlns:a14="http://schemas.microsoft.com/office/drawing/2010/main" val="0"/>
              </a:ext>
            </a:extLst>
          </a:blip>
          <a:srcRect r="48403"/>
          <a:stretch>
            <a:fillRect/>
          </a:stretch>
        </p:blipFill>
        <p:spPr bwMode="auto">
          <a:xfrm>
            <a:off x="3059832" y="1052736"/>
            <a:ext cx="2736304" cy="1440160"/>
          </a:xfrm>
          <a:prstGeom prst="rect">
            <a:avLst/>
          </a:prstGeom>
          <a:noFill/>
          <a:ln>
            <a:noFill/>
          </a:ln>
        </p:spPr>
      </p:pic>
      <p:pic>
        <p:nvPicPr>
          <p:cNvPr id="6" name="Picture 698"/>
          <p:cNvPicPr/>
          <p:nvPr/>
        </p:nvPicPr>
        <p:blipFill>
          <a:blip r:embed="rId2" cstate="print">
            <a:extLst>
              <a:ext uri="{28A0092B-C50C-407E-A947-70E740481C1C}">
                <a14:useLocalDpi xmlns:a14="http://schemas.microsoft.com/office/drawing/2010/main" val="0"/>
              </a:ext>
            </a:extLst>
          </a:blip>
          <a:srcRect l="50861"/>
          <a:stretch>
            <a:fillRect/>
          </a:stretch>
        </p:blipFill>
        <p:spPr bwMode="auto">
          <a:xfrm>
            <a:off x="5940153" y="980728"/>
            <a:ext cx="2808311" cy="1512168"/>
          </a:xfrm>
          <a:prstGeom prst="rect">
            <a:avLst/>
          </a:prstGeom>
          <a:noFill/>
          <a:ln>
            <a:noFill/>
          </a:ln>
        </p:spPr>
      </p:pic>
      <p:graphicFrame>
        <p:nvGraphicFramePr>
          <p:cNvPr id="7" name="Tabel 6"/>
          <p:cNvGraphicFramePr>
            <a:graphicFrameLocks noGrp="1"/>
          </p:cNvGraphicFramePr>
          <p:nvPr/>
        </p:nvGraphicFramePr>
        <p:xfrm>
          <a:off x="732157" y="2636912"/>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spcAft>
                          <a:spcPts val="0"/>
                        </a:spcAft>
                      </a:pPr>
                      <a:r>
                        <a:rPr lang="nl-NL" sz="2000" b="1" dirty="0">
                          <a:solidFill>
                            <a:srgbClr val="FF0000"/>
                          </a:solidFill>
                          <a:latin typeface="Times New Roman"/>
                          <a:ea typeface="Times New Roman"/>
                        </a:rPr>
                        <a:t>Neurologische niveau: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9" name="Tekstvak 8"/>
          <p:cNvSpPr txBox="1"/>
          <p:nvPr/>
        </p:nvSpPr>
        <p:spPr>
          <a:xfrm>
            <a:off x="3419872" y="836712"/>
            <a:ext cx="1152128" cy="707886"/>
          </a:xfrm>
          <a:prstGeom prst="rect">
            <a:avLst/>
          </a:prstGeom>
          <a:noFill/>
        </p:spPr>
        <p:txBody>
          <a:bodyPr wrap="square" rtlCol="0">
            <a:spAutoFit/>
          </a:bodyPr>
          <a:lstStyle/>
          <a:p>
            <a:r>
              <a:rPr lang="nl-NL" sz="4000" b="1" dirty="0">
                <a:solidFill>
                  <a:srgbClr val="0000FF"/>
                </a:solidFill>
              </a:rPr>
              <a:t>A ik</a:t>
            </a:r>
            <a:endParaRPr lang="nl-NL" b="1" dirty="0">
              <a:solidFill>
                <a:srgbClr val="0000FF"/>
              </a:solidFill>
            </a:endParaRPr>
          </a:p>
        </p:txBody>
      </p:sp>
      <p:sp>
        <p:nvSpPr>
          <p:cNvPr id="10" name="Tekstvak 9"/>
          <p:cNvSpPr txBox="1"/>
          <p:nvPr/>
        </p:nvSpPr>
        <p:spPr>
          <a:xfrm>
            <a:off x="6588224" y="836712"/>
            <a:ext cx="2468960" cy="707886"/>
          </a:xfrm>
          <a:prstGeom prst="rect">
            <a:avLst/>
          </a:prstGeom>
          <a:noFill/>
        </p:spPr>
        <p:txBody>
          <a:bodyPr wrap="square" rtlCol="0">
            <a:spAutoFit/>
          </a:bodyPr>
          <a:lstStyle/>
          <a:p>
            <a:r>
              <a:rPr lang="nl-NL" sz="4000" b="1" dirty="0">
                <a:solidFill>
                  <a:srgbClr val="0000FF"/>
                </a:solidFill>
              </a:rPr>
              <a:t>B de ander</a:t>
            </a:r>
            <a:endParaRPr lang="nl-NL" sz="2400" b="1" dirty="0">
              <a:solidFill>
                <a:srgbClr val="0000FF"/>
              </a:solidFill>
            </a:endParaRPr>
          </a:p>
        </p:txBody>
      </p:sp>
      <p:graphicFrame>
        <p:nvGraphicFramePr>
          <p:cNvPr id="13" name="Tabel 12"/>
          <p:cNvGraphicFramePr>
            <a:graphicFrameLocks noGrp="1"/>
          </p:cNvGraphicFramePr>
          <p:nvPr/>
        </p:nvGraphicFramePr>
        <p:xfrm>
          <a:off x="732157" y="6031575"/>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r>
                        <a:rPr lang="nl-NL" sz="1600" b="1" dirty="0">
                          <a:solidFill>
                            <a:srgbClr val="0000FF"/>
                          </a:solidFill>
                          <a:latin typeface="Times New Roman"/>
                          <a:ea typeface="Times New Roman"/>
                        </a:rPr>
                        <a:t>Omgeving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4" name="Tabel 13"/>
          <p:cNvGraphicFramePr>
            <a:graphicFrameLocks noGrp="1"/>
          </p:cNvGraphicFramePr>
          <p:nvPr/>
        </p:nvGraphicFramePr>
        <p:xfrm>
          <a:off x="755576" y="5445224"/>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r>
                        <a:rPr lang="nl-NL" sz="1600" b="1" dirty="0">
                          <a:solidFill>
                            <a:srgbClr val="0000FF"/>
                          </a:solidFill>
                          <a:latin typeface="Times New Roman"/>
                          <a:ea typeface="Times New Roman"/>
                        </a:rPr>
                        <a:t>Gedrag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5" name="Tabel 14"/>
          <p:cNvGraphicFramePr>
            <a:graphicFrameLocks noGrp="1"/>
          </p:cNvGraphicFramePr>
          <p:nvPr/>
        </p:nvGraphicFramePr>
        <p:xfrm>
          <a:off x="755576" y="4951455"/>
          <a:ext cx="2687715" cy="493769"/>
        </p:xfrm>
        <a:graphic>
          <a:graphicData uri="http://schemas.openxmlformats.org/drawingml/2006/table">
            <a:tbl>
              <a:tblPr/>
              <a:tblGrid>
                <a:gridCol w="2687715">
                  <a:extLst>
                    <a:ext uri="{9D8B030D-6E8A-4147-A177-3AD203B41FA5}">
                      <a16:colId xmlns:a16="http://schemas.microsoft.com/office/drawing/2014/main" val="20000"/>
                    </a:ext>
                  </a:extLst>
                </a:gridCol>
              </a:tblGrid>
              <a:tr h="493769">
                <a:tc>
                  <a:txBody>
                    <a:bodyPr/>
                    <a:lstStyle/>
                    <a:p>
                      <a:pPr algn="r">
                        <a:spcAft>
                          <a:spcPts val="0"/>
                        </a:spcAft>
                      </a:pPr>
                      <a:r>
                        <a:rPr lang="nl-NL" sz="1600" b="1" dirty="0">
                          <a:solidFill>
                            <a:srgbClr val="0000FF"/>
                          </a:solidFill>
                          <a:latin typeface="Times New Roman"/>
                          <a:ea typeface="Times New Roman"/>
                        </a:rPr>
                        <a:t>Vaardigheden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6" name="Tabel 15"/>
          <p:cNvGraphicFramePr>
            <a:graphicFrameLocks noGrp="1"/>
          </p:cNvGraphicFramePr>
          <p:nvPr/>
        </p:nvGraphicFramePr>
        <p:xfrm>
          <a:off x="755576" y="4365104"/>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r>
                        <a:rPr lang="nl-NL" sz="1600" b="1" dirty="0">
                          <a:solidFill>
                            <a:srgbClr val="0000FF"/>
                          </a:solidFill>
                          <a:latin typeface="Times New Roman"/>
                          <a:ea typeface="Times New Roman"/>
                        </a:rPr>
                        <a:t>Waarden/overtuigingen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7" name="Tabel 16"/>
          <p:cNvGraphicFramePr>
            <a:graphicFrameLocks noGrp="1"/>
          </p:cNvGraphicFramePr>
          <p:nvPr/>
        </p:nvGraphicFramePr>
        <p:xfrm>
          <a:off x="755576" y="3799327"/>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r>
                        <a:rPr lang="nl-NL" sz="1600" b="1" dirty="0">
                          <a:solidFill>
                            <a:srgbClr val="0000FF"/>
                          </a:solidFill>
                          <a:latin typeface="Times New Roman"/>
                          <a:ea typeface="Times New Roman"/>
                        </a:rPr>
                        <a:t>Identiteit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8" name="Tabel 17"/>
          <p:cNvGraphicFramePr>
            <a:graphicFrameLocks noGrp="1"/>
          </p:cNvGraphicFramePr>
          <p:nvPr/>
        </p:nvGraphicFramePr>
        <p:xfrm>
          <a:off x="732157" y="3223263"/>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r>
                        <a:rPr lang="nl-NL" sz="1600" b="1" dirty="0">
                          <a:solidFill>
                            <a:srgbClr val="0000FF"/>
                          </a:solidFill>
                          <a:latin typeface="Times New Roman"/>
                          <a:ea typeface="Times New Roman"/>
                        </a:rPr>
                        <a:t>Missie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9" name="Tabel 18"/>
          <p:cNvGraphicFramePr>
            <a:graphicFrameLocks noGrp="1"/>
          </p:cNvGraphicFramePr>
          <p:nvPr/>
        </p:nvGraphicFramePr>
        <p:xfrm>
          <a:off x="3419872" y="6021288"/>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0" name="Tabel 19"/>
          <p:cNvGraphicFramePr>
            <a:graphicFrameLocks noGrp="1"/>
          </p:cNvGraphicFramePr>
          <p:nvPr/>
        </p:nvGraphicFramePr>
        <p:xfrm>
          <a:off x="3419872" y="4365104"/>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1" name="Tabel 20"/>
          <p:cNvGraphicFramePr>
            <a:graphicFrameLocks noGrp="1"/>
          </p:cNvGraphicFramePr>
          <p:nvPr/>
        </p:nvGraphicFramePr>
        <p:xfrm>
          <a:off x="3419872" y="3789040"/>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2" name="Tabel 21"/>
          <p:cNvGraphicFramePr>
            <a:graphicFrameLocks noGrp="1"/>
          </p:cNvGraphicFramePr>
          <p:nvPr/>
        </p:nvGraphicFramePr>
        <p:xfrm>
          <a:off x="3419872" y="3212976"/>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3" name="Tabel 22"/>
          <p:cNvGraphicFramePr>
            <a:graphicFrameLocks noGrp="1"/>
          </p:cNvGraphicFramePr>
          <p:nvPr>
            <p:extLst>
              <p:ext uri="{D42A27DB-BD31-4B8C-83A1-F6EECF244321}">
                <p14:modId xmlns:p14="http://schemas.microsoft.com/office/powerpoint/2010/main" val="1610717593"/>
              </p:ext>
            </p:extLst>
          </p:nvPr>
        </p:nvGraphicFramePr>
        <p:xfrm>
          <a:off x="3419872" y="2636912"/>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600" b="1" dirty="0">
                          <a:solidFill>
                            <a:srgbClr val="FF0000"/>
                          </a:solidFill>
                          <a:latin typeface="Times New Roman"/>
                          <a:ea typeface="Times New Roman"/>
                        </a:rPr>
                        <a:t>Wereldmodel van mijzelf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5" name="Tabel 24"/>
          <p:cNvGraphicFramePr>
            <a:graphicFrameLocks noGrp="1"/>
          </p:cNvGraphicFramePr>
          <p:nvPr/>
        </p:nvGraphicFramePr>
        <p:xfrm>
          <a:off x="3419872" y="5445224"/>
          <a:ext cx="2687715" cy="576064"/>
        </p:xfrm>
        <a:graphic>
          <a:graphicData uri="http://schemas.openxmlformats.org/drawingml/2006/table">
            <a:tbl>
              <a:tblPr/>
              <a:tblGrid>
                <a:gridCol w="2687715">
                  <a:extLst>
                    <a:ext uri="{9D8B030D-6E8A-4147-A177-3AD203B41FA5}">
                      <a16:colId xmlns:a16="http://schemas.microsoft.com/office/drawing/2014/main" val="20000"/>
                    </a:ext>
                  </a:extLst>
                </a:gridCol>
              </a:tblGrid>
              <a:tr h="576064">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6" name="Tabel 25"/>
          <p:cNvGraphicFramePr>
            <a:graphicFrameLocks noGrp="1"/>
          </p:cNvGraphicFramePr>
          <p:nvPr/>
        </p:nvGraphicFramePr>
        <p:xfrm>
          <a:off x="3419872" y="4941169"/>
          <a:ext cx="2687715" cy="504056"/>
        </p:xfrm>
        <a:graphic>
          <a:graphicData uri="http://schemas.openxmlformats.org/drawingml/2006/table">
            <a:tbl>
              <a:tblPr/>
              <a:tblGrid>
                <a:gridCol w="2687715">
                  <a:extLst>
                    <a:ext uri="{9D8B030D-6E8A-4147-A177-3AD203B41FA5}">
                      <a16:colId xmlns:a16="http://schemas.microsoft.com/office/drawing/2014/main" val="20000"/>
                    </a:ext>
                  </a:extLst>
                </a:gridCol>
              </a:tblGrid>
              <a:tr h="504056">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7" name="Tabel 26"/>
          <p:cNvGraphicFramePr>
            <a:graphicFrameLocks noGrp="1"/>
          </p:cNvGraphicFramePr>
          <p:nvPr/>
        </p:nvGraphicFramePr>
        <p:xfrm>
          <a:off x="6132757" y="6021288"/>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8" name="Tabel 27"/>
          <p:cNvGraphicFramePr>
            <a:graphicFrameLocks noGrp="1"/>
          </p:cNvGraphicFramePr>
          <p:nvPr/>
        </p:nvGraphicFramePr>
        <p:xfrm>
          <a:off x="6132757" y="4365104"/>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9" name="Tabel 28"/>
          <p:cNvGraphicFramePr>
            <a:graphicFrameLocks noGrp="1"/>
          </p:cNvGraphicFramePr>
          <p:nvPr/>
        </p:nvGraphicFramePr>
        <p:xfrm>
          <a:off x="6132757" y="3789040"/>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0" name="Tabel 29"/>
          <p:cNvGraphicFramePr>
            <a:graphicFrameLocks noGrp="1"/>
          </p:cNvGraphicFramePr>
          <p:nvPr/>
        </p:nvGraphicFramePr>
        <p:xfrm>
          <a:off x="6132757" y="3212976"/>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1" name="Tabel 30"/>
          <p:cNvGraphicFramePr>
            <a:graphicFrameLocks noGrp="1"/>
          </p:cNvGraphicFramePr>
          <p:nvPr>
            <p:extLst>
              <p:ext uri="{D42A27DB-BD31-4B8C-83A1-F6EECF244321}">
                <p14:modId xmlns:p14="http://schemas.microsoft.com/office/powerpoint/2010/main" val="3460933193"/>
              </p:ext>
            </p:extLst>
          </p:nvPr>
        </p:nvGraphicFramePr>
        <p:xfrm>
          <a:off x="6132757" y="2636912"/>
          <a:ext cx="2687715" cy="565777"/>
        </p:xfrm>
        <a:graphic>
          <a:graphicData uri="http://schemas.openxmlformats.org/drawingml/2006/table">
            <a:tbl>
              <a:tblPr/>
              <a:tblGrid>
                <a:gridCol w="2687715">
                  <a:extLst>
                    <a:ext uri="{9D8B030D-6E8A-4147-A177-3AD203B41FA5}">
                      <a16:colId xmlns:a16="http://schemas.microsoft.com/office/drawing/2014/main" val="20000"/>
                    </a:ext>
                  </a:extLst>
                </a:gridCol>
              </a:tblGrid>
              <a:tr h="5657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600" b="1" dirty="0">
                          <a:solidFill>
                            <a:srgbClr val="FF0000"/>
                          </a:solidFill>
                          <a:latin typeface="Times New Roman"/>
                          <a:ea typeface="Times New Roman"/>
                        </a:rPr>
                        <a:t>Wereldmodel van de ander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2" name="Tabel 31"/>
          <p:cNvGraphicFramePr>
            <a:graphicFrameLocks noGrp="1"/>
          </p:cNvGraphicFramePr>
          <p:nvPr/>
        </p:nvGraphicFramePr>
        <p:xfrm>
          <a:off x="6132757" y="5445224"/>
          <a:ext cx="2687715" cy="576064"/>
        </p:xfrm>
        <a:graphic>
          <a:graphicData uri="http://schemas.openxmlformats.org/drawingml/2006/table">
            <a:tbl>
              <a:tblPr/>
              <a:tblGrid>
                <a:gridCol w="2687715">
                  <a:extLst>
                    <a:ext uri="{9D8B030D-6E8A-4147-A177-3AD203B41FA5}">
                      <a16:colId xmlns:a16="http://schemas.microsoft.com/office/drawing/2014/main" val="20000"/>
                    </a:ext>
                  </a:extLst>
                </a:gridCol>
              </a:tblGrid>
              <a:tr h="576064">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3" name="Tabel 32"/>
          <p:cNvGraphicFramePr>
            <a:graphicFrameLocks noGrp="1"/>
          </p:cNvGraphicFramePr>
          <p:nvPr/>
        </p:nvGraphicFramePr>
        <p:xfrm>
          <a:off x="6132757" y="4941169"/>
          <a:ext cx="2687715" cy="504056"/>
        </p:xfrm>
        <a:graphic>
          <a:graphicData uri="http://schemas.openxmlformats.org/drawingml/2006/table">
            <a:tbl>
              <a:tblPr/>
              <a:tblGrid>
                <a:gridCol w="2687715">
                  <a:extLst>
                    <a:ext uri="{9D8B030D-6E8A-4147-A177-3AD203B41FA5}">
                      <a16:colId xmlns:a16="http://schemas.microsoft.com/office/drawing/2014/main" val="20000"/>
                    </a:ext>
                  </a:extLst>
                </a:gridCol>
              </a:tblGrid>
              <a:tr h="504056">
                <a:tc>
                  <a:txBody>
                    <a:bodyPr/>
                    <a:lstStyle/>
                    <a:p>
                      <a:pPr algn="r">
                        <a:spcAft>
                          <a:spcPts val="0"/>
                        </a:spcAft>
                      </a:pPr>
                      <a:endParaRPr lang="nl-NL" sz="1600" b="1" dirty="0">
                        <a:solidFill>
                          <a:srgbClr val="0000FF"/>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0-#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0-#ppt_w/2"/>
                                          </p:val>
                                        </p:tav>
                                        <p:tav tm="100000">
                                          <p:val>
                                            <p:strVal val="#ppt_x"/>
                                          </p:val>
                                        </p:tav>
                                      </p:tavLst>
                                    </p:anim>
                                    <p:anim calcmode="lin" valueType="num">
                                      <p:cBhvr additive="base">
                                        <p:cTn id="7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0-#ppt_w/2"/>
                                          </p:val>
                                        </p:tav>
                                        <p:tav tm="100000">
                                          <p:val>
                                            <p:strVal val="#ppt_x"/>
                                          </p:val>
                                        </p:tav>
                                      </p:tavLst>
                                    </p:anim>
                                    <p:anim calcmode="lin" valueType="num">
                                      <p:cBhvr additive="base">
                                        <p:cTn id="8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0-#ppt_w/2"/>
                                          </p:val>
                                        </p:tav>
                                        <p:tav tm="100000">
                                          <p:val>
                                            <p:strVal val="#ppt_x"/>
                                          </p:val>
                                        </p:tav>
                                      </p:tavLst>
                                    </p:anim>
                                    <p:anim calcmode="lin" valueType="num">
                                      <p:cBhvr additive="base">
                                        <p:cTn id="8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0-#ppt_w/2"/>
                                          </p:val>
                                        </p:tav>
                                        <p:tav tm="100000">
                                          <p:val>
                                            <p:strVal val="#ppt_x"/>
                                          </p:val>
                                        </p:tav>
                                      </p:tavLst>
                                    </p:anim>
                                    <p:anim calcmode="lin" valueType="num">
                                      <p:cBhvr additive="base">
                                        <p:cTn id="9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0-#ppt_w/2"/>
                                          </p:val>
                                        </p:tav>
                                        <p:tav tm="100000">
                                          <p:val>
                                            <p:strVal val="#ppt_x"/>
                                          </p:val>
                                        </p:tav>
                                      </p:tavLst>
                                    </p:anim>
                                    <p:anim calcmode="lin" valueType="num">
                                      <p:cBhvr additive="base">
                                        <p:cTn id="9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0-#ppt_w/2"/>
                                          </p:val>
                                        </p:tav>
                                        <p:tav tm="100000">
                                          <p:val>
                                            <p:strVal val="#ppt_x"/>
                                          </p:val>
                                        </p:tav>
                                      </p:tavLst>
                                    </p:anim>
                                    <p:anim calcmode="lin" valueType="num">
                                      <p:cBhvr additive="base">
                                        <p:cTn id="10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0-#ppt_w/2"/>
                                          </p:val>
                                        </p:tav>
                                        <p:tav tm="100000">
                                          <p:val>
                                            <p:strVal val="#ppt_x"/>
                                          </p:val>
                                        </p:tav>
                                      </p:tavLst>
                                    </p:anim>
                                    <p:anim calcmode="lin" valueType="num">
                                      <p:cBhvr additive="base">
                                        <p:cTn id="11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500" fill="hold"/>
                                        <p:tgtEl>
                                          <p:spTgt spid="31"/>
                                        </p:tgtEl>
                                        <p:attrNameLst>
                                          <p:attrName>ppt_x</p:attrName>
                                        </p:attrNameLst>
                                      </p:cBhvr>
                                      <p:tavLst>
                                        <p:tav tm="0">
                                          <p:val>
                                            <p:strVal val="0-#ppt_w/2"/>
                                          </p:val>
                                        </p:tav>
                                        <p:tav tm="100000">
                                          <p:val>
                                            <p:strVal val="#ppt_x"/>
                                          </p:val>
                                        </p:tav>
                                      </p:tavLst>
                                    </p:anim>
                                    <p:anim calcmode="lin" valueType="num">
                                      <p:cBhvr additive="base">
                                        <p:cTn id="11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0-#ppt_w/2"/>
                                          </p:val>
                                        </p:tav>
                                        <p:tav tm="100000">
                                          <p:val>
                                            <p:strVal val="#ppt_x"/>
                                          </p:val>
                                        </p:tav>
                                      </p:tavLst>
                                    </p:anim>
                                    <p:anim calcmode="lin" valueType="num">
                                      <p:cBhvr additive="base">
                                        <p:cTn id="1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nodeType="clickEffect">
                                  <p:stCondLst>
                                    <p:cond delay="0"/>
                                  </p:stCondLst>
                                  <p:childTnLst>
                                    <p:set>
                                      <p:cBhvr>
                                        <p:cTn id="126" dur="1" fill="hold">
                                          <p:stCondLst>
                                            <p:cond delay="0"/>
                                          </p:stCondLst>
                                        </p:cTn>
                                        <p:tgtEl>
                                          <p:spTgt spid="32"/>
                                        </p:tgtEl>
                                        <p:attrNameLst>
                                          <p:attrName>style.visibility</p:attrName>
                                        </p:attrNameLst>
                                      </p:cBhvr>
                                      <p:to>
                                        <p:strVal val="visible"/>
                                      </p:to>
                                    </p:set>
                                    <p:anim calcmode="lin" valueType="num">
                                      <p:cBhvr additive="base">
                                        <p:cTn id="127" dur="500" fill="hold"/>
                                        <p:tgtEl>
                                          <p:spTgt spid="32"/>
                                        </p:tgtEl>
                                        <p:attrNameLst>
                                          <p:attrName>ppt_x</p:attrName>
                                        </p:attrNameLst>
                                      </p:cBhvr>
                                      <p:tavLst>
                                        <p:tav tm="0">
                                          <p:val>
                                            <p:strVal val="0-#ppt_w/2"/>
                                          </p:val>
                                        </p:tav>
                                        <p:tav tm="100000">
                                          <p:val>
                                            <p:strVal val="#ppt_x"/>
                                          </p:val>
                                        </p:tav>
                                      </p:tavLst>
                                    </p:anim>
                                    <p:anim calcmode="lin" valueType="num">
                                      <p:cBhvr additive="base">
                                        <p:cTn id="12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nodeType="click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500" fill="hold"/>
                                        <p:tgtEl>
                                          <p:spTgt spid="33"/>
                                        </p:tgtEl>
                                        <p:attrNameLst>
                                          <p:attrName>ppt_x</p:attrName>
                                        </p:attrNameLst>
                                      </p:cBhvr>
                                      <p:tavLst>
                                        <p:tav tm="0">
                                          <p:val>
                                            <p:strVal val="0-#ppt_w/2"/>
                                          </p:val>
                                        </p:tav>
                                        <p:tav tm="100000">
                                          <p:val>
                                            <p:strVal val="#ppt_x"/>
                                          </p:val>
                                        </p:tav>
                                      </p:tavLst>
                                    </p:anim>
                                    <p:anim calcmode="lin" valueType="num">
                                      <p:cBhvr additive="base">
                                        <p:cTn id="13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nodeType="clickEffect">
                                  <p:stCondLst>
                                    <p:cond delay="0"/>
                                  </p:stCondLst>
                                  <p:childTnLst>
                                    <p:set>
                                      <p:cBhvr>
                                        <p:cTn id="138" dur="1" fill="hold">
                                          <p:stCondLst>
                                            <p:cond delay="0"/>
                                          </p:stCondLst>
                                        </p:cTn>
                                        <p:tgtEl>
                                          <p:spTgt spid="28"/>
                                        </p:tgtEl>
                                        <p:attrNameLst>
                                          <p:attrName>style.visibility</p:attrName>
                                        </p:attrNameLst>
                                      </p:cBhvr>
                                      <p:to>
                                        <p:strVal val="visible"/>
                                      </p:to>
                                    </p:set>
                                    <p:anim calcmode="lin" valueType="num">
                                      <p:cBhvr additive="base">
                                        <p:cTn id="139" dur="500" fill="hold"/>
                                        <p:tgtEl>
                                          <p:spTgt spid="28"/>
                                        </p:tgtEl>
                                        <p:attrNameLst>
                                          <p:attrName>ppt_x</p:attrName>
                                        </p:attrNameLst>
                                      </p:cBhvr>
                                      <p:tavLst>
                                        <p:tav tm="0">
                                          <p:val>
                                            <p:strVal val="0-#ppt_w/2"/>
                                          </p:val>
                                        </p:tav>
                                        <p:tav tm="100000">
                                          <p:val>
                                            <p:strVal val="#ppt_x"/>
                                          </p:val>
                                        </p:tav>
                                      </p:tavLst>
                                    </p:anim>
                                    <p:anim calcmode="lin" valueType="num">
                                      <p:cBhvr additive="base">
                                        <p:cTn id="14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nodeType="clickEffect">
                                  <p:stCondLst>
                                    <p:cond delay="0"/>
                                  </p:stCondLst>
                                  <p:childTnLst>
                                    <p:set>
                                      <p:cBhvr>
                                        <p:cTn id="144" dur="1" fill="hold">
                                          <p:stCondLst>
                                            <p:cond delay="0"/>
                                          </p:stCondLst>
                                        </p:cTn>
                                        <p:tgtEl>
                                          <p:spTgt spid="29"/>
                                        </p:tgtEl>
                                        <p:attrNameLst>
                                          <p:attrName>style.visibility</p:attrName>
                                        </p:attrNameLst>
                                      </p:cBhvr>
                                      <p:to>
                                        <p:strVal val="visible"/>
                                      </p:to>
                                    </p:set>
                                    <p:anim calcmode="lin" valueType="num">
                                      <p:cBhvr additive="base">
                                        <p:cTn id="145" dur="500" fill="hold"/>
                                        <p:tgtEl>
                                          <p:spTgt spid="29"/>
                                        </p:tgtEl>
                                        <p:attrNameLst>
                                          <p:attrName>ppt_x</p:attrName>
                                        </p:attrNameLst>
                                      </p:cBhvr>
                                      <p:tavLst>
                                        <p:tav tm="0">
                                          <p:val>
                                            <p:strVal val="0-#ppt_w/2"/>
                                          </p:val>
                                        </p:tav>
                                        <p:tav tm="100000">
                                          <p:val>
                                            <p:strVal val="#ppt_x"/>
                                          </p:val>
                                        </p:tav>
                                      </p:tavLst>
                                    </p:anim>
                                    <p:anim calcmode="lin" valueType="num">
                                      <p:cBhvr additive="base">
                                        <p:cTn id="14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nodeType="clickEffect">
                                  <p:stCondLst>
                                    <p:cond delay="0"/>
                                  </p:stCondLst>
                                  <p:childTnLst>
                                    <p:set>
                                      <p:cBhvr>
                                        <p:cTn id="150" dur="1" fill="hold">
                                          <p:stCondLst>
                                            <p:cond delay="0"/>
                                          </p:stCondLst>
                                        </p:cTn>
                                        <p:tgtEl>
                                          <p:spTgt spid="30"/>
                                        </p:tgtEl>
                                        <p:attrNameLst>
                                          <p:attrName>style.visibility</p:attrName>
                                        </p:attrNameLst>
                                      </p:cBhvr>
                                      <p:to>
                                        <p:strVal val="visible"/>
                                      </p:to>
                                    </p:set>
                                    <p:anim calcmode="lin" valueType="num">
                                      <p:cBhvr additive="base">
                                        <p:cTn id="151" dur="500" fill="hold"/>
                                        <p:tgtEl>
                                          <p:spTgt spid="30"/>
                                        </p:tgtEl>
                                        <p:attrNameLst>
                                          <p:attrName>ppt_x</p:attrName>
                                        </p:attrNameLst>
                                      </p:cBhvr>
                                      <p:tavLst>
                                        <p:tav tm="0">
                                          <p:val>
                                            <p:strVal val="0-#ppt_w/2"/>
                                          </p:val>
                                        </p:tav>
                                        <p:tav tm="100000">
                                          <p:val>
                                            <p:strVal val="#ppt_x"/>
                                          </p:val>
                                        </p:tav>
                                      </p:tavLst>
                                    </p:anim>
                                    <p:anim calcmode="lin" valueType="num">
                                      <p:cBhvr additive="base">
                                        <p:cTn id="15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3961</TotalTime>
  <Words>1252</Words>
  <Application>Microsoft Office PowerPoint</Application>
  <PresentationFormat>Diavoorstelling (4:3)</PresentationFormat>
  <Paragraphs>217</Paragraphs>
  <Slides>33</Slides>
  <Notes>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33</vt:i4>
      </vt:variant>
    </vt:vector>
  </HeadingPairs>
  <TitlesOfParts>
    <vt:vector size="40" baseType="lpstr">
      <vt:lpstr>Arial</vt:lpstr>
      <vt:lpstr>Arial Rounded MT Bold</vt:lpstr>
      <vt:lpstr>Brush Script MT</vt:lpstr>
      <vt:lpstr>Calibri</vt:lpstr>
      <vt:lpstr>Tahoma</vt:lpstr>
      <vt:lpstr>Times New Roman</vt:lpstr>
      <vt:lpstr>Office-thema</vt:lpstr>
      <vt:lpstr>bij de NLP-vervolgcursus “Met je ongekende vermogens je succes vergroten”</vt:lpstr>
      <vt:lpstr>Zonne-straaltjes</vt:lpstr>
      <vt:lpstr>Open Frame</vt:lpstr>
      <vt:lpstr>NLP en Succes: 4e avond</vt:lpstr>
      <vt:lpstr>Goed omgaan met conflicten is de grootste uitdaging voor de mensheid</vt:lpstr>
      <vt:lpstr>NLP en Conflicten hanteren</vt:lpstr>
      <vt:lpstr>Oefening ervaren hoe je op verschillende manieren in een conflict kunt staan</vt:lpstr>
      <vt:lpstr>Oefening 39 Je eigen wereldmodel</vt:lpstr>
      <vt:lpstr>Conflict en het model van de wereld</vt:lpstr>
      <vt:lpstr>Oefening conflicten en wereldmodellen </vt:lpstr>
      <vt:lpstr>PowerPoint-presentatie</vt:lpstr>
      <vt:lpstr>PowerPoint-presentatie</vt:lpstr>
      <vt:lpstr>ik-boodschap</vt:lpstr>
      <vt:lpstr>Van jij naar ik boodschappen</vt:lpstr>
      <vt:lpstr>7.5 technieken om beter met conflicten  om te gaan</vt:lpstr>
      <vt:lpstr>Welke methodes heb jij  om uit de box komen?</vt:lpstr>
      <vt:lpstr>Doodlopend straatje</vt:lpstr>
      <vt:lpstr>Doodlopend Straatje</vt:lpstr>
      <vt:lpstr>Stappen van het doodlopend straatje</vt:lpstr>
      <vt:lpstr>Doodlopend straatje conflict-oplossing  met NLP</vt:lpstr>
      <vt:lpstr>PowerPoint-presentatie</vt:lpstr>
      <vt:lpstr>PowerPoint-presentatie</vt:lpstr>
      <vt:lpstr>Geweldloos Communiceren</vt:lpstr>
      <vt:lpstr>Geweldloos Communiceren</vt:lpstr>
      <vt:lpstr>Geweldloos Communiceren</vt:lpstr>
      <vt:lpstr>PowerPoint-presentatie</vt:lpstr>
      <vt:lpstr>PowerPoint-presentatie</vt:lpstr>
      <vt:lpstr>De stappen van de Giraf</vt:lpstr>
      <vt:lpstr>De stappen van de Giraf</vt:lpstr>
      <vt:lpstr>Welk lichaamsdeel van de Giraf hoort bij welke stap?</vt:lpstr>
      <vt:lpstr>Wat zegt NLP ? Ja, maar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Admin</dc:creator>
  <cp:lastModifiedBy>sytse tjallingii</cp:lastModifiedBy>
  <cp:revision>133</cp:revision>
  <dcterms:created xsi:type="dcterms:W3CDTF">2013-10-09T11:49:54Z</dcterms:created>
  <dcterms:modified xsi:type="dcterms:W3CDTF">2019-01-29T11:05:41Z</dcterms:modified>
</cp:coreProperties>
</file>